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77" r:id="rId7"/>
    <p:sldId id="278" r:id="rId8"/>
    <p:sldId id="260" r:id="rId9"/>
    <p:sldId id="274" r:id="rId10"/>
    <p:sldId id="262" r:id="rId11"/>
    <p:sldId id="269" r:id="rId12"/>
    <p:sldId id="270" r:id="rId13"/>
    <p:sldId id="279" r:id="rId14"/>
    <p:sldId id="280" r:id="rId15"/>
    <p:sldId id="289" r:id="rId16"/>
    <p:sldId id="281" r:id="rId17"/>
    <p:sldId id="284" r:id="rId18"/>
    <p:sldId id="27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93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C0EA09-5DC2-4213-8E7C-707DA491C788}" v="151" dt="2019-10-22T00:36:09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E103A-8ADD-4AD2-B72C-C49C5A6388D0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74180-3AC7-47CF-8A69-215787804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63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Existen dos tipos de datos, primitivos y clases. Los primitivos se almacenan en una parte de la memoria el STACK y las clases en el HEAP. Una clara diferencia entre estos tipos es que los primitivos se almacenan por valor mientras que las clases por REFERENCIAS.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4180-3AC7-47CF-8A69-21578780404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72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Java tiene siempre a un </a:t>
            </a:r>
            <a:r>
              <a:rPr lang="es-ES" dirty="0" err="1"/>
              <a:t>costructor</a:t>
            </a:r>
            <a:r>
              <a:rPr lang="es-ES" dirty="0"/>
              <a:t> por defecto, pero cuando uno crea uno personalizado ese mismo deja de existir.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4180-3AC7-47CF-8A69-21578780404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46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4180-3AC7-47CF-8A69-215787804045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1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4180-3AC7-47CF-8A69-21578780404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68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ejemplo junto con el de una clase llamada Libro te sirve para explicar lo de interfaces.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4180-3AC7-47CF-8A69-21578780404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0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52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02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9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91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4094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773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50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134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14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927" y="361774"/>
            <a:ext cx="10216138" cy="981682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27" y="1693718"/>
            <a:ext cx="9812484" cy="4447309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6282043"/>
            <a:ext cx="2743200" cy="365125"/>
          </a:xfrm>
        </p:spPr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6282042"/>
            <a:ext cx="6239309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6282041"/>
            <a:ext cx="771089" cy="365125"/>
          </a:xfrm>
        </p:spPr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550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609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618518"/>
            <a:ext cx="9906001" cy="919337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44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99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27049"/>
            <a:ext cx="9928226" cy="719859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69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09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44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2686" y="527050"/>
            <a:ext cx="9886951" cy="659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500" y="1382713"/>
            <a:ext cx="9840911" cy="468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2" y="63101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5410A-6903-43F1-B875-7C99383FFE14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6310169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6310168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2D8D-E146-40B8-A7AA-8F5D44F47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956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0683B-F455-4B30-AD03-71DBB48F3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333" y="868362"/>
            <a:ext cx="8791575" cy="2387600"/>
          </a:xfrm>
        </p:spPr>
        <p:txBody>
          <a:bodyPr/>
          <a:lstStyle/>
          <a:p>
            <a:r>
              <a:rPr lang="es-US" dirty="0"/>
              <a:t>UNIDAD 2 POO</a:t>
            </a:r>
            <a:endParaRPr lang="es-MX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70726F8-7608-4208-AA2A-488E67ED602C}"/>
              </a:ext>
            </a:extLst>
          </p:cNvPr>
          <p:cNvCxnSpPr/>
          <p:nvPr/>
        </p:nvCxnSpPr>
        <p:spPr>
          <a:xfrm>
            <a:off x="2582333" y="3284273"/>
            <a:ext cx="7023629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15762501-C1EF-4F2D-B2FF-15FFD87CDBA8}"/>
              </a:ext>
            </a:extLst>
          </p:cNvPr>
          <p:cNvSpPr txBox="1"/>
          <p:nvPr/>
        </p:nvSpPr>
        <p:spPr>
          <a:xfrm>
            <a:off x="2582333" y="3648808"/>
            <a:ext cx="680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Enmanuel Magallanes Pinargote</a:t>
            </a:r>
          </a:p>
        </p:txBody>
      </p:sp>
    </p:spTree>
    <p:extLst>
      <p:ext uri="{BB962C8B-B14F-4D97-AF65-F5344CB8AC3E}">
        <p14:creationId xmlns:p14="http://schemas.microsoft.com/office/powerpoint/2010/main" val="1502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6D33B-E0CD-1A49-8E50-D040694D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27" y="105508"/>
            <a:ext cx="10216138" cy="1237948"/>
          </a:xfrm>
        </p:spPr>
        <p:txBody>
          <a:bodyPr>
            <a:normAutofit/>
          </a:bodyPr>
          <a:lstStyle/>
          <a:p>
            <a:r>
              <a:rPr lang="es-US" sz="2800" dirty="0"/>
              <a:t>Construcción, Declaración e inicialización </a:t>
            </a:r>
            <a:br>
              <a:rPr lang="es-US" sz="2800" dirty="0"/>
            </a:br>
            <a:r>
              <a:rPr lang="es-US" sz="2800" dirty="0"/>
              <a:t>de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53DE8E-7975-4721-AC1B-75FE94640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287" y="1343456"/>
            <a:ext cx="5335426" cy="51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6F508-27EC-4931-A32C-4B96CCA0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CONsTRUCTORES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CEAC82-F38F-45BF-B813-A8EF1FE5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27" y="1419224"/>
            <a:ext cx="9812484" cy="487606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Un constructor es, a simples rasgos, la función por defecto que sirve para inicializar los atributos de los objetos con valores pasados como parámetros y estos no retornan </a:t>
            </a:r>
            <a:r>
              <a:rPr lang="es-ES" b="1" dirty="0">
                <a:solidFill>
                  <a:schemeClr val="bg2"/>
                </a:solidFill>
              </a:rPr>
              <a:t>NADA</a:t>
            </a:r>
            <a:r>
              <a:rPr lang="es-ES" dirty="0">
                <a:solidFill>
                  <a:schemeClr val="bg2"/>
                </a:solidFill>
              </a:rPr>
              <a:t>.</a:t>
            </a:r>
          </a:p>
          <a:p>
            <a:r>
              <a:rPr lang="es-ES" dirty="0">
                <a:solidFill>
                  <a:schemeClr val="bg2"/>
                </a:solidFill>
              </a:rPr>
              <a:t>Java le da a toda clase un constructor por defecto (constructor vacío, pero este deja de “existir” cuando uno crea uno personalizado.</a:t>
            </a:r>
          </a:p>
          <a:p>
            <a:r>
              <a:rPr lang="es-ES" dirty="0">
                <a:solidFill>
                  <a:schemeClr val="bg2"/>
                </a:solidFill>
              </a:rPr>
              <a:t>Se puede tener varios constructores.</a:t>
            </a:r>
          </a:p>
          <a:p>
            <a:r>
              <a:rPr lang="es-ES" dirty="0">
                <a:solidFill>
                  <a:schemeClr val="bg2"/>
                </a:solidFill>
              </a:rPr>
              <a:t>En el caso de tener parámetros con el mismo nombre que un atributo, se debe usar </a:t>
            </a:r>
            <a:r>
              <a:rPr lang="es-ES" b="1" dirty="0">
                <a:solidFill>
                  <a:schemeClr val="bg2"/>
                </a:solidFill>
              </a:rPr>
              <a:t>this.</a:t>
            </a:r>
            <a:r>
              <a:rPr lang="es-ES" i="1" dirty="0">
                <a:solidFill>
                  <a:schemeClr val="bg2"/>
                </a:solidFill>
              </a:rPr>
              <a:t>nombredelAtributo </a:t>
            </a:r>
            <a:r>
              <a:rPr lang="es-ES" dirty="0">
                <a:solidFill>
                  <a:schemeClr val="bg2"/>
                </a:solidFill>
              </a:rPr>
              <a:t>para decir que se quiere usar al atributo de la clase y no el parámetro del constructor.</a:t>
            </a:r>
          </a:p>
        </p:txBody>
      </p:sp>
    </p:spTree>
    <p:extLst>
      <p:ext uri="{BB962C8B-B14F-4D97-AF65-F5344CB8AC3E}">
        <p14:creationId xmlns:p14="http://schemas.microsoft.com/office/powerpoint/2010/main" val="73994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356FD-138A-43AD-A1A8-9F751BE5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CONSTRUCTORES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0BFF1-025A-4630-9BD5-140F7FF9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27" y="1343456"/>
            <a:ext cx="9812484" cy="4797572"/>
          </a:xfrm>
        </p:spPr>
        <p:txBody>
          <a:bodyPr/>
          <a:lstStyle/>
          <a:p>
            <a:r>
              <a:rPr lang="es-ES" dirty="0">
                <a:solidFill>
                  <a:schemeClr val="bg2"/>
                </a:solidFill>
              </a:rPr>
              <a:t>Tienen que tener </a:t>
            </a:r>
            <a:r>
              <a:rPr lang="es-ES" b="1" u="sng" dirty="0">
                <a:solidFill>
                  <a:schemeClr val="bg2"/>
                </a:solidFill>
              </a:rPr>
              <a:t>exactamente el mimo nombre </a:t>
            </a:r>
            <a:r>
              <a:rPr lang="es-ES" dirty="0">
                <a:solidFill>
                  <a:schemeClr val="bg2"/>
                </a:solidFill>
              </a:rPr>
              <a:t>que la clase.</a:t>
            </a:r>
          </a:p>
          <a:p>
            <a:r>
              <a:rPr lang="es-ES" dirty="0">
                <a:solidFill>
                  <a:schemeClr val="bg2"/>
                </a:solidFill>
              </a:rPr>
              <a:t>Pueden recibir parame</a:t>
            </a:r>
          </a:p>
          <a:p>
            <a:r>
              <a:rPr lang="es-ES" dirty="0">
                <a:solidFill>
                  <a:schemeClr val="bg2"/>
                </a:solidFill>
              </a:rPr>
              <a:t>La firma en general de los constructores es: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7C3734-2A23-4D3A-A284-11A088E2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3281362"/>
            <a:ext cx="62198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5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6EA87-1672-4FD2-A987-A1335B16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Colecciones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644AF30-9AEE-4BFD-B76B-6956AB597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1343456"/>
            <a:ext cx="9719244" cy="47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86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CB9DE-D82D-42EF-A723-1542E696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 DE VARIABLES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40BCF9-3322-489F-97AD-713D47032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21" y="1343456"/>
            <a:ext cx="9303916" cy="49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6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76CA9-8454-4898-88D0-E49D4A4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MODIFICADORES DE ACCESO</a:t>
            </a:r>
            <a:endParaRPr lang="es-ES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E629BB31-954B-493B-B275-BA362C758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1614487"/>
            <a:ext cx="8172450" cy="3629025"/>
          </a:xfrm>
          <a:prstGeom prst="rect">
            <a:avLst/>
          </a:prstGeom>
          <a:ln w="57150">
            <a:solidFill>
              <a:schemeClr val="bg2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96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F5691-DDA3-47A9-AF28-05FF09CB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27" y="150687"/>
            <a:ext cx="10216138" cy="1044129"/>
          </a:xfrm>
        </p:spPr>
        <p:txBody>
          <a:bodyPr/>
          <a:lstStyle/>
          <a:p>
            <a:r>
              <a:rPr lang="es-EC" dirty="0"/>
              <a:t>SOBRECARGA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4BE00-4422-4E77-BD4B-B0F39A29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27" y="1194816"/>
            <a:ext cx="9812484" cy="4946211"/>
          </a:xfrm>
        </p:spPr>
        <p:txBody>
          <a:bodyPr/>
          <a:lstStyle/>
          <a:p>
            <a:r>
              <a:rPr lang="es-EC" dirty="0"/>
              <a:t>Sobrecarga es la implementación de varios métodos que tienen </a:t>
            </a:r>
            <a:r>
              <a:rPr lang="es-EC" b="1" dirty="0"/>
              <a:t>el mismo nombre </a:t>
            </a:r>
            <a:r>
              <a:rPr lang="es-EC" dirty="0"/>
              <a:t>pero con </a:t>
            </a:r>
            <a:r>
              <a:rPr lang="es-EC" b="1" dirty="0"/>
              <a:t>diferentes firmas (parámetros)</a:t>
            </a:r>
            <a:r>
              <a:rPr lang="es-EC" dirty="0"/>
              <a:t>.</a:t>
            </a:r>
          </a:p>
          <a:p>
            <a:r>
              <a:rPr lang="es-EC" dirty="0"/>
              <a:t>La firma de un método solo consiste en el </a:t>
            </a:r>
            <a:r>
              <a:rPr lang="es-EC" b="1" dirty="0"/>
              <a:t>nombre del método </a:t>
            </a:r>
            <a:r>
              <a:rPr lang="es-EC" dirty="0"/>
              <a:t>y la </a:t>
            </a:r>
            <a:r>
              <a:rPr lang="es-EC" b="1" dirty="0"/>
              <a:t>lista de parámetros.</a:t>
            </a:r>
          </a:p>
          <a:p>
            <a:r>
              <a:rPr lang="es-ES" dirty="0"/>
              <a:t>Si un método tiene el mimo nombre, mismo parámetros y solo cambia en el </a:t>
            </a:r>
            <a:r>
              <a:rPr lang="es-ES" b="1" dirty="0"/>
              <a:t>valor de retorno </a:t>
            </a:r>
            <a:r>
              <a:rPr lang="es-ES" dirty="0"/>
              <a:t>eso no es sobrecarga, es mas, </a:t>
            </a:r>
            <a:r>
              <a:rPr lang="es-ES" b="1" dirty="0"/>
              <a:t>es ni compila!</a:t>
            </a:r>
          </a:p>
          <a:p>
            <a:endParaRPr lang="es-EC" b="1" dirty="0"/>
          </a:p>
          <a:p>
            <a:pPr marL="457200" lvl="1" indent="0">
              <a:buNone/>
            </a:pP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33948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F5691-DDA3-47A9-AF28-05FF09CB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27" y="150687"/>
            <a:ext cx="10216138" cy="1044129"/>
          </a:xfrm>
        </p:spPr>
        <p:txBody>
          <a:bodyPr/>
          <a:lstStyle/>
          <a:p>
            <a:r>
              <a:rPr lang="es-EC" dirty="0"/>
              <a:t>SOBRECARGA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4BE00-4422-4E77-BD4B-B0F39A29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27" y="768096"/>
            <a:ext cx="9812484" cy="5372931"/>
          </a:xfrm>
        </p:spPr>
        <p:txBody>
          <a:bodyPr/>
          <a:lstStyle/>
          <a:p>
            <a:endParaRPr lang="es-EC" b="1" dirty="0"/>
          </a:p>
          <a:p>
            <a:pPr lvl="1"/>
            <a:r>
              <a:rPr lang="es-EC" sz="2400" dirty="0"/>
              <a:t>Si la declaración de un método es:</a:t>
            </a:r>
          </a:p>
          <a:p>
            <a:pPr marL="457200" lvl="1" indent="0">
              <a:buNone/>
            </a:pPr>
            <a:br>
              <a:rPr lang="es-EC" sz="2400" dirty="0"/>
            </a:br>
            <a:endParaRPr lang="es-EC" sz="2400" dirty="0"/>
          </a:p>
          <a:p>
            <a:pPr lvl="1"/>
            <a:r>
              <a:rPr lang="es-EC" sz="2400" dirty="0"/>
              <a:t>La firma del método es:</a:t>
            </a:r>
          </a:p>
          <a:p>
            <a:pPr marL="457200" lvl="1" indent="0">
              <a:buNone/>
            </a:pPr>
            <a:endParaRPr lang="es-EC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DE25DF-2E46-4AB5-9C87-2B9A73B2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227" y="1792590"/>
            <a:ext cx="9660838" cy="6557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80C82C5-C682-48EA-9914-6E62EB4F4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17" b="-4417"/>
          <a:stretch/>
        </p:blipFill>
        <p:spPr>
          <a:xfrm>
            <a:off x="2950382" y="3270504"/>
            <a:ext cx="6807993" cy="6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8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F5AEC-3441-4AB1-8B62-E75D6323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REPASO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62A403-ED4F-46F9-A8CA-7F8EEB61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2500" dirty="0">
                <a:solidFill>
                  <a:schemeClr val="bg2"/>
                </a:solidFill>
              </a:rPr>
              <a:t>El constructor vacío por defecto de Java solo existe sí ____________.</a:t>
            </a:r>
          </a:p>
          <a:p>
            <a:r>
              <a:rPr lang="es-419" sz="2500" dirty="0">
                <a:solidFill>
                  <a:schemeClr val="bg2"/>
                </a:solidFill>
              </a:rPr>
              <a:t>¿Cual es el uso de this.var?</a:t>
            </a:r>
          </a:p>
          <a:p>
            <a:r>
              <a:rPr lang="es-ES" sz="2500" dirty="0">
                <a:solidFill>
                  <a:schemeClr val="bg2"/>
                </a:solidFill>
              </a:rPr>
              <a:t>La diferencia entra clase y objeto es: __________.</a:t>
            </a:r>
            <a:endParaRPr lang="es-419" sz="2500" dirty="0">
              <a:solidFill>
                <a:schemeClr val="bg2"/>
              </a:solidFill>
            </a:endParaRPr>
          </a:p>
          <a:p>
            <a:r>
              <a:rPr lang="es-419" sz="2500" dirty="0">
                <a:solidFill>
                  <a:schemeClr val="bg2"/>
                </a:solidFill>
              </a:rPr>
              <a:t>Si la variable “colección” es un arreglo dinámico ¿Cómo puedo conocer cuantos elementos tiene?</a:t>
            </a:r>
          </a:p>
          <a:p>
            <a:r>
              <a:rPr lang="es-419" sz="2500" dirty="0">
                <a:solidFill>
                  <a:schemeClr val="bg2"/>
                </a:solidFill>
              </a:rPr>
              <a:t>¿Puedo personalizar el nombre del constructor de una clase?</a:t>
            </a:r>
          </a:p>
          <a:p>
            <a:endParaRPr lang="es-419" dirty="0">
              <a:solidFill>
                <a:schemeClr val="bg2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5893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9D6DF-4B81-A847-A7DB-20EBE02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4" y="433021"/>
            <a:ext cx="10216138" cy="981682"/>
          </a:xfrm>
        </p:spPr>
        <p:txBody>
          <a:bodyPr/>
          <a:lstStyle/>
          <a:p>
            <a:r>
              <a:rPr lang="es-US" b="1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EE149-2815-024A-BD4D-188C9EA0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624" y="1714500"/>
            <a:ext cx="10691446" cy="4853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dirty="0"/>
              <a:t>Ir al </a:t>
            </a:r>
            <a:r>
              <a:rPr lang="es-US" dirty="0" err="1"/>
              <a:t>Teams</a:t>
            </a:r>
            <a:r>
              <a:rPr lang="es-US" dirty="0"/>
              <a:t> en la pestaña archivos </a:t>
            </a:r>
            <a:r>
              <a:rPr lang="es-US" dirty="0" err="1"/>
              <a:t>decargar</a:t>
            </a:r>
            <a:r>
              <a:rPr lang="es-US" dirty="0"/>
              <a:t> el .zip con el código fuente del proyecto con los ejercicios</a:t>
            </a:r>
          </a:p>
        </p:txBody>
      </p:sp>
    </p:spTree>
    <p:extLst>
      <p:ext uri="{BB962C8B-B14F-4D97-AF65-F5344CB8AC3E}">
        <p14:creationId xmlns:p14="http://schemas.microsoft.com/office/powerpoint/2010/main" val="148720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AF9EC-E52F-41E3-83C1-01BE559B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Tipos de variables</a:t>
            </a:r>
            <a:endParaRPr lang="es-ES" dirty="0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352FB7BE-A969-8946-A412-B640FF436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6" y="2000911"/>
            <a:ext cx="5081154" cy="2856177"/>
          </a:xfrm>
          <a:prstGeom prst="rect">
            <a:avLst/>
          </a:prstGeom>
          <a:ln w="38100">
            <a:solidFill>
              <a:schemeClr val="accent3">
                <a:lumMod val="90000"/>
                <a:lumOff val="10000"/>
              </a:schemeClr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9280686-6DCB-5849-86BB-C5BFC6D9A3D8}"/>
              </a:ext>
            </a:extLst>
          </p:cNvPr>
          <p:cNvSpPr txBox="1"/>
          <p:nvPr/>
        </p:nvSpPr>
        <p:spPr>
          <a:xfrm>
            <a:off x="3082708" y="2930558"/>
            <a:ext cx="98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3200" b="1" dirty="0" err="1">
                <a:ln w="19050"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Char</a:t>
            </a:r>
            <a:endParaRPr lang="es-US" sz="2800" b="1" dirty="0">
              <a:ln w="19050">
                <a:solidFill>
                  <a:schemeClr val="bg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9DB6CCC-97BF-9C42-9716-D7B1E5FD8ACB}"/>
              </a:ext>
            </a:extLst>
          </p:cNvPr>
          <p:cNvSpPr txBox="1"/>
          <p:nvPr/>
        </p:nvSpPr>
        <p:spPr>
          <a:xfrm>
            <a:off x="1629640" y="3222946"/>
            <a:ext cx="15195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US" sz="2800" b="1" dirty="0" err="1">
                <a:ln w="19050"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Numbers</a:t>
            </a:r>
            <a:endParaRPr lang="es-US" sz="2800" b="1" dirty="0">
              <a:ln w="19050">
                <a:solidFill>
                  <a:schemeClr val="bg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3E6C791-C0B2-9C45-BEDA-9BE3FFCA9D9E}"/>
              </a:ext>
            </a:extLst>
          </p:cNvPr>
          <p:cNvSpPr txBox="1"/>
          <p:nvPr/>
        </p:nvSpPr>
        <p:spPr>
          <a:xfrm>
            <a:off x="4080200" y="3267117"/>
            <a:ext cx="165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3200" b="1" dirty="0" err="1">
                <a:ln w="12700"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Boolean</a:t>
            </a:r>
            <a:endParaRPr lang="es-US" sz="3200" b="1" dirty="0">
              <a:ln w="12700">
                <a:solidFill>
                  <a:schemeClr val="bg1"/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17" name="Imagen 17">
            <a:extLst>
              <a:ext uri="{FF2B5EF4-FFF2-40B4-BE49-F238E27FC236}">
                <a16:creationId xmlns:a16="http://schemas.microsoft.com/office/drawing/2014/main" id="{00710C9F-1049-4D40-8340-F9CD7A4D25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" t="2378" b="2378"/>
          <a:stretch/>
        </p:blipFill>
        <p:spPr>
          <a:xfrm>
            <a:off x="6601237" y="2000911"/>
            <a:ext cx="4186226" cy="2856177"/>
          </a:xfrm>
          <a:prstGeom prst="rect">
            <a:avLst/>
          </a:prstGeom>
          <a:ln w="38100">
            <a:solidFill>
              <a:schemeClr val="accent3">
                <a:lumMod val="90000"/>
                <a:lumOff val="10000"/>
              </a:schemeClr>
            </a:solidFill>
          </a:ln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65882150-D9E7-F04B-A17B-D6AACF210258}"/>
              </a:ext>
            </a:extLst>
          </p:cNvPr>
          <p:cNvSpPr txBox="1"/>
          <p:nvPr/>
        </p:nvSpPr>
        <p:spPr>
          <a:xfrm>
            <a:off x="8011112" y="326711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Objetos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6902E46-F219-EB43-A8CC-39205DE4C157}"/>
              </a:ext>
            </a:extLst>
          </p:cNvPr>
          <p:cNvSpPr txBox="1"/>
          <p:nvPr/>
        </p:nvSpPr>
        <p:spPr>
          <a:xfrm>
            <a:off x="5175898" y="25156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47942B8-402D-6D4F-84F1-268AF8104B70}"/>
              </a:ext>
            </a:extLst>
          </p:cNvPr>
          <p:cNvSpPr txBox="1"/>
          <p:nvPr/>
        </p:nvSpPr>
        <p:spPr>
          <a:xfrm>
            <a:off x="6931975" y="3429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</a:rPr>
              <a:t>String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49B27E5-66EA-614E-B1E8-887DF91E087C}"/>
              </a:ext>
            </a:extLst>
          </p:cNvPr>
          <p:cNvSpPr txBox="1"/>
          <p:nvPr/>
        </p:nvSpPr>
        <p:spPr>
          <a:xfrm>
            <a:off x="9461860" y="326711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40081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A2515-1035-4A4A-BEC1-F3AF05FD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18" y="134029"/>
            <a:ext cx="10399319" cy="981682"/>
          </a:xfrm>
        </p:spPr>
        <p:txBody>
          <a:bodyPr/>
          <a:lstStyle/>
          <a:p>
            <a:r>
              <a:rPr lang="es-US" dirty="0"/>
              <a:t>Números y operaciones en java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EA8E3-B619-4A9E-8134-F911C23FB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18" y="1222132"/>
            <a:ext cx="10399320" cy="47894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US" dirty="0">
                <a:solidFill>
                  <a:schemeClr val="bg2"/>
                </a:solidFill>
              </a:rPr>
              <a:t>La mayoría de las operaciones no tienen son iguales a cómo ya se ha visto en otros lenguajes, excepto la división. En Java la división por defecto es entera.</a:t>
            </a:r>
          </a:p>
          <a:p>
            <a:pPr>
              <a:lnSpc>
                <a:spcPct val="150000"/>
              </a:lnSpc>
            </a:pPr>
            <a:r>
              <a:rPr lang="es-US" dirty="0">
                <a:solidFill>
                  <a:schemeClr val="bg2"/>
                </a:solidFill>
              </a:rPr>
              <a:t>Para elevar números a potencia se usa ** o Math.pow(base, exp).</a:t>
            </a:r>
          </a:p>
          <a:p>
            <a:pPr>
              <a:lnSpc>
                <a:spcPct val="150000"/>
              </a:lnSpc>
            </a:pPr>
            <a:r>
              <a:rPr lang="es-US" dirty="0">
                <a:solidFill>
                  <a:schemeClr val="bg2"/>
                </a:solidFill>
              </a:rPr>
              <a:t>Existen operaciones simplificadas como </a:t>
            </a:r>
            <a:r>
              <a:rPr lang="es-US" i="1" dirty="0">
                <a:solidFill>
                  <a:schemeClr val="bg2"/>
                </a:solidFill>
              </a:rPr>
              <a:t>varName++ o ++varName. </a:t>
            </a:r>
            <a:r>
              <a:rPr lang="es-US" dirty="0">
                <a:solidFill>
                  <a:schemeClr val="bg2"/>
                </a:solidFill>
              </a:rPr>
              <a:t>También existe</a:t>
            </a:r>
            <a:r>
              <a:rPr lang="es-US" i="1" dirty="0">
                <a:solidFill>
                  <a:schemeClr val="bg2"/>
                </a:solidFill>
              </a:rPr>
              <a:t> varName&lt;operación&gt;</a:t>
            </a:r>
            <a:r>
              <a:rPr lang="es-US" dirty="0">
                <a:solidFill>
                  <a:schemeClr val="bg2"/>
                </a:solidFill>
              </a:rPr>
              <a:t>=valor. Por ejemplo producto*=5 que multiplica por 5 a lo que hay en la variable producto.</a:t>
            </a:r>
          </a:p>
          <a:p>
            <a:pPr>
              <a:lnSpc>
                <a:spcPct val="150000"/>
              </a:lnSpc>
            </a:pPr>
            <a:r>
              <a:rPr lang="es-US" dirty="0">
                <a:solidFill>
                  <a:schemeClr val="bg2"/>
                </a:solidFill>
              </a:rPr>
              <a:t>Los tipos son: short, int, long, float, double.</a:t>
            </a:r>
          </a:p>
        </p:txBody>
      </p:sp>
    </p:spTree>
    <p:extLst>
      <p:ext uri="{BB962C8B-B14F-4D97-AF65-F5344CB8AC3E}">
        <p14:creationId xmlns:p14="http://schemas.microsoft.com/office/powerpoint/2010/main" val="263940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BF61E-A8C3-4D79-B849-E7C10392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8" y="434629"/>
            <a:ext cx="10185453" cy="981682"/>
          </a:xfrm>
        </p:spPr>
        <p:txBody>
          <a:bodyPr/>
          <a:lstStyle/>
          <a:p>
            <a:r>
              <a:rPr lang="es-US" dirty="0"/>
              <a:t>Char (caracteres)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55C4F-9A4D-429E-AFEA-6589035E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904" y="1271848"/>
            <a:ext cx="9933507" cy="4869180"/>
          </a:xfrm>
        </p:spPr>
        <p:txBody>
          <a:bodyPr/>
          <a:lstStyle/>
          <a:p>
            <a:r>
              <a:rPr lang="es-US" dirty="0">
                <a:solidFill>
                  <a:schemeClr val="bg2"/>
                </a:solidFill>
              </a:rPr>
              <a:t>Este tipo de dato solo almacena un carácter y al momento de si inalización se usa comillas simples </a:t>
            </a:r>
            <a:r>
              <a:rPr lang="es-US" b="1" dirty="0">
                <a:solidFill>
                  <a:schemeClr val="bg2"/>
                </a:solidFill>
              </a:rPr>
              <a:t>‘ ’</a:t>
            </a:r>
            <a:r>
              <a:rPr lang="es-US" dirty="0">
                <a:solidFill>
                  <a:schemeClr val="bg2"/>
                </a:solidFill>
              </a:rPr>
              <a:t>.</a:t>
            </a:r>
          </a:p>
          <a:p>
            <a:r>
              <a:rPr lang="es-US" dirty="0">
                <a:solidFill>
                  <a:schemeClr val="bg2"/>
                </a:solidFill>
              </a:rPr>
              <a:t>Para formar cadenas de texto se utiliza otro tipo de dato el cual es String, pero este es un Objeto, no es un primitivo.</a:t>
            </a:r>
            <a:endParaRPr lang="es-E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6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AC348-755F-1E47-9B80-B7A6E827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Declaración e inicialización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9A9D7B-870F-3D49-A309-0212DC45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>
                <a:solidFill>
                  <a:schemeClr val="bg2"/>
                </a:solidFill>
              </a:rPr>
              <a:t>Declaración cuando se define una variable con su respectivo tipo pero no su valor. En ese caso el valor asignado es el por defecto (números 0, </a:t>
            </a:r>
            <a:r>
              <a:rPr lang="es-US" dirty="0" err="1">
                <a:solidFill>
                  <a:schemeClr val="bg2"/>
                </a:solidFill>
              </a:rPr>
              <a:t>char</a:t>
            </a:r>
            <a:r>
              <a:rPr lang="es-US" dirty="0">
                <a:solidFill>
                  <a:schemeClr val="bg2"/>
                </a:solidFill>
              </a:rPr>
              <a:t> nulo y </a:t>
            </a:r>
            <a:r>
              <a:rPr lang="es-US" dirty="0" err="1">
                <a:solidFill>
                  <a:schemeClr val="bg2"/>
                </a:solidFill>
              </a:rPr>
              <a:t>boolean</a:t>
            </a:r>
            <a:r>
              <a:rPr lang="es-US" dirty="0">
                <a:solidFill>
                  <a:schemeClr val="bg2"/>
                </a:solidFill>
              </a:rPr>
              <a:t> false).</a:t>
            </a:r>
          </a:p>
          <a:p>
            <a:r>
              <a:rPr lang="es-US" dirty="0">
                <a:solidFill>
                  <a:schemeClr val="bg2"/>
                </a:solidFill>
              </a:rPr>
              <a:t>Inicialización es cuando se le asigna un valor. Este proceso se puede hacer en el misma línea de la declaración o después. Ahora se puede usar la palabra reservada </a:t>
            </a:r>
            <a:r>
              <a:rPr lang="es-US" b="1" dirty="0" err="1">
                <a:solidFill>
                  <a:schemeClr val="bg2"/>
                </a:solidFill>
              </a:rPr>
              <a:t>var</a:t>
            </a:r>
            <a:r>
              <a:rPr lang="es-US" b="1" dirty="0">
                <a:solidFill>
                  <a:schemeClr val="bg2"/>
                </a:solidFill>
              </a:rPr>
              <a:t> </a:t>
            </a:r>
            <a:r>
              <a:rPr lang="es-US" dirty="0">
                <a:solidFill>
                  <a:schemeClr val="bg2"/>
                </a:solidFill>
              </a:rPr>
              <a:t>para declarar variables que no sean globales (atributos).</a:t>
            </a:r>
          </a:p>
          <a:p>
            <a:pPr marL="0" indent="0">
              <a:buNone/>
            </a:pPr>
            <a:r>
              <a:rPr lang="es-US" dirty="0">
                <a:solidFill>
                  <a:schemeClr val="bg2"/>
                </a:solidFill>
              </a:rPr>
              <a:t>Ejemplo:</a:t>
            </a:r>
          </a:p>
          <a:p>
            <a:pPr marL="0" indent="0">
              <a:buNone/>
            </a:pPr>
            <a:r>
              <a:rPr lang="es-US" dirty="0">
                <a:solidFill>
                  <a:schemeClr val="bg2"/>
                </a:solidFill>
              </a:rPr>
              <a:t>  </a:t>
            </a:r>
            <a:r>
              <a:rPr lang="es-US" i="1" dirty="0">
                <a:solidFill>
                  <a:schemeClr val="bg2"/>
                </a:solidFill>
              </a:rPr>
              <a:t>&lt;Tipo de dato&gt;</a:t>
            </a:r>
            <a:r>
              <a:rPr lang="es-US" dirty="0">
                <a:solidFill>
                  <a:schemeClr val="bg2"/>
                </a:solidFill>
              </a:rPr>
              <a:t> </a:t>
            </a:r>
            <a:r>
              <a:rPr lang="es-US" dirty="0" err="1">
                <a:solidFill>
                  <a:schemeClr val="bg2"/>
                </a:solidFill>
              </a:rPr>
              <a:t>varName</a:t>
            </a:r>
            <a:r>
              <a:rPr lang="es-US" dirty="0">
                <a:solidFill>
                  <a:schemeClr val="bg2"/>
                </a:solidFill>
              </a:rPr>
              <a:t> = valor;</a:t>
            </a:r>
          </a:p>
          <a:p>
            <a:pPr marL="0" indent="0">
              <a:buNone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59472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02733-1BE0-4C74-B8FC-ABA4D0BC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Estructuras de control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8F9AB9-3789-4E9D-8AA4-C0A2491E8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35"/>
          <a:stretch/>
        </p:blipFill>
        <p:spPr>
          <a:xfrm>
            <a:off x="1695450" y="1652500"/>
            <a:ext cx="3933826" cy="41244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1511D4-BB4C-4D58-A083-C089440C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2086"/>
            <a:ext cx="4029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7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F329E-00E8-4071-BEC8-C2E7802B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LAZOS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6EF818-FD2E-4F39-B9CB-7E900B7C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87" y="1738178"/>
            <a:ext cx="3497075" cy="37338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D9D089-9EE5-43D8-9CB5-BE4F736C5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18" y="1643062"/>
            <a:ext cx="607134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3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E5C5B-2F1A-774E-BB71-CE6731C8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88" y="152988"/>
            <a:ext cx="10216138" cy="981682"/>
          </a:xfrm>
        </p:spPr>
        <p:txBody>
          <a:bodyPr/>
          <a:lstStyle/>
          <a:p>
            <a:r>
              <a:rPr lang="es-US" dirty="0"/>
              <a:t>¿Qué es una clase?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AD734-B042-D249-9F97-2CD300A46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588" y="1030214"/>
            <a:ext cx="9812484" cy="4797571"/>
          </a:xfrm>
        </p:spPr>
        <p:txBody>
          <a:bodyPr/>
          <a:lstStyle/>
          <a:p>
            <a:r>
              <a:rPr lang="es-US" dirty="0">
                <a:solidFill>
                  <a:schemeClr val="bg2"/>
                </a:solidFill>
              </a:rPr>
              <a:t>Una clase es una estructura de dato que almacena a su vez otros tipos de datos y funciones según necesitemos.</a:t>
            </a:r>
          </a:p>
          <a:p>
            <a:r>
              <a:rPr lang="es-US" dirty="0">
                <a:solidFill>
                  <a:schemeClr val="bg2"/>
                </a:solidFill>
              </a:rPr>
              <a:t>Las clases se podría decir que es una maquina de la que se puede variar los parámetros (atributos) de cada Objeto, debido a que cada instancia (Objeto) de la clase puede tenerlos en diferentes valores para un mismo parámetro.</a:t>
            </a:r>
          </a:p>
          <a:p>
            <a:pPr marL="0" indent="0">
              <a:buNone/>
            </a:pPr>
            <a:endParaRPr lang="es-US" dirty="0"/>
          </a:p>
        </p:txBody>
      </p:sp>
      <p:pic>
        <p:nvPicPr>
          <p:cNvPr id="9" name="Imagen 8" descr="Imagen que contiene lego, juguete, foto, tabla&#10;&#10;Descripción generada automáticamente">
            <a:extLst>
              <a:ext uri="{FF2B5EF4-FFF2-40B4-BE49-F238E27FC236}">
                <a16:creationId xmlns:a16="http://schemas.microsoft.com/office/drawing/2014/main" id="{C8E8CADF-DB55-4F39-8097-C883C119E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77" y="3544177"/>
            <a:ext cx="4214446" cy="3160834"/>
          </a:xfrm>
          <a:prstGeom prst="rect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66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33F17-E0DD-48DD-ADA2-31C30DF7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y Métodos de una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61B597-BF53-4B22-A2E8-11ABBE595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27" y="1343456"/>
            <a:ext cx="9812484" cy="4797571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2"/>
                </a:solidFill>
              </a:rPr>
              <a:t>Los atributos son las características de una clase, estas variables tiene alcance, o puede utilizarse en toda la extensión del archivo de la clase donde pertenecen.</a:t>
            </a:r>
          </a:p>
          <a:p>
            <a:r>
              <a:rPr lang="es-ES" dirty="0">
                <a:solidFill>
                  <a:schemeClr val="bg2"/>
                </a:solidFill>
              </a:rPr>
              <a:t>Los atributos se declaran al inicio de la clase.</a:t>
            </a:r>
          </a:p>
          <a:p>
            <a:r>
              <a:rPr lang="es-ES" dirty="0">
                <a:solidFill>
                  <a:schemeClr val="bg2"/>
                </a:solidFill>
              </a:rPr>
              <a:t>Los métodos son las acciones que puede hacer una clase.</a:t>
            </a:r>
          </a:p>
          <a:p>
            <a:r>
              <a:rPr lang="es-ES" dirty="0">
                <a:solidFill>
                  <a:schemeClr val="bg2"/>
                </a:solidFill>
              </a:rPr>
              <a:t>Los que se escriben como </a:t>
            </a:r>
            <a:r>
              <a:rPr lang="es-ES" b="1" dirty="0" err="1">
                <a:solidFill>
                  <a:schemeClr val="bg2"/>
                </a:solidFill>
              </a:rPr>
              <a:t>something</a:t>
            </a:r>
            <a:r>
              <a:rPr lang="es-ES" b="1" dirty="0">
                <a:solidFill>
                  <a:schemeClr val="bg2"/>
                </a:solidFill>
              </a:rPr>
              <a:t>()</a:t>
            </a:r>
            <a:r>
              <a:rPr lang="es-ES" dirty="0">
                <a:solidFill>
                  <a:schemeClr val="bg2"/>
                </a:solidFill>
              </a:rPr>
              <a:t> son métodos dado que tiene </a:t>
            </a:r>
            <a:r>
              <a:rPr lang="es-ES" b="1" dirty="0">
                <a:solidFill>
                  <a:schemeClr val="bg2"/>
                </a:solidFill>
              </a:rPr>
              <a:t>paréntesis</a:t>
            </a:r>
            <a:r>
              <a:rPr lang="es-ES" dirty="0">
                <a:solidFill>
                  <a:schemeClr val="bg2"/>
                </a:solidFill>
              </a:rPr>
              <a:t>, los atributos </a:t>
            </a:r>
            <a:r>
              <a:rPr lang="es-ES" b="1" dirty="0">
                <a:solidFill>
                  <a:schemeClr val="bg2"/>
                </a:solidFill>
              </a:rPr>
              <a:t>no los llevan!</a:t>
            </a:r>
            <a:endParaRPr lang="es-ES" dirty="0">
              <a:solidFill>
                <a:schemeClr val="bg2"/>
              </a:solidFill>
            </a:endParaRPr>
          </a:p>
          <a:p>
            <a:r>
              <a:rPr lang="es-ES" dirty="0">
                <a:solidFill>
                  <a:schemeClr val="bg2"/>
                </a:solidFill>
              </a:rPr>
              <a:t>Recuerda que cuando estas escribiendo un método dentro de una clase, tienes acceso a todos sus atributos sin necesidad de pedirlos, solo basta con escribir el nombre. También puede cambiar el valor de los mismos.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2338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19">
      <a:dk1>
        <a:sysClr val="windowText" lastClr="000000"/>
      </a:dk1>
      <a:lt1>
        <a:srgbClr val="000000"/>
      </a:lt1>
      <a:dk2>
        <a:srgbClr val="000000"/>
      </a:dk2>
      <a:lt2>
        <a:srgbClr val="0070C0"/>
      </a:lt2>
      <a:accent1>
        <a:srgbClr val="40AFFF"/>
      </a:accent1>
      <a:accent2>
        <a:srgbClr val="40AFFF"/>
      </a:accent2>
      <a:accent3>
        <a:srgbClr val="002060"/>
      </a:accent3>
      <a:accent4>
        <a:srgbClr val="000000"/>
      </a:accent4>
      <a:accent5>
        <a:srgbClr val="7F5F52"/>
      </a:accent5>
      <a:accent6>
        <a:srgbClr val="B27D49"/>
      </a:accent6>
      <a:hlink>
        <a:srgbClr val="6B9F25"/>
      </a:hlink>
      <a:folHlink>
        <a:srgbClr val="00539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856</Words>
  <Application>Microsoft Office PowerPoint</Application>
  <PresentationFormat>Panorámica</PresentationFormat>
  <Paragraphs>71</Paragraphs>
  <Slides>19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Circuito</vt:lpstr>
      <vt:lpstr>UNIDAD 2 POO</vt:lpstr>
      <vt:lpstr>Tipos de variables</vt:lpstr>
      <vt:lpstr>Números y operaciones en java</vt:lpstr>
      <vt:lpstr>Char (caracteres)</vt:lpstr>
      <vt:lpstr>Declaración e inicialización</vt:lpstr>
      <vt:lpstr>Estructuras de control</vt:lpstr>
      <vt:lpstr>LAZOS</vt:lpstr>
      <vt:lpstr>¿Qué es una clase?</vt:lpstr>
      <vt:lpstr>Atributos y Métodos de una clase</vt:lpstr>
      <vt:lpstr>Construcción, Declaración e inicialización  de clases</vt:lpstr>
      <vt:lpstr>CONsTRUCTORES</vt:lpstr>
      <vt:lpstr>CONSTRUCTORES</vt:lpstr>
      <vt:lpstr>Colecciones</vt:lpstr>
      <vt:lpstr>ALCANCE DE VARIABLES</vt:lpstr>
      <vt:lpstr>MODIFICADORES DE ACCESO</vt:lpstr>
      <vt:lpstr>SOBRECARGA</vt:lpstr>
      <vt:lpstr>SOBRECARGA</vt:lpstr>
      <vt:lpstr>REPASO</vt:lpstr>
      <vt:lpstr>Ejercicio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Computadores cuánticos</dc:title>
  <dc:creator>Franklin Enmanuel Magallanes Pinargote</dc:creator>
  <cp:lastModifiedBy>Franklin Enmanuel Magallanes Pinargote</cp:lastModifiedBy>
  <cp:revision>20</cp:revision>
  <dcterms:created xsi:type="dcterms:W3CDTF">2019-05-25T09:25:02Z</dcterms:created>
  <dcterms:modified xsi:type="dcterms:W3CDTF">2020-06-11T04:40:12Z</dcterms:modified>
</cp:coreProperties>
</file>