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9"/>
  </p:notesMasterIdLst>
  <p:sldIdLst>
    <p:sldId id="256" r:id="rId2"/>
    <p:sldId id="258" r:id="rId3"/>
    <p:sldId id="259" r:id="rId4"/>
    <p:sldId id="260" r:id="rId5"/>
    <p:sldId id="261" r:id="rId6"/>
    <p:sldId id="262" r:id="rId7"/>
    <p:sldId id="263" r:id="rId8"/>
  </p:sldIdLst>
  <p:sldSz cx="9144000" cy="5143500" type="screen16x9"/>
  <p:notesSz cx="6858000" cy="9144000"/>
  <p:embeddedFontLst>
    <p:embeddedFont>
      <p:font typeface="Lato" panose="020F0502020204030203" pitchFamily="34" charset="0"/>
      <p:regular r:id="rId10"/>
      <p:bold r:id="rId11"/>
      <p:italic r:id="rId12"/>
      <p:boldItalic r:id="rId13"/>
    </p:embeddedFont>
    <p:embeddedFont>
      <p:font typeface="Montserrat" panose="020B0604020202020204" charset="0"/>
      <p:regular r:id="rId14"/>
      <p:bold r:id="rId15"/>
      <p:italic r:id="rId16"/>
      <p:boldItalic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4" d="100"/>
          <a:sy n="114" d="100"/>
        </p:scale>
        <p:origin x="714" y="9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font" Target="fonts/font6.fntdata"/><Relationship Id="rId10" Type="http://schemas.openxmlformats.org/officeDocument/2006/relationships/font" Target="fonts/font1.fntdata"/><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8442c2fcd0_0_1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8442c2fcd0_0_1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8442c2fcd0_0_2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8442c2fcd0_0_2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8442c2fcd0_0_1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8442c2fcd0_0_1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8442c2fcd0_0_2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8442c2fcd0_0_2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8442c2fcd0_0_2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8442c2fcd0_0_2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8442c2fcd0_0_1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8442c2fcd0_0_1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s"/>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hyperlink" Target="https://drive.google.com/open?id=1Ui1D1NArvI0FyLEvqXf9yU64BuFS82Rs"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ES" sz="5400" b="1" dirty="0"/>
              <a:t>Uso de Git</a:t>
            </a:r>
            <a:endParaRPr sz="5400" b="1" dirty="0"/>
          </a:p>
        </p:txBody>
      </p:sp>
      <p:sp>
        <p:nvSpPr>
          <p:cNvPr id="135" name="Google Shape;135;p13"/>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ES" dirty="0"/>
              <a:t>Enmanuel Magallanes</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1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Repositorio Local</a:t>
            </a:r>
            <a:endParaRPr/>
          </a:p>
        </p:txBody>
      </p:sp>
      <p:sp>
        <p:nvSpPr>
          <p:cNvPr id="146" name="Google Shape;146;p15"/>
          <p:cNvSpPr txBox="1">
            <a:spLocks noGrp="1"/>
          </p:cNvSpPr>
          <p:nvPr>
            <p:ph type="body" idx="1"/>
          </p:nvPr>
        </p:nvSpPr>
        <p:spPr>
          <a:xfrm>
            <a:off x="1297500" y="1126475"/>
            <a:ext cx="7038900" cy="1050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s"/>
              <a:t>El repositorio local es en pocas palabras es su computador en donde se hacen los cambios en los archivos del proyecto y estos van cambiando el tiempo. Los cambios en este repositorio no se verá reflejado por los demás integrantes del proyecto.</a:t>
            </a:r>
            <a:endParaRPr/>
          </a:p>
        </p:txBody>
      </p:sp>
      <p:sp>
        <p:nvSpPr>
          <p:cNvPr id="147" name="Google Shape;147;p15"/>
          <p:cNvSpPr txBox="1">
            <a:spLocks noGrp="1"/>
          </p:cNvSpPr>
          <p:nvPr>
            <p:ph type="title"/>
          </p:nvPr>
        </p:nvSpPr>
        <p:spPr>
          <a:xfrm>
            <a:off x="1297500" y="211470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Repositorio Remoto</a:t>
            </a:r>
            <a:endParaRPr/>
          </a:p>
        </p:txBody>
      </p:sp>
      <p:sp>
        <p:nvSpPr>
          <p:cNvPr id="148" name="Google Shape;148;p15"/>
          <p:cNvSpPr txBox="1">
            <a:spLocks noGrp="1"/>
          </p:cNvSpPr>
          <p:nvPr>
            <p:ph type="body" idx="1"/>
          </p:nvPr>
        </p:nvSpPr>
        <p:spPr>
          <a:xfrm>
            <a:off x="1297500" y="2691050"/>
            <a:ext cx="7038900" cy="1050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s" dirty="0"/>
              <a:t>El repositorio remoto es un lugar en la nube donde el código está versionado. Este es el proyecto que se ve en la página de github</a:t>
            </a:r>
            <a:r>
              <a:rPr lang="es-ES" dirty="0"/>
              <a:t> o BitBucket</a:t>
            </a:r>
            <a:r>
              <a:rPr lang="es" dirty="0"/>
              <a:t>. Los cambios en este repositorio se ve reflejado para todos los participantes.</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Stage area</a:t>
            </a:r>
            <a:endParaRPr/>
          </a:p>
        </p:txBody>
      </p:sp>
      <p:sp>
        <p:nvSpPr>
          <p:cNvPr id="154" name="Google Shape;154;p16"/>
          <p:cNvSpPr txBox="1">
            <a:spLocks noGrp="1"/>
          </p:cNvSpPr>
          <p:nvPr>
            <p:ph type="body" idx="1"/>
          </p:nvPr>
        </p:nvSpPr>
        <p:spPr>
          <a:xfrm>
            <a:off x="1297500" y="1126475"/>
            <a:ext cx="7038900" cy="1050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s"/>
              <a:t>El stage area es un apartado del repositorio remoto donde se deben añadir los archivos que se quieran subir al repositorio local. Para poder subir un archivo al repositorio local primero debe pasar por el stage area.</a:t>
            </a:r>
            <a:endParaRPr/>
          </a:p>
        </p:txBody>
      </p:sp>
      <p:sp>
        <p:nvSpPr>
          <p:cNvPr id="155" name="Google Shape;155;p16"/>
          <p:cNvSpPr txBox="1">
            <a:spLocks noGrp="1"/>
          </p:cNvSpPr>
          <p:nvPr>
            <p:ph type="title"/>
          </p:nvPr>
        </p:nvSpPr>
        <p:spPr>
          <a:xfrm>
            <a:off x="1297500" y="211470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¿Cómo funciona?</a:t>
            </a:r>
            <a:endParaRPr/>
          </a:p>
        </p:txBody>
      </p:sp>
      <p:sp>
        <p:nvSpPr>
          <p:cNvPr id="156" name="Google Shape;156;p16"/>
          <p:cNvSpPr txBox="1">
            <a:spLocks noGrp="1"/>
          </p:cNvSpPr>
          <p:nvPr>
            <p:ph type="body" idx="1"/>
          </p:nvPr>
        </p:nvSpPr>
        <p:spPr>
          <a:xfrm>
            <a:off x="1297500" y="2691050"/>
            <a:ext cx="7038900" cy="1050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s"/>
              <a:t>Cuando un repositorio es iniciado se crea una carpeta ‘.git’ donde se encuentran los registros de versiones de los archivos. Esto se debe de sincronizar entre el repositorio local y el repositorio remoto.</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17"/>
          <p:cNvSpPr txBox="1">
            <a:spLocks noGrp="1"/>
          </p:cNvSpPr>
          <p:nvPr>
            <p:ph type="title"/>
          </p:nvPr>
        </p:nvSpPr>
        <p:spPr>
          <a:xfrm>
            <a:off x="1140903" y="393750"/>
            <a:ext cx="7195497"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dirty="0"/>
              <a:t>Diagrama</a:t>
            </a:r>
            <a:endParaRPr dirty="0"/>
          </a:p>
        </p:txBody>
      </p:sp>
      <p:pic>
        <p:nvPicPr>
          <p:cNvPr id="162" name="Google Shape;162;p17"/>
          <p:cNvPicPr preferRelativeResize="0"/>
          <p:nvPr/>
        </p:nvPicPr>
        <p:blipFill>
          <a:blip r:embed="rId3">
            <a:alphaModFix/>
          </a:blip>
          <a:stretch>
            <a:fillRect/>
          </a:stretch>
        </p:blipFill>
        <p:spPr>
          <a:xfrm>
            <a:off x="3274775" y="550600"/>
            <a:ext cx="5444551" cy="4463350"/>
          </a:xfrm>
          <a:prstGeom prst="rect">
            <a:avLst/>
          </a:prstGeom>
          <a:noFill/>
          <a:ln>
            <a:noFill/>
          </a:ln>
        </p:spPr>
      </p:pic>
      <p:sp>
        <p:nvSpPr>
          <p:cNvPr id="163" name="Google Shape;163;p17"/>
          <p:cNvSpPr txBox="1"/>
          <p:nvPr/>
        </p:nvSpPr>
        <p:spPr>
          <a:xfrm>
            <a:off x="1140903" y="1062350"/>
            <a:ext cx="2038525" cy="3834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dirty="0">
                <a:solidFill>
                  <a:srgbClr val="FFFFFF"/>
                </a:solidFill>
                <a:latin typeface="Lato"/>
                <a:ea typeface="Lato"/>
                <a:cs typeface="Lato"/>
                <a:sym typeface="Lato"/>
              </a:rPr>
              <a:t>Para la sincronización de los archivos se deben pasar los archivos del directorio al </a:t>
            </a:r>
            <a:r>
              <a:rPr lang="es" b="1" dirty="0">
                <a:solidFill>
                  <a:srgbClr val="FFFFFF"/>
                </a:solidFill>
                <a:latin typeface="Lato"/>
                <a:ea typeface="Lato"/>
                <a:cs typeface="Lato"/>
                <a:sym typeface="Lato"/>
              </a:rPr>
              <a:t>stage</a:t>
            </a:r>
            <a:r>
              <a:rPr lang="es" dirty="0">
                <a:solidFill>
                  <a:srgbClr val="FFFFFF"/>
                </a:solidFill>
                <a:latin typeface="Lato"/>
                <a:ea typeface="Lato"/>
                <a:cs typeface="Lato"/>
                <a:sym typeface="Lato"/>
              </a:rPr>
              <a:t> area a través del comando </a:t>
            </a:r>
            <a:r>
              <a:rPr lang="es" b="1" u="sng" dirty="0">
                <a:solidFill>
                  <a:srgbClr val="FFFFFF"/>
                </a:solidFill>
                <a:latin typeface="Lato"/>
                <a:ea typeface="Lato"/>
                <a:cs typeface="Lato"/>
                <a:sym typeface="Lato"/>
              </a:rPr>
              <a:t>git add</a:t>
            </a:r>
            <a:r>
              <a:rPr lang="es" dirty="0">
                <a:solidFill>
                  <a:srgbClr val="FFFFFF"/>
                </a:solidFill>
                <a:latin typeface="Lato"/>
                <a:ea typeface="Lato"/>
                <a:cs typeface="Lato"/>
                <a:sym typeface="Lato"/>
              </a:rPr>
              <a:t>, en este comando se deben poner los archivos que se van a añadir. Luego se realiza un commit para subir los archivos al repositorio local con </a:t>
            </a:r>
            <a:r>
              <a:rPr lang="es" b="1" u="sng" dirty="0">
                <a:solidFill>
                  <a:srgbClr val="FFFFFF"/>
                </a:solidFill>
                <a:latin typeface="Lato"/>
                <a:ea typeface="Lato"/>
                <a:cs typeface="Lato"/>
                <a:sym typeface="Lato"/>
              </a:rPr>
              <a:t>git commit</a:t>
            </a:r>
            <a:r>
              <a:rPr lang="es" dirty="0">
                <a:solidFill>
                  <a:srgbClr val="FFFFFF"/>
                </a:solidFill>
                <a:latin typeface="Lato"/>
                <a:ea typeface="Lato"/>
                <a:cs typeface="Lato"/>
                <a:sym typeface="Lato"/>
              </a:rPr>
              <a:t>. Finalmente se suben los archivos con </a:t>
            </a:r>
            <a:r>
              <a:rPr lang="es" b="1" u="sng" dirty="0">
                <a:solidFill>
                  <a:srgbClr val="FFFFFF"/>
                </a:solidFill>
                <a:latin typeface="Lato"/>
                <a:ea typeface="Lato"/>
                <a:cs typeface="Lato"/>
                <a:sym typeface="Lato"/>
              </a:rPr>
              <a:t>git push </a:t>
            </a:r>
            <a:r>
              <a:rPr lang="es" dirty="0">
                <a:solidFill>
                  <a:srgbClr val="FFFFFF"/>
                </a:solidFill>
                <a:latin typeface="Lato"/>
                <a:ea typeface="Lato"/>
                <a:cs typeface="Lato"/>
                <a:sym typeface="Lato"/>
              </a:rPr>
              <a:t>al repositorio remoto. </a:t>
            </a:r>
            <a:endParaRPr dirty="0">
              <a:solidFill>
                <a:srgbClr val="FFFFFF"/>
              </a:solidFill>
              <a:latin typeface="Lato"/>
              <a:ea typeface="Lato"/>
              <a:cs typeface="Lato"/>
              <a:sym typeface="Lato"/>
            </a:endParaRPr>
          </a:p>
        </p:txBody>
      </p:sp>
      <p:sp>
        <p:nvSpPr>
          <p:cNvPr id="2" name="CuadroTexto 1">
            <a:extLst>
              <a:ext uri="{FF2B5EF4-FFF2-40B4-BE49-F238E27FC236}">
                <a16:creationId xmlns:a16="http://schemas.microsoft.com/office/drawing/2014/main" id="{D3FE692F-7C0C-453E-9304-26BE17376986}"/>
              </a:ext>
            </a:extLst>
          </p:cNvPr>
          <p:cNvSpPr txBox="1"/>
          <p:nvPr/>
        </p:nvSpPr>
        <p:spPr>
          <a:xfrm>
            <a:off x="4572000" y="467468"/>
            <a:ext cx="897622" cy="400110"/>
          </a:xfrm>
          <a:prstGeom prst="rect">
            <a:avLst/>
          </a:prstGeom>
          <a:noFill/>
        </p:spPr>
        <p:txBody>
          <a:bodyPr wrap="square" rtlCol="0">
            <a:spAutoFit/>
          </a:bodyPr>
          <a:lstStyle/>
          <a:p>
            <a:r>
              <a:rPr lang="es-ES" sz="2000" b="1" dirty="0">
                <a:solidFill>
                  <a:schemeClr val="bg1"/>
                </a:solidFill>
              </a:rPr>
              <a:t>Local</a:t>
            </a:r>
          </a:p>
        </p:txBody>
      </p:sp>
      <p:sp>
        <p:nvSpPr>
          <p:cNvPr id="6" name="CuadroTexto 5">
            <a:extLst>
              <a:ext uri="{FF2B5EF4-FFF2-40B4-BE49-F238E27FC236}">
                <a16:creationId xmlns:a16="http://schemas.microsoft.com/office/drawing/2014/main" id="{74663288-275B-4BFB-93E1-3C92338C75F1}"/>
              </a:ext>
            </a:extLst>
          </p:cNvPr>
          <p:cNvSpPr txBox="1"/>
          <p:nvPr/>
        </p:nvSpPr>
        <p:spPr>
          <a:xfrm>
            <a:off x="7395072" y="489562"/>
            <a:ext cx="1230925" cy="400110"/>
          </a:xfrm>
          <a:prstGeom prst="rect">
            <a:avLst/>
          </a:prstGeom>
          <a:noFill/>
        </p:spPr>
        <p:txBody>
          <a:bodyPr wrap="square" rtlCol="0">
            <a:spAutoFit/>
          </a:bodyPr>
          <a:lstStyle/>
          <a:p>
            <a:r>
              <a:rPr lang="es-ES" sz="2000" b="1" dirty="0">
                <a:solidFill>
                  <a:schemeClr val="bg1"/>
                </a:solidFill>
              </a:rPr>
              <a:t>Remoto</a:t>
            </a:r>
          </a:p>
        </p:txBody>
      </p:sp>
      <p:sp>
        <p:nvSpPr>
          <p:cNvPr id="4" name="Abrir corchete 3">
            <a:extLst>
              <a:ext uri="{FF2B5EF4-FFF2-40B4-BE49-F238E27FC236}">
                <a16:creationId xmlns:a16="http://schemas.microsoft.com/office/drawing/2014/main" id="{178A62EE-137D-46A7-9AE4-8FBD213D67E9}"/>
              </a:ext>
            </a:extLst>
          </p:cNvPr>
          <p:cNvSpPr/>
          <p:nvPr/>
        </p:nvSpPr>
        <p:spPr>
          <a:xfrm rot="5400000">
            <a:off x="4910363" y="-768010"/>
            <a:ext cx="156850" cy="3428028"/>
          </a:xfrm>
          <a:prstGeom prst="leftBracket">
            <a:avLst/>
          </a:prstGeom>
          <a:ln w="381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1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Conflictos comunes</a:t>
            </a:r>
            <a:endParaRPr/>
          </a:p>
        </p:txBody>
      </p:sp>
      <p:sp>
        <p:nvSpPr>
          <p:cNvPr id="169" name="Google Shape;169;p18"/>
          <p:cNvSpPr txBox="1">
            <a:spLocks noGrp="1"/>
          </p:cNvSpPr>
          <p:nvPr>
            <p:ph type="body" idx="1"/>
          </p:nvPr>
        </p:nvSpPr>
        <p:spPr>
          <a:xfrm>
            <a:off x="1297500" y="945775"/>
            <a:ext cx="7038900" cy="3533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2000"/>
              <a:t>MERGE</a:t>
            </a:r>
            <a:br>
              <a:rPr lang="es" sz="2000"/>
            </a:br>
            <a:r>
              <a:rPr lang="es" sz="1400"/>
              <a:t>A veces cuando estamos en un proyecto trabajamos sobre un mismo archivo y cuando hacemos push puede que no tengamos actualizado nuestro repositorio local lo que nos daría un error por tener un versión atrasada del repositorio remoto. Este problema se puede solucionar descargando los datos del repositorio remoto a través de git pull, sin embargo nuestros archivos se verán modificados para resolver esto se presentan unos pasos a detalle la siguiente presentación:</a:t>
            </a:r>
            <a:endParaRPr sz="1400"/>
          </a:p>
          <a:p>
            <a:pPr marL="0" lvl="0" indent="0" algn="l" rtl="0">
              <a:spcBef>
                <a:spcPts val="1600"/>
              </a:spcBef>
              <a:spcAft>
                <a:spcPts val="1600"/>
              </a:spcAft>
              <a:buNone/>
            </a:pPr>
            <a:r>
              <a:rPr lang="es" sz="1400" u="sng">
                <a:solidFill>
                  <a:schemeClr val="hlink"/>
                </a:solidFill>
                <a:hlinkClick r:id="rId3"/>
              </a:rPr>
              <a:t>https://drive.google.com/open?id=1Ui1D1NArvI0FyLEvqXf9yU64BuFS82Rs</a:t>
            </a:r>
            <a:endParaRPr sz="1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1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Ramas en Git</a:t>
            </a:r>
            <a:endParaRPr/>
          </a:p>
        </p:txBody>
      </p:sp>
      <p:sp>
        <p:nvSpPr>
          <p:cNvPr id="175" name="Google Shape;175;p19"/>
          <p:cNvSpPr txBox="1">
            <a:spLocks noGrp="1"/>
          </p:cNvSpPr>
          <p:nvPr>
            <p:ph type="body" idx="1"/>
          </p:nvPr>
        </p:nvSpPr>
        <p:spPr>
          <a:xfrm>
            <a:off x="1297500" y="1567550"/>
            <a:ext cx="7038900" cy="34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En git para evitar ciertos conflictos se crean ramas de trabajo, esto haría el trabajo entre participantes mucho más sencillo.</a:t>
            </a:r>
            <a:endParaRPr/>
          </a:p>
          <a:p>
            <a:pPr marL="0" lvl="0" indent="0" algn="l" rtl="0">
              <a:spcBef>
                <a:spcPts val="1600"/>
              </a:spcBef>
              <a:spcAft>
                <a:spcPts val="0"/>
              </a:spcAft>
              <a:buNone/>
            </a:pPr>
            <a:r>
              <a:rPr lang="es"/>
              <a:t>Las ramas se manejan a través del comando checkout, por defecto git tiene una rama que es la rama master, en donde se deberían tener el resultado final del proyecto.</a:t>
            </a:r>
            <a:endParaRPr/>
          </a:p>
          <a:p>
            <a:pPr marL="0" lvl="0" indent="0" algn="l" rtl="0">
              <a:spcBef>
                <a:spcPts val="1600"/>
              </a:spcBef>
              <a:spcAft>
                <a:spcPts val="0"/>
              </a:spcAft>
              <a:buNone/>
            </a:pPr>
            <a:r>
              <a:rPr lang="es"/>
              <a:t>Los pasos para crear una rama son los siguientes:</a:t>
            </a:r>
            <a:endParaRPr/>
          </a:p>
          <a:p>
            <a:pPr marL="457200" lvl="0" indent="-314325" algn="l" rtl="0">
              <a:spcBef>
                <a:spcPts val="1600"/>
              </a:spcBef>
              <a:spcAft>
                <a:spcPts val="0"/>
              </a:spcAft>
              <a:buClr>
                <a:srgbClr val="DDDEE0"/>
              </a:buClr>
              <a:buSzPts val="1350"/>
              <a:buAutoNum type="arabicPeriod"/>
            </a:pPr>
            <a:r>
              <a:rPr lang="es" sz="1350">
                <a:solidFill>
                  <a:srgbClr val="DDDEE0"/>
                </a:solidFill>
              </a:rPr>
              <a:t>Create a new branch:</a:t>
            </a:r>
            <a:br>
              <a:rPr lang="es" sz="1350">
                <a:solidFill>
                  <a:srgbClr val="DDDEE0"/>
                </a:solidFill>
              </a:rPr>
            </a:br>
            <a:r>
              <a:rPr lang="es" sz="1350">
                <a:solidFill>
                  <a:srgbClr val="F8F8F8"/>
                </a:solidFill>
                <a:highlight>
                  <a:srgbClr val="333333"/>
                </a:highlight>
                <a:latin typeface="Courier New"/>
                <a:ea typeface="Courier New"/>
                <a:cs typeface="Courier New"/>
                <a:sym typeface="Courier New"/>
              </a:rPr>
              <a:t>git checkout -b nombre_rama_nueva</a:t>
            </a:r>
            <a:endParaRPr sz="1350">
              <a:solidFill>
                <a:srgbClr val="F8F8F8"/>
              </a:solidFill>
              <a:highlight>
                <a:srgbClr val="333333"/>
              </a:highlight>
              <a:latin typeface="Courier New"/>
              <a:ea typeface="Courier New"/>
              <a:cs typeface="Courier New"/>
              <a:sym typeface="Courier New"/>
            </a:endParaRPr>
          </a:p>
          <a:p>
            <a:pPr marL="457200" lvl="0" indent="-314325" algn="l" rtl="0">
              <a:spcBef>
                <a:spcPts val="0"/>
              </a:spcBef>
              <a:spcAft>
                <a:spcPts val="0"/>
              </a:spcAft>
              <a:buClr>
                <a:srgbClr val="DDDEE0"/>
              </a:buClr>
              <a:buSzPts val="1350"/>
              <a:buAutoNum type="arabicPeriod"/>
            </a:pPr>
            <a:r>
              <a:rPr lang="es" sz="1350">
                <a:solidFill>
                  <a:srgbClr val="DDDEE0"/>
                </a:solidFill>
              </a:rPr>
              <a:t>Edit, add and commit your files.</a:t>
            </a:r>
            <a:endParaRPr sz="1350">
              <a:solidFill>
                <a:srgbClr val="DDDEE0"/>
              </a:solidFill>
            </a:endParaRPr>
          </a:p>
          <a:p>
            <a:pPr marL="457200" lvl="0" indent="-314325" algn="l" rtl="0">
              <a:spcBef>
                <a:spcPts val="0"/>
              </a:spcBef>
              <a:spcAft>
                <a:spcPts val="0"/>
              </a:spcAft>
              <a:buClr>
                <a:srgbClr val="DDDEE0"/>
              </a:buClr>
              <a:buSzPts val="1350"/>
              <a:buAutoNum type="arabicPeriod"/>
            </a:pPr>
            <a:r>
              <a:rPr lang="es" sz="1350">
                <a:solidFill>
                  <a:srgbClr val="DDDEE0"/>
                </a:solidFill>
              </a:rPr>
              <a:t>Push your branch to the remote repository:</a:t>
            </a:r>
            <a:br>
              <a:rPr lang="es" sz="1350">
                <a:solidFill>
                  <a:srgbClr val="DDDEE0"/>
                </a:solidFill>
              </a:rPr>
            </a:br>
            <a:r>
              <a:rPr lang="es" sz="1350">
                <a:solidFill>
                  <a:srgbClr val="F8F8F8"/>
                </a:solidFill>
                <a:highlight>
                  <a:srgbClr val="333333"/>
                </a:highlight>
                <a:latin typeface="Courier New"/>
                <a:ea typeface="Courier New"/>
                <a:cs typeface="Courier New"/>
                <a:sym typeface="Courier New"/>
              </a:rPr>
              <a:t>git push -u origin nombre_rama_nueva</a:t>
            </a:r>
            <a:endParaRPr sz="1350">
              <a:solidFill>
                <a:srgbClr val="F8F8F8"/>
              </a:solidFill>
              <a:highlight>
                <a:srgbClr val="333333"/>
              </a:highlight>
              <a:latin typeface="Courier New"/>
              <a:ea typeface="Courier New"/>
              <a:cs typeface="Courier New"/>
              <a:sym typeface="Courier New"/>
            </a:endParaRPr>
          </a:p>
          <a:p>
            <a:pPr marL="0" lvl="0" indent="0" algn="l" rtl="0">
              <a:spcBef>
                <a:spcPts val="1400"/>
              </a:spcBef>
              <a:spcAft>
                <a:spcPts val="160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Comandos de Git</a:t>
            </a:r>
            <a:endParaRPr/>
          </a:p>
        </p:txBody>
      </p:sp>
      <p:sp>
        <p:nvSpPr>
          <p:cNvPr id="181" name="Google Shape;181;p20"/>
          <p:cNvSpPr txBox="1">
            <a:spLocks noGrp="1"/>
          </p:cNvSpPr>
          <p:nvPr>
            <p:ph type="body" idx="1"/>
          </p:nvPr>
        </p:nvSpPr>
        <p:spPr>
          <a:xfrm>
            <a:off x="1297500" y="956345"/>
            <a:ext cx="3635725" cy="352240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dirty="0"/>
              <a:t>git clone [URL:HTTP] ---------------------------&gt;</a:t>
            </a:r>
            <a:endParaRPr dirty="0"/>
          </a:p>
          <a:p>
            <a:pPr marL="0" lvl="0" indent="0" algn="l" rtl="0">
              <a:spcBef>
                <a:spcPts val="1600"/>
              </a:spcBef>
              <a:spcAft>
                <a:spcPts val="0"/>
              </a:spcAft>
              <a:buNone/>
            </a:pPr>
            <a:r>
              <a:rPr lang="es" dirty="0"/>
              <a:t>git status ------------------------------------------&gt;</a:t>
            </a:r>
            <a:endParaRPr dirty="0"/>
          </a:p>
          <a:p>
            <a:pPr marL="0" lvl="0" indent="0" algn="l" rtl="0">
              <a:spcBef>
                <a:spcPts val="1600"/>
              </a:spcBef>
              <a:spcAft>
                <a:spcPts val="0"/>
              </a:spcAft>
              <a:buNone/>
            </a:pPr>
            <a:r>
              <a:rPr lang="es" dirty="0"/>
              <a:t>git add [...Archivos] ------------------------------&gt;</a:t>
            </a:r>
            <a:endParaRPr dirty="0"/>
          </a:p>
          <a:p>
            <a:pPr marL="0" lvl="0" indent="0" algn="l" rtl="0">
              <a:spcBef>
                <a:spcPts val="1600"/>
              </a:spcBef>
              <a:spcAft>
                <a:spcPts val="0"/>
              </a:spcAft>
              <a:buNone/>
            </a:pPr>
            <a:r>
              <a:rPr lang="es" dirty="0"/>
              <a:t>git commit -m  [comentario] -------------------&gt;</a:t>
            </a:r>
            <a:br>
              <a:rPr lang="es" dirty="0"/>
            </a:br>
            <a:endParaRPr dirty="0"/>
          </a:p>
          <a:p>
            <a:pPr marL="0" lvl="0" indent="0" algn="l" rtl="0">
              <a:spcBef>
                <a:spcPts val="1600"/>
              </a:spcBef>
              <a:spcAft>
                <a:spcPts val="0"/>
              </a:spcAft>
              <a:buNone/>
            </a:pPr>
            <a:r>
              <a:rPr lang="es" dirty="0"/>
              <a:t>git push --------------------------------------------&gt;</a:t>
            </a:r>
            <a:endParaRPr dirty="0"/>
          </a:p>
          <a:p>
            <a:pPr marL="0" lvl="0" indent="0" algn="l" rtl="0">
              <a:spcBef>
                <a:spcPts val="1600"/>
              </a:spcBef>
              <a:spcAft>
                <a:spcPts val="1600"/>
              </a:spcAft>
              <a:buNone/>
            </a:pPr>
            <a:r>
              <a:rPr lang="es" dirty="0"/>
              <a:t>git pull----------------------------------------------&gt;</a:t>
            </a:r>
            <a:endParaRPr dirty="0"/>
          </a:p>
        </p:txBody>
      </p:sp>
      <p:sp>
        <p:nvSpPr>
          <p:cNvPr id="182" name="Google Shape;182;p20"/>
          <p:cNvSpPr txBox="1">
            <a:spLocks noGrp="1"/>
          </p:cNvSpPr>
          <p:nvPr>
            <p:ph type="body" idx="2"/>
          </p:nvPr>
        </p:nvSpPr>
        <p:spPr>
          <a:xfrm>
            <a:off x="4933226" y="956345"/>
            <a:ext cx="4019400" cy="352240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dirty="0"/>
              <a:t>Clona un repositorio desde un url:http</a:t>
            </a:r>
            <a:endParaRPr dirty="0"/>
          </a:p>
          <a:p>
            <a:pPr marL="0" lvl="0" indent="0" algn="l" rtl="0">
              <a:spcBef>
                <a:spcPts val="1600"/>
              </a:spcBef>
              <a:spcAft>
                <a:spcPts val="0"/>
              </a:spcAft>
              <a:buNone/>
            </a:pPr>
            <a:r>
              <a:rPr lang="es" dirty="0"/>
              <a:t>Te muestra el estado de tu repositorio local</a:t>
            </a:r>
            <a:endParaRPr dirty="0"/>
          </a:p>
          <a:p>
            <a:pPr marL="0" lvl="0" indent="0" algn="l" rtl="0">
              <a:spcBef>
                <a:spcPts val="1600"/>
              </a:spcBef>
              <a:spcAft>
                <a:spcPts val="0"/>
              </a:spcAft>
              <a:buNone/>
            </a:pPr>
            <a:r>
              <a:rPr lang="es" dirty="0"/>
              <a:t>Añade archivos al Stage Area</a:t>
            </a:r>
            <a:endParaRPr dirty="0"/>
          </a:p>
          <a:p>
            <a:pPr marL="0" lvl="0" indent="0" algn="l" rtl="0">
              <a:spcBef>
                <a:spcPts val="1600"/>
              </a:spcBef>
              <a:spcAft>
                <a:spcPts val="0"/>
              </a:spcAft>
              <a:buNone/>
            </a:pPr>
            <a:r>
              <a:rPr lang="es" dirty="0"/>
              <a:t>Subo los archivos  del Stage Area al repositorio local añadiendo un comentario entre comillas ‘   ’</a:t>
            </a:r>
            <a:endParaRPr dirty="0"/>
          </a:p>
          <a:p>
            <a:pPr marL="0" lvl="0" indent="0" algn="l" rtl="0">
              <a:spcBef>
                <a:spcPts val="1600"/>
              </a:spcBef>
              <a:spcAft>
                <a:spcPts val="0"/>
              </a:spcAft>
              <a:buNone/>
            </a:pPr>
            <a:r>
              <a:rPr lang="es" dirty="0"/>
              <a:t>Sube los archivos del repositorio local al remoto</a:t>
            </a:r>
            <a:endParaRPr dirty="0"/>
          </a:p>
          <a:p>
            <a:pPr marL="0" lvl="0" indent="0" algn="l" rtl="0">
              <a:spcBef>
                <a:spcPts val="1600"/>
              </a:spcBef>
              <a:spcAft>
                <a:spcPts val="1600"/>
              </a:spcAft>
              <a:buNone/>
            </a:pPr>
            <a:r>
              <a:rPr lang="es" dirty="0"/>
              <a:t>Descarga los archivos del repositorio remoto </a:t>
            </a:r>
            <a:endParaRPr dirty="0"/>
          </a:p>
        </p:txBody>
      </p:sp>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TotalTime>
  <Words>535</Words>
  <Application>Microsoft Office PowerPoint</Application>
  <PresentationFormat>Presentación en pantalla (16:9)</PresentationFormat>
  <Paragraphs>37</Paragraphs>
  <Slides>7</Slides>
  <Notes>7</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7</vt:i4>
      </vt:variant>
    </vt:vector>
  </HeadingPairs>
  <TitlesOfParts>
    <vt:vector size="12" baseType="lpstr">
      <vt:lpstr>Courier New</vt:lpstr>
      <vt:lpstr>Arial</vt:lpstr>
      <vt:lpstr>Lato</vt:lpstr>
      <vt:lpstr>Montserrat</vt:lpstr>
      <vt:lpstr>Focus</vt:lpstr>
      <vt:lpstr>Uso de Git</vt:lpstr>
      <vt:lpstr>Repositorio Local</vt:lpstr>
      <vt:lpstr>Stage area</vt:lpstr>
      <vt:lpstr>Diagrama</vt:lpstr>
      <vt:lpstr>Conflictos comunes</vt:lpstr>
      <vt:lpstr>Ramas en Git</vt:lpstr>
      <vt:lpstr>Comandos de Git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Uso de Git</dc:title>
  <cp:lastModifiedBy>Franklin Enmanuel Magallanes Pinargote</cp:lastModifiedBy>
  <cp:revision>2</cp:revision>
  <dcterms:modified xsi:type="dcterms:W3CDTF">2020-06-11T23:42:58Z</dcterms:modified>
</cp:coreProperties>
</file>