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70" r:id="rId3"/>
    <p:sldId id="272" r:id="rId4"/>
    <p:sldId id="271" r:id="rId5"/>
    <p:sldId id="269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3191-121E-44E0-8356-B947AC77F23E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74AC0-0F1F-4E58-8FB1-65458CECFB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17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74AC0-0F1F-4E58-8FB1-65458CECFB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73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74AC0-0F1F-4E58-8FB1-65458CECFB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95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362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7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4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7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408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63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7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3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8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1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96FB24-148F-41C2-B5D5-93B15CE1609C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DE902E8-DDA5-44C4-9D66-7DF265C9E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gis.org/downloads/dat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g-d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FCC6-3B1D-473A-97EB-5BF12700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77" y="320831"/>
            <a:ext cx="5056231" cy="2056609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A </a:t>
            </a:r>
            <a:r>
              <a:rPr lang="de-DE" sz="2800" dirty="0" err="1">
                <a:solidFill>
                  <a:srgbClr val="C00000"/>
                </a:solidFill>
              </a:rPr>
              <a:t>brief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>
                <a:solidFill>
                  <a:srgbClr val="C00000"/>
                </a:solidFill>
              </a:rPr>
              <a:t>introduction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>
                <a:solidFill>
                  <a:srgbClr val="C00000"/>
                </a:solidFill>
              </a:rPr>
              <a:t>to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>
                <a:solidFill>
                  <a:srgbClr val="C00000"/>
                </a:solidFill>
              </a:rPr>
              <a:t>Full-featured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br>
              <a:rPr lang="de-DE" sz="2800" dirty="0">
                <a:solidFill>
                  <a:srgbClr val="C00000"/>
                </a:solidFill>
              </a:rPr>
            </a:br>
            <a:r>
              <a:rPr lang="de-DE" sz="2800" dirty="0">
                <a:solidFill>
                  <a:srgbClr val="C00000"/>
                </a:solidFill>
              </a:rPr>
              <a:t>GIS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2197E-CDC7-454A-8E07-BAF823DD6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577" y="3383542"/>
            <a:ext cx="4371848" cy="2194037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Candara" panose="020E0502030303020204" pitchFamily="34" charset="0"/>
              </a:rPr>
              <a:t>DARIAH-DE WORKSHOP</a:t>
            </a:r>
            <a:br>
              <a:rPr lang="de-DE" sz="2400" dirty="0">
                <a:latin typeface="Candara" panose="020E0502030303020204" pitchFamily="34" charset="0"/>
              </a:rPr>
            </a:br>
            <a:r>
              <a:rPr lang="de-DE" sz="2400" dirty="0">
                <a:latin typeface="Candara" panose="020E0502030303020204" pitchFamily="34" charset="0"/>
              </a:rPr>
              <a:t>September 2019</a:t>
            </a:r>
            <a:br>
              <a:rPr lang="de-DE" sz="2400" dirty="0">
                <a:latin typeface="Candara" panose="020E0502030303020204" pitchFamily="34" charset="0"/>
              </a:rPr>
            </a:br>
            <a:br>
              <a:rPr lang="de-DE" sz="2400" dirty="0">
                <a:latin typeface="Candara" panose="020E0502030303020204" pitchFamily="34" charset="0"/>
              </a:rPr>
            </a:br>
            <a:r>
              <a:rPr lang="de-DE" sz="2400" dirty="0">
                <a:latin typeface="Candara" panose="020E0502030303020204" pitchFamily="34" charset="0"/>
              </a:rPr>
              <a:t>Monika Barget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46B5D2D-0EBB-46D3-B3FF-3EE78DEB012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9E6CB0-33CC-4163-BD60-F1C05BD1E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0" t="15852" r="33500" b="9926"/>
          <a:stretch/>
        </p:blipFill>
        <p:spPr>
          <a:xfrm>
            <a:off x="6095999" y="0"/>
            <a:ext cx="7515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0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6CEC9-C8F4-495A-9386-982A1F5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28" y="254000"/>
            <a:ext cx="9280144" cy="1188720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rgbClr val="C00000"/>
                </a:solidFill>
                <a:latin typeface="Candara" panose="020E0502030303020204" pitchFamily="34" charset="0"/>
              </a:rPr>
              <a:t>FULL-FEATURED GIS SOFTWARE</a:t>
            </a:r>
          </a:p>
        </p:txBody>
      </p:sp>
      <p:pic>
        <p:nvPicPr>
          <p:cNvPr id="1032" name="Picture 8" descr="Image result for ArcGIS">
            <a:extLst>
              <a:ext uri="{FF2B5EF4-FFF2-40B4-BE49-F238E27FC236}">
                <a16:creationId xmlns:a16="http://schemas.microsoft.com/office/drawing/2014/main" id="{D3BDEF4A-FA4D-4679-B92E-4A7FA83FD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72" y="19731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QGIS logo">
            <a:extLst>
              <a:ext uri="{FF2B5EF4-FFF2-40B4-BE49-F238E27FC236}">
                <a16:creationId xmlns:a16="http://schemas.microsoft.com/office/drawing/2014/main" id="{4EC21F89-CE6E-4ADF-A528-D878397B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2131600"/>
            <a:ext cx="39243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ap Window logo">
            <a:extLst>
              <a:ext uri="{FF2B5EF4-FFF2-40B4-BE49-F238E27FC236}">
                <a16:creationId xmlns:a16="http://schemas.microsoft.com/office/drawing/2014/main" id="{A79494B5-0289-4E5F-B927-16C694C0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798" y="20221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eo database">
            <a:extLst>
              <a:ext uri="{FF2B5EF4-FFF2-40B4-BE49-F238E27FC236}">
                <a16:creationId xmlns:a16="http://schemas.microsoft.com/office/drawing/2014/main" id="{093C5B57-2391-4279-A16F-521BBAF4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00" y="3639820"/>
            <a:ext cx="5690494" cy="296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0C2963C-8A30-4030-8A94-6F33F76C283F}"/>
              </a:ext>
            </a:extLst>
          </p:cNvPr>
          <p:cNvSpPr txBox="1"/>
          <p:nvPr/>
        </p:nvSpPr>
        <p:spPr>
          <a:xfrm>
            <a:off x="172720" y="4541480"/>
            <a:ext cx="3042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IMPORTANT: GIS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software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displays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geo-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data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and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adds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refined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visual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features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(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colours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,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patterns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,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symbols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), but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it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does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not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store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the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actual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geographic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information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!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590EEF-3712-470E-9B4F-8BCC0CFCCCA2}"/>
              </a:ext>
            </a:extLst>
          </p:cNvPr>
          <p:cNvSpPr txBox="1"/>
          <p:nvPr/>
        </p:nvSpPr>
        <p:spPr>
          <a:xfrm>
            <a:off x="9418955" y="4295676"/>
            <a:ext cx="256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Geo-information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ingested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into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GIS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software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comes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from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databases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and/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or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collections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of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raster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data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and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shapesfiles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collected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in a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file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Candara" panose="020E0502030303020204" pitchFamily="34" charset="0"/>
              </a:rPr>
              <a:t>repository</a:t>
            </a:r>
            <a:r>
              <a:rPr lang="de-DE" dirty="0">
                <a:solidFill>
                  <a:srgbClr val="C00000"/>
                </a:solidFill>
                <a:latin typeface="Candara" panose="020E05020303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875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F3EC268-4201-460F-9DBA-792186477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4" t="6525" r="19667" b="54364"/>
          <a:stretch/>
        </p:blipFill>
        <p:spPr>
          <a:xfrm>
            <a:off x="88554" y="1239520"/>
            <a:ext cx="7978486" cy="27533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70CCCF-75E4-446A-A9CD-75889C0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" y="168998"/>
            <a:ext cx="10688320" cy="887134"/>
          </a:xfrm>
        </p:spPr>
        <p:txBody>
          <a:bodyPr>
            <a:noAutofit/>
          </a:bodyPr>
          <a:lstStyle/>
          <a:p>
            <a:r>
              <a:rPr lang="de-DE" sz="3600" dirty="0">
                <a:solidFill>
                  <a:srgbClr val="C00000"/>
                </a:solidFill>
                <a:latin typeface="Candara" panose="020E0502030303020204" pitchFamily="34" charset="0"/>
              </a:rPr>
              <a:t>HOW GIS DATA ARE STRUCTURED AND STORED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9AB556-C805-4142-AF3A-5A54E50AB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3" t="16297" r="20084" b="7407"/>
          <a:stretch/>
        </p:blipFill>
        <p:spPr>
          <a:xfrm>
            <a:off x="5476240" y="2580640"/>
            <a:ext cx="6624320" cy="39854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3DCAC56-13D6-499A-BD73-D3332B33B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50" t="6815" r="16750" b="9037"/>
          <a:stretch/>
        </p:blipFill>
        <p:spPr>
          <a:xfrm>
            <a:off x="486428" y="3500030"/>
            <a:ext cx="4085572" cy="31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1C21B-B7B6-4E68-8CE8-F5280573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203199"/>
            <a:ext cx="11592560" cy="1188720"/>
          </a:xfrm>
        </p:spPr>
        <p:txBody>
          <a:bodyPr>
            <a:noAutofit/>
          </a:bodyPr>
          <a:lstStyle/>
          <a:p>
            <a:r>
              <a:rPr lang="de-DE" sz="3600" dirty="0" err="1">
                <a:solidFill>
                  <a:srgbClr val="C00000"/>
                </a:solidFill>
                <a:latin typeface="Candara" panose="020E0502030303020204" pitchFamily="34" charset="0"/>
              </a:rPr>
              <a:t>Displaying</a:t>
            </a:r>
            <a:r>
              <a:rPr lang="de-DE" sz="3600" dirty="0">
                <a:solidFill>
                  <a:srgbClr val="C00000"/>
                </a:solidFill>
                <a:latin typeface="Candara" panose="020E0502030303020204" pitchFamily="34" charset="0"/>
              </a:rPr>
              <a:t> and </a:t>
            </a:r>
            <a:r>
              <a:rPr lang="de-DE" sz="3600" dirty="0" err="1">
                <a:solidFill>
                  <a:srgbClr val="C00000"/>
                </a:solidFill>
                <a:latin typeface="Candara" panose="020E0502030303020204" pitchFamily="34" charset="0"/>
              </a:rPr>
              <a:t>Adjusting</a:t>
            </a:r>
            <a:r>
              <a:rPr lang="de-DE" sz="3600" dirty="0">
                <a:solidFill>
                  <a:srgbClr val="C00000"/>
                </a:solidFill>
                <a:latin typeface="Candara" panose="020E0502030303020204" pitchFamily="34" charset="0"/>
              </a:rPr>
              <a:t> GEODATA in QGIS:</a:t>
            </a:r>
            <a:br>
              <a:rPr lang="de-DE" sz="3600" dirty="0">
                <a:solidFill>
                  <a:srgbClr val="C00000"/>
                </a:solidFill>
                <a:latin typeface="Candara" panose="020E0502030303020204" pitchFamily="34" charset="0"/>
              </a:rPr>
            </a:br>
            <a:r>
              <a:rPr lang="de-DE" sz="3600" dirty="0">
                <a:solidFill>
                  <a:srgbClr val="C00000"/>
                </a:solidFill>
                <a:latin typeface="Candara" panose="020E0502030303020204" pitchFamily="34" charset="0"/>
              </a:rPr>
              <a:t>e.g. </a:t>
            </a:r>
            <a:r>
              <a:rPr lang="de-DE" sz="3600" dirty="0" err="1">
                <a:solidFill>
                  <a:srgbClr val="C00000"/>
                </a:solidFill>
                <a:latin typeface="Candara" panose="020E0502030303020204" pitchFamily="34" charset="0"/>
              </a:rPr>
              <a:t>map</a:t>
            </a:r>
            <a:r>
              <a:rPr lang="de-DE" sz="36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de-DE" sz="3600" dirty="0" err="1">
                <a:solidFill>
                  <a:srgbClr val="C00000"/>
                </a:solidFill>
                <a:latin typeface="Candara" panose="020E0502030303020204" pitchFamily="34" charset="0"/>
              </a:rPr>
              <a:t>of</a:t>
            </a:r>
            <a:r>
              <a:rPr lang="de-DE" sz="36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Candara" panose="020E0502030303020204" pitchFamily="34" charset="0"/>
              </a:rPr>
              <a:t>Annette Island</a:t>
            </a:r>
            <a:endParaRPr lang="de-DE" sz="3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4EA2-3E7F-4936-ACDE-E26615B4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456" y="1930400"/>
            <a:ext cx="2533904" cy="3911600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Annette Island or </a:t>
            </a:r>
            <a:r>
              <a:rPr lang="en-US" i="1" dirty="0" err="1">
                <a:latin typeface="Candara" panose="020E0502030303020204" pitchFamily="34" charset="0"/>
              </a:rPr>
              <a:t>Taak'w</a:t>
            </a:r>
            <a:r>
              <a:rPr lang="en-US" i="1" dirty="0">
                <a:latin typeface="Candara" panose="020E0502030303020204" pitchFamily="34" charset="0"/>
              </a:rPr>
              <a:t> </a:t>
            </a:r>
            <a:r>
              <a:rPr lang="en-US" i="1" dirty="0" err="1">
                <a:latin typeface="Candara" panose="020E0502030303020204" pitchFamily="34" charset="0"/>
              </a:rPr>
              <a:t>Aan</a:t>
            </a:r>
            <a:r>
              <a:rPr lang="en-US" dirty="0">
                <a:latin typeface="Candara" panose="020E0502030303020204" pitchFamily="34" charset="0"/>
              </a:rPr>
              <a:t> (Tlingit), part of the </a:t>
            </a:r>
            <a:r>
              <a:rPr lang="en-US" dirty="0" err="1">
                <a:latin typeface="Candara" panose="020E0502030303020204" pitchFamily="34" charset="0"/>
              </a:rPr>
              <a:t>Gravina</a:t>
            </a:r>
            <a:r>
              <a:rPr lang="en-US" dirty="0">
                <a:latin typeface="Candara" panose="020E0502030303020204" pitchFamily="34" charset="0"/>
              </a:rPr>
              <a:t> Islands in the Alexander Archipelago of the Pacific Ocean,  Alaska, United States of America</a:t>
            </a:r>
          </a:p>
          <a:p>
            <a:r>
              <a:rPr lang="en-US" dirty="0">
                <a:latin typeface="Candara" panose="020E0502030303020204" pitchFamily="34" charset="0"/>
              </a:rPr>
              <a:t>Link to sample data: </a:t>
            </a:r>
            <a:r>
              <a:rPr lang="en-US" dirty="0">
                <a:latin typeface="Candara" panose="020E0502030303020204" pitchFamily="34" charset="0"/>
                <a:hlinkClick r:id="rId2"/>
              </a:rPr>
              <a:t>https://qgis.org/downloads/data/</a:t>
            </a:r>
            <a:endParaRPr lang="en-US" dirty="0">
              <a:latin typeface="Candara" panose="020E0502030303020204" pitchFamily="34" charset="0"/>
            </a:endParaRPr>
          </a:p>
          <a:p>
            <a:endParaRPr lang="de-DE" dirty="0">
              <a:latin typeface="Candara" panose="020E0502030303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641202-6AA4-4207-B894-36375D0A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930400"/>
            <a:ext cx="8254436" cy="46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2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56AD-F9DC-428D-A8D5-DF08C8B2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08" y="202692"/>
            <a:ext cx="10336784" cy="1188720"/>
          </a:xfrm>
        </p:spPr>
        <p:txBody>
          <a:bodyPr>
            <a:noAutofit/>
          </a:bodyPr>
          <a:lstStyle/>
          <a:p>
            <a:pPr algn="ctr"/>
            <a:r>
              <a:rPr lang="de-DE" sz="3200" dirty="0">
                <a:solidFill>
                  <a:srgbClr val="C00000"/>
                </a:solidFill>
                <a:latin typeface="Candara" panose="020E0502030303020204" pitchFamily="34" charset="0"/>
              </a:rPr>
              <a:t>GETTING STARTED WITH OUR HANDS-ON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2EC5-03CD-45E1-84BB-58FD091B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08" y="2716530"/>
            <a:ext cx="5168392" cy="2494280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de-DE" sz="9600" dirty="0">
                <a:latin typeface="Candara" panose="020E0502030303020204" pitchFamily="34" charset="0"/>
              </a:rPr>
              <a:t> IEG Digital </a:t>
            </a:r>
            <a:r>
              <a:rPr lang="de-DE" sz="9600" dirty="0" err="1">
                <a:latin typeface="Candara" panose="020E0502030303020204" pitchFamily="34" charset="0"/>
              </a:rPr>
              <a:t>Historial</a:t>
            </a:r>
            <a:r>
              <a:rPr lang="de-DE" sz="9600" dirty="0">
                <a:latin typeface="Candara" panose="020E0502030303020204" pitchFamily="34" charset="0"/>
              </a:rPr>
              <a:t> Research on GITHUB: </a:t>
            </a:r>
            <a:r>
              <a:rPr lang="de-DE" sz="9600" dirty="0">
                <a:latin typeface="Candara" panose="020E0502030303020204" pitchFamily="34" charset="0"/>
                <a:hlinkClick r:id="rId3"/>
              </a:rPr>
              <a:t>https://github.com/ieg-dhr/</a:t>
            </a:r>
            <a:br>
              <a:rPr lang="de-DE" sz="9600" dirty="0">
                <a:latin typeface="Candara" panose="020E0502030303020204" pitchFamily="34" charset="0"/>
              </a:rPr>
            </a:br>
            <a:br>
              <a:rPr lang="de-DE" sz="9600" dirty="0">
                <a:latin typeface="Candara" panose="020E0502030303020204" pitchFamily="34" charset="0"/>
              </a:rPr>
            </a:br>
            <a:endParaRPr lang="de-DE" sz="9600" dirty="0">
              <a:latin typeface="Candara" panose="020E0502030303020204" pitchFamily="34" charset="0"/>
            </a:endParaRPr>
          </a:p>
          <a:p>
            <a:pPr algn="ctr"/>
            <a:endParaRPr lang="de-DE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3C20A5-EA11-4C29-B6D7-B425127CAE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84" t="10223" r="63722" b="31703"/>
          <a:stretch/>
        </p:blipFill>
        <p:spPr>
          <a:xfrm>
            <a:off x="6741153" y="1638554"/>
            <a:ext cx="4076200" cy="50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7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56AD-F9DC-428D-A8D5-DF08C8B2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444" y="182880"/>
            <a:ext cx="7881112" cy="1188720"/>
          </a:xfrm>
        </p:spPr>
        <p:txBody>
          <a:bodyPr>
            <a:noAutofit/>
          </a:bodyPr>
          <a:lstStyle/>
          <a:p>
            <a:pPr algn="ctr"/>
            <a:r>
              <a:rPr lang="de-DE" sz="3200" dirty="0">
                <a:solidFill>
                  <a:srgbClr val="C00000"/>
                </a:solidFill>
                <a:latin typeface="Candara" panose="020E0502030303020204" pitchFamily="34" charset="0"/>
              </a:rPr>
              <a:t>Understanding </a:t>
            </a:r>
            <a:r>
              <a:rPr lang="de-DE" sz="3200" dirty="0" err="1">
                <a:solidFill>
                  <a:srgbClr val="C00000"/>
                </a:solidFill>
                <a:latin typeface="Candara" panose="020E0502030303020204" pitchFamily="34" charset="0"/>
              </a:rPr>
              <a:t>our</a:t>
            </a:r>
            <a:r>
              <a:rPr lang="de-DE" sz="3200" dirty="0">
                <a:solidFill>
                  <a:srgbClr val="C00000"/>
                </a:solidFill>
                <a:latin typeface="Candara" panose="020E0502030303020204" pitchFamily="34" charset="0"/>
              </a:rPr>
              <a:t> 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2EC5-03CD-45E1-84BB-58FD091B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08" y="1706879"/>
            <a:ext cx="3434080" cy="3779521"/>
          </a:xfrm>
        </p:spPr>
        <p:txBody>
          <a:bodyPr>
            <a:normAutofit fontScale="25000" lnSpcReduction="20000"/>
          </a:bodyPr>
          <a:lstStyle/>
          <a:p>
            <a:r>
              <a:rPr lang="de-DE" sz="9600" dirty="0">
                <a:latin typeface="Candara" panose="020E0502030303020204" pitchFamily="34" charset="0"/>
              </a:rPr>
              <a:t>Samples: all </a:t>
            </a:r>
            <a:r>
              <a:rPr lang="de-DE" sz="9600" dirty="0" err="1">
                <a:latin typeface="Candara" panose="020E0502030303020204" pitchFamily="34" charset="0"/>
              </a:rPr>
              <a:t>files</a:t>
            </a:r>
            <a:r>
              <a:rPr lang="de-DE" sz="9600" dirty="0">
                <a:latin typeface="Candara" panose="020E0502030303020204" pitchFamily="34" charset="0"/>
              </a:rPr>
              <a:t> </a:t>
            </a:r>
            <a:r>
              <a:rPr lang="de-DE" sz="9600" dirty="0" err="1">
                <a:latin typeface="Candara" panose="020E0502030303020204" pitchFamily="34" charset="0"/>
              </a:rPr>
              <a:t>relating</a:t>
            </a:r>
            <a:r>
              <a:rPr lang="de-DE" sz="9600" dirty="0">
                <a:latin typeface="Candara" panose="020E0502030303020204" pitchFamily="34" charset="0"/>
              </a:rPr>
              <a:t> </a:t>
            </a:r>
            <a:r>
              <a:rPr lang="de-DE" sz="9600" dirty="0" err="1">
                <a:latin typeface="Candara" panose="020E0502030303020204" pitchFamily="34" charset="0"/>
              </a:rPr>
              <a:t>to</a:t>
            </a:r>
            <a:r>
              <a:rPr lang="de-DE" sz="9600" dirty="0">
                <a:latin typeface="Candara" panose="020E0502030303020204" pitchFamily="34" charset="0"/>
              </a:rPr>
              <a:t> </a:t>
            </a:r>
            <a:r>
              <a:rPr lang="de-DE" sz="9600" dirty="0" err="1">
                <a:latin typeface="Candara" panose="020E0502030303020204" pitchFamily="34" charset="0"/>
              </a:rPr>
              <a:t>the</a:t>
            </a:r>
            <a:r>
              <a:rPr lang="de-DE" sz="9600" dirty="0">
                <a:latin typeface="Candara" panose="020E0502030303020204" pitchFamily="34" charset="0"/>
              </a:rPr>
              <a:t> German Pietist </a:t>
            </a:r>
            <a:r>
              <a:rPr lang="de-DE" sz="9600" dirty="0" err="1">
                <a:latin typeface="Candara" panose="020E0502030303020204" pitchFamily="34" charset="0"/>
              </a:rPr>
              <a:t>community</a:t>
            </a:r>
            <a:r>
              <a:rPr lang="de-DE" sz="9600" dirty="0">
                <a:latin typeface="Candara" panose="020E0502030303020204" pitchFamily="34" charset="0"/>
              </a:rPr>
              <a:t> in Russia</a:t>
            </a:r>
            <a:br>
              <a:rPr lang="de-DE" sz="9600" dirty="0">
                <a:latin typeface="Candara" panose="020E0502030303020204" pitchFamily="34" charset="0"/>
              </a:rPr>
            </a:br>
            <a:endParaRPr lang="de-DE" sz="9600" dirty="0">
              <a:latin typeface="Candara" panose="020E0502030303020204" pitchFamily="34" charset="0"/>
            </a:endParaRPr>
          </a:p>
          <a:p>
            <a:r>
              <a:rPr lang="de-DE" sz="9600" dirty="0">
                <a:latin typeface="Candara" panose="020E0502030303020204" pitchFamily="34" charset="0"/>
              </a:rPr>
              <a:t>Data </a:t>
            </a:r>
            <a:r>
              <a:rPr lang="de-DE" sz="9600" dirty="0" err="1">
                <a:latin typeface="Candara" panose="020E0502030303020204" pitchFamily="34" charset="0"/>
              </a:rPr>
              <a:t>were</a:t>
            </a:r>
            <a:r>
              <a:rPr lang="de-DE" sz="9600" dirty="0">
                <a:latin typeface="Candara" panose="020E0502030303020204" pitchFamily="34" charset="0"/>
              </a:rPr>
              <a:t> </a:t>
            </a:r>
            <a:r>
              <a:rPr lang="de-DE" sz="9600" dirty="0" err="1">
                <a:latin typeface="Candara" panose="020E0502030303020204" pitchFamily="34" charset="0"/>
              </a:rPr>
              <a:t>first</a:t>
            </a:r>
            <a:r>
              <a:rPr lang="de-DE" sz="9600" dirty="0">
                <a:latin typeface="Candara" panose="020E0502030303020204" pitchFamily="34" charset="0"/>
              </a:rPr>
              <a:t> </a:t>
            </a:r>
            <a:r>
              <a:rPr lang="de-DE" sz="9600" dirty="0" err="1">
                <a:latin typeface="Candara" panose="020E0502030303020204" pitchFamily="34" charset="0"/>
              </a:rPr>
              <a:t>stored</a:t>
            </a:r>
            <a:r>
              <a:rPr lang="de-DE" sz="9600" dirty="0">
                <a:latin typeface="Candara" panose="020E0502030303020204" pitchFamily="34" charset="0"/>
              </a:rPr>
              <a:t> in .TXT </a:t>
            </a:r>
            <a:r>
              <a:rPr lang="de-DE" sz="9600" dirty="0" err="1">
                <a:latin typeface="Candara" panose="020E0502030303020204" pitchFamily="34" charset="0"/>
              </a:rPr>
              <a:t>format</a:t>
            </a:r>
            <a:r>
              <a:rPr lang="de-DE" sz="9600" dirty="0">
                <a:latin typeface="Candara" panose="020E0502030303020204" pitchFamily="34" charset="0"/>
              </a:rPr>
              <a:t> and </a:t>
            </a:r>
            <a:r>
              <a:rPr lang="de-DE" sz="9600" dirty="0" err="1">
                <a:latin typeface="Candara" panose="020E0502030303020204" pitchFamily="34" charset="0"/>
              </a:rPr>
              <a:t>converted</a:t>
            </a:r>
            <a:r>
              <a:rPr lang="de-DE" sz="9600" dirty="0">
                <a:latin typeface="Candara" panose="020E0502030303020204" pitchFamily="34" charset="0"/>
              </a:rPr>
              <a:t> </a:t>
            </a:r>
            <a:r>
              <a:rPr lang="de-DE" sz="9600" dirty="0" err="1">
                <a:latin typeface="Candara" panose="020E0502030303020204" pitchFamily="34" charset="0"/>
              </a:rPr>
              <a:t>to</a:t>
            </a:r>
            <a:r>
              <a:rPr lang="de-DE" sz="9600" dirty="0">
                <a:latin typeface="Candara" panose="020E0502030303020204" pitchFamily="34" charset="0"/>
              </a:rPr>
              <a:t> different .CSV </a:t>
            </a:r>
            <a:r>
              <a:rPr lang="de-DE" sz="9600" dirty="0" err="1">
                <a:latin typeface="Candara" panose="020E0502030303020204" pitchFamily="34" charset="0"/>
              </a:rPr>
              <a:t>files</a:t>
            </a:r>
            <a:r>
              <a:rPr lang="de-DE" sz="9600" dirty="0">
                <a:latin typeface="Candara" panose="020E0502030303020204" pitchFamily="34" charset="0"/>
              </a:rPr>
              <a:t> </a:t>
            </a:r>
            <a:r>
              <a:rPr lang="de-DE" sz="9600" dirty="0" err="1">
                <a:latin typeface="Candara" panose="020E0502030303020204" pitchFamily="34" charset="0"/>
              </a:rPr>
              <a:t>later</a:t>
            </a:r>
            <a:br>
              <a:rPr lang="de-DE" sz="9600" dirty="0">
                <a:latin typeface="Candara" panose="020E0502030303020204" pitchFamily="34" charset="0"/>
              </a:rPr>
            </a:br>
            <a:endParaRPr lang="de-DE" sz="9600" dirty="0">
              <a:latin typeface="Candara" panose="020E0502030303020204" pitchFamily="34" charset="0"/>
            </a:endParaRPr>
          </a:p>
          <a:p>
            <a:r>
              <a:rPr lang="de-DE" sz="9600" dirty="0" err="1">
                <a:latin typeface="Candara" panose="020E0502030303020204" pitchFamily="34" charset="0"/>
              </a:rPr>
              <a:t>Introductions</a:t>
            </a:r>
            <a:r>
              <a:rPr lang="de-DE" sz="9600" dirty="0">
                <a:latin typeface="Candara" panose="020E0502030303020204" pitchFamily="34" charset="0"/>
              </a:rPr>
              <a:t> </a:t>
            </a:r>
            <a:r>
              <a:rPr lang="de-DE" sz="9600" dirty="0" err="1">
                <a:latin typeface="Candara" panose="020E0502030303020204" pitchFamily="34" charset="0"/>
              </a:rPr>
              <a:t>to</a:t>
            </a:r>
            <a:r>
              <a:rPr lang="de-DE" sz="9600" dirty="0">
                <a:latin typeface="Candara" panose="020E0502030303020204" pitchFamily="34" charset="0"/>
              </a:rPr>
              <a:t> Geobrowser and Palladio </a:t>
            </a:r>
            <a:r>
              <a:rPr lang="de-DE" sz="9600" dirty="0" err="1">
                <a:latin typeface="Candara" panose="020E0502030303020204" pitchFamily="34" charset="0"/>
              </a:rPr>
              <a:t>are</a:t>
            </a:r>
            <a:r>
              <a:rPr lang="de-DE" sz="9600" dirty="0">
                <a:latin typeface="Candara" panose="020E0502030303020204" pitchFamily="34" charset="0"/>
              </a:rPr>
              <a:t> </a:t>
            </a:r>
            <a:r>
              <a:rPr lang="de-DE" sz="9600" dirty="0" err="1">
                <a:latin typeface="Candara" panose="020E0502030303020204" pitchFamily="34" charset="0"/>
              </a:rPr>
              <a:t>provided</a:t>
            </a:r>
            <a:r>
              <a:rPr lang="de-DE" sz="9600" dirty="0">
                <a:latin typeface="Candara" panose="020E0502030303020204" pitchFamily="34" charset="0"/>
              </a:rPr>
              <a:t> in German and English („</a:t>
            </a:r>
            <a:r>
              <a:rPr lang="de-DE" sz="9600" dirty="0" err="1">
                <a:latin typeface="Candara" panose="020E0502030303020204" pitchFamily="34" charset="0"/>
              </a:rPr>
              <a:t>Using</a:t>
            </a:r>
            <a:r>
              <a:rPr lang="de-DE" sz="9600" dirty="0">
                <a:latin typeface="Candara" panose="020E0502030303020204" pitchFamily="34" charset="0"/>
              </a:rPr>
              <a:t> …“ PPTs)</a:t>
            </a:r>
            <a:br>
              <a:rPr lang="de-DE" sz="9600" dirty="0">
                <a:latin typeface="Candara" panose="020E0502030303020204" pitchFamily="34" charset="0"/>
              </a:rPr>
            </a:br>
            <a:endParaRPr lang="de-DE" sz="9600" dirty="0">
              <a:latin typeface="Candara" panose="020E0502030303020204" pitchFamily="34" charset="0"/>
            </a:endParaRPr>
          </a:p>
          <a:p>
            <a:pPr algn="ctr"/>
            <a:endParaRPr lang="de-DE" sz="4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1043A4-B889-43C7-808E-9B540C4F6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0" t="4619" r="23333" b="9630"/>
          <a:stretch/>
        </p:blipFill>
        <p:spPr>
          <a:xfrm>
            <a:off x="4579112" y="1605280"/>
            <a:ext cx="6685280" cy="48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4650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158</Words>
  <Application>Microsoft Office PowerPoint</Application>
  <PresentationFormat>Breitbild</PresentationFormat>
  <Paragraphs>17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Candara</vt:lpstr>
      <vt:lpstr>Gill Sans MT</vt:lpstr>
      <vt:lpstr>Paket</vt:lpstr>
      <vt:lpstr>A brief introduction to Full-featured  GIS Software</vt:lpstr>
      <vt:lpstr>FULL-FEATURED GIS SOFTWARE</vt:lpstr>
      <vt:lpstr>HOW GIS DATA ARE STRUCTURED AND STORED</vt:lpstr>
      <vt:lpstr>Displaying and Adjusting GEODATA in QGIS: e.g. map of Annette Island</vt:lpstr>
      <vt:lpstr>GETTING STARTED WITH OUR HANDS-ON SESSION</vt:lpstr>
      <vt:lpstr>Understanding our Sample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digitaler Karten mit Dariah Geobrowser &amp; Palladio</dc:title>
  <dc:creator>Barget, Monika</dc:creator>
  <cp:lastModifiedBy>Barget, Monika</cp:lastModifiedBy>
  <cp:revision>68</cp:revision>
  <dcterms:created xsi:type="dcterms:W3CDTF">2019-04-30T08:41:46Z</dcterms:created>
  <dcterms:modified xsi:type="dcterms:W3CDTF">2019-09-25T12:17:33Z</dcterms:modified>
</cp:coreProperties>
</file>