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296" r:id="rId4"/>
    <p:sldId id="297" r:id="rId5"/>
    <p:sldId id="298" r:id="rId6"/>
    <p:sldId id="299" r:id="rId7"/>
    <p:sldId id="28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9pPr>
  </p:defaultTextStyle>
  <p:extLst>
    <p:ext uri="{EFAFB233-063F-42B5-8137-9DF3F51BA10A}">
      <p15:sldGuideLst xmlns:p15="http://schemas.microsoft.com/office/powerpoint/2012/main">
        <p15:guide id="1" orient="horz" pos="4683" userDrawn="1">
          <p15:clr>
            <a:srgbClr val="A4A3A4"/>
          </p15:clr>
        </p15:guide>
        <p15:guide id="2" pos="7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21E4D-E76A-4959-C376-4CC233608777}" v="7" dt="2021-02-12T08:50:43.812"/>
    <p1510:client id="{83F64565-1CC3-81B1-A3F2-8BF2BC87B703}" v="2" dt="2021-02-10T18:37:44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CBDDF0"/>
          </a:solidFill>
        </a:fill>
      </a:tcStyle>
    </a:wholeTbl>
    <a:band2H>
      <a:tcTxStyle/>
      <a:tcStyle>
        <a:tcBdr/>
        <a:fill>
          <a:solidFill>
            <a:srgbClr val="E7EFF8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0E8D5"/>
          </a:solidFill>
        </a:fill>
      </a:tcStyle>
    </a:wholeTbl>
    <a:band2H>
      <a:tcTxStyle/>
      <a:tcStyle>
        <a:tcBdr/>
        <a:fill>
          <a:solidFill>
            <a:srgbClr val="E9F4EB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3F3F3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F3F3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32" d="100"/>
          <a:sy n="32" d="100"/>
        </p:scale>
        <p:origin x="724" y="56"/>
      </p:cViewPr>
      <p:guideLst>
        <p:guide orient="horz" pos="4683"/>
        <p:guide pos="7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Mustafa" userId="S::mustafa.mustafa@manchester.ac.uk::625def7c-6d86-4bc6-bc2c-b0713c92d467" providerId="AD" clId="Web-{30621E4D-E76A-4959-C376-4CC233608777}"/>
    <pc:docChg chg="modSld">
      <pc:chgData name="Mustafa Mustafa" userId="S::mustafa.mustafa@manchester.ac.uk::625def7c-6d86-4bc6-bc2c-b0713c92d467" providerId="AD" clId="Web-{30621E4D-E76A-4959-C376-4CC233608777}" dt="2021-02-12T08:50:43.812" v="6" actId="20577"/>
      <pc:docMkLst>
        <pc:docMk/>
      </pc:docMkLst>
      <pc:sldChg chg="modSp">
        <pc:chgData name="Mustafa Mustafa" userId="S::mustafa.mustafa@manchester.ac.uk::625def7c-6d86-4bc6-bc2c-b0713c92d467" providerId="AD" clId="Web-{30621E4D-E76A-4959-C376-4CC233608777}" dt="2021-02-12T08:50:43.812" v="6" actId="20577"/>
        <pc:sldMkLst>
          <pc:docMk/>
          <pc:sldMk cId="3282135708" sldId="296"/>
        </pc:sldMkLst>
        <pc:spChg chg="mod">
          <ac:chgData name="Mustafa Mustafa" userId="S::mustafa.mustafa@manchester.ac.uk::625def7c-6d86-4bc6-bc2c-b0713c92d467" providerId="AD" clId="Web-{30621E4D-E76A-4959-C376-4CC233608777}" dt="2021-02-12T08:50:43.812" v="6" actId="20577"/>
          <ac:spMkLst>
            <pc:docMk/>
            <pc:sldMk cId="3282135708" sldId="29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457200" algn="ctr">
              <a:buSzTx/>
              <a:buFontTx/>
              <a:buNone/>
              <a:defRPr sz="4800"/>
            </a:lvl2pPr>
            <a:lvl3pPr marL="0" indent="914400" algn="ctr">
              <a:buSzTx/>
              <a:buFontTx/>
              <a:buNone/>
              <a:defRPr sz="4800"/>
            </a:lvl3pPr>
            <a:lvl4pPr marL="0" indent="1371600" algn="ctr">
              <a:buSzTx/>
              <a:buFontTx/>
              <a:buNone/>
              <a:defRPr sz="4800"/>
            </a:lvl4pPr>
            <a:lvl5pPr marL="0" indent="1828800" algn="ctr"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Image"/>
          <p:cNvSpPr>
            <a:spLocks noGrp="1"/>
          </p:cNvSpPr>
          <p:nvPr>
            <p:ph type="pic" idx="13"/>
          </p:nvPr>
        </p:nvSpPr>
        <p:spPr>
          <a:xfrm>
            <a:off x="0" y="2"/>
            <a:ext cx="24384000" cy="1371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3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4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Image"/>
          <p:cNvSpPr>
            <a:spLocks noGrp="1"/>
          </p:cNvSpPr>
          <p:nvPr>
            <p:ph type="pic" sz="quarter" idx="13"/>
          </p:nvPr>
        </p:nvSpPr>
        <p:spPr>
          <a:xfrm>
            <a:off x="19445960" y="9406101"/>
            <a:ext cx="4938041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6" name="Image"/>
          <p:cNvSpPr>
            <a:spLocks noGrp="1"/>
          </p:cNvSpPr>
          <p:nvPr>
            <p:ph type="pic" sz="quarter" idx="14"/>
          </p:nvPr>
        </p:nvSpPr>
        <p:spPr>
          <a:xfrm>
            <a:off x="4863184" y="5105355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7" name="Image"/>
          <p:cNvSpPr>
            <a:spLocks noGrp="1"/>
          </p:cNvSpPr>
          <p:nvPr>
            <p:ph type="pic" sz="quarter" idx="15"/>
          </p:nvPr>
        </p:nvSpPr>
        <p:spPr>
          <a:xfrm>
            <a:off x="0" y="9406101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8" name="Image"/>
          <p:cNvSpPr>
            <a:spLocks noGrp="1"/>
          </p:cNvSpPr>
          <p:nvPr>
            <p:ph type="pic" sz="quarter" idx="16"/>
          </p:nvPr>
        </p:nvSpPr>
        <p:spPr>
          <a:xfrm>
            <a:off x="14586176" y="5105355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9" name="Image"/>
          <p:cNvSpPr>
            <a:spLocks noGrp="1"/>
          </p:cNvSpPr>
          <p:nvPr>
            <p:ph type="pic" sz="quarter" idx="17"/>
          </p:nvPr>
        </p:nvSpPr>
        <p:spPr>
          <a:xfrm>
            <a:off x="9726393" y="9406101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65659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8" name="Image"/>
          <p:cNvSpPr>
            <a:spLocks noGrp="1"/>
          </p:cNvSpPr>
          <p:nvPr>
            <p:ph type="pic" sz="quarter" idx="14"/>
          </p:nvPr>
        </p:nvSpPr>
        <p:spPr>
          <a:xfrm>
            <a:off x="1233279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9" name="Image"/>
          <p:cNvSpPr>
            <a:spLocks noGrp="1"/>
          </p:cNvSpPr>
          <p:nvPr>
            <p:ph type="pic" sz="quarter" idx="15"/>
          </p:nvPr>
        </p:nvSpPr>
        <p:spPr>
          <a:xfrm>
            <a:off x="688340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0" name="Image"/>
          <p:cNvSpPr>
            <a:spLocks noGrp="1"/>
          </p:cNvSpPr>
          <p:nvPr>
            <p:ph type="pic" sz="quarter" idx="16"/>
          </p:nvPr>
        </p:nvSpPr>
        <p:spPr>
          <a:xfrm>
            <a:off x="12609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1" name="Image"/>
          <p:cNvSpPr>
            <a:spLocks noGrp="1"/>
          </p:cNvSpPr>
          <p:nvPr>
            <p:ph type="pic" sz="quarter" idx="17"/>
          </p:nvPr>
        </p:nvSpPr>
        <p:spPr>
          <a:xfrm>
            <a:off x="18324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96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Image"/>
          <p:cNvSpPr>
            <a:spLocks noGrp="1"/>
          </p:cNvSpPr>
          <p:nvPr>
            <p:ph type="pic" sz="quarter" idx="13"/>
          </p:nvPr>
        </p:nvSpPr>
        <p:spPr>
          <a:xfrm>
            <a:off x="1184644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14"/>
          </p:nvPr>
        </p:nvSpPr>
        <p:spPr>
          <a:xfrm>
            <a:off x="15661648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15"/>
          </p:nvPr>
        </p:nvSpPr>
        <p:spPr>
          <a:xfrm>
            <a:off x="1947843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Image"/>
          <p:cNvSpPr>
            <a:spLocks noGrp="1"/>
          </p:cNvSpPr>
          <p:nvPr>
            <p:ph type="pic" sz="quarter" idx="16"/>
          </p:nvPr>
        </p:nvSpPr>
        <p:spPr>
          <a:xfrm>
            <a:off x="1184644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quarter" idx="17"/>
          </p:nvPr>
        </p:nvSpPr>
        <p:spPr>
          <a:xfrm>
            <a:off x="15661648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sz="quarter" idx="18"/>
          </p:nvPr>
        </p:nvSpPr>
        <p:spPr>
          <a:xfrm>
            <a:off x="1947843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sa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257300" y="250825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/>
          <p:nvPr/>
        </p:nvSpPr>
        <p:spPr>
          <a:xfrm>
            <a:off x="1461879" y="560322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414655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sz="quarter" idx="13"/>
          </p:nvPr>
        </p:nvSpPr>
        <p:spPr>
          <a:xfrm>
            <a:off x="11083635" y="4572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sz="quarter" idx="14"/>
          </p:nvPr>
        </p:nvSpPr>
        <p:spPr>
          <a:xfrm>
            <a:off x="11083635" y="9144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quarter" idx="15"/>
          </p:nvPr>
        </p:nvSpPr>
        <p:spPr>
          <a:xfrm>
            <a:off x="19950546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quarter" idx="16"/>
          </p:nvPr>
        </p:nvSpPr>
        <p:spPr>
          <a:xfrm>
            <a:off x="15517091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sz="quarter" idx="17"/>
          </p:nvPr>
        </p:nvSpPr>
        <p:spPr>
          <a:xfrm>
            <a:off x="19950546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quarter" idx="18"/>
          </p:nvPr>
        </p:nvSpPr>
        <p:spPr>
          <a:xfrm>
            <a:off x="15517091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912511" y="1371600"/>
            <a:ext cx="12630151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28" name="Line"/>
          <p:cNvSpPr/>
          <p:nvPr/>
        </p:nvSpPr>
        <p:spPr>
          <a:xfrm>
            <a:off x="9117092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12511" y="3009900"/>
            <a:ext cx="10058401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Image"/>
          <p:cNvSpPr>
            <a:spLocks noGrp="1"/>
          </p:cNvSpPr>
          <p:nvPr>
            <p:ph type="pic" sz="half" idx="13"/>
          </p:nvPr>
        </p:nvSpPr>
        <p:spPr>
          <a:xfrm>
            <a:off x="-3" y="0"/>
            <a:ext cx="8289779" cy="1371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51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800"/>
            </a:lvl1pPr>
            <a:lvl2pPr marL="723900" indent="-266700">
              <a:buFontTx/>
              <a:defRPr sz="2800"/>
            </a:lvl2pPr>
            <a:lvl3pPr marL="1234439" indent="-320039">
              <a:buFontTx/>
              <a:defRPr sz="2800"/>
            </a:lvl3pPr>
            <a:lvl4pPr marL="1727200" indent="-355600">
              <a:buFontTx/>
              <a:defRPr sz="2800"/>
            </a:lvl4pPr>
            <a:lvl5pPr marL="2184400" indent="-355600"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Image"/>
          <p:cNvSpPr>
            <a:spLocks noGrp="1"/>
          </p:cNvSpPr>
          <p:nvPr>
            <p:ph type="pic" idx="13"/>
          </p:nvPr>
        </p:nvSpPr>
        <p:spPr>
          <a:xfrm>
            <a:off x="2" y="7634512"/>
            <a:ext cx="24384001" cy="6081487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84328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170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0" y="126421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45015" y="12779375"/>
            <a:ext cx="462586" cy="59690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2" r:id="rId9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184" r="16184"/>
          <a:stretch>
            <a:fillRect/>
          </a:stretch>
        </p:blipFill>
        <p:spPr>
          <a:xfrm>
            <a:off x="0" y="0"/>
            <a:ext cx="24384000" cy="13716001"/>
          </a:xfrm>
          <a:prstGeom prst="rect">
            <a:avLst/>
          </a:prstGeom>
        </p:spPr>
      </p:pic>
      <p:sp>
        <p:nvSpPr>
          <p:cNvPr id="181" name="Rectangle"/>
          <p:cNvSpPr/>
          <p:nvPr/>
        </p:nvSpPr>
        <p:spPr>
          <a:xfrm>
            <a:off x="-1" y="0"/>
            <a:ext cx="24384001" cy="13716001"/>
          </a:xfrm>
          <a:prstGeom prst="rect">
            <a:avLst/>
          </a:prstGeom>
          <a:gradFill>
            <a:gsLst>
              <a:gs pos="30000">
                <a:schemeClr val="accent1">
                  <a:alpha val="90000"/>
                </a:schemeClr>
              </a:gs>
              <a:gs pos="100000">
                <a:schemeClr val="accent2">
                  <a:alpha val="95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82" name="EnnCore"/>
          <p:cNvSpPr txBox="1">
            <a:spLocks noGrp="1"/>
          </p:cNvSpPr>
          <p:nvPr>
            <p:ph type="ctrTitle"/>
          </p:nvPr>
        </p:nvSpPr>
        <p:spPr>
          <a:xfrm>
            <a:off x="1821775" y="9639672"/>
            <a:ext cx="20740450" cy="2714219"/>
          </a:xfrm>
          <a:prstGeom prst="rect">
            <a:avLst/>
          </a:prstGeom>
        </p:spPr>
        <p:txBody>
          <a:bodyPr>
            <a:noAutofit/>
          </a:bodyPr>
          <a:lstStyle>
            <a:lvl1pPr defTabSz="1261872">
              <a:defRPr sz="9798">
                <a:latin typeface="Baloo Bhaina 2 Medium"/>
                <a:ea typeface="Baloo Bhaina 2 Medium"/>
                <a:cs typeface="Baloo Bhaina 2 Medium"/>
                <a:sym typeface="Baloo Bhaina 2 Medium"/>
              </a:defRPr>
            </a:lvl1pPr>
          </a:lstStyle>
          <a:p>
            <a:r>
              <a:rPr sz="11500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GB" sz="11500" dirty="0">
                <a:latin typeface="Arial" panose="020B0604020202020204" pitchFamily="34" charset="0"/>
                <a:cs typeface="Arial" panose="020B0604020202020204" pitchFamily="34" charset="0"/>
              </a:rPr>
              <a:t>: End-to-End Conceptual Guarding of Neural Architectures</a:t>
            </a:r>
            <a:endParaRPr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3" name="Logo -01.png" descr="Logo 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48" y="4475261"/>
            <a:ext cx="2396105" cy="271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289520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40" y="3518139"/>
            <a:ext cx="21702796" cy="634019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Real Case-Studies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&amp; Integrated Evaluation (WP1)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63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34640" y="744935"/>
            <a:ext cx="18653760" cy="153596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Real Case-studies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823" y="3291840"/>
            <a:ext cx="21037297" cy="9418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lvl="2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Two case-studies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Healthcare domain - Cancer Research UK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Energy domain - </a:t>
            </a:r>
            <a:r>
              <a:rPr lang="en-GB" dirty="0" err="1"/>
              <a:t>Urbainchain</a:t>
            </a:r>
            <a:endParaRPr lang="en-GB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Why do we need them?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To get end-users of our tools involved in the design stage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To better understand the needs of the end-users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To verify and validate our methods and tools on real-world AI systems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To maximise the impact of our research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Key to success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Engagement of the </a:t>
            </a:r>
            <a:r>
              <a:rPr lang="en-GB" dirty="0" err="1"/>
              <a:t>EnnCore</a:t>
            </a:r>
            <a:r>
              <a:rPr lang="en-GB" dirty="0"/>
              <a:t> team with Cancer Research UK and </a:t>
            </a:r>
            <a:r>
              <a:rPr lang="en-GB" dirty="0" err="1"/>
              <a:t>Urbanchain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1357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34640" y="744935"/>
            <a:ext cx="18653760" cy="153596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Tasks in WP1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823" y="3291840"/>
            <a:ext cx="21037297" cy="9418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lvl="2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T1.1 Collection of the requirements and use cases.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Modelling of the target security scenarios and supporting end-user requirements and data collection.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T1.2 Creation of the evaluation benchmarks.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Creation of the evaluation benchmarks based on the scenarios, requirements and supporting collected data. 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T1.3 Use case deployment &amp; usability study.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Deployment of the use cases in the target scenarios. Analysis of the usability of the developed methods and tools focusing on the quality and interpretability of explanations from an end-user perspective. </a:t>
            </a:r>
          </a:p>
        </p:txBody>
      </p:sp>
    </p:spTree>
    <p:extLst>
      <p:ext uri="{BB962C8B-B14F-4D97-AF65-F5344CB8AC3E}">
        <p14:creationId xmlns:p14="http://schemas.microsoft.com/office/powerpoint/2010/main" val="18030885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34640" y="744935"/>
            <a:ext cx="18653760" cy="1535966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Requirements Specification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823" y="3291840"/>
            <a:ext cx="21037297" cy="9418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lvl="2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2223" y="3444240"/>
            <a:ext cx="21037297" cy="9418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lvl="2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Decide on the (security) requirements/properties </a:t>
            </a:r>
            <a:r>
              <a:rPr lang="en-GB" dirty="0" err="1"/>
              <a:t>EnnCore</a:t>
            </a:r>
            <a:r>
              <a:rPr lang="en-GB" dirty="0"/>
              <a:t> will focus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Standard security requirements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Confidentiality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Integrity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Availability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Security requirements related to </a:t>
            </a:r>
            <a:r>
              <a:rPr lang="en-GB" dirty="0" err="1"/>
              <a:t>Explainability</a:t>
            </a:r>
            <a:r>
              <a:rPr lang="en-GB" dirty="0"/>
              <a:t> / Interpretability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Transparency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Auditability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Traceability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Privacy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How sensitive the data is and who can access it? </a:t>
            </a:r>
          </a:p>
        </p:txBody>
      </p:sp>
    </p:spTree>
    <p:extLst>
      <p:ext uri="{BB962C8B-B14F-4D97-AF65-F5344CB8AC3E}">
        <p14:creationId xmlns:p14="http://schemas.microsoft.com/office/powerpoint/2010/main" val="25442958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34640" y="744935"/>
            <a:ext cx="18653760" cy="1535966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Diverse use case-studies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823" y="3291840"/>
            <a:ext cx="21037297" cy="9418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lvl="2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2223" y="3444240"/>
            <a:ext cx="21037297" cy="9418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lvl="2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/>
              <a:t>	Cancer Research UK									</a:t>
            </a:r>
            <a:r>
              <a:rPr lang="en-GB" dirty="0" err="1"/>
              <a:t>Urbanchain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405" y="4582974"/>
            <a:ext cx="7772400" cy="8604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65" y="5319815"/>
            <a:ext cx="10006489" cy="66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20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237041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39" y="5273787"/>
            <a:ext cx="8810425" cy="22365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771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F3F3F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236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EnnCore: End-to-End Conceptual Guarding of Neural Architectures</vt:lpstr>
      <vt:lpstr>PowerPoint Presentation</vt:lpstr>
      <vt:lpstr>Real Case-studies</vt:lpstr>
      <vt:lpstr>Tasks in WP1</vt:lpstr>
      <vt:lpstr>Requirements Specification</vt:lpstr>
      <vt:lpstr>Diverse use case-studies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EnnCore</dc:title>
  <cp:lastModifiedBy>Mustafa Mustafa</cp:lastModifiedBy>
  <cp:revision>53</cp:revision>
  <dcterms:modified xsi:type="dcterms:W3CDTF">2021-02-12T08:50:51Z</dcterms:modified>
</cp:coreProperties>
</file>