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72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9pPr>
  </p:defaultTextStyle>
  <p:extLst>
    <p:ext uri="{EFAFB233-063F-42B5-8137-9DF3F51BA10A}">
      <p15:sldGuideLst xmlns:p15="http://schemas.microsoft.com/office/powerpoint/2012/main">
        <p15:guide id="1" orient="horz" pos="4683" userDrawn="1">
          <p15:clr>
            <a:srgbClr val="A4A3A4"/>
          </p15:clr>
        </p15:guide>
        <p15:guide id="2" pos="7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CBDDF0"/>
          </a:solidFill>
        </a:fill>
      </a:tcStyle>
    </a:wholeTbl>
    <a:band2H>
      <a:tcTxStyle/>
      <a:tcStyle>
        <a:tcBdr/>
        <a:fill>
          <a:solidFill>
            <a:srgbClr val="E7EFF8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0E8D5"/>
          </a:solidFill>
        </a:fill>
      </a:tcStyle>
    </a:wholeTbl>
    <a:band2H>
      <a:tcTxStyle/>
      <a:tcStyle>
        <a:tcBdr/>
        <a:fill>
          <a:solidFill>
            <a:srgbClr val="E9F4EB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3F3F3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F3F3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232" y="568"/>
      </p:cViewPr>
      <p:guideLst>
        <p:guide orient="horz" pos="4683"/>
        <p:guide pos="7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4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457200" algn="ctr">
              <a:buSzTx/>
              <a:buFontTx/>
              <a:buNone/>
              <a:defRPr sz="4800"/>
            </a:lvl2pPr>
            <a:lvl3pPr marL="0" indent="914400" algn="ctr">
              <a:buSzTx/>
              <a:buFontTx/>
              <a:buNone/>
              <a:defRPr sz="4800"/>
            </a:lvl3pPr>
            <a:lvl4pPr marL="0" indent="1371600" algn="ctr">
              <a:buSzTx/>
              <a:buFontTx/>
              <a:buNone/>
              <a:defRPr sz="4800"/>
            </a:lvl4pPr>
            <a:lvl5pPr marL="0" indent="1828800" algn="ctr"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Image"/>
          <p:cNvSpPr>
            <a:spLocks noGrp="1"/>
          </p:cNvSpPr>
          <p:nvPr>
            <p:ph type="pic" idx="13"/>
          </p:nvPr>
        </p:nvSpPr>
        <p:spPr>
          <a:xfrm>
            <a:off x="0" y="2"/>
            <a:ext cx="24384000" cy="1371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3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4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Image"/>
          <p:cNvSpPr>
            <a:spLocks noGrp="1"/>
          </p:cNvSpPr>
          <p:nvPr>
            <p:ph type="pic" sz="quarter" idx="13"/>
          </p:nvPr>
        </p:nvSpPr>
        <p:spPr>
          <a:xfrm>
            <a:off x="19445960" y="9406101"/>
            <a:ext cx="4938041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6" name="Image"/>
          <p:cNvSpPr>
            <a:spLocks noGrp="1"/>
          </p:cNvSpPr>
          <p:nvPr>
            <p:ph type="pic" sz="quarter" idx="14"/>
          </p:nvPr>
        </p:nvSpPr>
        <p:spPr>
          <a:xfrm>
            <a:off x="4863184" y="5105355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7" name="Image"/>
          <p:cNvSpPr>
            <a:spLocks noGrp="1"/>
          </p:cNvSpPr>
          <p:nvPr>
            <p:ph type="pic" sz="quarter" idx="15"/>
          </p:nvPr>
        </p:nvSpPr>
        <p:spPr>
          <a:xfrm>
            <a:off x="0" y="9406101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8" name="Image"/>
          <p:cNvSpPr>
            <a:spLocks noGrp="1"/>
          </p:cNvSpPr>
          <p:nvPr>
            <p:ph type="pic" sz="quarter" idx="16"/>
          </p:nvPr>
        </p:nvSpPr>
        <p:spPr>
          <a:xfrm>
            <a:off x="14586176" y="5105355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9" name="Image"/>
          <p:cNvSpPr>
            <a:spLocks noGrp="1"/>
          </p:cNvSpPr>
          <p:nvPr>
            <p:ph type="pic" sz="quarter" idx="17"/>
          </p:nvPr>
        </p:nvSpPr>
        <p:spPr>
          <a:xfrm>
            <a:off x="9726393" y="9406101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65659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8" name="Image"/>
          <p:cNvSpPr>
            <a:spLocks noGrp="1"/>
          </p:cNvSpPr>
          <p:nvPr>
            <p:ph type="pic" sz="quarter" idx="14"/>
          </p:nvPr>
        </p:nvSpPr>
        <p:spPr>
          <a:xfrm>
            <a:off x="1233279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9" name="Image"/>
          <p:cNvSpPr>
            <a:spLocks noGrp="1"/>
          </p:cNvSpPr>
          <p:nvPr>
            <p:ph type="pic" sz="quarter" idx="15"/>
          </p:nvPr>
        </p:nvSpPr>
        <p:spPr>
          <a:xfrm>
            <a:off x="688340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0" name="Image"/>
          <p:cNvSpPr>
            <a:spLocks noGrp="1"/>
          </p:cNvSpPr>
          <p:nvPr>
            <p:ph type="pic" sz="quarter" idx="16"/>
          </p:nvPr>
        </p:nvSpPr>
        <p:spPr>
          <a:xfrm>
            <a:off x="12609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1" name="Image"/>
          <p:cNvSpPr>
            <a:spLocks noGrp="1"/>
          </p:cNvSpPr>
          <p:nvPr>
            <p:ph type="pic" sz="quarter" idx="17"/>
          </p:nvPr>
        </p:nvSpPr>
        <p:spPr>
          <a:xfrm>
            <a:off x="18324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96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Image"/>
          <p:cNvSpPr>
            <a:spLocks noGrp="1"/>
          </p:cNvSpPr>
          <p:nvPr>
            <p:ph type="pic" sz="quarter" idx="13"/>
          </p:nvPr>
        </p:nvSpPr>
        <p:spPr>
          <a:xfrm>
            <a:off x="1184644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14"/>
          </p:nvPr>
        </p:nvSpPr>
        <p:spPr>
          <a:xfrm>
            <a:off x="15661648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15"/>
          </p:nvPr>
        </p:nvSpPr>
        <p:spPr>
          <a:xfrm>
            <a:off x="1947843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Image"/>
          <p:cNvSpPr>
            <a:spLocks noGrp="1"/>
          </p:cNvSpPr>
          <p:nvPr>
            <p:ph type="pic" sz="quarter" idx="16"/>
          </p:nvPr>
        </p:nvSpPr>
        <p:spPr>
          <a:xfrm>
            <a:off x="1184644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quarter" idx="17"/>
          </p:nvPr>
        </p:nvSpPr>
        <p:spPr>
          <a:xfrm>
            <a:off x="15661648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sz="quarter" idx="18"/>
          </p:nvPr>
        </p:nvSpPr>
        <p:spPr>
          <a:xfrm>
            <a:off x="1947843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sa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257300" y="250825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/>
          <p:nvPr/>
        </p:nvSpPr>
        <p:spPr>
          <a:xfrm>
            <a:off x="1461879" y="560322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414655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sz="quarter" idx="13"/>
          </p:nvPr>
        </p:nvSpPr>
        <p:spPr>
          <a:xfrm>
            <a:off x="11083635" y="4572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sz="quarter" idx="14"/>
          </p:nvPr>
        </p:nvSpPr>
        <p:spPr>
          <a:xfrm>
            <a:off x="11083635" y="9144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quarter" idx="15"/>
          </p:nvPr>
        </p:nvSpPr>
        <p:spPr>
          <a:xfrm>
            <a:off x="19950546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quarter" idx="16"/>
          </p:nvPr>
        </p:nvSpPr>
        <p:spPr>
          <a:xfrm>
            <a:off x="15517091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sz="quarter" idx="17"/>
          </p:nvPr>
        </p:nvSpPr>
        <p:spPr>
          <a:xfrm>
            <a:off x="19950546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quarter" idx="18"/>
          </p:nvPr>
        </p:nvSpPr>
        <p:spPr>
          <a:xfrm>
            <a:off x="15517091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912511" y="1371600"/>
            <a:ext cx="12630151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28" name="Line"/>
          <p:cNvSpPr/>
          <p:nvPr/>
        </p:nvSpPr>
        <p:spPr>
          <a:xfrm>
            <a:off x="9117092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12511" y="3009900"/>
            <a:ext cx="10058401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Image"/>
          <p:cNvSpPr>
            <a:spLocks noGrp="1"/>
          </p:cNvSpPr>
          <p:nvPr>
            <p:ph type="pic" sz="half" idx="13"/>
          </p:nvPr>
        </p:nvSpPr>
        <p:spPr>
          <a:xfrm>
            <a:off x="-3" y="0"/>
            <a:ext cx="8289779" cy="1371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51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800"/>
            </a:lvl1pPr>
            <a:lvl2pPr marL="723900" indent="-266700">
              <a:buFontTx/>
              <a:defRPr sz="2800"/>
            </a:lvl2pPr>
            <a:lvl3pPr marL="1234439" indent="-320039">
              <a:buFontTx/>
              <a:defRPr sz="2800"/>
            </a:lvl3pPr>
            <a:lvl4pPr marL="1727200" indent="-355600">
              <a:buFontTx/>
              <a:defRPr sz="2800"/>
            </a:lvl4pPr>
            <a:lvl5pPr marL="2184400" indent="-355600"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Image"/>
          <p:cNvSpPr>
            <a:spLocks noGrp="1"/>
          </p:cNvSpPr>
          <p:nvPr>
            <p:ph type="pic" idx="13"/>
          </p:nvPr>
        </p:nvSpPr>
        <p:spPr>
          <a:xfrm>
            <a:off x="2" y="7634512"/>
            <a:ext cx="24384001" cy="6081487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84328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170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0" y="126421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45015" y="12779375"/>
            <a:ext cx="462586" cy="59690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2" r:id="rId9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184" r="16184"/>
          <a:stretch>
            <a:fillRect/>
          </a:stretch>
        </p:blipFill>
        <p:spPr>
          <a:xfrm>
            <a:off x="0" y="0"/>
            <a:ext cx="24384000" cy="13716001"/>
          </a:xfrm>
          <a:prstGeom prst="rect">
            <a:avLst/>
          </a:prstGeom>
        </p:spPr>
      </p:pic>
      <p:sp>
        <p:nvSpPr>
          <p:cNvPr id="181" name="Rectangle"/>
          <p:cNvSpPr/>
          <p:nvPr/>
        </p:nvSpPr>
        <p:spPr>
          <a:xfrm>
            <a:off x="-1" y="0"/>
            <a:ext cx="24384001" cy="13716001"/>
          </a:xfrm>
          <a:prstGeom prst="rect">
            <a:avLst/>
          </a:prstGeom>
          <a:gradFill>
            <a:gsLst>
              <a:gs pos="30000">
                <a:schemeClr val="accent1">
                  <a:alpha val="90000"/>
                </a:schemeClr>
              </a:gs>
              <a:gs pos="100000">
                <a:schemeClr val="accent2">
                  <a:alpha val="95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82" name="EnnCore"/>
          <p:cNvSpPr txBox="1">
            <a:spLocks noGrp="1"/>
          </p:cNvSpPr>
          <p:nvPr>
            <p:ph type="ctrTitle"/>
          </p:nvPr>
        </p:nvSpPr>
        <p:spPr>
          <a:xfrm>
            <a:off x="1821775" y="9639672"/>
            <a:ext cx="20740450" cy="2714219"/>
          </a:xfrm>
          <a:prstGeom prst="rect">
            <a:avLst/>
          </a:prstGeom>
        </p:spPr>
        <p:txBody>
          <a:bodyPr>
            <a:noAutofit/>
          </a:bodyPr>
          <a:lstStyle>
            <a:lvl1pPr defTabSz="1261872">
              <a:defRPr sz="9798">
                <a:latin typeface="Baloo Bhaina 2 Medium"/>
                <a:ea typeface="Baloo Bhaina 2 Medium"/>
                <a:cs typeface="Baloo Bhaina 2 Medium"/>
                <a:sym typeface="Baloo Bhaina 2 Medium"/>
              </a:defRPr>
            </a:lvl1pPr>
          </a:lstStyle>
          <a:p>
            <a:r>
              <a:rPr sz="11500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GB" sz="11500" dirty="0">
                <a:latin typeface="Arial" panose="020B0604020202020204" pitchFamily="34" charset="0"/>
                <a:cs typeface="Arial" panose="020B0604020202020204" pitchFamily="34" charset="0"/>
              </a:rPr>
              <a:t>: End-to-End Conceptual Guarding of Neural Architectures</a:t>
            </a:r>
            <a:endParaRPr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3" name="Logo -01.png" descr="Logo 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48" y="4475261"/>
            <a:ext cx="2396105" cy="271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F899-D953-4A46-B691-9E023BF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WP3: Symbolic Verification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17C239-61F9-FE41-B137-0332897B003E}"/>
              </a:ext>
            </a:extLst>
          </p:cNvPr>
          <p:cNvSpPr txBox="1">
            <a:spLocks/>
          </p:cNvSpPr>
          <p:nvPr/>
        </p:nvSpPr>
        <p:spPr>
          <a:xfrm>
            <a:off x="1481063" y="3803802"/>
            <a:ext cx="20197763" cy="61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A75A9-8D91-3C42-8B4C-2C4B7F21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57118"/>
            <a:ext cx="18042613" cy="90723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D81E8B-7787-5646-ADA9-C12F591A8BF6}"/>
              </a:ext>
            </a:extLst>
          </p:cNvPr>
          <p:cNvSpPr txBox="1">
            <a:spLocks/>
          </p:cNvSpPr>
          <p:nvPr/>
        </p:nvSpPr>
        <p:spPr>
          <a:xfrm>
            <a:off x="1676400" y="3381376"/>
            <a:ext cx="18291544" cy="232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is going to work (hard) on this as a busy bee? </a:t>
            </a:r>
          </a:p>
        </p:txBody>
      </p:sp>
    </p:spTree>
    <p:extLst>
      <p:ext uri="{BB962C8B-B14F-4D97-AF65-F5344CB8AC3E}">
        <p14:creationId xmlns:p14="http://schemas.microsoft.com/office/powerpoint/2010/main" val="6404415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32DD-C9DF-674C-8CA8-1F2B3BE8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7E649-83D2-9041-B3A5-4B4F7D278A0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404037"/>
            <a:ext cx="24384000" cy="8432800"/>
          </a:xfrm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8707CA-F1A7-B04C-A110-4393CFF8712E}"/>
              </a:ext>
            </a:extLst>
          </p:cNvPr>
          <p:cNvSpPr txBox="1">
            <a:spLocks/>
          </p:cNvSpPr>
          <p:nvPr/>
        </p:nvSpPr>
        <p:spPr>
          <a:xfrm>
            <a:off x="1828800" y="882650"/>
            <a:ext cx="21031200" cy="2651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hangingPunct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WP3: Symbolic Verification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B56AC9-3514-7D49-9E3E-AF8F6387B5CC}"/>
              </a:ext>
            </a:extLst>
          </p:cNvPr>
          <p:cNvSpPr txBox="1">
            <a:spLocks/>
          </p:cNvSpPr>
          <p:nvPr/>
        </p:nvSpPr>
        <p:spPr>
          <a:xfrm>
            <a:off x="1676400" y="3686175"/>
            <a:ext cx="21031200" cy="843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is me, who is going to look after with the busy bee 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 Xiaowei Huang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Safety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Verification and Validation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Neural Networks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Checking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Multiagent Systems</a:t>
            </a:r>
          </a:p>
        </p:txBody>
      </p:sp>
    </p:spTree>
    <p:extLst>
      <p:ext uri="{BB962C8B-B14F-4D97-AF65-F5344CB8AC3E}">
        <p14:creationId xmlns:p14="http://schemas.microsoft.com/office/powerpoint/2010/main" val="1789328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833C-35A2-E847-A8B7-EA0BFB60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WP3: Symbolic Verification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EF563-FA5F-A642-9A4F-CE8D9A0C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75" y="3522399"/>
            <a:ext cx="16189419" cy="85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7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93907" y="692186"/>
            <a:ext cx="18975572" cy="1535966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WP3: Symbolic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Framewor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82812" y="5523624"/>
            <a:ext cx="20197763" cy="61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(test time) SMT theory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safety, or simply probabilistic safety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(training time) Invariance inference, for training process, to obtain a good performance DNN.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Performance: accuracy, generalization, energy consumption, etc.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(operational time) Incremental verification, for continual learning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82812" y="2906392"/>
            <a:ext cx="20197763" cy="19389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scalable SMT theories and invariant inference methods for DNNs </a:t>
            </a:r>
            <a:r>
              <a:rPr lang="en-US" sz="6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EnnCore-Sym</a:t>
            </a:r>
            <a:r>
              <a:rPr lang="en-US" sz="6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482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F3F3F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6880</TotalTime>
  <Words>135</Words>
  <Application>Microsoft Macintosh PowerPoint</Application>
  <PresentationFormat>Custom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 Black</vt:lpstr>
      <vt:lpstr>Poppins Light</vt:lpstr>
      <vt:lpstr>Arial</vt:lpstr>
      <vt:lpstr>Calibri</vt:lpstr>
      <vt:lpstr>Office Theme</vt:lpstr>
      <vt:lpstr>EnnCore: End-to-End Conceptual Guarding of Neural Architectures</vt:lpstr>
      <vt:lpstr>WP3: Symbolic Verification</vt:lpstr>
      <vt:lpstr>PowerPoint Presentation</vt:lpstr>
      <vt:lpstr>WP3: Symbolic Verification</vt:lpstr>
      <vt:lpstr>WP3: Symbolic VerificationFramewor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EnnCore</dc:title>
  <cp:lastModifiedBy>Huang, Xiaowei [xiaowei]</cp:lastModifiedBy>
  <cp:revision>50</cp:revision>
  <dcterms:modified xsi:type="dcterms:W3CDTF">2021-02-12T09:24:58Z</dcterms:modified>
</cp:coreProperties>
</file>