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67" r:id="rId5"/>
    <p:sldId id="266" r:id="rId6"/>
    <p:sldId id="276" r:id="rId7"/>
    <p:sldId id="275" r:id="rId8"/>
    <p:sldId id="271" r:id="rId9"/>
    <p:sldId id="272" r:id="rId10"/>
    <p:sldId id="273" r:id="rId11"/>
    <p:sldId id="278" r:id="rId12"/>
    <p:sldId id="277" r:id="rId13"/>
    <p:sldId id="262" r:id="rId14"/>
    <p:sldId id="294" r:id="rId15"/>
    <p:sldId id="293" r:id="rId16"/>
    <p:sldId id="292" r:id="rId17"/>
    <p:sldId id="291" r:id="rId18"/>
    <p:sldId id="279" r:id="rId19"/>
    <p:sldId id="280" r:id="rId20"/>
    <p:sldId id="289" r:id="rId21"/>
    <p:sldId id="281" r:id="rId22"/>
    <p:sldId id="290" r:id="rId23"/>
    <p:sldId id="284" r:id="rId24"/>
    <p:sldId id="282" r:id="rId25"/>
    <p:sldId id="286" r:id="rId26"/>
    <p:sldId id="287" r:id="rId27"/>
    <p:sldId id="288" r:id="rId28"/>
    <p:sldId id="285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Light"/>
        <a:ea typeface="Poppins Light"/>
        <a:cs typeface="Poppins Light"/>
        <a:sym typeface="Poppi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7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64565-1CC3-81B1-A3F2-8BF2BC87B703}" v="2" dt="2021-02-10T18:37:44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CBDDF0"/>
          </a:solidFill>
        </a:fill>
      </a:tcStyle>
    </a:wholeTbl>
    <a:band2H>
      <a:tcTxStyle/>
      <a:tcStyle>
        <a:tcBdr/>
        <a:fill>
          <a:solidFill>
            <a:srgbClr val="E7EFF8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0E8D5"/>
          </a:solidFill>
        </a:fill>
      </a:tcStyle>
    </a:wholeTbl>
    <a:band2H>
      <a:tcTxStyle/>
      <a:tcStyle>
        <a:tcBdr/>
        <a:fill>
          <a:solidFill>
            <a:srgbClr val="E9F4EB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3F3F3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762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3F3F3F"/>
      </a:tcTxStyle>
      <a:tcStyle>
        <a:tcBdr>
          <a:left>
            <a:ln w="25400" cap="flat">
              <a:solidFill>
                <a:srgbClr val="3F3F3F"/>
              </a:solidFill>
              <a:prstDash val="solid"/>
              <a:round/>
            </a:ln>
          </a:left>
          <a:right>
            <a:ln w="25400" cap="flat">
              <a:solidFill>
                <a:srgbClr val="3F3F3F"/>
              </a:solidFill>
              <a:prstDash val="solid"/>
              <a:round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76200" cap="flat">
              <a:solidFill>
                <a:srgbClr val="3F3F3F"/>
              </a:solidFill>
              <a:prstDash val="solid"/>
              <a:round/>
            </a:ln>
          </a:bottom>
          <a:insideH>
            <a:ln w="25400" cap="flat">
              <a:solidFill>
                <a:srgbClr val="3F3F3F"/>
              </a:solidFill>
              <a:prstDash val="solid"/>
              <a:round/>
            </a:ln>
          </a:insideH>
          <a:insideV>
            <a:ln w="254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oppins Light"/>
          <a:ea typeface="Poppins Light"/>
          <a:cs typeface="Poppins Light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42" d="100"/>
          <a:sy n="42" d="100"/>
        </p:scale>
        <p:origin x="72" y="53"/>
      </p:cViewPr>
      <p:guideLst>
        <p:guide orient="horz" pos="4683"/>
        <p:guide pos="7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Mustafa" userId="S::mustafa.mustafa@manchester.ac.uk::625def7c-6d86-4bc6-bc2c-b0713c92d467" providerId="AD" clId="Web-{83F64565-1CC3-81B1-A3F2-8BF2BC87B703}"/>
    <pc:docChg chg="modSld">
      <pc:chgData name="Mustafa Mustafa" userId="S::mustafa.mustafa@manchester.ac.uk::625def7c-6d86-4bc6-bc2c-b0713c92d467" providerId="AD" clId="Web-{83F64565-1CC3-81B1-A3F2-8BF2BC87B703}" dt="2021-02-10T18:37:44.461" v="1" actId="20577"/>
      <pc:docMkLst>
        <pc:docMk/>
      </pc:docMkLst>
      <pc:sldChg chg="modSp">
        <pc:chgData name="Mustafa Mustafa" userId="S::mustafa.mustafa@manchester.ac.uk::625def7c-6d86-4bc6-bc2c-b0713c92d467" providerId="AD" clId="Web-{83F64565-1CC3-81B1-A3F2-8BF2BC87B703}" dt="2021-02-10T18:37:44.461" v="1" actId="20577"/>
        <pc:sldMkLst>
          <pc:docMk/>
          <pc:sldMk cId="3567497347" sldId="291"/>
        </pc:sldMkLst>
        <pc:spChg chg="mod">
          <ac:chgData name="Mustafa Mustafa" userId="S::mustafa.mustafa@manchester.ac.uk::625def7c-6d86-4bc6-bc2c-b0713c92d467" providerId="AD" clId="Web-{83F64565-1CC3-81B1-A3F2-8BF2BC87B703}" dt="2021-02-10T18:37:44.461" v="1" actId="20577"/>
          <ac:spMkLst>
            <pc:docMk/>
            <pc:sldMk cId="3567497347" sldId="29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457200" algn="ctr">
              <a:buSzTx/>
              <a:buFontTx/>
              <a:buNone/>
              <a:defRPr sz="4800"/>
            </a:lvl2pPr>
            <a:lvl3pPr marL="0" indent="914400" algn="ctr">
              <a:buSzTx/>
              <a:buFontTx/>
              <a:buNone/>
              <a:defRPr sz="4800"/>
            </a:lvl3pPr>
            <a:lvl4pPr marL="0" indent="1371600" algn="ctr">
              <a:buSzTx/>
              <a:buFontTx/>
              <a:buNone/>
              <a:defRPr sz="4800"/>
            </a:lvl4pPr>
            <a:lvl5pPr marL="0" indent="1828800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Image"/>
          <p:cNvSpPr>
            <a:spLocks noGrp="1"/>
          </p:cNvSpPr>
          <p:nvPr>
            <p:ph type="pic" idx="13"/>
          </p:nvPr>
        </p:nvSpPr>
        <p:spPr>
          <a:xfrm>
            <a:off x="0" y="2"/>
            <a:ext cx="24384000" cy="1371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3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876926" y="1371600"/>
            <a:ext cx="12630151" cy="1828800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43" name="Line"/>
          <p:cNvSpPr/>
          <p:nvPr/>
        </p:nvSpPr>
        <p:spPr>
          <a:xfrm>
            <a:off x="1125923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628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 algn="ctr">
              <a:lnSpc>
                <a:spcPct val="150000"/>
              </a:lnSpc>
              <a:buFontTx/>
              <a:defRPr sz="2800"/>
            </a:lvl2pPr>
            <a:lvl3pPr marL="1234439" indent="-320039" algn="ctr">
              <a:lnSpc>
                <a:spcPct val="150000"/>
              </a:lnSpc>
              <a:buFontTx/>
              <a:defRPr sz="2800"/>
            </a:lvl3pPr>
            <a:lvl4pPr marL="1727200" indent="-355600" algn="ctr">
              <a:lnSpc>
                <a:spcPct val="150000"/>
              </a:lnSpc>
              <a:buFontTx/>
              <a:defRPr sz="2800"/>
            </a:lvl4pPr>
            <a:lvl5pPr marL="2184400" indent="-355600" algn="ctr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Image"/>
          <p:cNvSpPr>
            <a:spLocks noGrp="1"/>
          </p:cNvSpPr>
          <p:nvPr>
            <p:ph type="pic" sz="quarter" idx="13"/>
          </p:nvPr>
        </p:nvSpPr>
        <p:spPr>
          <a:xfrm>
            <a:off x="19445960" y="9406101"/>
            <a:ext cx="4938041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6" name="Image"/>
          <p:cNvSpPr>
            <a:spLocks noGrp="1"/>
          </p:cNvSpPr>
          <p:nvPr>
            <p:ph type="pic" sz="quarter" idx="14"/>
          </p:nvPr>
        </p:nvSpPr>
        <p:spPr>
          <a:xfrm>
            <a:off x="4863184" y="5105355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7" name="Image"/>
          <p:cNvSpPr>
            <a:spLocks noGrp="1"/>
          </p:cNvSpPr>
          <p:nvPr>
            <p:ph type="pic" sz="quarter" idx="15"/>
          </p:nvPr>
        </p:nvSpPr>
        <p:spPr>
          <a:xfrm>
            <a:off x="0" y="9406101"/>
            <a:ext cx="4863208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8" name="Image"/>
          <p:cNvSpPr>
            <a:spLocks noGrp="1"/>
          </p:cNvSpPr>
          <p:nvPr>
            <p:ph type="pic" sz="quarter" idx="16"/>
          </p:nvPr>
        </p:nvSpPr>
        <p:spPr>
          <a:xfrm>
            <a:off x="14586176" y="5105355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sz="quarter" idx="17"/>
          </p:nvPr>
        </p:nvSpPr>
        <p:spPr>
          <a:xfrm>
            <a:off x="9726393" y="9406101"/>
            <a:ext cx="4863209" cy="429768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65659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8" name="Image"/>
          <p:cNvSpPr>
            <a:spLocks noGrp="1"/>
          </p:cNvSpPr>
          <p:nvPr>
            <p:ph type="pic" sz="quarter" idx="14"/>
          </p:nvPr>
        </p:nvSpPr>
        <p:spPr>
          <a:xfrm>
            <a:off x="1233279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9" name="Image"/>
          <p:cNvSpPr>
            <a:spLocks noGrp="1"/>
          </p:cNvSpPr>
          <p:nvPr>
            <p:ph type="pic" sz="quarter" idx="15"/>
          </p:nvPr>
        </p:nvSpPr>
        <p:spPr>
          <a:xfrm>
            <a:off x="688340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0" name="Image"/>
          <p:cNvSpPr>
            <a:spLocks noGrp="1"/>
          </p:cNvSpPr>
          <p:nvPr>
            <p:ph type="pic" sz="quarter" idx="16"/>
          </p:nvPr>
        </p:nvSpPr>
        <p:spPr>
          <a:xfrm>
            <a:off x="12609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1" name="Image"/>
          <p:cNvSpPr>
            <a:spLocks noGrp="1"/>
          </p:cNvSpPr>
          <p:nvPr>
            <p:ph type="pic" sz="quarter" idx="17"/>
          </p:nvPr>
        </p:nvSpPr>
        <p:spPr>
          <a:xfrm>
            <a:off x="18324720" y="4479016"/>
            <a:ext cx="4811921" cy="4173122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96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1184644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15661648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15"/>
          </p:nvPr>
        </p:nvSpPr>
        <p:spPr>
          <a:xfrm>
            <a:off x="19478434" y="3022730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Image"/>
          <p:cNvSpPr>
            <a:spLocks noGrp="1"/>
          </p:cNvSpPr>
          <p:nvPr>
            <p:ph type="pic" sz="quarter" idx="16"/>
          </p:nvPr>
        </p:nvSpPr>
        <p:spPr>
          <a:xfrm>
            <a:off x="1184644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7"/>
          </p:nvPr>
        </p:nvSpPr>
        <p:spPr>
          <a:xfrm>
            <a:off x="15661648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quarter" idx="18"/>
          </p:nvPr>
        </p:nvSpPr>
        <p:spPr>
          <a:xfrm>
            <a:off x="19478434" y="7770521"/>
            <a:ext cx="3657601" cy="4572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257300" y="250825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/>
          <p:nvPr/>
        </p:nvSpPr>
        <p:spPr>
          <a:xfrm>
            <a:off x="1461879" y="560322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414655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sz="quarter" idx="13"/>
          </p:nvPr>
        </p:nvSpPr>
        <p:spPr>
          <a:xfrm>
            <a:off x="11083635" y="4572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quarter" idx="14"/>
          </p:nvPr>
        </p:nvSpPr>
        <p:spPr>
          <a:xfrm>
            <a:off x="11083635" y="9144000"/>
            <a:ext cx="4433456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quarter" idx="15"/>
          </p:nvPr>
        </p:nvSpPr>
        <p:spPr>
          <a:xfrm>
            <a:off x="19950546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16"/>
          </p:nvPr>
        </p:nvSpPr>
        <p:spPr>
          <a:xfrm>
            <a:off x="15517091" y="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quarter" idx="17"/>
          </p:nvPr>
        </p:nvSpPr>
        <p:spPr>
          <a:xfrm>
            <a:off x="19950546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8"/>
          </p:nvPr>
        </p:nvSpPr>
        <p:spPr>
          <a:xfrm>
            <a:off x="15517091" y="4572000"/>
            <a:ext cx="4433455" cy="4572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912511" y="1371600"/>
            <a:ext cx="12630151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28" name="Line"/>
          <p:cNvSpPr/>
          <p:nvPr/>
        </p:nvSpPr>
        <p:spPr>
          <a:xfrm>
            <a:off x="9117092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12511" y="3009900"/>
            <a:ext cx="10058401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2800"/>
            </a:lvl1pPr>
            <a:lvl2pPr marL="723900" indent="-266700">
              <a:lnSpc>
                <a:spcPct val="150000"/>
              </a:lnSpc>
              <a:buFontTx/>
              <a:defRPr sz="2800"/>
            </a:lvl2pPr>
            <a:lvl3pPr marL="1234439" indent="-320039">
              <a:lnSpc>
                <a:spcPct val="150000"/>
              </a:lnSpc>
              <a:buFontTx/>
              <a:defRPr sz="2800"/>
            </a:lvl3pPr>
            <a:lvl4pPr marL="1727200" indent="-355600">
              <a:lnSpc>
                <a:spcPct val="150000"/>
              </a:lnSpc>
              <a:buFontTx/>
              <a:defRPr sz="2800"/>
            </a:lvl4pPr>
            <a:lvl5pPr marL="2184400" indent="-355600">
              <a:lnSpc>
                <a:spcPct val="150000"/>
              </a:lnSpc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sz="half" idx="13"/>
          </p:nvPr>
        </p:nvSpPr>
        <p:spPr>
          <a:xfrm>
            <a:off x="-3" y="0"/>
            <a:ext cx="8289779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1257300" y="1371600"/>
            <a:ext cx="12630150" cy="18288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151" name="Line"/>
          <p:cNvSpPr/>
          <p:nvPr/>
        </p:nvSpPr>
        <p:spPr>
          <a:xfrm>
            <a:off x="1461879" y="44665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7300" y="3009900"/>
            <a:ext cx="10058400" cy="1428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/>
            </a:lvl1pPr>
            <a:lvl2pPr marL="723900" indent="-266700">
              <a:buFontTx/>
              <a:defRPr sz="2800"/>
            </a:lvl2pPr>
            <a:lvl3pPr marL="1234439" indent="-320039">
              <a:buFontTx/>
              <a:defRPr sz="2800"/>
            </a:lvl3pPr>
            <a:lvl4pPr marL="1727200" indent="-355600">
              <a:buFontTx/>
              <a:defRPr sz="2800"/>
            </a:lvl4pPr>
            <a:lvl5pPr marL="2184400" indent="-355600"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2" y="7634512"/>
            <a:ext cx="24384001" cy="6081487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84328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70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0" y="12642155"/>
            <a:ext cx="875190" cy="68744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45015" y="12779375"/>
            <a:ext cx="462586" cy="5969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2" r:id="rId9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ncore.github.io/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enncore/enncore.github.io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enncore.slack.co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184" r="16184"/>
          <a:stretch>
            <a:fillRect/>
          </a:stretch>
        </p:blipFill>
        <p:spPr>
          <a:xfrm>
            <a:off x="0" y="0"/>
            <a:ext cx="24384000" cy="13716001"/>
          </a:xfrm>
          <a:prstGeom prst="rect">
            <a:avLst/>
          </a:prstGeom>
        </p:spPr>
      </p:pic>
      <p:sp>
        <p:nvSpPr>
          <p:cNvPr id="181" name="Rectangle"/>
          <p:cNvSpPr/>
          <p:nvPr/>
        </p:nvSpPr>
        <p:spPr>
          <a:xfrm>
            <a:off x="-1" y="0"/>
            <a:ext cx="24384001" cy="13716001"/>
          </a:xfrm>
          <a:prstGeom prst="rect">
            <a:avLst/>
          </a:prstGeom>
          <a:gradFill>
            <a:gsLst>
              <a:gs pos="30000">
                <a:schemeClr val="accent1">
                  <a:alpha val="90000"/>
                </a:schemeClr>
              </a:gs>
              <a:gs pos="100000">
                <a:schemeClr val="accent2">
                  <a:alpha val="95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2" name="EnnCore"/>
          <p:cNvSpPr txBox="1">
            <a:spLocks noGrp="1"/>
          </p:cNvSpPr>
          <p:nvPr>
            <p:ph type="ctrTitle"/>
          </p:nvPr>
        </p:nvSpPr>
        <p:spPr>
          <a:xfrm>
            <a:off x="1821775" y="9639672"/>
            <a:ext cx="20740450" cy="2714219"/>
          </a:xfrm>
          <a:prstGeom prst="rect">
            <a:avLst/>
          </a:prstGeom>
        </p:spPr>
        <p:txBody>
          <a:bodyPr>
            <a:noAutofit/>
          </a:bodyPr>
          <a:lstStyle>
            <a:lvl1pPr defTabSz="1261872">
              <a:defRPr sz="9798">
                <a:latin typeface="Baloo Bhaina 2 Medium"/>
                <a:ea typeface="Baloo Bhaina 2 Medium"/>
                <a:cs typeface="Baloo Bhaina 2 Medium"/>
                <a:sym typeface="Baloo Bhaina 2 Medium"/>
              </a:defRPr>
            </a:lvl1pPr>
          </a:lstStyle>
          <a:p>
            <a:r>
              <a:rPr sz="11500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GB" sz="11500" dirty="0">
                <a:latin typeface="Arial" panose="020B0604020202020204" pitchFamily="34" charset="0"/>
                <a:cs typeface="Arial" panose="020B0604020202020204" pitchFamily="34" charset="0"/>
              </a:rPr>
              <a:t>: End-to-End Conceptual Guarding of Neural Architectures</a:t>
            </a:r>
            <a:endParaRPr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3" name="Logo -01.png" descr="Logo 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48" y="4475261"/>
            <a:ext cx="2396105" cy="2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182813" y="5624500"/>
            <a:ext cx="19561619" cy="823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be co-designed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industrial and clinical partners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around exemplary use case scenarios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selected use cases reflect standard security requirements for DNNs, which are transferable to other sectors such as automotive and consumer electronics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Usability is at the center of the unique value proposition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the model can interface with end-users (system designers and security experts)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2813" y="2942968"/>
            <a:ext cx="20197762" cy="19389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Grounding, deploying and evaluating high-impact/real-world use cases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2400" y="763223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186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920240" y="3263689"/>
            <a:ext cx="19860768" cy="848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Secure an AI system for cancer diagnosis </a:t>
            </a:r>
          </a:p>
          <a:p>
            <a:pPr lvl="1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(health- Digital Experimental Cancer Medicine Team)</a:t>
            </a:r>
          </a:p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Ensure ethical and legal behavior of a conversational agent </a:t>
            </a:r>
          </a:p>
          <a:p>
            <a:pPr lvl="1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(health – Digital Experimental Cancer Medicine Team)</a:t>
            </a:r>
          </a:p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Secure an AI system for demand response </a:t>
            </a:r>
          </a:p>
          <a:p>
            <a:pPr lvl="1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(energy –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Urbanchain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2400" y="781511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Studies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4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2400" y="379175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EnnCore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Methodology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49" y="2536825"/>
            <a:ext cx="12472084" cy="105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8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090737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40" y="3518139"/>
            <a:ext cx="21702796" cy="634019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Explainable Neuro-Symbolic Safeguard Framework (WP2)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090737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40" y="3518139"/>
            <a:ext cx="21702796" cy="42883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Symbolic Verification Framework for AI (WP3)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834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090737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40" y="3518139"/>
            <a:ext cx="21702796" cy="634019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Verifying Security in Embedded Software running in GPUs (WP4)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301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1"/>
          <p:cNvSpPr/>
          <p:nvPr/>
        </p:nvSpPr>
        <p:spPr>
          <a:xfrm>
            <a:off x="3352800" y="341396"/>
            <a:ext cx="17678400" cy="15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6" tIns="91436" rIns="91436" bIns="91436" anchor="ctr">
            <a:spAutoFit/>
          </a:bodyPr>
          <a:lstStyle/>
          <a:p>
            <a:pPr algn="ctr">
              <a:defRPr sz="3000" b="1">
                <a:solidFill>
                  <a:schemeClr val="accent1">
                    <a:satOff val="-4409"/>
                    <a:lumOff val="-1050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8800" dirty="0">
                <a:solidFill>
                  <a:schemeClr val="bg1"/>
                </a:solidFill>
              </a:rPr>
              <a:t>Motivating Example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12" y="2962268"/>
            <a:ext cx="135636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72" y="7896719"/>
            <a:ext cx="10787784" cy="916398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024" y="7806452"/>
            <a:ext cx="3632420" cy="92114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83" y="9397230"/>
            <a:ext cx="14734662" cy="2792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8623" y="12570273"/>
            <a:ext cx="6706754" cy="8297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1025" y="6720109"/>
            <a:ext cx="4537458" cy="8334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92546" y="2152455"/>
            <a:ext cx="720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numerical errors and disagreements between DNN implementations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and their quantized versions [ICML2019]</a:t>
            </a:r>
          </a:p>
        </p:txBody>
      </p:sp>
    </p:spTree>
    <p:extLst>
      <p:ext uri="{BB962C8B-B14F-4D97-AF65-F5344CB8AC3E}">
        <p14:creationId xmlns:p14="http://schemas.microsoft.com/office/powerpoint/2010/main" val="20861120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Verifying Security in Embedded Software running in GPUs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3291840"/>
            <a:ext cx="21037297" cy="9418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lvl="2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Tackle objectives O2 and O3, which will develop a neuro-symbolic safeguard framework to achieve verifiable AI systems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Address potential failures of DNNs due to bugs in the implementation of the embedded software of the DNNs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generic implementation errors: invalid memory access or division-by-zero, which can cause the implementation of the DNN to crash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en-GB" dirty="0">
                <a:latin typeface="Arial"/>
                <a:cs typeface="Arial"/>
              </a:rPr>
              <a:t>failure of the implementation to behave according to the high-level rules, which may cause misclassifications</a:t>
            </a:r>
            <a:endParaRPr lang="en-GB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Extensive experiments to validate the implementations of DNNs for a set of case studies from our industrial partners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GB" dirty="0"/>
              <a:t>Validate the results and compare our approach using other state-of-the- art verification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973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090737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40" y="3518139"/>
            <a:ext cx="21702796" cy="634019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Management, Engagement, and Dissemination (WP5)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757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744935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Management and Engagement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823" y="2840431"/>
            <a:ext cx="21037297" cy="9686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/>
              <a:t>Organise quarterly project meetings: academic, clinical and industrial partners</a:t>
            </a:r>
            <a:r>
              <a:rPr lang="en-US" sz="4800" dirty="0"/>
              <a:t> </a:t>
            </a:r>
            <a:endParaRPr lang="en-US" sz="4400" dirty="0"/>
          </a:p>
          <a:p>
            <a:r>
              <a:rPr lang="en-GB" sz="4800" dirty="0"/>
              <a:t>Organise annual review meetings with the support of an invited external advisory board in the areas of Secure &amp; Trustworthy AI</a:t>
            </a:r>
          </a:p>
          <a:p>
            <a:pPr lvl="1"/>
            <a:r>
              <a:rPr lang="en-GB" sz="4000" dirty="0"/>
              <a:t>These events can be collocated with workshops to be organised by the team</a:t>
            </a:r>
          </a:p>
          <a:p>
            <a:pPr lvl="2"/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Workshop on Explainable &amp; Trustworthy AI</a:t>
            </a:r>
          </a:p>
          <a:p>
            <a:pPr lvl="2"/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Workshop on Debugging Neural Systems</a:t>
            </a:r>
          </a:p>
          <a:p>
            <a:pPr lvl="2"/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Workshop on AI Safety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All software and non-sensitive resources developed during the project will be available on open source/open data terms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Participate in the next four editions of SV-COMP and Test-COMP, which will fall into the duration of the proposed project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9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-1" y="-57087"/>
            <a:ext cx="24384001" cy="4327071"/>
          </a:xfrm>
          <a:prstGeom prst="rect">
            <a:avLst/>
          </a:prstGeom>
          <a:gradFill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path>
              <a:fillToRect l="50180" t="-147" r="49819" b="100147"/>
            </a:path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6" name="Topics"/>
          <p:cNvSpPr txBox="1"/>
          <p:nvPr/>
        </p:nvSpPr>
        <p:spPr>
          <a:xfrm>
            <a:off x="1557485" y="1159573"/>
            <a:ext cx="4265911" cy="18466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10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187" name="Lorem ipsum"/>
          <p:cNvSpPr txBox="1"/>
          <p:nvPr/>
        </p:nvSpPr>
        <p:spPr>
          <a:xfrm>
            <a:off x="2078186" y="4565642"/>
            <a:ext cx="21184150" cy="76636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535353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Welcome, overview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Explainable Neuro-Symbolic Safeguard Framework (WP2)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Symbolic Verification Framework for AI (WP3)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Verifying Security in Embedded Software running in GPUs (WP4)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Management, Engagement, and Dissemination (WP5)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Line"/>
          <p:cNvSpPr/>
          <p:nvPr/>
        </p:nvSpPr>
        <p:spPr>
          <a:xfrm>
            <a:off x="1766679" y="31584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2400" y="379175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Work Plan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28" y="2780468"/>
            <a:ext cx="20349543" cy="276079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5775" y="6241999"/>
            <a:ext cx="10936225" cy="67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WP1 will have two phases: </a:t>
            </a:r>
          </a:p>
          <a:p>
            <a:pPr lvl="1"/>
            <a:r>
              <a:rPr lang="en-GB" sz="3200" dirty="0"/>
              <a:t>Write requirements and use cases with industrial partners</a:t>
            </a:r>
          </a:p>
          <a:p>
            <a:pPr lvl="1"/>
            <a:r>
              <a:rPr lang="en-GB" sz="3200" dirty="0"/>
              <a:t>Develop a demonstrator to exhibit our method effectiveness</a:t>
            </a:r>
            <a:endParaRPr lang="en-US" sz="3200" dirty="0"/>
          </a:p>
          <a:p>
            <a:r>
              <a:rPr lang="en-US" sz="3600" dirty="0"/>
              <a:t>WP2 will take 24 months</a:t>
            </a:r>
          </a:p>
          <a:p>
            <a:pPr lvl="1"/>
            <a:r>
              <a:rPr lang="en-US" sz="3200" dirty="0"/>
              <a:t>A software tool </a:t>
            </a:r>
            <a:r>
              <a:rPr lang="en-US" sz="3200" dirty="0" err="1"/>
              <a:t>EnnCore-Exp</a:t>
            </a:r>
            <a:r>
              <a:rPr lang="en-US" sz="3200" dirty="0"/>
              <a:t> will be developed</a:t>
            </a:r>
          </a:p>
          <a:p>
            <a:r>
              <a:rPr lang="en-US" sz="3600" dirty="0"/>
              <a:t>WP3 will take 21 months</a:t>
            </a:r>
          </a:p>
          <a:p>
            <a:pPr lvl="1"/>
            <a:r>
              <a:rPr lang="en-US" sz="3200" dirty="0"/>
              <a:t>A software tool </a:t>
            </a:r>
            <a:r>
              <a:rPr lang="en-US" sz="3200" dirty="0" err="1"/>
              <a:t>EnnCore-Sym</a:t>
            </a:r>
            <a:r>
              <a:rPr lang="en-US" sz="3200" dirty="0"/>
              <a:t> will be developed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447" y="6241998"/>
            <a:ext cx="11655553" cy="67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WP4 will take 24 months</a:t>
            </a:r>
          </a:p>
          <a:p>
            <a:pPr lvl="1"/>
            <a:r>
              <a:rPr lang="en-US" sz="3200" dirty="0"/>
              <a:t>Integrate </a:t>
            </a:r>
            <a:r>
              <a:rPr lang="en-US" sz="3200" dirty="0" err="1"/>
              <a:t>EnnCore-Exp</a:t>
            </a:r>
            <a:r>
              <a:rPr lang="en-US" sz="3200" dirty="0"/>
              <a:t> and </a:t>
            </a:r>
            <a:r>
              <a:rPr lang="en-US" sz="3200" dirty="0" err="1"/>
              <a:t>EnnCore-Sym</a:t>
            </a:r>
            <a:endParaRPr lang="en-US" sz="3200" dirty="0"/>
          </a:p>
          <a:p>
            <a:r>
              <a:rPr lang="en-GB" sz="3600" dirty="0"/>
              <a:t>WP5 will take place for the entire duration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07613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2400" y="379175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Work Package Assignment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86" y="2769806"/>
            <a:ext cx="17763259" cy="81664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95749" y="12228101"/>
            <a:ext cx="5173209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400" dirty="0">
                <a:solidFill>
                  <a:schemeClr val="bg1"/>
                </a:solidFill>
              </a:rPr>
              <a:t>PDRA 4: M</a:t>
            </a: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oppins Light"/>
              </a:rPr>
              <a:t>. Manino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1890" y="11156115"/>
            <a:ext cx="4703530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400" dirty="0">
                <a:solidFill>
                  <a:schemeClr val="bg1"/>
                </a:solidFill>
              </a:rPr>
              <a:t>PDRA 1: P</a:t>
            </a: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oppins Light"/>
              </a:rPr>
              <a:t>. Wang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1890" y="12228101"/>
            <a:ext cx="4921538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400" dirty="0">
                <a:solidFill>
                  <a:schemeClr val="bg1"/>
                </a:solidFill>
              </a:rPr>
              <a:t>PDRA 2: S</a:t>
            </a: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Poppins Light"/>
              </a:rPr>
              <a:t>. Mishra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95749" y="11156115"/>
            <a:ext cx="6207146" cy="86177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400" dirty="0">
                <a:solidFill>
                  <a:schemeClr val="bg1"/>
                </a:solidFill>
              </a:rPr>
              <a:t>PDRA 3: J. Sales (TBC)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829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34640" y="891239"/>
            <a:ext cx="1865376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Dissemination beyond Computer Science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30095" y="3498799"/>
            <a:ext cx="21275041" cy="922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/>
              <a:t>Develop a high visibility publication with the application of the techniques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Educate and enthuse the public by using security and privacy for AI</a:t>
            </a:r>
          </a:p>
          <a:p>
            <a:pPr lvl="1"/>
            <a:r>
              <a:rPr lang="en-GB" sz="4200" dirty="0">
                <a:latin typeface="Arial" panose="020B0604020202020204" pitchFamily="34" charset="0"/>
                <a:cs typeface="Arial" panose="020B0604020202020204" pitchFamily="34" charset="0"/>
              </a:rPr>
              <a:t>transformative to the future of computing education in the UK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Considerations on ethical impact</a:t>
            </a:r>
          </a:p>
          <a:p>
            <a:pPr lvl="1"/>
            <a:r>
              <a:rPr lang="en-GB" sz="4200" dirty="0">
                <a:latin typeface="Arial" panose="020B0604020202020204" pitchFamily="34" charset="0"/>
                <a:cs typeface="Arial" panose="020B0604020202020204" pitchFamily="34" charset="0"/>
              </a:rPr>
              <a:t>Improve safety and trustworthiness in AI systems</a:t>
            </a:r>
          </a:p>
          <a:p>
            <a:pPr lvl="1"/>
            <a:r>
              <a:rPr lang="en-GB" sz="4200" dirty="0">
                <a:latin typeface="Arial" panose="020B0604020202020204" pitchFamily="34" charset="0"/>
                <a:cs typeface="Arial" panose="020B0604020202020204" pitchFamily="34" charset="0"/>
              </a:rPr>
              <a:t>Increase in productivity/automation for high-end cognitive work, impacting existing </a:t>
            </a:r>
            <a:r>
              <a:rPr lang="en-GB" sz="4200" dirty="0" err="1"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  <a:r>
              <a:rPr lang="en-GB" sz="4200" dirty="0">
                <a:latin typeface="Arial" panose="020B0604020202020204" pitchFamily="34" charset="0"/>
                <a:cs typeface="Arial" panose="020B0604020202020204" pitchFamily="34" charset="0"/>
              </a:rPr>
              <a:t> markets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Leverage our existing collaboration with </a:t>
            </a:r>
            <a:r>
              <a:rPr lang="en-GB" sz="4800" dirty="0" err="1">
                <a:latin typeface="Arial" panose="020B0604020202020204" pitchFamily="34" charset="0"/>
                <a:cs typeface="Arial" panose="020B0604020202020204" pitchFamily="34" charset="0"/>
              </a:rPr>
              <a:t>Dstl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 on the verification of DNNs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Leverage a research group on Digital Trust &amp; Security at </a:t>
            </a:r>
            <a:r>
              <a:rPr lang="en-GB" sz="4800" dirty="0" err="1">
                <a:latin typeface="Arial" panose="020B0604020202020204" pitchFamily="34" charset="0"/>
                <a:cs typeface="Arial" panose="020B0604020202020204" pitchFamily="34" charset="0"/>
              </a:rPr>
              <a:t>UoM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35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62400" y="549277"/>
            <a:ext cx="16459200" cy="1347574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EnnCore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Website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3962400" y="2441990"/>
            <a:ext cx="16459200" cy="1179034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 hangingPunct="1">
              <a:buNone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  <a:hlinkClick r:id="rId2"/>
              </a:rPr>
              <a:t>https://enncore.github.io/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03" y="4166162"/>
            <a:ext cx="15449758" cy="8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70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962400" y="549277"/>
            <a:ext cx="16459200" cy="134757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FFFFFF"/>
                </a:solidFill>
                <a:uFillTx/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 hangingPunct="1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GitHub Repository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078992" y="2606582"/>
            <a:ext cx="22037040" cy="1105882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 hangingPunct="1">
              <a:buNone/>
            </a:pPr>
            <a:r>
              <a:rPr lang="fr-FR" dirty="0">
                <a:solidFill>
                  <a:schemeClr val="bg1"/>
                </a:solidFill>
                <a:latin typeface="Arial"/>
                <a:cs typeface="Arial"/>
                <a:hlinkClick r:id="rId2"/>
              </a:rPr>
              <a:t>https://github.com/enncore/enncore.github.io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3" y="4206240"/>
            <a:ext cx="14942018" cy="85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38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2400" y="549277"/>
            <a:ext cx="16459200" cy="1347574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EnnCore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Slack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62400" y="2478566"/>
            <a:ext cx="16459200" cy="1124170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 hangingPunct="1">
              <a:buNone/>
            </a:pPr>
            <a:r>
              <a:rPr lang="it-IT" sz="6000" dirty="0">
                <a:solidFill>
                  <a:schemeClr val="bg1"/>
                </a:solidFill>
                <a:latin typeface="Arial"/>
                <a:cs typeface="Arial"/>
                <a:hlinkClick r:id="rId2" action="ppaction://hlinkfile"/>
              </a:rPr>
              <a:t>enncore.slack.com</a:t>
            </a:r>
            <a:r>
              <a:rPr lang="it-IT" sz="60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64" y="3904488"/>
            <a:ext cx="16629888" cy="93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859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2400" y="772574"/>
            <a:ext cx="16459200" cy="157262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Travel and Subsistence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5" y="3356350"/>
            <a:ext cx="20821719" cy="74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03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2400" y="855746"/>
            <a:ext cx="16459200" cy="157262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Other Directly Incurred Costs and Allocated Costs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21" y="3877432"/>
            <a:ext cx="21504734" cy="83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46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237041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39" y="5273787"/>
            <a:ext cx="8810425" cy="22365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771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-1" y="-57087"/>
            <a:ext cx="24384001" cy="4327071"/>
          </a:xfrm>
          <a:prstGeom prst="rect">
            <a:avLst/>
          </a:prstGeom>
          <a:gradFill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path>
              <a:fillToRect l="50180" t="-147" r="49819" b="100147"/>
            </a:path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186" name="Topics"/>
          <p:cNvSpPr txBox="1"/>
          <p:nvPr/>
        </p:nvSpPr>
        <p:spPr>
          <a:xfrm>
            <a:off x="1557485" y="1159573"/>
            <a:ext cx="4265911" cy="18466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10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187" name="Lorem ipsum"/>
          <p:cNvSpPr txBox="1"/>
          <p:nvPr/>
        </p:nvSpPr>
        <p:spPr>
          <a:xfrm>
            <a:off x="2078186" y="4565642"/>
            <a:ext cx="18367798" cy="62631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535353"/>
                </a:solidFill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Real Case-Studies &amp; Integrated Evaluation (WP1)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Case Studies from Cancer Research UK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Case Studies from </a:t>
            </a:r>
            <a:r>
              <a:rPr lang="en-GB" sz="5400" dirty="0" err="1">
                <a:latin typeface="Arial" panose="020B0604020202020204" pitchFamily="34" charset="0"/>
                <a:cs typeface="Arial" panose="020B0604020202020204" pitchFamily="34" charset="0"/>
              </a:rPr>
              <a:t>Urbainchain</a:t>
            </a:r>
            <a:endParaRPr lang="en-GB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Line"/>
          <p:cNvSpPr/>
          <p:nvPr/>
        </p:nvSpPr>
        <p:spPr>
          <a:xfrm>
            <a:off x="1766679" y="3158478"/>
            <a:ext cx="18655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25209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Asset 1@4x-8.png" descr="Asset 1@4x-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5700"/>
          </a:blip>
          <a:srcRect l="16184" r="161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B3FDCEE1-5447-0845-A339-FBFAEE2F17D8}"/>
              </a:ext>
            </a:extLst>
          </p:cNvPr>
          <p:cNvSpPr/>
          <p:nvPr/>
        </p:nvSpPr>
        <p:spPr>
          <a:xfrm>
            <a:off x="-4237041" y="-1"/>
            <a:ext cx="28474737" cy="1371600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30000">
                <a:schemeClr val="accent2">
                  <a:alpha val="75000"/>
                </a:schemeClr>
              </a:gs>
              <a:gs pos="60000">
                <a:schemeClr val="accent1">
                  <a:alpha val="95000"/>
                </a:schemeClr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3F3F3F"/>
                </a:solidFill>
              </a:defRPr>
            </a:pPr>
            <a:endParaRPr/>
          </a:p>
        </p:txBody>
      </p:sp>
      <p:sp>
        <p:nvSpPr>
          <p:cNvPr id="274" name="Title"/>
          <p:cNvSpPr txBox="1"/>
          <p:nvPr/>
        </p:nvSpPr>
        <p:spPr>
          <a:xfrm>
            <a:off x="1102339" y="5273787"/>
            <a:ext cx="7882286" cy="22365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ts val="16000"/>
              </a:lnSpc>
              <a:defRPr sz="14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90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 noGrp="1"/>
          </p:cNvSpPr>
          <p:nvPr>
            <p:ph type="title"/>
          </p:nvPr>
        </p:nvSpPr>
        <p:spPr>
          <a:xfrm>
            <a:off x="5865876" y="402336"/>
            <a:ext cx="12630150" cy="1828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rdei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79" y="3103753"/>
            <a:ext cx="2459609" cy="3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i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39" y="3103753"/>
            <a:ext cx="2667046" cy="3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t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936" y="3117686"/>
            <a:ext cx="2682593" cy="37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ua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880" y="3147348"/>
            <a:ext cx="2667046" cy="374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277" y="3212648"/>
            <a:ext cx="2772795" cy="36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uj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818" y="3103753"/>
            <a:ext cx="2919413" cy="3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in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82" y="8548878"/>
            <a:ext cx="2686449" cy="37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ni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686" y="8595484"/>
            <a:ext cx="2686449" cy="36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nin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60" y="8481087"/>
            <a:ext cx="2809875" cy="38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823019" y="6803136"/>
            <a:ext cx="2210860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L. Cordeiro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78360" y="6805798"/>
            <a:ext cx="1938349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Freitas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9206" y="6851553"/>
            <a:ext cx="2210860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M. Mustafa</a:t>
            </a: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10397" y="6888129"/>
            <a:ext cx="1893465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X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Huang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274817" y="6894111"/>
            <a:ext cx="1893465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G. Brown</a:t>
            </a: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721872" y="6807958"/>
            <a:ext cx="1755607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M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Lujan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83669" y="12292707"/>
            <a:ext cx="2097047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M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Manino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132427" y="12246099"/>
            <a:ext cx="1757210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P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Wang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790599" y="12246099"/>
            <a:ext cx="1915907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>
                <a:solidFill>
                  <a:schemeClr val="bg1"/>
                </a:solidFill>
              </a:rPr>
              <a:t>S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. Mishra</a:t>
            </a:r>
          </a:p>
        </p:txBody>
      </p:sp>
    </p:spTree>
    <p:extLst>
      <p:ext uri="{BB962C8B-B14F-4D97-AF65-F5344CB8AC3E}">
        <p14:creationId xmlns:p14="http://schemas.microsoft.com/office/powerpoint/2010/main" val="36258159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 noGrp="1"/>
          </p:cNvSpPr>
          <p:nvPr>
            <p:ph type="title"/>
          </p:nvPr>
        </p:nvSpPr>
        <p:spPr>
          <a:xfrm>
            <a:off x="5876925" y="402336"/>
            <a:ext cx="12630150" cy="1828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Partners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6" y="3430904"/>
            <a:ext cx="7058615" cy="31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35" y="4079152"/>
            <a:ext cx="6850906" cy="173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Christ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8019112"/>
            <a:ext cx="6446393" cy="24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rban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685" y="3642085"/>
            <a:ext cx="7379081" cy="27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PSR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248" y="8019112"/>
            <a:ext cx="5239385" cy="20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941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 noGrp="1"/>
          </p:cNvSpPr>
          <p:nvPr>
            <p:ph type="title"/>
          </p:nvPr>
        </p:nvSpPr>
        <p:spPr>
          <a:xfrm>
            <a:off x="5865876" y="402336"/>
            <a:ext cx="12630150" cy="1828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Research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88" y="2675927"/>
            <a:ext cx="11327190" cy="101622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28874" y="2817176"/>
            <a:ext cx="85420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Creation of the evaluation benchmarks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deployment &amp; usability study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3310" y="6574816"/>
            <a:ext cx="85420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 neural interpretability methods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 over security properties in DNN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3310" y="10331123"/>
            <a:ext cx="8697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Evaluation of security properties in real case studies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784599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62400" y="690071"/>
            <a:ext cx="16459200" cy="1535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94560" y="6496977"/>
            <a:ext cx="20153376" cy="637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685800" indent="-6858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pioneer the use of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neuro-symbolic architectures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/interpretability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end-users specifying a conceptual safeguard core to neural-based AI systems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the interpretation of high-dimensional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attentional mechanisms, decoding from intermediate representations, black-box debugging methods using artificially generated datasets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560" y="2906393"/>
            <a:ext cx="20153376" cy="286232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 a novel conceptual/symbolic safeguard mechanism for neuro-symbolic platforms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EnnCore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-EXP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9489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62400" y="726647"/>
            <a:ext cx="16459200" cy="153596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82812" y="5523624"/>
            <a:ext cx="20197763" cy="823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85800" indent="-6858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•"/>
              <a:defRPr sz="5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85900" lvl="1" indent="-571500" defTabSz="914400" eaLnBrk="1" hangingPunct="1">
              <a:spcBef>
                <a:spcPts val="1200"/>
              </a:spcBef>
              <a:spcAft>
                <a:spcPts val="1200"/>
              </a:spcAft>
              <a:buFont typeface="Arial"/>
              <a:buChar char="–"/>
              <a:defRPr sz="4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2286000" indent="-457200" defTabSz="914400" eaLnBrk="1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defTabSz="914400" eaLnBrk="1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defTabSz="914400" eaLnBrk="1" hangingPunct="1">
              <a:spcBef>
                <a:spcPct val="20000"/>
              </a:spcBef>
              <a:buFont typeface="Arial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defTabSz="914400" eaLnBrk="1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develop 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SMT theories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reason about the safety and security of actual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implementations of DNNs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mitigate security vulnerabilities and incorrect predictions, which make AI-based applications susceptible to errors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develop a new invariant inference method based on the structure of the DNNs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simplify the output computation for some input intervals using abstract interpretation and program synthesis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2812" y="2906392"/>
            <a:ext cx="20197763" cy="19389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scalable SMT theories and invariant inference methods for DNNs </a:t>
            </a:r>
            <a:r>
              <a:rPr lang="en-US" sz="6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EnnCore-Sym</a:t>
            </a:r>
            <a:r>
              <a:rPr lang="en-US" sz="6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826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871</Words>
  <Application>Microsoft Office PowerPoint</Application>
  <PresentationFormat>Custom</PresentationFormat>
  <Paragraphs>113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EnnCore: End-to-End Conceptual Guarding of Neural Architectures</vt:lpstr>
      <vt:lpstr>PowerPoint Presentation</vt:lpstr>
      <vt:lpstr>PowerPoint Presentation</vt:lpstr>
      <vt:lpstr>PowerPoint Presentation</vt:lpstr>
      <vt:lpstr>Project Team</vt:lpstr>
      <vt:lpstr>Project Partners</vt:lpstr>
      <vt:lpstr>Proposed Research</vt:lpstr>
      <vt:lpstr>PowerPoint Presentation</vt:lpstr>
      <vt:lpstr>Objective 2</vt:lpstr>
      <vt:lpstr>Objective 3</vt:lpstr>
      <vt:lpstr>Case Studies</vt:lpstr>
      <vt:lpstr>EnnCore Methodology</vt:lpstr>
      <vt:lpstr>PowerPoint Presentation</vt:lpstr>
      <vt:lpstr>PowerPoint Presentation</vt:lpstr>
      <vt:lpstr>PowerPoint Presentation</vt:lpstr>
      <vt:lpstr>PowerPoint Presentation</vt:lpstr>
      <vt:lpstr>Verifying Security in Embedded Software running in GPUs</vt:lpstr>
      <vt:lpstr>PowerPoint Presentation</vt:lpstr>
      <vt:lpstr>Management and Engagement</vt:lpstr>
      <vt:lpstr>Work Plan</vt:lpstr>
      <vt:lpstr>Work Package Assignment</vt:lpstr>
      <vt:lpstr>Dissemination beyond Computer Science</vt:lpstr>
      <vt:lpstr>EnnCore Website</vt:lpstr>
      <vt:lpstr>PowerPoint Presentation</vt:lpstr>
      <vt:lpstr>EnnCore Slack</vt:lpstr>
      <vt:lpstr>Travel and Subsistence</vt:lpstr>
      <vt:lpstr>Other Directly Incurred Costs and Allocated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cp:lastModifiedBy>Lucas Cordeiro</cp:lastModifiedBy>
  <cp:revision>42</cp:revision>
  <dcterms:modified xsi:type="dcterms:W3CDTF">2021-02-10T18:37:52Z</dcterms:modified>
</cp:coreProperties>
</file>