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0"/>
  </p:notesMasterIdLst>
  <p:sldIdLst>
    <p:sldId id="256" r:id="rId2"/>
    <p:sldId id="257" r:id="rId3"/>
    <p:sldId id="258" r:id="rId4"/>
    <p:sldId id="286" r:id="rId5"/>
    <p:sldId id="273" r:id="rId6"/>
    <p:sldId id="259" r:id="rId7"/>
    <p:sldId id="270" r:id="rId8"/>
    <p:sldId id="274" r:id="rId9"/>
    <p:sldId id="275" r:id="rId10"/>
    <p:sldId id="271" r:id="rId11"/>
    <p:sldId id="287" r:id="rId12"/>
    <p:sldId id="288" r:id="rId13"/>
    <p:sldId id="284" r:id="rId14"/>
    <p:sldId id="283" r:id="rId15"/>
    <p:sldId id="279" r:id="rId16"/>
    <p:sldId id="282" r:id="rId17"/>
    <p:sldId id="280" r:id="rId18"/>
    <p:sldId id="281"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Светлый стиль 2 — акцент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79" autoAdjust="0"/>
    <p:restoredTop sz="78383" autoAdjust="0"/>
  </p:normalViewPr>
  <p:slideViewPr>
    <p:cSldViewPr snapToGrid="0">
      <p:cViewPr>
        <p:scale>
          <a:sx n="110" d="100"/>
          <a:sy n="110" d="100"/>
        </p:scale>
        <p:origin x="584" y="48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5FD06-1134-47B3-AAB0-C1810CF2AF75}" type="datetimeFigureOut">
              <a:rPr lang="ru-RU" smtClean="0"/>
              <a:t>23.10.2024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54EAC-4E7D-4501-8232-E126CC5A4388}" type="slidenum">
              <a:rPr lang="ru-RU" smtClean="0"/>
              <a:t>‹#›</a:t>
            </a:fld>
            <a:endParaRPr lang="ru-RU"/>
          </a:p>
        </p:txBody>
      </p:sp>
    </p:spTree>
    <p:extLst>
      <p:ext uri="{BB962C8B-B14F-4D97-AF65-F5344CB8AC3E}">
        <p14:creationId xmlns:p14="http://schemas.microsoft.com/office/powerpoint/2010/main" val="2360392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tabLst>
                <a:tab pos="135255" algn="l"/>
              </a:tabLst>
            </a:pPr>
            <a:r>
              <a:rPr lang="ru-RU" sz="1400" dirty="0">
                <a:latin typeface="Times New Roman" panose="02020603050405020304" pitchFamily="18" charset="0"/>
                <a:cs typeface="Times New Roman" panose="02020603050405020304" pitchFamily="18" charset="0"/>
              </a:rPr>
              <a:t>Здравствуйте уважаемые члены комиссии! Вашему вниманию представляется курсовая работу на тему </a:t>
            </a:r>
            <a:r>
              <a:rPr lang="ru-RU" sz="1400" b="0" dirty="0">
                <a:latin typeface="Times New Roman" panose="02020603050405020304" pitchFamily="18" charset="0"/>
                <a:cs typeface="Times New Roman" panose="02020603050405020304" pitchFamily="18" charset="0"/>
              </a:rPr>
              <a:t>«</a:t>
            </a:r>
            <a:r>
              <a:rPr lang="ru-RU" sz="1400" b="0" dirty="0">
                <a:solidFill>
                  <a:prstClr val="black"/>
                </a:solidFill>
                <a:latin typeface="Times New Roman" panose="02020603050405020304" pitchFamily="18" charset="0"/>
                <a:ea typeface="Times New Roman" panose="02020603050405020304" pitchFamily="18" charset="0"/>
              </a:rPr>
              <a:t>Разработка </a:t>
            </a:r>
            <a:r>
              <a:rPr lang="en-US" sz="1400" b="0" dirty="0">
                <a:solidFill>
                  <a:prstClr val="black"/>
                </a:solidFill>
                <a:latin typeface="Times New Roman" panose="02020603050405020304" pitchFamily="18" charset="0"/>
                <a:ea typeface="Times New Roman" panose="02020603050405020304" pitchFamily="18" charset="0"/>
              </a:rPr>
              <a:t>iOS-</a:t>
            </a:r>
            <a:r>
              <a:rPr lang="ru-RU" sz="1400" b="0" dirty="0">
                <a:solidFill>
                  <a:prstClr val="black"/>
                </a:solidFill>
                <a:latin typeface="Times New Roman" panose="02020603050405020304" pitchFamily="18" charset="0"/>
                <a:ea typeface="Times New Roman" panose="02020603050405020304" pitchFamily="18" charset="0"/>
              </a:rPr>
              <a:t>приложения для финансового планирования», студента группы КЭ-304 Варгунина Ивана Дмитриевича.</a:t>
            </a:r>
            <a:endParaRPr lang="ru-RU" sz="14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0"/>
          </p:nvPr>
        </p:nvSpPr>
        <p:spPr/>
        <p:txBody>
          <a:bodyPr/>
          <a:lstStyle/>
          <a:p>
            <a:fld id="{9D154EAC-4E7D-4501-8232-E126CC5A4388}" type="slidenum">
              <a:rPr lang="ru-RU" smtClean="0"/>
              <a:t>1</a:t>
            </a:fld>
            <a:endParaRPr lang="ru-RU"/>
          </a:p>
        </p:txBody>
      </p:sp>
    </p:spTree>
    <p:extLst>
      <p:ext uri="{BB962C8B-B14F-4D97-AF65-F5344CB8AC3E}">
        <p14:creationId xmlns:p14="http://schemas.microsoft.com/office/powerpoint/2010/main" val="464707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На слайде представлены скриншоты экранов авторизации и главного экрана, который появляется сразу после авторизации пользователя.</a:t>
            </a:r>
          </a:p>
        </p:txBody>
      </p:sp>
      <p:sp>
        <p:nvSpPr>
          <p:cNvPr id="4" name="Номер слайда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7F8144-5135-4642-93A8-D22C9FAAE3A2}"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8879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На слайде представлены скриншоты экранов истории транзакций и создания транзакций.</a:t>
            </a:r>
          </a:p>
        </p:txBody>
      </p:sp>
      <p:sp>
        <p:nvSpPr>
          <p:cNvPr id="4" name="Номер слайда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7F8144-5135-4642-93A8-D22C9FAAE3A2}"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115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На слайде представлены скриншоты экрана пользователя.</a:t>
            </a:r>
          </a:p>
        </p:txBody>
      </p:sp>
      <p:sp>
        <p:nvSpPr>
          <p:cNvPr id="4" name="Номер слайда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7F8144-5135-4642-93A8-D22C9FAAE3A2}"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4969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Times New Roman" panose="02020603050405020304" pitchFamily="18" charset="0"/>
              </a:rPr>
              <a:t>На слайде представлена диаграмма последовательности, демонстрирующая создание новой, начиная с момента, когда пользователь, находясь на </a:t>
            </a:r>
            <a:r>
              <a:rPr lang="ru-RU" sz="1800" kern="0" dirty="0">
                <a:effectLst/>
                <a:latin typeface="Courier New" panose="02070309020205020404" pitchFamily="49" charset="0"/>
                <a:ea typeface="Times New Roman" panose="02020603050405020304" pitchFamily="18" charset="0"/>
                <a:cs typeface="Courier New" panose="02070309020205020404" pitchFamily="49" charset="0"/>
              </a:rPr>
              <a:t>главном экране</a:t>
            </a:r>
            <a:r>
              <a:rPr lang="ru-RU" sz="1800" dirty="0">
                <a:effectLst/>
                <a:latin typeface="Times New Roman" panose="02020603050405020304" pitchFamily="18" charset="0"/>
                <a:ea typeface="Times New Roman" panose="02020603050405020304" pitchFamily="18" charset="0"/>
              </a:rPr>
              <a:t>, нажал на кнопку добавления новой транзакции. На открывшимся экране создания новой транзакции может ввести новые данные и нажать кнопку «Сохранить». </a:t>
            </a:r>
            <a:r>
              <a:rPr lang="ru-RU" sz="1800" kern="0" dirty="0">
                <a:effectLst/>
                <a:latin typeface="Times New Roman" panose="02020603050405020304" pitchFamily="18" charset="0"/>
                <a:ea typeface="Times New Roman" panose="02020603050405020304" pitchFamily="18" charset="0"/>
              </a:rPr>
              <a:t>Введенные данные проверяются на корректность, если некорректны, то выводится соответствующее сообщение, если корректны, то новая транзакция сохраняется в базе данных.</a:t>
            </a:r>
            <a:endParaRPr lang="ru-RU" sz="1800" dirty="0">
              <a:effectLst/>
              <a:latin typeface="Times New Roman" panose="02020603050405020304" pitchFamily="18" charset="0"/>
              <a:ea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7F8144-5135-4642-93A8-D22C9FAAE3A2}"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815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sz="1800" kern="0" dirty="0">
                <a:effectLst/>
                <a:latin typeface="Times New Roman" panose="02020603050405020304" pitchFamily="18" charset="0"/>
                <a:ea typeface="Times New Roman" panose="02020603050405020304" pitchFamily="18" charset="0"/>
              </a:rPr>
              <a:t>Реализация добавления новой транзакции, представлена в виде диаграммы деятельности системы. При нажатии на кнопку добавления открывается экрана, на котором представлена форма для заполнения данными новой транзакции. После нажатия кнопки «Сохранить» данные проверяются на корректность, если данные некорректны, то выводится сообщение о некорректности данных, если данные корректны, то новая транзакция сохраняется в базу данных.</a:t>
            </a:r>
            <a:endParaRPr lang="ru-RU" dirty="0"/>
          </a:p>
        </p:txBody>
      </p:sp>
      <p:sp>
        <p:nvSpPr>
          <p:cNvPr id="4" name="Номер слайда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7F8144-5135-4642-93A8-D22C9FAAE3A2}"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4725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проверки работоспособности приложения проведено функциональное тестирование, тесты представлены на слайдах 17 и 18.</a:t>
            </a:r>
          </a:p>
        </p:txBody>
      </p:sp>
      <p:sp>
        <p:nvSpPr>
          <p:cNvPr id="4" name="Номер слайда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7F8144-5135-4642-93A8-D22C9FAAE3A2}"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3074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Все тесты пройдены успешно.</a:t>
            </a:r>
          </a:p>
        </p:txBody>
      </p:sp>
      <p:sp>
        <p:nvSpPr>
          <p:cNvPr id="4" name="Номер слайда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7F8144-5135-4642-93A8-D22C9FAAE3A2}"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1354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sz="1800" dirty="0">
                <a:effectLst/>
                <a:latin typeface="Times New Roman" panose="02020603050405020304" pitchFamily="18" charset="0"/>
                <a:ea typeface="Times New Roman" panose="02020603050405020304" pitchFamily="18" charset="0"/>
              </a:rPr>
              <a:t>Планируется дальнейшее развитие проекта, включающее в себя добавление следующих новых функций в приложение: </a:t>
            </a:r>
            <a:r>
              <a:rPr lang="ru-RU" sz="1800" dirty="0">
                <a:effectLst/>
                <a:latin typeface="TimesNewRomanPSMT"/>
              </a:rPr>
              <a:t>регулярные пользовательские автоматические транзакции, совместное ведение бюджета вместе с другими пользователями, постановка целей на определенный период с напоминанием пользователю о них с помощью уведомлений.</a:t>
            </a:r>
            <a:endParaRPr lang="ru-RU" sz="2800" dirty="0"/>
          </a:p>
          <a:p>
            <a:endParaRPr lang="ru-RU" dirty="0"/>
          </a:p>
        </p:txBody>
      </p:sp>
      <p:sp>
        <p:nvSpPr>
          <p:cNvPr id="4" name="Номер слайда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7F8144-5135-4642-93A8-D22C9FAAE3A2}"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5304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 результате проделанной работы были получены следующие результаты:</a:t>
            </a:r>
          </a:p>
          <a:p>
            <a:pPr>
              <a:buFont typeface="+mj-lt"/>
              <a:buAutoNum type="arabicPeriod"/>
            </a:pPr>
            <a:r>
              <a:rPr lang="ru-RU" sz="1800" dirty="0">
                <a:effectLst/>
                <a:latin typeface="TimesNewRomanPSMT"/>
              </a:rPr>
              <a:t> Проведен анализ предметной области и обзор существующих аналогичных мобильных приложений. </a:t>
            </a:r>
          </a:p>
          <a:p>
            <a:pPr>
              <a:buFont typeface="+mj-lt"/>
              <a:buAutoNum type="arabicPeriod"/>
            </a:pPr>
            <a:r>
              <a:rPr lang="ru-RU" sz="1800" dirty="0">
                <a:effectLst/>
                <a:latin typeface="TimesNewRomanPSMT"/>
              </a:rPr>
              <a:t> Проведен анализ требований к разрабатываемому приложению. </a:t>
            </a:r>
          </a:p>
          <a:p>
            <a:pPr>
              <a:buFont typeface="+mj-lt"/>
              <a:buAutoNum type="arabicPeriod"/>
            </a:pPr>
            <a:r>
              <a:rPr lang="ru-RU" sz="1800" dirty="0">
                <a:effectLst/>
                <a:latin typeface="TimesNewRomanPSMT"/>
              </a:rPr>
              <a:t> Спроектировано мобильное </a:t>
            </a:r>
            <a:r>
              <a:rPr lang="en-US" sz="1800" dirty="0">
                <a:effectLst/>
                <a:latin typeface="TimesNewRomanPSMT"/>
              </a:rPr>
              <a:t>iOS-</a:t>
            </a:r>
            <a:r>
              <a:rPr lang="ru-RU" sz="1800" dirty="0">
                <a:effectLst/>
                <a:latin typeface="TimesNewRomanPSMT"/>
              </a:rPr>
              <a:t>приложение. </a:t>
            </a:r>
          </a:p>
          <a:p>
            <a:pPr>
              <a:buFont typeface="+mj-lt"/>
              <a:buAutoNum type="arabicPeriod"/>
            </a:pPr>
            <a:r>
              <a:rPr lang="ru-RU" sz="1800" dirty="0">
                <a:effectLst/>
                <a:latin typeface="TimesNewRomanPSMT"/>
              </a:rPr>
              <a:t> Реализовано и протестировано мобильное </a:t>
            </a:r>
            <a:r>
              <a:rPr lang="en-US" sz="1800" dirty="0">
                <a:effectLst/>
                <a:latin typeface="TimesNewRomanPSMT"/>
              </a:rPr>
              <a:t>iOS-</a:t>
            </a:r>
            <a:r>
              <a:rPr lang="ru-RU" sz="1800" dirty="0">
                <a:effectLst/>
                <a:latin typeface="TimesNewRomanPSMT"/>
              </a:rPr>
              <a:t>приложения для финансового планирования. </a:t>
            </a:r>
            <a:endParaRPr lang="ru-RU" sz="1200" dirty="0">
              <a:solidFill>
                <a:prstClr val="black"/>
              </a:solidFill>
              <a:latin typeface="Times New Roman" panose="02020603050405020304" pitchFamily="18" charset="0"/>
              <a:ea typeface="Times New Roman" panose="02020603050405020304" pitchFamily="18" charset="0"/>
            </a:endParaRPr>
          </a:p>
          <a:p>
            <a:pPr marL="0" indent="0" algn="just">
              <a:lnSpc>
                <a:spcPct val="150000"/>
              </a:lnSpc>
              <a:buFont typeface="+mj-lt"/>
              <a:buNone/>
            </a:pPr>
            <a:r>
              <a:rPr lang="ru-RU" sz="1200" dirty="0">
                <a:solidFill>
                  <a:prstClr val="black"/>
                </a:solidFill>
                <a:latin typeface="Times New Roman" panose="02020603050405020304" pitchFamily="18" charset="0"/>
                <a:ea typeface="Times New Roman" panose="02020603050405020304" pitchFamily="18" charset="0"/>
              </a:rPr>
              <a:t>Доклад окончен, спасибо за внимание!</a:t>
            </a:r>
          </a:p>
          <a:p>
            <a:endParaRPr lang="ru-RU" dirty="0"/>
          </a:p>
        </p:txBody>
      </p:sp>
      <p:sp>
        <p:nvSpPr>
          <p:cNvPr id="4" name="Номер слайда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7F8144-5135-4642-93A8-D22C9FAAE3A2}"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679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lgn="just">
              <a:lnSpc>
                <a:spcPct val="150000"/>
              </a:lnSpc>
              <a:buFont typeface="Arial" panose="020B0604020202020204" pitchFamily="34" charset="0"/>
              <a:buNone/>
            </a:pPr>
            <a:r>
              <a:rPr lang="ru-RU" sz="1200" dirty="0">
                <a:solidFill>
                  <a:prstClr val="black"/>
                </a:solidFill>
                <a:latin typeface="Times New Roman" panose="02020603050405020304" pitchFamily="18" charset="0"/>
                <a:ea typeface="Times New Roman" panose="02020603050405020304" pitchFamily="18" charset="0"/>
              </a:rPr>
              <a:t>Актуальность моей работы заключается в следующем:</a:t>
            </a:r>
          </a:p>
          <a:p>
            <a:pPr marL="342900" indent="-342900" algn="just">
              <a:lnSpc>
                <a:spcPct val="150000"/>
              </a:lnSpc>
              <a:buFont typeface="Arial" panose="020B0604020202020204" pitchFamily="34" charset="0"/>
              <a:buChar char="•"/>
            </a:pPr>
            <a:r>
              <a:rPr lang="ru-RU" sz="1200" dirty="0">
                <a:solidFill>
                  <a:prstClr val="black"/>
                </a:solidFill>
                <a:latin typeface="Times New Roman" panose="02020603050405020304" pitchFamily="18" charset="0"/>
                <a:ea typeface="Times New Roman" panose="02020603050405020304" pitchFamily="18" charset="0"/>
              </a:rPr>
              <a:t>Мобильные приложения становятся более популярными и востребованными у пользователей. </a:t>
            </a:r>
          </a:p>
          <a:p>
            <a:pPr marL="342900" indent="-342900" algn="just">
              <a:lnSpc>
                <a:spcPct val="150000"/>
              </a:lnSpc>
              <a:buFont typeface="Arial" panose="020B0604020202020204" pitchFamily="34" charset="0"/>
              <a:buChar char="•"/>
            </a:pPr>
            <a:r>
              <a:rPr lang="ru-RU" sz="1200" dirty="0">
                <a:solidFill>
                  <a:prstClr val="black"/>
                </a:solidFill>
                <a:latin typeface="Times New Roman" panose="02020603050405020304" pitchFamily="18" charset="0"/>
                <a:ea typeface="Times New Roman" panose="02020603050405020304" pitchFamily="18" charset="0"/>
              </a:rPr>
              <a:t>Одной из важных областей, в которой мобильные приложения могут быть полезными, является финансовая сфера.</a:t>
            </a:r>
          </a:p>
          <a:p>
            <a:pPr marL="342900" indent="-342900" algn="just">
              <a:lnSpc>
                <a:spcPct val="150000"/>
              </a:lnSpc>
              <a:buFont typeface="Arial" panose="020B0604020202020204" pitchFamily="34" charset="0"/>
              <a:buChar char="•"/>
            </a:pPr>
            <a:r>
              <a:rPr lang="ru-RU" sz="1800" kern="0" dirty="0">
                <a:effectLst/>
                <a:latin typeface="Times New Roman" panose="02020603050405020304" pitchFamily="18" charset="0"/>
                <a:ea typeface="Times New Roman" panose="02020603050405020304" pitchFamily="18" charset="0"/>
              </a:rPr>
              <a:t>Учитывая важность финансов в современном обществе, о</a:t>
            </a:r>
            <a:r>
              <a:rPr lang="ru-RU" sz="1200" dirty="0">
                <a:solidFill>
                  <a:prstClr val="black"/>
                </a:solidFill>
                <a:latin typeface="Times New Roman" panose="02020603050405020304" pitchFamily="18" charset="0"/>
                <a:ea typeface="Times New Roman" panose="02020603050405020304" pitchFamily="18" charset="0"/>
              </a:rPr>
              <a:t>бучение финансовой грамотности необходимо для правильного управления своими денежными средствами и с этим может помочь мобильное приложение.</a:t>
            </a:r>
          </a:p>
          <a:p>
            <a:endParaRPr lang="ru-RU" dirty="0"/>
          </a:p>
        </p:txBody>
      </p:sp>
      <p:sp>
        <p:nvSpPr>
          <p:cNvPr id="4" name="Номер слайда 3"/>
          <p:cNvSpPr>
            <a:spLocks noGrp="1"/>
          </p:cNvSpPr>
          <p:nvPr>
            <p:ph type="sldNum" sz="quarter" idx="5"/>
          </p:nvPr>
        </p:nvSpPr>
        <p:spPr/>
        <p:txBody>
          <a:bodyPr/>
          <a:lstStyle/>
          <a:p>
            <a:fld id="{9D154EAC-4E7D-4501-8232-E126CC5A4388}" type="slidenum">
              <a:rPr lang="ru-RU" smtClean="0"/>
              <a:t>2</a:t>
            </a:fld>
            <a:endParaRPr lang="ru-RU"/>
          </a:p>
        </p:txBody>
      </p:sp>
    </p:spTree>
    <p:extLst>
      <p:ext uri="{BB962C8B-B14F-4D97-AF65-F5344CB8AC3E}">
        <p14:creationId xmlns:p14="http://schemas.microsoft.com/office/powerpoint/2010/main" val="3986430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717550" indent="0" algn="just">
              <a:lnSpc>
                <a:spcPct val="150000"/>
              </a:lnSpc>
              <a:buNone/>
              <a:tabLst>
                <a:tab pos="472916" algn="l"/>
              </a:tabLst>
            </a:pPr>
            <a:r>
              <a:rPr lang="ru-RU" dirty="0"/>
              <a:t>Исходя из актуальности была определена цель работы: разработка </a:t>
            </a:r>
            <a:r>
              <a:rPr lang="en-US" sz="1200" dirty="0">
                <a:solidFill>
                  <a:prstClr val="black"/>
                </a:solidFill>
                <a:latin typeface="Times New Roman" panose="02020603050405020304" pitchFamily="18" charset="0"/>
                <a:ea typeface="Times New Roman" panose="02020603050405020304" pitchFamily="18" charset="0"/>
              </a:rPr>
              <a:t>iOS-</a:t>
            </a:r>
            <a:r>
              <a:rPr lang="ru-RU" sz="1200" dirty="0">
                <a:solidFill>
                  <a:prstClr val="black"/>
                </a:solidFill>
                <a:latin typeface="Times New Roman" panose="02020603050405020304" pitchFamily="18" charset="0"/>
                <a:ea typeface="Times New Roman" panose="02020603050405020304" pitchFamily="18" charset="0"/>
              </a:rPr>
              <a:t>приложения</a:t>
            </a:r>
            <a:r>
              <a:rPr lang="en-US" sz="1200" dirty="0">
                <a:solidFill>
                  <a:prstClr val="black"/>
                </a:solidFill>
                <a:latin typeface="Times New Roman" panose="02020603050405020304" pitchFamily="18" charset="0"/>
                <a:ea typeface="Times New Roman" panose="02020603050405020304" pitchFamily="18" charset="0"/>
              </a:rPr>
              <a:t> </a:t>
            </a:r>
            <a:r>
              <a:rPr lang="ru-RU" sz="1200" dirty="0">
                <a:solidFill>
                  <a:prstClr val="black"/>
                </a:solidFill>
                <a:latin typeface="Times New Roman" panose="02020603050405020304" pitchFamily="18" charset="0"/>
                <a:ea typeface="Times New Roman" panose="02020603050405020304" pitchFamily="18" charset="0"/>
              </a:rPr>
              <a:t>для финансового планирования.</a:t>
            </a:r>
          </a:p>
          <a:p>
            <a:pPr marL="717550" indent="0" algn="just">
              <a:lnSpc>
                <a:spcPct val="150000"/>
              </a:lnSpc>
              <a:buNone/>
              <a:tabLst>
                <a:tab pos="472916" algn="l"/>
              </a:tabLst>
            </a:pPr>
            <a:r>
              <a:rPr lang="ru-RU" sz="1800" kern="0" dirty="0">
                <a:effectLst/>
                <a:latin typeface="Times New Roman" panose="02020603050405020304" pitchFamily="18" charset="0"/>
                <a:ea typeface="Times New Roman" panose="02020603050405020304" pitchFamily="18" charset="0"/>
              </a:rPr>
              <a:t>Для достижения поставленной цели, необходимо решить следующие задачи</a:t>
            </a:r>
            <a:r>
              <a:rPr lang="ru-RU" sz="1200" dirty="0">
                <a:solidFill>
                  <a:prstClr val="black"/>
                </a:solidFill>
                <a:latin typeface="Times New Roman" panose="02020603050405020304" pitchFamily="18" charset="0"/>
                <a:ea typeface="Times New Roman" panose="02020603050405020304" pitchFamily="18" charset="0"/>
              </a:rPr>
              <a:t>:</a:t>
            </a:r>
          </a:p>
          <a:p>
            <a:pPr marL="946150" marR="0" lvl="0" indent="-228600" algn="just" defTabSz="914400" rtl="0" eaLnBrk="1" fontAlgn="auto" latinLnBrk="0" hangingPunct="1">
              <a:lnSpc>
                <a:spcPct val="150000"/>
              </a:lnSpc>
              <a:spcBef>
                <a:spcPts val="0"/>
              </a:spcBef>
              <a:spcAft>
                <a:spcPts val="0"/>
              </a:spcAft>
              <a:buClrTx/>
              <a:buSzTx/>
              <a:buFont typeface="+mj-lt"/>
              <a:buAutoNum type="arabicParenR"/>
              <a:tabLst>
                <a:tab pos="472916" algn="l"/>
              </a:tabLst>
              <a:defRPr/>
            </a:pPr>
            <a:r>
              <a:rPr lang="ru-RU" sz="1200" dirty="0">
                <a:solidFill>
                  <a:prstClr val="black"/>
                </a:solidFill>
                <a:latin typeface="Times New Roman" panose="02020603050405020304" pitchFamily="18" charset="0"/>
                <a:ea typeface="Times New Roman" panose="02020603050405020304" pitchFamily="18" charset="0"/>
              </a:rPr>
              <a:t>провести анализ предметной области и обзор существующих аналогичных мобильных приложений</a:t>
            </a:r>
          </a:p>
          <a:p>
            <a:pPr marL="946150" marR="0" lvl="0" indent="-228600" algn="just" defTabSz="914400" rtl="0" eaLnBrk="1" fontAlgn="auto" latinLnBrk="0" hangingPunct="1">
              <a:lnSpc>
                <a:spcPct val="150000"/>
              </a:lnSpc>
              <a:spcBef>
                <a:spcPts val="0"/>
              </a:spcBef>
              <a:spcAft>
                <a:spcPts val="0"/>
              </a:spcAft>
              <a:buClrTx/>
              <a:buSzTx/>
              <a:buFont typeface="+mj-lt"/>
              <a:buAutoNum type="arabicParenR"/>
              <a:tabLst>
                <a:tab pos="472916" algn="l"/>
              </a:tabLst>
              <a:defRPr/>
            </a:pPr>
            <a:r>
              <a:rPr lang="ru-RU" sz="1200" dirty="0">
                <a:solidFill>
                  <a:prstClr val="black"/>
                </a:solidFill>
                <a:latin typeface="Times New Roman" panose="02020603050405020304" pitchFamily="18" charset="0"/>
                <a:ea typeface="Times New Roman" panose="02020603050405020304" pitchFamily="18" charset="0"/>
              </a:rPr>
              <a:t>провести анализ требований к разрабатываемому приложению</a:t>
            </a:r>
          </a:p>
          <a:p>
            <a:pPr marL="946150" marR="0" lvl="0" indent="-228600" algn="just" defTabSz="914400" rtl="0" eaLnBrk="1" fontAlgn="auto" latinLnBrk="0" hangingPunct="1">
              <a:lnSpc>
                <a:spcPct val="150000"/>
              </a:lnSpc>
              <a:spcBef>
                <a:spcPts val="0"/>
              </a:spcBef>
              <a:spcAft>
                <a:spcPts val="0"/>
              </a:spcAft>
              <a:buClrTx/>
              <a:buSzTx/>
              <a:buFont typeface="+mj-lt"/>
              <a:buAutoNum type="arabicParenR"/>
              <a:tabLst>
                <a:tab pos="472916" algn="l"/>
              </a:tabLst>
              <a:defRPr/>
            </a:pPr>
            <a:r>
              <a:rPr lang="ru-RU" sz="1200" dirty="0">
                <a:solidFill>
                  <a:prstClr val="black"/>
                </a:solidFill>
                <a:latin typeface="Times New Roman" panose="02020603050405020304" pitchFamily="18" charset="0"/>
                <a:ea typeface="Times New Roman" panose="02020603050405020304" pitchFamily="18" charset="0"/>
              </a:rPr>
              <a:t>спроектировать мобильное приложение для мобильной операционной системы </a:t>
            </a:r>
            <a:r>
              <a:rPr lang="en-US" sz="1200" dirty="0">
                <a:solidFill>
                  <a:prstClr val="black"/>
                </a:solidFill>
                <a:latin typeface="Times New Roman" panose="02020603050405020304" pitchFamily="18" charset="0"/>
                <a:ea typeface="Times New Roman" panose="02020603050405020304" pitchFamily="18" charset="0"/>
              </a:rPr>
              <a:t>iOS</a:t>
            </a:r>
            <a:endParaRPr lang="ru-RU" sz="1200" dirty="0">
              <a:solidFill>
                <a:prstClr val="black"/>
              </a:solidFill>
              <a:latin typeface="Times New Roman" panose="02020603050405020304" pitchFamily="18" charset="0"/>
              <a:ea typeface="Times New Roman" panose="02020603050405020304" pitchFamily="18" charset="0"/>
            </a:endParaRPr>
          </a:p>
          <a:p>
            <a:pPr marL="946150" marR="0" lvl="0" indent="-228600" algn="just" defTabSz="914400" rtl="0" eaLnBrk="1" fontAlgn="auto" latinLnBrk="0" hangingPunct="1">
              <a:lnSpc>
                <a:spcPct val="150000"/>
              </a:lnSpc>
              <a:spcBef>
                <a:spcPts val="0"/>
              </a:spcBef>
              <a:spcAft>
                <a:spcPts val="0"/>
              </a:spcAft>
              <a:buClrTx/>
              <a:buSzTx/>
              <a:buFont typeface="+mj-lt"/>
              <a:buAutoNum type="arabicParenR"/>
              <a:tabLst>
                <a:tab pos="472916" algn="l"/>
              </a:tabLst>
              <a:defRPr/>
            </a:pPr>
            <a:r>
              <a:rPr lang="ru-RU" sz="1200" dirty="0">
                <a:solidFill>
                  <a:prstClr val="black"/>
                </a:solidFill>
                <a:latin typeface="Times New Roman" panose="02020603050405020304" pitchFamily="18" charset="0"/>
                <a:ea typeface="Times New Roman" panose="02020603050405020304" pitchFamily="18" charset="0"/>
              </a:rPr>
              <a:t>реализовать и протестировать мобильное приложения для финансового планирования</a:t>
            </a:r>
          </a:p>
          <a:p>
            <a:pPr marL="946150" indent="-228600" algn="just">
              <a:lnSpc>
                <a:spcPct val="150000"/>
              </a:lnSpc>
              <a:buFont typeface="+mj-lt"/>
              <a:buAutoNum type="arabicParenR"/>
              <a:tabLst>
                <a:tab pos="472916" algn="l"/>
              </a:tabLst>
            </a:pPr>
            <a:endParaRPr lang="ru-RU" sz="1200" dirty="0">
              <a:solidFill>
                <a:prstClr val="black"/>
              </a:solidFill>
              <a:latin typeface="Times New Roman" panose="02020603050405020304" pitchFamily="18" charset="0"/>
              <a:ea typeface="Times New Roman" panose="02020603050405020304" pitchFamily="18" charset="0"/>
            </a:endParaRPr>
          </a:p>
        </p:txBody>
      </p:sp>
      <p:sp>
        <p:nvSpPr>
          <p:cNvPr id="4" name="Номер слайда 3"/>
          <p:cNvSpPr>
            <a:spLocks noGrp="1"/>
          </p:cNvSpPr>
          <p:nvPr>
            <p:ph type="sldNum" sz="quarter" idx="10"/>
          </p:nvPr>
        </p:nvSpPr>
        <p:spPr/>
        <p:txBody>
          <a:bodyPr/>
          <a:lstStyle/>
          <a:p>
            <a:fld id="{9D154EAC-4E7D-4501-8232-E126CC5A4388}" type="slidenum">
              <a:rPr lang="ru-RU" smtClean="0"/>
              <a:t>3</a:t>
            </a:fld>
            <a:endParaRPr lang="ru-RU"/>
          </a:p>
        </p:txBody>
      </p:sp>
    </p:spTree>
    <p:extLst>
      <p:ext uri="{BB962C8B-B14F-4D97-AF65-F5344CB8AC3E}">
        <p14:creationId xmlns:p14="http://schemas.microsoft.com/office/powerpoint/2010/main" val="2517777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717550" indent="0" algn="just">
              <a:lnSpc>
                <a:spcPct val="150000"/>
              </a:lnSpc>
              <a:buNone/>
              <a:tabLst>
                <a:tab pos="472916" algn="l"/>
              </a:tabLst>
            </a:pPr>
            <a:r>
              <a:rPr lang="ru-RU" dirty="0"/>
              <a:t>Исходя из актуальности была определена цель работы: разработка </a:t>
            </a:r>
            <a:r>
              <a:rPr lang="en-US" sz="1200" dirty="0">
                <a:solidFill>
                  <a:prstClr val="black"/>
                </a:solidFill>
                <a:latin typeface="Times New Roman" panose="02020603050405020304" pitchFamily="18" charset="0"/>
                <a:ea typeface="Times New Roman" panose="02020603050405020304" pitchFamily="18" charset="0"/>
              </a:rPr>
              <a:t>iOS-</a:t>
            </a:r>
            <a:r>
              <a:rPr lang="ru-RU" sz="1200" dirty="0">
                <a:solidFill>
                  <a:prstClr val="black"/>
                </a:solidFill>
                <a:latin typeface="Times New Roman" panose="02020603050405020304" pitchFamily="18" charset="0"/>
                <a:ea typeface="Times New Roman" panose="02020603050405020304" pitchFamily="18" charset="0"/>
              </a:rPr>
              <a:t>приложения</a:t>
            </a:r>
            <a:r>
              <a:rPr lang="en-US" sz="1200" dirty="0">
                <a:solidFill>
                  <a:prstClr val="black"/>
                </a:solidFill>
                <a:latin typeface="Times New Roman" panose="02020603050405020304" pitchFamily="18" charset="0"/>
                <a:ea typeface="Times New Roman" panose="02020603050405020304" pitchFamily="18" charset="0"/>
              </a:rPr>
              <a:t> </a:t>
            </a:r>
            <a:r>
              <a:rPr lang="ru-RU" sz="1200" dirty="0">
                <a:solidFill>
                  <a:prstClr val="black"/>
                </a:solidFill>
                <a:latin typeface="Times New Roman" panose="02020603050405020304" pitchFamily="18" charset="0"/>
                <a:ea typeface="Times New Roman" panose="02020603050405020304" pitchFamily="18" charset="0"/>
              </a:rPr>
              <a:t>для финансового планирования.</a:t>
            </a:r>
          </a:p>
          <a:p>
            <a:pPr marL="717550" indent="0" algn="just">
              <a:lnSpc>
                <a:spcPct val="150000"/>
              </a:lnSpc>
              <a:buNone/>
              <a:tabLst>
                <a:tab pos="472916" algn="l"/>
              </a:tabLst>
            </a:pPr>
            <a:r>
              <a:rPr lang="ru-RU" sz="1800" kern="0" dirty="0">
                <a:effectLst/>
                <a:latin typeface="Times New Roman" panose="02020603050405020304" pitchFamily="18" charset="0"/>
                <a:ea typeface="Times New Roman" panose="02020603050405020304" pitchFamily="18" charset="0"/>
              </a:rPr>
              <a:t>Для достижения поставленной цели, необходимо решить следующие задачи</a:t>
            </a:r>
            <a:r>
              <a:rPr lang="ru-RU" sz="1200" dirty="0">
                <a:solidFill>
                  <a:prstClr val="black"/>
                </a:solidFill>
                <a:latin typeface="Times New Roman" panose="02020603050405020304" pitchFamily="18" charset="0"/>
                <a:ea typeface="Times New Roman" panose="02020603050405020304" pitchFamily="18" charset="0"/>
              </a:rPr>
              <a:t>:</a:t>
            </a:r>
          </a:p>
          <a:p>
            <a:pPr marL="946150" marR="0" lvl="0" indent="-228600" algn="just" defTabSz="914400" rtl="0" eaLnBrk="1" fontAlgn="auto" latinLnBrk="0" hangingPunct="1">
              <a:lnSpc>
                <a:spcPct val="150000"/>
              </a:lnSpc>
              <a:spcBef>
                <a:spcPts val="0"/>
              </a:spcBef>
              <a:spcAft>
                <a:spcPts val="0"/>
              </a:spcAft>
              <a:buClrTx/>
              <a:buSzTx/>
              <a:buFont typeface="+mj-lt"/>
              <a:buAutoNum type="arabicParenR"/>
              <a:tabLst>
                <a:tab pos="472916" algn="l"/>
              </a:tabLst>
              <a:defRPr/>
            </a:pPr>
            <a:r>
              <a:rPr lang="ru-RU" sz="1200" dirty="0">
                <a:solidFill>
                  <a:prstClr val="black"/>
                </a:solidFill>
                <a:latin typeface="Times New Roman" panose="02020603050405020304" pitchFamily="18" charset="0"/>
                <a:ea typeface="Times New Roman" panose="02020603050405020304" pitchFamily="18" charset="0"/>
              </a:rPr>
              <a:t>провести анализ предметной области и обзор существующих аналогичных мобильных приложений</a:t>
            </a:r>
          </a:p>
          <a:p>
            <a:pPr marL="946150" marR="0" lvl="0" indent="-228600" algn="just" defTabSz="914400" rtl="0" eaLnBrk="1" fontAlgn="auto" latinLnBrk="0" hangingPunct="1">
              <a:lnSpc>
                <a:spcPct val="150000"/>
              </a:lnSpc>
              <a:spcBef>
                <a:spcPts val="0"/>
              </a:spcBef>
              <a:spcAft>
                <a:spcPts val="0"/>
              </a:spcAft>
              <a:buClrTx/>
              <a:buSzTx/>
              <a:buFont typeface="+mj-lt"/>
              <a:buAutoNum type="arabicParenR"/>
              <a:tabLst>
                <a:tab pos="472916" algn="l"/>
              </a:tabLst>
              <a:defRPr/>
            </a:pPr>
            <a:r>
              <a:rPr lang="ru-RU" sz="1200" dirty="0">
                <a:solidFill>
                  <a:prstClr val="black"/>
                </a:solidFill>
                <a:latin typeface="Times New Roman" panose="02020603050405020304" pitchFamily="18" charset="0"/>
                <a:ea typeface="Times New Roman" panose="02020603050405020304" pitchFamily="18" charset="0"/>
              </a:rPr>
              <a:t>провести анализ требований к разрабатываемому приложению</a:t>
            </a:r>
          </a:p>
          <a:p>
            <a:pPr marL="946150" marR="0" lvl="0" indent="-228600" algn="just" defTabSz="914400" rtl="0" eaLnBrk="1" fontAlgn="auto" latinLnBrk="0" hangingPunct="1">
              <a:lnSpc>
                <a:spcPct val="150000"/>
              </a:lnSpc>
              <a:spcBef>
                <a:spcPts val="0"/>
              </a:spcBef>
              <a:spcAft>
                <a:spcPts val="0"/>
              </a:spcAft>
              <a:buClrTx/>
              <a:buSzTx/>
              <a:buFont typeface="+mj-lt"/>
              <a:buAutoNum type="arabicParenR"/>
              <a:tabLst>
                <a:tab pos="472916" algn="l"/>
              </a:tabLst>
              <a:defRPr/>
            </a:pPr>
            <a:r>
              <a:rPr lang="ru-RU" sz="1200" dirty="0">
                <a:solidFill>
                  <a:prstClr val="black"/>
                </a:solidFill>
                <a:latin typeface="Times New Roman" panose="02020603050405020304" pitchFamily="18" charset="0"/>
                <a:ea typeface="Times New Roman" panose="02020603050405020304" pitchFamily="18" charset="0"/>
              </a:rPr>
              <a:t>спроектировать мобильное приложение для мобильной операционной системы </a:t>
            </a:r>
            <a:r>
              <a:rPr lang="en-US" sz="1200" dirty="0">
                <a:solidFill>
                  <a:prstClr val="black"/>
                </a:solidFill>
                <a:latin typeface="Times New Roman" panose="02020603050405020304" pitchFamily="18" charset="0"/>
                <a:ea typeface="Times New Roman" panose="02020603050405020304" pitchFamily="18" charset="0"/>
              </a:rPr>
              <a:t>iOS</a:t>
            </a:r>
            <a:endParaRPr lang="ru-RU" sz="1200" dirty="0">
              <a:solidFill>
                <a:prstClr val="black"/>
              </a:solidFill>
              <a:latin typeface="Times New Roman" panose="02020603050405020304" pitchFamily="18" charset="0"/>
              <a:ea typeface="Times New Roman" panose="02020603050405020304" pitchFamily="18" charset="0"/>
            </a:endParaRPr>
          </a:p>
          <a:p>
            <a:pPr marL="946150" marR="0" lvl="0" indent="-228600" algn="just" defTabSz="914400" rtl="0" eaLnBrk="1" fontAlgn="auto" latinLnBrk="0" hangingPunct="1">
              <a:lnSpc>
                <a:spcPct val="150000"/>
              </a:lnSpc>
              <a:spcBef>
                <a:spcPts val="0"/>
              </a:spcBef>
              <a:spcAft>
                <a:spcPts val="0"/>
              </a:spcAft>
              <a:buClrTx/>
              <a:buSzTx/>
              <a:buFont typeface="+mj-lt"/>
              <a:buAutoNum type="arabicParenR"/>
              <a:tabLst>
                <a:tab pos="472916" algn="l"/>
              </a:tabLst>
              <a:defRPr/>
            </a:pPr>
            <a:r>
              <a:rPr lang="ru-RU" sz="1200" dirty="0">
                <a:solidFill>
                  <a:prstClr val="black"/>
                </a:solidFill>
                <a:latin typeface="Times New Roman" panose="02020603050405020304" pitchFamily="18" charset="0"/>
                <a:ea typeface="Times New Roman" panose="02020603050405020304" pitchFamily="18" charset="0"/>
              </a:rPr>
              <a:t>реализовать и протестировать мобильное приложения для финансового планирования</a:t>
            </a:r>
          </a:p>
        </p:txBody>
      </p:sp>
      <p:sp>
        <p:nvSpPr>
          <p:cNvPr id="4" name="Номер слайда 3"/>
          <p:cNvSpPr>
            <a:spLocks noGrp="1"/>
          </p:cNvSpPr>
          <p:nvPr>
            <p:ph type="sldNum" sz="quarter" idx="10"/>
          </p:nvPr>
        </p:nvSpPr>
        <p:spPr/>
        <p:txBody>
          <a:bodyPr/>
          <a:lstStyle/>
          <a:p>
            <a:fld id="{9D154EAC-4E7D-4501-8232-E126CC5A4388}" type="slidenum">
              <a:rPr lang="ru-RU" smtClean="0"/>
              <a:t>4</a:t>
            </a:fld>
            <a:endParaRPr lang="ru-RU"/>
          </a:p>
        </p:txBody>
      </p:sp>
    </p:spTree>
    <p:extLst>
      <p:ext uri="{BB962C8B-B14F-4D97-AF65-F5344CB8AC3E}">
        <p14:creationId xmlns:p14="http://schemas.microsoft.com/office/powerpoint/2010/main" val="397155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решения поставленных цели и задач, был проведен анализ предметной области.</a:t>
            </a:r>
          </a:p>
          <a:p>
            <a:r>
              <a:rPr lang="ru-RU" dirty="0"/>
              <a:t>Для анализа было выбрано 3 приложения, которые </a:t>
            </a:r>
            <a:r>
              <a:rPr lang="ru-RU" sz="1800" kern="0" dirty="0">
                <a:effectLst/>
                <a:latin typeface="Times New Roman" panose="02020603050405020304" pitchFamily="18" charset="0"/>
                <a:ea typeface="Times New Roman" panose="02020603050405020304" pitchFamily="18" charset="0"/>
              </a:rPr>
              <a:t>помогают человеку вести учет собственных расходов и доходов: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Первое – это мобильное приложение </a:t>
            </a:r>
            <a:r>
              <a:rPr lang="en-US" sz="1200" dirty="0">
                <a:solidFill>
                  <a:prstClr val="black"/>
                </a:solidFill>
                <a:latin typeface="Times New Roman" panose="02020603050405020304" pitchFamily="18" charset="0"/>
                <a:ea typeface="Times New Roman" panose="02020603050405020304" pitchFamily="18" charset="0"/>
              </a:rPr>
              <a:t>Money manager, expense tracker</a:t>
            </a:r>
            <a:r>
              <a:rPr lang="en-US" dirty="0"/>
              <a:t>, </a:t>
            </a:r>
            <a:r>
              <a:rPr lang="ru-RU" sz="1800" kern="0" dirty="0">
                <a:effectLst/>
                <a:latin typeface="Times New Roman" panose="02020603050405020304" pitchFamily="18" charset="0"/>
                <a:ea typeface="Times New Roman" panose="02020603050405020304" pitchFamily="18" charset="0"/>
              </a:rPr>
              <a:t>помогающее точно планировать бюджет, к его плюсам можно отнести автоматическое построение диаграмм расходов и доходов и возможность синхронизации данных между устройствами пользователя, к минусам относится </a:t>
            </a:r>
            <a:r>
              <a:rPr lang="ru-RU" sz="1800" kern="0" dirty="0">
                <a:effectLst/>
                <a:latin typeface="Times New Roman" panose="02020603050405020304" pitchFamily="18" charset="0"/>
                <a:ea typeface="Times New Roman" panose="02020603050405020304" pitchFamily="18" charset="0"/>
                <a:cs typeface="Times New Roman" panose="02020603050405020304" pitchFamily="18" charset="0"/>
              </a:rPr>
              <a:t>п</a:t>
            </a:r>
            <a:r>
              <a:rPr lang="ru-RU" sz="1800" dirty="0">
                <a:latin typeface="Times New Roman" panose="02020603050405020304" pitchFamily="18" charset="0"/>
                <a:cs typeface="Times New Roman" panose="02020603050405020304" pitchFamily="18" charset="0"/>
              </a:rPr>
              <a:t>ерегруженный элементами управления интерфейс и отсутствие возможности редактировать категории транзакций.</a:t>
            </a:r>
            <a:endParaRPr lang="ru-RU" sz="1800" kern="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kern="0" dirty="0">
                <a:effectLst/>
                <a:latin typeface="Times New Roman" panose="02020603050405020304" pitchFamily="18" charset="0"/>
              </a:rPr>
              <a:t>Второе приложение – </a:t>
            </a:r>
            <a:r>
              <a:rPr lang="en-US" sz="1800" dirty="0">
                <a:latin typeface="Times New Roman" panose="02020603050405020304" pitchFamily="18" charset="0"/>
                <a:cs typeface="Times New Roman" panose="02020603050405020304" pitchFamily="18" charset="0"/>
              </a:rPr>
              <a:t>Buddy: Money &amp; Budget planner</a:t>
            </a:r>
            <a:r>
              <a:rPr lang="ru-RU" sz="1800" kern="0" dirty="0">
                <a:effectLst/>
                <a:latin typeface="Times New Roman" panose="02020603050405020304" pitchFamily="18" charset="0"/>
              </a:rPr>
              <a:t>, позволяющее </a:t>
            </a:r>
            <a:r>
              <a:rPr lang="ru-RU" sz="1800" dirty="0">
                <a:effectLst/>
                <a:latin typeface="TimesNewRomanPSMT"/>
              </a:rPr>
              <a:t>пользователю вести подсчет своих транзакций совместно с другими пользователями приложения, ведя совместный бюджет</a:t>
            </a:r>
            <a:r>
              <a:rPr lang="ru-RU" sz="1800" kern="0" dirty="0">
                <a:effectLst/>
                <a:latin typeface="Times New Roman" panose="02020603050405020304" pitchFamily="18" charset="0"/>
              </a:rPr>
              <a:t>. В приложении есть </a:t>
            </a:r>
            <a:r>
              <a:rPr lang="ru-RU" sz="1800" kern="0" dirty="0">
                <a:effectLst/>
                <a:latin typeface="Times New Roman" panose="02020603050405020304" pitchFamily="18" charset="0"/>
                <a:cs typeface="Times New Roman" panose="02020603050405020304" pitchFamily="18" charset="0"/>
              </a:rPr>
              <a:t>в</a:t>
            </a:r>
            <a:r>
              <a:rPr lang="ru-RU" sz="1800" dirty="0">
                <a:latin typeface="Times New Roman" panose="02020603050405020304" pitchFamily="18" charset="0"/>
                <a:cs typeface="Times New Roman" panose="02020603050405020304" pitchFamily="18" charset="0"/>
              </a:rPr>
              <a:t>озможность экспорта истории транзакций и ведения совместного бюджета с другими пользователями</a:t>
            </a:r>
            <a:r>
              <a:rPr lang="ru-RU" sz="1800" kern="0" dirty="0">
                <a:effectLst/>
                <a:latin typeface="Times New Roman" panose="02020603050405020304" pitchFamily="18" charset="0"/>
              </a:rPr>
              <a:t>, но значительным недостатком является </a:t>
            </a:r>
            <a:r>
              <a:rPr lang="ru-RU" sz="1800" kern="0" dirty="0">
                <a:effectLst/>
                <a:latin typeface="Times New Roman" panose="02020603050405020304" pitchFamily="18" charset="0"/>
                <a:cs typeface="Times New Roman" panose="02020603050405020304" pitchFamily="18" charset="0"/>
              </a:rPr>
              <a:t>б</a:t>
            </a:r>
            <a:r>
              <a:rPr lang="ru-RU" sz="1800" dirty="0">
                <a:latin typeface="Times New Roman" panose="02020603050405020304" pitchFamily="18" charset="0"/>
                <a:cs typeface="Times New Roman" panose="02020603050405020304" pitchFamily="18" charset="0"/>
              </a:rPr>
              <a:t>ольшое количество рекламы, а также то, что остаток баланса с предыдущего месяца не переносится на следующий, о чем часто пользователи указывают в отзывах к приложению в магазине приложений </a:t>
            </a:r>
            <a:r>
              <a:rPr lang="en-US" sz="1800" dirty="0">
                <a:latin typeface="Times New Roman" panose="02020603050405020304" pitchFamily="18" charset="0"/>
                <a:cs typeface="Times New Roman" panose="02020603050405020304" pitchFamily="18" charset="0"/>
              </a:rPr>
              <a:t>AppStore</a:t>
            </a:r>
            <a:r>
              <a:rPr lang="ru-RU" sz="1800"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kern="0" dirty="0">
                <a:effectLst/>
                <a:latin typeface="Times New Roman" panose="02020603050405020304" pitchFamily="18" charset="0"/>
              </a:rPr>
              <a:t>Третье приложение – мобильное приложение </a:t>
            </a:r>
            <a:r>
              <a:rPr lang="en-US" sz="1800" dirty="0">
                <a:latin typeface="Times New Roman" panose="02020603050405020304" pitchFamily="18" charset="0"/>
                <a:cs typeface="Times New Roman" panose="02020603050405020304" pitchFamily="18" charset="0"/>
              </a:rPr>
              <a:t>Organizze</a:t>
            </a:r>
            <a:r>
              <a:rPr lang="ru-RU" sz="1800" dirty="0">
                <a:latin typeface="Times New Roman" panose="02020603050405020304" pitchFamily="18" charset="0"/>
                <a:cs typeface="Times New Roman" panose="02020603050405020304" pitchFamily="18" charset="0"/>
              </a:rPr>
              <a:t> для учета транзакций пользователя</a:t>
            </a:r>
            <a:r>
              <a:rPr lang="ru-RU" sz="1800" dirty="0">
                <a:effectLst/>
                <a:latin typeface="TimesNewRomanPSMT"/>
              </a:rPr>
              <a:t>, отличительной чертой которого является интеграция с банковскими приложениями, что дает возможность полностью автоматического сбора информации о транзакциях. </a:t>
            </a:r>
            <a:r>
              <a:rPr lang="ru-RU" sz="2800" kern="1200" dirty="0">
                <a:effectLst/>
                <a:latin typeface="+mn-lt"/>
                <a:ea typeface="+mn-ea"/>
              </a:rPr>
              <a:t>К</a:t>
            </a:r>
            <a:r>
              <a:rPr lang="ru-RU" sz="1200" kern="0" dirty="0">
                <a:effectLst/>
                <a:latin typeface="Times New Roman" panose="02020603050405020304" pitchFamily="18" charset="0"/>
                <a:ea typeface="Times New Roman" panose="02020603050405020304" pitchFamily="18" charset="0"/>
              </a:rPr>
              <a:t> его плюсам можно отнести </a:t>
            </a:r>
            <a:r>
              <a:rPr lang="ru-RU" sz="1200" kern="0" dirty="0">
                <a:effectLst/>
                <a:latin typeface="Times New Roman" panose="02020603050405020304" pitchFamily="18" charset="0"/>
                <a:ea typeface="Times New Roman" panose="02020603050405020304" pitchFamily="18" charset="0"/>
                <a:cs typeface="Times New Roman" panose="02020603050405020304" pitchFamily="18" charset="0"/>
              </a:rPr>
              <a:t>у</a:t>
            </a:r>
            <a:r>
              <a:rPr lang="ru-RU" sz="1200" dirty="0">
                <a:latin typeface="Times New Roman" panose="02020603050405020304" pitchFamily="18" charset="0"/>
                <a:cs typeface="Times New Roman" panose="02020603050405020304" pitchFamily="18" charset="0"/>
              </a:rPr>
              <a:t>добный калькулятор на экране создания новой транзакции и простая авторизация через сервисы </a:t>
            </a:r>
            <a:r>
              <a:rPr lang="en-US" sz="1200" dirty="0">
                <a:latin typeface="Times New Roman" panose="02020603050405020304" pitchFamily="18" charset="0"/>
                <a:cs typeface="Times New Roman" panose="02020603050405020304" pitchFamily="18" charset="0"/>
              </a:rPr>
              <a:t>Apple </a:t>
            </a:r>
            <a:r>
              <a:rPr lang="ru-RU" sz="1200" dirty="0">
                <a:latin typeface="Times New Roman" panose="02020603050405020304" pitchFamily="18" charset="0"/>
                <a:cs typeface="Times New Roman" panose="02020603050405020304" pitchFamily="18" charset="0"/>
              </a:rPr>
              <a:t>или </a:t>
            </a:r>
            <a:r>
              <a:rPr lang="en-US" sz="1200" dirty="0">
                <a:latin typeface="Times New Roman" panose="02020603050405020304" pitchFamily="18" charset="0"/>
                <a:cs typeface="Times New Roman" panose="02020603050405020304" pitchFamily="18" charset="0"/>
              </a:rPr>
              <a:t>Google</a:t>
            </a:r>
            <a:r>
              <a:rPr lang="ru-RU" sz="1200" dirty="0">
                <a:latin typeface="Times New Roman" panose="02020603050405020304" pitchFamily="18" charset="0"/>
                <a:cs typeface="Times New Roman" panose="02020603050405020304" pitchFamily="18" charset="0"/>
              </a:rPr>
              <a:t>, к недостаткам можно отнести отсутствие локализации приложения и отсутствие возможности выбора валюты транзакции.</a:t>
            </a:r>
          </a:p>
        </p:txBody>
      </p:sp>
      <p:sp>
        <p:nvSpPr>
          <p:cNvPr id="4" name="Номер слайда 3"/>
          <p:cNvSpPr>
            <a:spLocks noGrp="1"/>
          </p:cNvSpPr>
          <p:nvPr>
            <p:ph type="sldNum" sz="quarter" idx="10"/>
          </p:nvPr>
        </p:nvSpPr>
        <p:spPr/>
        <p:txBody>
          <a:bodyPr/>
          <a:lstStyle/>
          <a:p>
            <a:fld id="{9D154EAC-4E7D-4501-8232-E126CC5A4388}" type="slidenum">
              <a:rPr lang="ru-RU" smtClean="0"/>
              <a:t>5</a:t>
            </a:fld>
            <a:endParaRPr lang="ru-RU"/>
          </a:p>
        </p:txBody>
      </p:sp>
    </p:spTree>
    <p:extLst>
      <p:ext uri="{BB962C8B-B14F-4D97-AF65-F5344CB8AC3E}">
        <p14:creationId xmlns:p14="http://schemas.microsoft.com/office/powerpoint/2010/main" val="2150918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Исходя из вышесказанного была разработана диаграмма вариантов использования.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Times New Roman" panose="02020603050405020304" pitchFamily="18" charset="0"/>
              </a:rPr>
              <a:t>Двумя основными актерами являются авторизованный пользователь и неавторизованный пользователь.</a:t>
            </a:r>
            <a:endParaRPr lang="ru-RU" sz="2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Times New Roman" panose="02020603050405020304" pitchFamily="18" charset="0"/>
              </a:rPr>
              <a:t>Неавторизованный пользователь – это пользователь, не имеющий доступ к функционалу приложения. Он может только авторизоваться.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Times New Roman" panose="02020603050405020304" pitchFamily="18" charset="0"/>
              </a:rPr>
              <a:t>Авторизованный пользователь – это пользователь, имеющий доступ к функционалу приложения. Он может создать запись о доходе или расходе, посмотреть последние пять записей о доходах и расходах, посмотреть все записи о доходах и расходах, удалить запись о доходе или расходе и посмотреть статистику расходов и доходов по категориям. </a:t>
            </a:r>
            <a:endParaRPr lang="ru-RU" dirty="0"/>
          </a:p>
          <a:p>
            <a:endParaRPr lang="ru-RU" dirty="0"/>
          </a:p>
        </p:txBody>
      </p:sp>
      <p:sp>
        <p:nvSpPr>
          <p:cNvPr id="4" name="Номер слайда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7F8144-5135-4642-93A8-D22C9FAAE3A2}"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2857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На слайде представлена диаграмма компонентов системы. Приложение, спроектированное на базе архитектуры </a:t>
            </a:r>
            <a:r>
              <a:rPr lang="en-US" dirty="0"/>
              <a:t>MVVM</a:t>
            </a:r>
            <a:r>
              <a:rPr lang="ru-RU" dirty="0"/>
              <a:t>,</a:t>
            </a:r>
            <a:r>
              <a:rPr lang="en-US" dirty="0"/>
              <a:t> </a:t>
            </a:r>
            <a:r>
              <a:rPr lang="ru-RU" dirty="0"/>
              <a:t>взаимодействует с облачной базой данных.</a:t>
            </a:r>
          </a:p>
        </p:txBody>
      </p:sp>
      <p:sp>
        <p:nvSpPr>
          <p:cNvPr id="4" name="Номер слайда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7F8144-5135-4642-93A8-D22C9FAAE3A2}"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1801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 слайде представлена схема базы данных. </a:t>
            </a:r>
            <a:r>
              <a:rPr lang="ru-RU" sz="1200" dirty="0">
                <a:effectLst/>
                <a:latin typeface="TimesNewRomanPSMT"/>
              </a:rPr>
              <a:t>В корне базы данных хранится каталог </a:t>
            </a:r>
            <a:r>
              <a:rPr lang="en-US" sz="1200" dirty="0">
                <a:effectLst/>
                <a:latin typeface="TimesNewRomanPSMT"/>
              </a:rPr>
              <a:t>users, </a:t>
            </a:r>
            <a:r>
              <a:rPr lang="ru-RU" sz="1200" dirty="0">
                <a:effectLst/>
                <a:latin typeface="TimesNewRomanPSMT"/>
              </a:rPr>
              <a:t>предназначенный для хранения списка пользователей приложения. Каталог каждого пользователя содержит каталог с данными о доходах и расходах. </a:t>
            </a:r>
            <a:endParaRPr lang="ru-RU" dirty="0"/>
          </a:p>
          <a:p>
            <a:endParaRPr lang="ru-RU" dirty="0"/>
          </a:p>
        </p:txBody>
      </p:sp>
      <p:sp>
        <p:nvSpPr>
          <p:cNvPr id="4" name="Номер слайда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7F8144-5135-4642-93A8-D22C9FAAE3A2}"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0210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реализации приложения были выбраны:</a:t>
            </a:r>
          </a:p>
          <a:p>
            <a:pPr indent="337661" algn="just">
              <a:lnSpc>
                <a:spcPct val="150000"/>
              </a:lnSpc>
              <a:buFont typeface="Arial" panose="020B0604020202020204" pitchFamily="34" charset="0"/>
              <a:buChar char="•"/>
            </a:pPr>
            <a:r>
              <a:rPr lang="ru-RU" sz="1200" dirty="0">
                <a:solidFill>
                  <a:prstClr val="black"/>
                </a:solidFill>
                <a:latin typeface="Times New Roman" panose="02020603050405020304" pitchFamily="18" charset="0"/>
                <a:ea typeface="Times New Roman" panose="02020603050405020304" pitchFamily="18" charset="0"/>
              </a:rPr>
              <a:t>Среда разработки: </a:t>
            </a:r>
            <a:r>
              <a:rPr lang="en-US" sz="1200" dirty="0">
                <a:solidFill>
                  <a:prstClr val="black"/>
                </a:solidFill>
                <a:latin typeface="Times New Roman" panose="02020603050405020304" pitchFamily="18" charset="0"/>
                <a:ea typeface="Times New Roman" panose="02020603050405020304" pitchFamily="18" charset="0"/>
              </a:rPr>
              <a:t>XCode</a:t>
            </a:r>
          </a:p>
          <a:p>
            <a:pPr marL="342900" indent="-342900" algn="just">
              <a:lnSpc>
                <a:spcPct val="150000"/>
              </a:lnSpc>
              <a:buFont typeface="Arial" panose="020B0604020202020204" pitchFamily="34" charset="0"/>
              <a:buChar char="•"/>
            </a:pPr>
            <a:r>
              <a:rPr lang="ru-RU" sz="1200" dirty="0">
                <a:solidFill>
                  <a:prstClr val="black"/>
                </a:solidFill>
                <a:latin typeface="Times New Roman" panose="02020603050405020304" pitchFamily="18" charset="0"/>
                <a:ea typeface="Times New Roman" panose="02020603050405020304" pitchFamily="18" charset="0"/>
              </a:rPr>
              <a:t>Язык программирования: </a:t>
            </a:r>
            <a:r>
              <a:rPr lang="en-US" sz="1200" dirty="0">
                <a:solidFill>
                  <a:prstClr val="black"/>
                </a:solidFill>
                <a:latin typeface="Times New Roman" panose="02020603050405020304" pitchFamily="18" charset="0"/>
                <a:ea typeface="Times New Roman" panose="02020603050405020304" pitchFamily="18" charset="0"/>
              </a:rPr>
              <a:t>Swift</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ru-RU" sz="1200" dirty="0">
                <a:solidFill>
                  <a:prstClr val="black"/>
                </a:solidFill>
                <a:latin typeface="Times New Roman" panose="02020603050405020304" pitchFamily="18" charset="0"/>
                <a:ea typeface="Times New Roman" panose="02020603050405020304" pitchFamily="18" charset="0"/>
              </a:rPr>
              <a:t>Фреймворки: </a:t>
            </a:r>
            <a:r>
              <a:rPr lang="en-US" sz="1200" dirty="0">
                <a:solidFill>
                  <a:prstClr val="black"/>
                </a:solidFill>
                <a:latin typeface="Times New Roman" panose="02020603050405020304" pitchFamily="18" charset="0"/>
                <a:ea typeface="Times New Roman" panose="02020603050405020304" pitchFamily="18" charset="0"/>
              </a:rPr>
              <a:t>SwiftUI</a:t>
            </a:r>
          </a:p>
          <a:p>
            <a:pPr marL="342900" indent="-342900" algn="just">
              <a:lnSpc>
                <a:spcPct val="150000"/>
              </a:lnSpc>
              <a:buFont typeface="Arial" panose="020B0604020202020204" pitchFamily="34" charset="0"/>
              <a:buChar char="•"/>
            </a:pPr>
            <a:r>
              <a:rPr lang="ru-RU" sz="1200" dirty="0">
                <a:solidFill>
                  <a:prstClr val="black"/>
                </a:solidFill>
                <a:latin typeface="Times New Roman" panose="02020603050405020304" pitchFamily="18" charset="0"/>
                <a:ea typeface="Times New Roman" panose="02020603050405020304" pitchFamily="18" charset="0"/>
              </a:rPr>
              <a:t>База данных: </a:t>
            </a:r>
            <a:r>
              <a:rPr lang="en-US" sz="1200" dirty="0">
                <a:solidFill>
                  <a:prstClr val="black"/>
                </a:solidFill>
                <a:latin typeface="Times New Roman" panose="02020603050405020304" pitchFamily="18" charset="0"/>
                <a:ea typeface="Times New Roman" panose="02020603050405020304" pitchFamily="18" charset="0"/>
              </a:rPr>
              <a:t>Google Firebase</a:t>
            </a:r>
            <a:endParaRPr lang="ru-RU" sz="1200" dirty="0">
              <a:solidFill>
                <a:prstClr val="black"/>
              </a:solidFill>
              <a:latin typeface="Times New Roman" panose="02020603050405020304" pitchFamily="18" charset="0"/>
              <a:ea typeface="Times New Roman" panose="02020603050405020304" pitchFamily="18" charset="0"/>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ru-RU" sz="1200" dirty="0">
                <a:solidFill>
                  <a:prstClr val="black"/>
                </a:solidFill>
                <a:latin typeface="Times New Roman" panose="02020603050405020304" pitchFamily="18" charset="0"/>
                <a:ea typeface="Times New Roman" panose="02020603050405020304" pitchFamily="18" charset="0"/>
              </a:rPr>
              <a:t>Среда создания макета интерфейса: </a:t>
            </a:r>
            <a:r>
              <a:rPr lang="en-US" sz="1200" dirty="0">
                <a:solidFill>
                  <a:prstClr val="black"/>
                </a:solidFill>
                <a:latin typeface="Times New Roman" panose="02020603050405020304" pitchFamily="18" charset="0"/>
                <a:ea typeface="Times New Roman" panose="02020603050405020304" pitchFamily="18" charset="0"/>
              </a:rPr>
              <a:t>Figma</a:t>
            </a:r>
            <a:endParaRPr lang="ru-RU" sz="1200" dirty="0">
              <a:solidFill>
                <a:prstClr val="black"/>
              </a:solidFill>
              <a:latin typeface="Times New Roman" panose="02020603050405020304" pitchFamily="18" charset="0"/>
              <a:ea typeface="Times New Roman" panose="02020603050405020304" pitchFamily="18" charset="0"/>
            </a:endParaRPr>
          </a:p>
          <a:p>
            <a:endParaRPr lang="ru-RU" dirty="0"/>
          </a:p>
        </p:txBody>
      </p:sp>
      <p:sp>
        <p:nvSpPr>
          <p:cNvPr id="4" name="Номер слайда 3"/>
          <p:cNvSpPr>
            <a:spLocks noGrp="1"/>
          </p:cNvSpPr>
          <p:nvPr>
            <p:ph type="sldNum" sz="quarter" idx="10"/>
          </p:nvPr>
        </p:nvSpPr>
        <p:spPr/>
        <p:txBody>
          <a:bodyPr/>
          <a:lstStyle/>
          <a:p>
            <a:fld id="{9D154EAC-4E7D-4501-8232-E126CC5A4388}" type="slidenum">
              <a:rPr lang="ru-RU" smtClean="0"/>
              <a:t>9</a:t>
            </a:fld>
            <a:endParaRPr lang="ru-RU"/>
          </a:p>
        </p:txBody>
      </p:sp>
    </p:spTree>
    <p:extLst>
      <p:ext uri="{BB962C8B-B14F-4D97-AF65-F5344CB8AC3E}">
        <p14:creationId xmlns:p14="http://schemas.microsoft.com/office/powerpoint/2010/main" val="3575720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C97B32D2-8652-4122-A807-2C415BF74321}" type="datetime1">
              <a:rPr lang="ru-RU" smtClean="0"/>
              <a:t>23.10.2024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00EC64-3FE9-4C10-B8B9-5C820C63BC0F}" type="slidenum">
              <a:rPr lang="ru-RU" smtClean="0"/>
              <a:t>‹#›</a:t>
            </a:fld>
            <a:endParaRPr lang="ru-RU"/>
          </a:p>
        </p:txBody>
      </p:sp>
    </p:spTree>
    <p:extLst>
      <p:ext uri="{BB962C8B-B14F-4D97-AF65-F5344CB8AC3E}">
        <p14:creationId xmlns:p14="http://schemas.microsoft.com/office/powerpoint/2010/main" val="337523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96159BF-E0EE-4148-BE9E-6D985777D7F8}" type="datetime1">
              <a:rPr lang="ru-RU" smtClean="0"/>
              <a:t>23.10.2024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00EC64-3FE9-4C10-B8B9-5C820C63BC0F}" type="slidenum">
              <a:rPr lang="ru-RU" smtClean="0"/>
              <a:t>‹#›</a:t>
            </a:fld>
            <a:endParaRPr lang="ru-RU"/>
          </a:p>
        </p:txBody>
      </p:sp>
    </p:spTree>
    <p:extLst>
      <p:ext uri="{BB962C8B-B14F-4D97-AF65-F5344CB8AC3E}">
        <p14:creationId xmlns:p14="http://schemas.microsoft.com/office/powerpoint/2010/main" val="93977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2E53F28-D307-4558-AE7B-388788993CB1}" type="datetime1">
              <a:rPr lang="ru-RU" smtClean="0"/>
              <a:t>23.10.2024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00EC64-3FE9-4C10-B8B9-5C820C63BC0F}" type="slidenum">
              <a:rPr lang="ru-RU" smtClean="0"/>
              <a:t>‹#›</a:t>
            </a:fld>
            <a:endParaRPr lang="ru-RU"/>
          </a:p>
        </p:txBody>
      </p:sp>
    </p:spTree>
    <p:extLst>
      <p:ext uri="{BB962C8B-B14F-4D97-AF65-F5344CB8AC3E}">
        <p14:creationId xmlns:p14="http://schemas.microsoft.com/office/powerpoint/2010/main" val="307424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52475D7-3EC3-4E5A-A059-92B2A89A67B8}" type="datetime1">
              <a:rPr lang="ru-RU" smtClean="0"/>
              <a:t>23.10.2024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00EC64-3FE9-4C10-B8B9-5C820C63BC0F}" type="slidenum">
              <a:rPr lang="ru-RU" smtClean="0"/>
              <a:t>‹#›</a:t>
            </a:fld>
            <a:endParaRPr lang="ru-RU"/>
          </a:p>
        </p:txBody>
      </p:sp>
    </p:spTree>
    <p:extLst>
      <p:ext uri="{BB962C8B-B14F-4D97-AF65-F5344CB8AC3E}">
        <p14:creationId xmlns:p14="http://schemas.microsoft.com/office/powerpoint/2010/main" val="318626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AE5B708-DC5D-4A29-BFC9-2DF6911E5E55}" type="datetime1">
              <a:rPr lang="ru-RU" smtClean="0"/>
              <a:t>23.10.2024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00EC64-3FE9-4C10-B8B9-5C820C63BC0F}" type="slidenum">
              <a:rPr lang="ru-RU" smtClean="0"/>
              <a:t>‹#›</a:t>
            </a:fld>
            <a:endParaRPr lang="ru-RU"/>
          </a:p>
        </p:txBody>
      </p:sp>
    </p:spTree>
    <p:extLst>
      <p:ext uri="{BB962C8B-B14F-4D97-AF65-F5344CB8AC3E}">
        <p14:creationId xmlns:p14="http://schemas.microsoft.com/office/powerpoint/2010/main" val="68196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635460A0-BE82-4062-8AED-5BB717ECF5BC}" type="datetime1">
              <a:rPr lang="ru-RU" smtClean="0"/>
              <a:t>23.10.2024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100EC64-3FE9-4C10-B8B9-5C820C63BC0F}" type="slidenum">
              <a:rPr lang="ru-RU" smtClean="0"/>
              <a:t>‹#›</a:t>
            </a:fld>
            <a:endParaRPr lang="ru-RU"/>
          </a:p>
        </p:txBody>
      </p:sp>
    </p:spTree>
    <p:extLst>
      <p:ext uri="{BB962C8B-B14F-4D97-AF65-F5344CB8AC3E}">
        <p14:creationId xmlns:p14="http://schemas.microsoft.com/office/powerpoint/2010/main" val="36360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86D2683-3077-42BF-AA00-E5F488634FCE}" type="datetime1">
              <a:rPr lang="ru-RU" smtClean="0"/>
              <a:t>23.10.2024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100EC64-3FE9-4C10-B8B9-5C820C63BC0F}" type="slidenum">
              <a:rPr lang="ru-RU" smtClean="0"/>
              <a:t>‹#›</a:t>
            </a:fld>
            <a:endParaRPr lang="ru-RU"/>
          </a:p>
        </p:txBody>
      </p:sp>
    </p:spTree>
    <p:extLst>
      <p:ext uri="{BB962C8B-B14F-4D97-AF65-F5344CB8AC3E}">
        <p14:creationId xmlns:p14="http://schemas.microsoft.com/office/powerpoint/2010/main" val="290983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74BD999-317C-434E-AFA7-1933A8D82C4C}" type="datetime1">
              <a:rPr lang="ru-RU" smtClean="0"/>
              <a:t>23.10.2024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100EC64-3FE9-4C10-B8B9-5C820C63BC0F}" type="slidenum">
              <a:rPr lang="ru-RU" smtClean="0"/>
              <a:t>‹#›</a:t>
            </a:fld>
            <a:endParaRPr lang="ru-RU"/>
          </a:p>
        </p:txBody>
      </p:sp>
    </p:spTree>
    <p:extLst>
      <p:ext uri="{BB962C8B-B14F-4D97-AF65-F5344CB8AC3E}">
        <p14:creationId xmlns:p14="http://schemas.microsoft.com/office/powerpoint/2010/main" val="54971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A9A17-B861-471F-B8A5-B2F9B21BC0B9}" type="datetime1">
              <a:rPr lang="ru-RU" smtClean="0"/>
              <a:t>23.10.2024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100EC64-3FE9-4C10-B8B9-5C820C63BC0F}" type="slidenum">
              <a:rPr lang="ru-RU" smtClean="0"/>
              <a:t>‹#›</a:t>
            </a:fld>
            <a:endParaRPr lang="ru-RU"/>
          </a:p>
        </p:txBody>
      </p:sp>
    </p:spTree>
    <p:extLst>
      <p:ext uri="{BB962C8B-B14F-4D97-AF65-F5344CB8AC3E}">
        <p14:creationId xmlns:p14="http://schemas.microsoft.com/office/powerpoint/2010/main" val="82285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1784F01-6379-42F7-84E8-43A83B2BCDC3}" type="datetime1">
              <a:rPr lang="ru-RU" smtClean="0"/>
              <a:t>23.10.2024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100EC64-3FE9-4C10-B8B9-5C820C63BC0F}" type="slidenum">
              <a:rPr lang="ru-RU" smtClean="0"/>
              <a:t>‹#›</a:t>
            </a:fld>
            <a:endParaRPr lang="ru-RU"/>
          </a:p>
        </p:txBody>
      </p:sp>
    </p:spTree>
    <p:extLst>
      <p:ext uri="{BB962C8B-B14F-4D97-AF65-F5344CB8AC3E}">
        <p14:creationId xmlns:p14="http://schemas.microsoft.com/office/powerpoint/2010/main" val="104126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DE276B9-540A-4CF1-BDFC-4DE6519F8001}" type="datetime1">
              <a:rPr lang="ru-RU" smtClean="0"/>
              <a:t>23.10.2024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100EC64-3FE9-4C10-B8B9-5C820C63BC0F}" type="slidenum">
              <a:rPr lang="ru-RU" smtClean="0"/>
              <a:t>‹#›</a:t>
            </a:fld>
            <a:endParaRPr lang="ru-RU"/>
          </a:p>
        </p:txBody>
      </p:sp>
    </p:spTree>
    <p:extLst>
      <p:ext uri="{BB962C8B-B14F-4D97-AF65-F5344CB8AC3E}">
        <p14:creationId xmlns:p14="http://schemas.microsoft.com/office/powerpoint/2010/main" val="40541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D6FCB-42AC-47B2-827F-B2DD382EFAD0}" type="datetime1">
              <a:rPr lang="ru-RU" smtClean="0"/>
              <a:t>23.10.2024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204A5-0F96-4769-B96C-DBBE4B1F46F1}" type="slidenum">
              <a:rPr lang="ru-RU" smtClean="0"/>
              <a:t>‹#›</a:t>
            </a:fld>
            <a:endParaRPr lang="ru-RU"/>
          </a:p>
        </p:txBody>
      </p:sp>
    </p:spTree>
    <p:extLst>
      <p:ext uri="{BB962C8B-B14F-4D97-AF65-F5344CB8AC3E}">
        <p14:creationId xmlns:p14="http://schemas.microsoft.com/office/powerpoint/2010/main" val="29739911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483A56-F34C-D540-2CF7-AC9894B58B22}"/>
              </a:ext>
            </a:extLst>
          </p:cNvPr>
          <p:cNvSpPr txBox="1"/>
          <p:nvPr/>
        </p:nvSpPr>
        <p:spPr>
          <a:xfrm>
            <a:off x="2171700" y="197954"/>
            <a:ext cx="7912100" cy="1169551"/>
          </a:xfrm>
          <a:prstGeom prst="rect">
            <a:avLst/>
          </a:prstGeom>
          <a:noFill/>
        </p:spPr>
        <p:txBody>
          <a:bodyPr wrap="square" rtlCol="0">
            <a:spAutoFit/>
          </a:bodyPr>
          <a:lstStyle/>
          <a:p>
            <a:pPr algn="ctr"/>
            <a:r>
              <a:rPr lang="ru-RU" sz="1400" dirty="0">
                <a:solidFill>
                  <a:srgbClr val="000000"/>
                </a:solidFill>
                <a:latin typeface="Times New Roman" panose="02020603050405020304" pitchFamily="18" charset="0"/>
                <a:ea typeface="Times New Roman" panose="02020603050405020304" pitchFamily="18" charset="0"/>
              </a:rPr>
              <a:t>МИНИСТЕРСТВО НАУКИ И ВЫСШЕГО ОБРАЗОВАНИЯ РОССИЙСКОЙ ФЕДЕРАЦИИ</a:t>
            </a:r>
            <a:endParaRPr lang="ru-RU" sz="1400" dirty="0">
              <a:solidFill>
                <a:prstClr val="black"/>
              </a:solidFill>
              <a:latin typeface="Times New Roman" panose="02020603050405020304" pitchFamily="18" charset="0"/>
              <a:ea typeface="Times New Roman" panose="02020603050405020304" pitchFamily="18" charset="0"/>
            </a:endParaRPr>
          </a:p>
          <a:p>
            <a:pPr algn="ctr"/>
            <a:r>
              <a:rPr lang="ru-RU" sz="1400" dirty="0">
                <a:solidFill>
                  <a:srgbClr val="000000"/>
                </a:solidFill>
                <a:latin typeface="Times New Roman" panose="02020603050405020304" pitchFamily="18" charset="0"/>
                <a:ea typeface="Times New Roman" panose="02020603050405020304" pitchFamily="18" charset="0"/>
              </a:rPr>
              <a:t>Федеральное государственное автономное образовательное учреждение высшего образования</a:t>
            </a:r>
            <a:endParaRPr lang="ru-RU" sz="1400" dirty="0">
              <a:solidFill>
                <a:prstClr val="black"/>
              </a:solidFill>
              <a:latin typeface="Times New Roman" panose="02020603050405020304" pitchFamily="18" charset="0"/>
              <a:ea typeface="Times New Roman" panose="02020603050405020304" pitchFamily="18" charset="0"/>
            </a:endParaRPr>
          </a:p>
          <a:p>
            <a:pPr algn="ctr"/>
            <a:r>
              <a:rPr lang="ru-RU" sz="1400" dirty="0">
                <a:solidFill>
                  <a:srgbClr val="000000"/>
                </a:solidFill>
                <a:latin typeface="Times New Roman" panose="02020603050405020304" pitchFamily="18" charset="0"/>
                <a:ea typeface="Times New Roman" panose="02020603050405020304" pitchFamily="18" charset="0"/>
              </a:rPr>
              <a:t>«Южно-Уральский государственный университет (национальный исследовательский университет)»</a:t>
            </a:r>
            <a:endParaRPr lang="ru-RU" sz="1400" dirty="0">
              <a:solidFill>
                <a:prstClr val="black"/>
              </a:solidFill>
              <a:latin typeface="Times New Roman" panose="02020603050405020304" pitchFamily="18" charset="0"/>
              <a:ea typeface="Times New Roman" panose="02020603050405020304" pitchFamily="18" charset="0"/>
            </a:endParaRPr>
          </a:p>
          <a:p>
            <a:pPr algn="ctr"/>
            <a:r>
              <a:rPr lang="ru-RU" sz="1400" dirty="0">
                <a:solidFill>
                  <a:prstClr val="black"/>
                </a:solidFill>
                <a:latin typeface="Times New Roman" panose="02020603050405020304" pitchFamily="18" charset="0"/>
                <a:ea typeface="Times New Roman" panose="02020603050405020304" pitchFamily="18" charset="0"/>
              </a:rPr>
              <a:t>Высшая школа электроники и компьютерных наук</a:t>
            </a:r>
          </a:p>
          <a:p>
            <a:pPr algn="ctr"/>
            <a:r>
              <a:rPr lang="ru-RU" sz="1400" dirty="0">
                <a:solidFill>
                  <a:prstClr val="black"/>
                </a:solidFill>
                <a:latin typeface="Times New Roman" panose="02020603050405020304" pitchFamily="18" charset="0"/>
                <a:ea typeface="Times New Roman" panose="02020603050405020304" pitchFamily="18" charset="0"/>
              </a:rPr>
              <a:t>Кафедра системного программирования</a:t>
            </a:r>
          </a:p>
        </p:txBody>
      </p:sp>
      <p:sp>
        <p:nvSpPr>
          <p:cNvPr id="5" name="TextBox 4">
            <a:extLst>
              <a:ext uri="{FF2B5EF4-FFF2-40B4-BE49-F238E27FC236}">
                <a16:creationId xmlns:a16="http://schemas.microsoft.com/office/drawing/2014/main" id="{A0EB0C94-16BE-A783-2BD0-604EFB555F02}"/>
              </a:ext>
            </a:extLst>
          </p:cNvPr>
          <p:cNvSpPr txBox="1"/>
          <p:nvPr/>
        </p:nvSpPr>
        <p:spPr>
          <a:xfrm>
            <a:off x="1856510" y="2411742"/>
            <a:ext cx="8710551" cy="1077218"/>
          </a:xfrm>
          <a:prstGeom prst="rect">
            <a:avLst/>
          </a:prstGeom>
          <a:noFill/>
        </p:spPr>
        <p:txBody>
          <a:bodyPr wrap="square">
            <a:spAutoFit/>
          </a:bodyPr>
          <a:lstStyle/>
          <a:p>
            <a:pPr algn="ctr">
              <a:tabLst>
                <a:tab pos="135255" algn="l"/>
              </a:tabLst>
            </a:pPr>
            <a:r>
              <a:rPr lang="ru-RU" sz="3200" b="1" dirty="0">
                <a:solidFill>
                  <a:prstClr val="black"/>
                </a:solidFill>
                <a:latin typeface="Times New Roman" panose="02020603050405020304" pitchFamily="18" charset="0"/>
                <a:ea typeface="Times New Roman" panose="02020603050405020304" pitchFamily="18" charset="0"/>
              </a:rPr>
              <a:t>Разработка </a:t>
            </a:r>
            <a:r>
              <a:rPr lang="en-US" sz="3200" b="1" dirty="0">
                <a:solidFill>
                  <a:prstClr val="black"/>
                </a:solidFill>
                <a:latin typeface="Times New Roman" panose="02020603050405020304" pitchFamily="18" charset="0"/>
                <a:ea typeface="Times New Roman" panose="02020603050405020304" pitchFamily="18" charset="0"/>
              </a:rPr>
              <a:t>iOS-</a:t>
            </a:r>
            <a:r>
              <a:rPr lang="ru-RU" sz="3200" b="1" dirty="0">
                <a:solidFill>
                  <a:prstClr val="black"/>
                </a:solidFill>
                <a:latin typeface="Times New Roman" panose="02020603050405020304" pitchFamily="18" charset="0"/>
                <a:ea typeface="Times New Roman" panose="02020603050405020304" pitchFamily="18" charset="0"/>
              </a:rPr>
              <a:t>приложения для финансового планирования</a:t>
            </a:r>
            <a:endParaRPr lang="ru-RU" sz="3200" dirty="0">
              <a:solidFill>
                <a:prstClr val="black"/>
              </a:solidFill>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44A9B599-5D26-B81D-5AA0-41E8290ED534}"/>
              </a:ext>
            </a:extLst>
          </p:cNvPr>
          <p:cNvSpPr txBox="1"/>
          <p:nvPr/>
        </p:nvSpPr>
        <p:spPr>
          <a:xfrm>
            <a:off x="940190" y="4533197"/>
            <a:ext cx="3200400" cy="1338828"/>
          </a:xfrm>
          <a:prstGeom prst="rect">
            <a:avLst/>
          </a:prstGeom>
          <a:noFill/>
        </p:spPr>
        <p:txBody>
          <a:bodyPr wrap="square">
            <a:spAutoFit/>
          </a:bodyPr>
          <a:lstStyle/>
          <a:p>
            <a:pPr marL="17145" algn="just">
              <a:lnSpc>
                <a:spcPct val="150000"/>
              </a:lnSpc>
              <a:tabLst>
                <a:tab pos="135255" algn="l"/>
              </a:tabLst>
            </a:pPr>
            <a:r>
              <a:rPr lang="ru-RU" dirty="0">
                <a:latin typeface="Times New Roman" panose="02020603050405020304" pitchFamily="18" charset="0"/>
                <a:cs typeface="Times New Roman" panose="02020603050405020304" pitchFamily="18" charset="0"/>
              </a:rPr>
              <a:t>Научный руководитель: </a:t>
            </a:r>
          </a:p>
          <a:p>
            <a:pPr marL="17145">
              <a:lnSpc>
                <a:spcPct val="150000"/>
              </a:lnSpc>
              <a:tabLst>
                <a:tab pos="135255" algn="l"/>
              </a:tabLst>
            </a:pPr>
            <a:r>
              <a:rPr lang="ru-RU" dirty="0">
                <a:latin typeface="Times New Roman" panose="02020603050405020304" pitchFamily="18" charset="0"/>
                <a:cs typeface="Times New Roman" panose="02020603050405020304" pitchFamily="18" charset="0"/>
              </a:rPr>
              <a:t>ст. преподаватель кафедры СП Я.А. Краева</a:t>
            </a:r>
            <a:endParaRPr lang="ru-RU" sz="16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06A89DA-20B3-BF47-344F-A7372A84404A}"/>
              </a:ext>
            </a:extLst>
          </p:cNvPr>
          <p:cNvSpPr txBox="1"/>
          <p:nvPr/>
        </p:nvSpPr>
        <p:spPr>
          <a:xfrm>
            <a:off x="8023469" y="4533197"/>
            <a:ext cx="3251200" cy="1338828"/>
          </a:xfrm>
          <a:prstGeom prst="rect">
            <a:avLst/>
          </a:prstGeom>
          <a:noFill/>
        </p:spPr>
        <p:txBody>
          <a:bodyPr wrap="square">
            <a:spAutoFit/>
          </a:bodyPr>
          <a:lstStyle/>
          <a:p>
            <a:pPr marL="16193">
              <a:lnSpc>
                <a:spcPct val="150000"/>
              </a:lnSpc>
            </a:pPr>
            <a:r>
              <a:rPr lang="ru-RU" dirty="0">
                <a:solidFill>
                  <a:prstClr val="black"/>
                </a:solidFill>
                <a:latin typeface="Times New Roman" panose="02020603050405020304" pitchFamily="18" charset="0"/>
                <a:ea typeface="Times New Roman" panose="02020603050405020304" pitchFamily="18" charset="0"/>
              </a:rPr>
              <a:t>Автор:</a:t>
            </a:r>
          </a:p>
          <a:p>
            <a:pPr marL="16193">
              <a:lnSpc>
                <a:spcPct val="150000"/>
              </a:lnSpc>
            </a:pPr>
            <a:r>
              <a:rPr lang="ru-RU" dirty="0">
                <a:solidFill>
                  <a:prstClr val="black"/>
                </a:solidFill>
                <a:latin typeface="Times New Roman" panose="02020603050405020304" pitchFamily="18" charset="0"/>
                <a:ea typeface="Times New Roman" panose="02020603050405020304" pitchFamily="18" charset="0"/>
              </a:rPr>
              <a:t>студент группы КЭ-304</a:t>
            </a:r>
          </a:p>
          <a:p>
            <a:pPr>
              <a:lnSpc>
                <a:spcPct val="150000"/>
              </a:lnSpc>
            </a:pPr>
            <a:r>
              <a:rPr lang="ru-RU" dirty="0">
                <a:solidFill>
                  <a:prstClr val="black"/>
                </a:solidFill>
                <a:latin typeface="Times New Roman" panose="02020603050405020304" pitchFamily="18" charset="0"/>
                <a:ea typeface="Times New Roman" panose="02020603050405020304" pitchFamily="18" charset="0"/>
              </a:rPr>
              <a:t>И.Д. </a:t>
            </a:r>
            <a:r>
              <a:rPr lang="ru-RU" dirty="0" err="1">
                <a:solidFill>
                  <a:prstClr val="black"/>
                </a:solidFill>
                <a:latin typeface="Times New Roman" panose="02020603050405020304" pitchFamily="18" charset="0"/>
                <a:ea typeface="Times New Roman" panose="02020603050405020304" pitchFamily="18" charset="0"/>
              </a:rPr>
              <a:t>Варгунин</a:t>
            </a:r>
            <a:endParaRPr lang="ru-RU" dirty="0">
              <a:solidFill>
                <a:prstClr val="black"/>
              </a:solidFill>
            </a:endParaRPr>
          </a:p>
        </p:txBody>
      </p:sp>
      <p:sp>
        <p:nvSpPr>
          <p:cNvPr id="2" name="TextBox 1">
            <a:extLst>
              <a:ext uri="{FF2B5EF4-FFF2-40B4-BE49-F238E27FC236}">
                <a16:creationId xmlns:a16="http://schemas.microsoft.com/office/drawing/2014/main" id="{06800821-9C57-E369-B0D7-44D706271263}"/>
              </a:ext>
            </a:extLst>
          </p:cNvPr>
          <p:cNvSpPr txBox="1"/>
          <p:nvPr/>
        </p:nvSpPr>
        <p:spPr>
          <a:xfrm>
            <a:off x="5245101" y="6265473"/>
            <a:ext cx="2108199" cy="415498"/>
          </a:xfrm>
          <a:prstGeom prst="rect">
            <a:avLst/>
          </a:prstGeom>
          <a:noFill/>
        </p:spPr>
        <p:txBody>
          <a:bodyPr wrap="square">
            <a:spAutoFit/>
          </a:bodyPr>
          <a:lstStyle/>
          <a:p>
            <a:pPr marL="17145" algn="ctr">
              <a:lnSpc>
                <a:spcPct val="150000"/>
              </a:lnSpc>
              <a:tabLst>
                <a:tab pos="135255" algn="l"/>
              </a:tabLst>
            </a:pPr>
            <a:r>
              <a:rPr lang="ru-RU" sz="1400" dirty="0">
                <a:latin typeface="Times New Roman" panose="02020603050405020304" pitchFamily="18" charset="0"/>
                <a:cs typeface="Times New Roman" panose="02020603050405020304" pitchFamily="18" charset="0"/>
              </a:rPr>
              <a:t>Челябинск, 2024 г.</a:t>
            </a:r>
            <a:endParaRPr lang="ru-RU" sz="1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endParaRPr lang="ru-RU" dirty="0"/>
          </a:p>
        </p:txBody>
      </p:sp>
    </p:spTree>
    <p:extLst>
      <p:ext uri="{BB962C8B-B14F-4D97-AF65-F5344CB8AC3E}">
        <p14:creationId xmlns:p14="http://schemas.microsoft.com/office/powerpoint/2010/main" val="3695814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D745D-99BF-A95B-4229-4238C394A0B8}"/>
              </a:ext>
            </a:extLst>
          </p:cNvPr>
          <p:cNvSpPr txBox="1"/>
          <p:nvPr/>
        </p:nvSpPr>
        <p:spPr>
          <a:xfrm>
            <a:off x="0" y="106254"/>
            <a:ext cx="12192000" cy="600164"/>
          </a:xfrm>
          <a:prstGeom prst="rect">
            <a:avLst/>
          </a:prstGeom>
          <a:noFill/>
        </p:spPr>
        <p:txBody>
          <a:bodyPr wrap="square" rtlCol="0">
            <a:spAutoFit/>
          </a:bodyPr>
          <a:lstStyle/>
          <a:p>
            <a:pPr algn="ctr"/>
            <a:r>
              <a:rPr lang="ru-RU" sz="3300" b="1" dirty="0">
                <a:solidFill>
                  <a:prstClr val="black"/>
                </a:solidFill>
                <a:latin typeface="Times New Roman" panose="02020603050405020304" pitchFamily="18" charset="0"/>
                <a:cs typeface="Times New Roman" panose="02020603050405020304" pitchFamily="18" charset="0"/>
              </a:rPr>
              <a:t>ЭКРАН АВТОРИЗАЦИИ И ГЛАВНЫЙ ЭКРАН</a:t>
            </a:r>
          </a:p>
        </p:txBody>
      </p:sp>
      <p:pic>
        <p:nvPicPr>
          <p:cNvPr id="5" name="Рисунок 4">
            <a:extLst>
              <a:ext uri="{FF2B5EF4-FFF2-40B4-BE49-F238E27FC236}">
                <a16:creationId xmlns:a16="http://schemas.microsoft.com/office/drawing/2014/main" id="{2E5681E9-5CF6-7886-D89C-E83E99322F3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62400" y="828040"/>
            <a:ext cx="2236192" cy="4851400"/>
          </a:xfrm>
          <a:prstGeom prst="rect">
            <a:avLst/>
          </a:prstGeom>
          <a:ln w="12700">
            <a:solidFill>
              <a:schemeClr val="tx1"/>
            </a:solidFill>
          </a:ln>
        </p:spPr>
      </p:pic>
      <p:pic>
        <p:nvPicPr>
          <p:cNvPr id="7" name="Рисунок 6">
            <a:extLst>
              <a:ext uri="{FF2B5EF4-FFF2-40B4-BE49-F238E27FC236}">
                <a16:creationId xmlns:a16="http://schemas.microsoft.com/office/drawing/2014/main" id="{87EF61E3-C0FC-2A3A-9096-F29CF1CE4A7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585200" y="828040"/>
            <a:ext cx="2236837" cy="4852800"/>
          </a:xfrm>
          <a:prstGeom prst="rect">
            <a:avLst/>
          </a:prstGeom>
          <a:ln w="12700">
            <a:solidFill>
              <a:schemeClr val="tx1"/>
            </a:solidFill>
          </a:ln>
        </p:spPr>
      </p:pic>
      <p:sp>
        <p:nvSpPr>
          <p:cNvPr id="8" name="TextBox 7">
            <a:extLst>
              <a:ext uri="{FF2B5EF4-FFF2-40B4-BE49-F238E27FC236}">
                <a16:creationId xmlns:a16="http://schemas.microsoft.com/office/drawing/2014/main" id="{0659CFC1-2928-43DD-6E55-F059810F1FE2}"/>
              </a:ext>
            </a:extLst>
          </p:cNvPr>
          <p:cNvSpPr txBox="1"/>
          <p:nvPr/>
        </p:nvSpPr>
        <p:spPr>
          <a:xfrm>
            <a:off x="1969200" y="5690871"/>
            <a:ext cx="3150101" cy="579967"/>
          </a:xfrm>
          <a:prstGeom prst="rect">
            <a:avLst/>
          </a:prstGeom>
          <a:noFill/>
        </p:spPr>
        <p:txBody>
          <a:bodyPr wrap="square" rtlCol="0">
            <a:spAutoFit/>
          </a:bodyPr>
          <a:lstStyle/>
          <a:p>
            <a:pPr algn="ctr">
              <a:lnSpc>
                <a:spcPct val="150000"/>
              </a:lnSpc>
            </a:pPr>
            <a:r>
              <a:rPr lang="ru-RU" sz="2400" dirty="0">
                <a:solidFill>
                  <a:prstClr val="black"/>
                </a:solidFill>
                <a:latin typeface="Times New Roman" panose="02020603050405020304" pitchFamily="18" charset="0"/>
                <a:ea typeface="Times New Roman" panose="02020603050405020304" pitchFamily="18" charset="0"/>
              </a:rPr>
              <a:t>Экран авторизации</a:t>
            </a:r>
          </a:p>
        </p:txBody>
      </p:sp>
      <p:sp>
        <p:nvSpPr>
          <p:cNvPr id="9" name="TextBox 8">
            <a:extLst>
              <a:ext uri="{FF2B5EF4-FFF2-40B4-BE49-F238E27FC236}">
                <a16:creationId xmlns:a16="http://schemas.microsoft.com/office/drawing/2014/main" id="{E43C1ADE-20C9-AF37-5354-80EB9D9900E4}"/>
              </a:ext>
            </a:extLst>
          </p:cNvPr>
          <p:cNvSpPr txBox="1"/>
          <p:nvPr/>
        </p:nvSpPr>
        <p:spPr>
          <a:xfrm>
            <a:off x="7372800" y="5690660"/>
            <a:ext cx="2595839" cy="579967"/>
          </a:xfrm>
          <a:prstGeom prst="rect">
            <a:avLst/>
          </a:prstGeom>
          <a:noFill/>
        </p:spPr>
        <p:txBody>
          <a:bodyPr wrap="square" rtlCol="0">
            <a:spAutoFit/>
          </a:bodyPr>
          <a:lstStyle/>
          <a:p>
            <a:pPr algn="ctr">
              <a:lnSpc>
                <a:spcPct val="150000"/>
              </a:lnSpc>
            </a:pPr>
            <a:r>
              <a:rPr lang="ru-RU" sz="2400" dirty="0">
                <a:solidFill>
                  <a:prstClr val="black"/>
                </a:solidFill>
                <a:latin typeface="Times New Roman" panose="02020603050405020304" pitchFamily="18" charset="0"/>
                <a:ea typeface="Times New Roman" panose="02020603050405020304" pitchFamily="18" charset="0"/>
              </a:rPr>
              <a:t>Главный экран</a:t>
            </a:r>
          </a:p>
        </p:txBody>
      </p:sp>
      <p:sp>
        <p:nvSpPr>
          <p:cNvPr id="2" name="Номер слайда 1"/>
          <p:cNvSpPr>
            <a:spLocks noGrp="1"/>
          </p:cNvSpPr>
          <p:nvPr>
            <p:ph type="sldNum" sz="quarter" idx="12"/>
          </p:nvPr>
        </p:nvSpPr>
        <p:spPr/>
        <p:txBody>
          <a:bodyPr/>
          <a:lstStyle/>
          <a:p>
            <a:fld id="{D100EC64-3FE9-4C10-B8B9-5C820C63BC0F}" type="slidenum">
              <a:rPr lang="ru-RU" sz="2000" smtClean="0">
                <a:latin typeface="Times New Roman" panose="02020603050405020304" pitchFamily="18" charset="0"/>
                <a:cs typeface="Times New Roman" panose="02020603050405020304" pitchFamily="18" charset="0"/>
              </a:rPr>
              <a:t>10</a:t>
            </a:fld>
            <a:r>
              <a:rPr lang="en-US" sz="2000" dirty="0">
                <a:latin typeface="Times New Roman" panose="02020603050405020304" pitchFamily="18" charset="0"/>
                <a:cs typeface="Times New Roman" panose="02020603050405020304" pitchFamily="18" charset="0"/>
              </a:rPr>
              <a:t> /19</a:t>
            </a:r>
            <a:endParaRPr lang="ru-RU"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4393EDB-4A6B-8A5C-1BA1-E0EFF9D1FACC}"/>
              </a:ext>
            </a:extLst>
          </p:cNvPr>
          <p:cNvSpPr txBox="1"/>
          <p:nvPr/>
        </p:nvSpPr>
        <p:spPr>
          <a:xfrm>
            <a:off x="0" y="6343650"/>
            <a:ext cx="12191999" cy="498663"/>
          </a:xfrm>
          <a:prstGeom prst="rect">
            <a:avLst/>
          </a:prstGeom>
          <a:noFill/>
        </p:spPr>
        <p:txBody>
          <a:bodyPr wrap="square">
            <a:spAutoFit/>
          </a:bodyPr>
          <a:lstStyle/>
          <a:p>
            <a:pPr marL="17145" algn="ctr">
              <a:lnSpc>
                <a:spcPct val="150000"/>
              </a:lnSpc>
              <a:tabLst>
                <a:tab pos="135255" algn="l"/>
              </a:tabLst>
            </a:pPr>
            <a:r>
              <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Исходный код: </a:t>
            </a:r>
            <a:r>
              <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https://github.com/katrinSergeevna22/finance_application</a:t>
            </a:r>
            <a:endPar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5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D745D-99BF-A95B-4229-4238C394A0B8}"/>
              </a:ext>
            </a:extLst>
          </p:cNvPr>
          <p:cNvSpPr txBox="1"/>
          <p:nvPr/>
        </p:nvSpPr>
        <p:spPr>
          <a:xfrm>
            <a:off x="0" y="106254"/>
            <a:ext cx="12192000" cy="600164"/>
          </a:xfrm>
          <a:prstGeom prst="rect">
            <a:avLst/>
          </a:prstGeom>
          <a:noFill/>
        </p:spPr>
        <p:txBody>
          <a:bodyPr wrap="square" rtlCol="0">
            <a:spAutoFit/>
          </a:bodyPr>
          <a:lstStyle/>
          <a:p>
            <a:pPr algn="ctr"/>
            <a:r>
              <a:rPr lang="ru-RU" sz="3300" b="1" dirty="0">
                <a:solidFill>
                  <a:prstClr val="black"/>
                </a:solidFill>
                <a:latin typeface="Times New Roman" panose="02020603050405020304" pitchFamily="18" charset="0"/>
                <a:cs typeface="Times New Roman" panose="02020603050405020304" pitchFamily="18" charset="0"/>
              </a:rPr>
              <a:t>ЭКРАНЫ ИСТОРИИ И СОЗДАНИЯ ТРАНЗАКЦИЙ</a:t>
            </a:r>
          </a:p>
        </p:txBody>
      </p:sp>
      <p:pic>
        <p:nvPicPr>
          <p:cNvPr id="5" name="Рисунок 4">
            <a:extLst>
              <a:ext uri="{FF2B5EF4-FFF2-40B4-BE49-F238E27FC236}">
                <a16:creationId xmlns:a16="http://schemas.microsoft.com/office/drawing/2014/main" id="{2E5681E9-5CF6-7886-D89C-E83E99322F3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62400" y="828040"/>
            <a:ext cx="2236192" cy="4851399"/>
          </a:xfrm>
          <a:prstGeom prst="rect">
            <a:avLst/>
          </a:prstGeom>
          <a:ln w="12700">
            <a:solidFill>
              <a:schemeClr val="tx1"/>
            </a:solidFill>
          </a:ln>
        </p:spPr>
      </p:pic>
      <p:pic>
        <p:nvPicPr>
          <p:cNvPr id="7" name="Рисунок 6">
            <a:extLst>
              <a:ext uri="{FF2B5EF4-FFF2-40B4-BE49-F238E27FC236}">
                <a16:creationId xmlns:a16="http://schemas.microsoft.com/office/drawing/2014/main" id="{87EF61E3-C0FC-2A3A-9096-F29CF1CE4A7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585200" y="828041"/>
            <a:ext cx="2236837" cy="4852798"/>
          </a:xfrm>
          <a:prstGeom prst="rect">
            <a:avLst/>
          </a:prstGeom>
          <a:ln w="12700">
            <a:solidFill>
              <a:schemeClr val="tx1"/>
            </a:solidFill>
          </a:ln>
        </p:spPr>
      </p:pic>
      <p:sp>
        <p:nvSpPr>
          <p:cNvPr id="8" name="TextBox 7">
            <a:extLst>
              <a:ext uri="{FF2B5EF4-FFF2-40B4-BE49-F238E27FC236}">
                <a16:creationId xmlns:a16="http://schemas.microsoft.com/office/drawing/2014/main" id="{0659CFC1-2928-43DD-6E55-F059810F1FE2}"/>
              </a:ext>
            </a:extLst>
          </p:cNvPr>
          <p:cNvSpPr txBox="1"/>
          <p:nvPr/>
        </p:nvSpPr>
        <p:spPr>
          <a:xfrm>
            <a:off x="1697084" y="5711866"/>
            <a:ext cx="3766823" cy="579967"/>
          </a:xfrm>
          <a:prstGeom prst="rect">
            <a:avLst/>
          </a:prstGeom>
          <a:noFill/>
        </p:spPr>
        <p:txBody>
          <a:bodyPr wrap="square" rtlCol="0">
            <a:spAutoFit/>
          </a:bodyPr>
          <a:lstStyle/>
          <a:p>
            <a:pPr algn="ctr">
              <a:lnSpc>
                <a:spcPct val="150000"/>
              </a:lnSpc>
            </a:pPr>
            <a:r>
              <a:rPr lang="ru-RU" sz="2400" dirty="0">
                <a:solidFill>
                  <a:prstClr val="black"/>
                </a:solidFill>
                <a:latin typeface="Times New Roman" panose="02020603050405020304" pitchFamily="18" charset="0"/>
                <a:ea typeface="Times New Roman" panose="02020603050405020304" pitchFamily="18" charset="0"/>
              </a:rPr>
              <a:t>Экран истории транзакций</a:t>
            </a:r>
          </a:p>
        </p:txBody>
      </p:sp>
      <p:sp>
        <p:nvSpPr>
          <p:cNvPr id="9" name="TextBox 8">
            <a:extLst>
              <a:ext uri="{FF2B5EF4-FFF2-40B4-BE49-F238E27FC236}">
                <a16:creationId xmlns:a16="http://schemas.microsoft.com/office/drawing/2014/main" id="{E43C1ADE-20C9-AF37-5354-80EB9D9900E4}"/>
              </a:ext>
            </a:extLst>
          </p:cNvPr>
          <p:cNvSpPr txBox="1"/>
          <p:nvPr/>
        </p:nvSpPr>
        <p:spPr>
          <a:xfrm>
            <a:off x="6353483" y="5711866"/>
            <a:ext cx="4700269" cy="579967"/>
          </a:xfrm>
          <a:prstGeom prst="rect">
            <a:avLst/>
          </a:prstGeom>
          <a:noFill/>
        </p:spPr>
        <p:txBody>
          <a:bodyPr wrap="square" rtlCol="0">
            <a:spAutoFit/>
          </a:bodyPr>
          <a:lstStyle/>
          <a:p>
            <a:pPr algn="ctr">
              <a:lnSpc>
                <a:spcPct val="150000"/>
              </a:lnSpc>
            </a:pPr>
            <a:r>
              <a:rPr lang="ru-RU" sz="2400" dirty="0">
                <a:solidFill>
                  <a:prstClr val="black"/>
                </a:solidFill>
                <a:latin typeface="Times New Roman" panose="02020603050405020304" pitchFamily="18" charset="0"/>
                <a:ea typeface="Times New Roman" panose="02020603050405020304" pitchFamily="18" charset="0"/>
              </a:rPr>
              <a:t>Экран создания новой транзакции</a:t>
            </a:r>
          </a:p>
        </p:txBody>
      </p:sp>
      <p:sp>
        <p:nvSpPr>
          <p:cNvPr id="2" name="Номер слайда 1"/>
          <p:cNvSpPr>
            <a:spLocks noGrp="1"/>
          </p:cNvSpPr>
          <p:nvPr>
            <p:ph type="sldNum" sz="quarter" idx="12"/>
          </p:nvPr>
        </p:nvSpPr>
        <p:spPr/>
        <p:txBody>
          <a:bodyPr/>
          <a:lstStyle/>
          <a:p>
            <a:fld id="{D100EC64-3FE9-4C10-B8B9-5C820C63BC0F}" type="slidenum">
              <a:rPr lang="ru-RU" sz="2000" smtClean="0">
                <a:latin typeface="Times New Roman" panose="02020603050405020304" pitchFamily="18" charset="0"/>
                <a:cs typeface="Times New Roman" panose="02020603050405020304" pitchFamily="18" charset="0"/>
              </a:rPr>
              <a:t>11</a:t>
            </a:fld>
            <a:r>
              <a:rPr lang="en-US" sz="2000" dirty="0">
                <a:latin typeface="Times New Roman" panose="02020603050405020304" pitchFamily="18" charset="0"/>
                <a:cs typeface="Times New Roman" panose="02020603050405020304" pitchFamily="18" charset="0"/>
              </a:rPr>
              <a:t> /19</a:t>
            </a:r>
            <a:endParaRPr lang="ru-RU"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4393EDB-4A6B-8A5C-1BA1-E0EFF9D1FACC}"/>
              </a:ext>
            </a:extLst>
          </p:cNvPr>
          <p:cNvSpPr txBox="1"/>
          <p:nvPr/>
        </p:nvSpPr>
        <p:spPr>
          <a:xfrm>
            <a:off x="0" y="6343650"/>
            <a:ext cx="12191999" cy="498663"/>
          </a:xfrm>
          <a:prstGeom prst="rect">
            <a:avLst/>
          </a:prstGeom>
          <a:noFill/>
        </p:spPr>
        <p:txBody>
          <a:bodyPr wrap="square">
            <a:spAutoFit/>
          </a:bodyPr>
          <a:lstStyle/>
          <a:p>
            <a:pPr marL="17145" algn="ctr">
              <a:lnSpc>
                <a:spcPct val="150000"/>
              </a:lnSpc>
              <a:tabLst>
                <a:tab pos="135255" algn="l"/>
              </a:tabLst>
            </a:pPr>
            <a:r>
              <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Исходный код: </a:t>
            </a:r>
            <a:r>
              <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https://github.com/katrinSergeevna22/finance_application</a:t>
            </a:r>
            <a:endPar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68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D745D-99BF-A95B-4229-4238C394A0B8}"/>
              </a:ext>
            </a:extLst>
          </p:cNvPr>
          <p:cNvSpPr txBox="1"/>
          <p:nvPr/>
        </p:nvSpPr>
        <p:spPr>
          <a:xfrm>
            <a:off x="0" y="106254"/>
            <a:ext cx="12192000" cy="600164"/>
          </a:xfrm>
          <a:prstGeom prst="rect">
            <a:avLst/>
          </a:prstGeom>
          <a:noFill/>
        </p:spPr>
        <p:txBody>
          <a:bodyPr wrap="square" rtlCol="0">
            <a:spAutoFit/>
          </a:bodyPr>
          <a:lstStyle/>
          <a:p>
            <a:pPr algn="ctr"/>
            <a:r>
              <a:rPr lang="ru-RU" sz="3300" b="1" dirty="0">
                <a:solidFill>
                  <a:prstClr val="black"/>
                </a:solidFill>
                <a:latin typeface="Times New Roman" panose="02020603050405020304" pitchFamily="18" charset="0"/>
                <a:cs typeface="Times New Roman" panose="02020603050405020304" pitchFamily="18" charset="0"/>
              </a:rPr>
              <a:t>ЭКРАН ПОЛЬЗОВАТЕЛЯ</a:t>
            </a:r>
          </a:p>
        </p:txBody>
      </p:sp>
      <p:pic>
        <p:nvPicPr>
          <p:cNvPr id="5" name="Рисунок 4">
            <a:extLst>
              <a:ext uri="{FF2B5EF4-FFF2-40B4-BE49-F238E27FC236}">
                <a16:creationId xmlns:a16="http://schemas.microsoft.com/office/drawing/2014/main" id="{2E5681E9-5CF6-7886-D89C-E83E99322F3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62400" y="828040"/>
            <a:ext cx="2236191" cy="4851399"/>
          </a:xfrm>
          <a:prstGeom prst="rect">
            <a:avLst/>
          </a:prstGeom>
          <a:ln w="12700">
            <a:solidFill>
              <a:schemeClr val="tx1"/>
            </a:solidFill>
          </a:ln>
        </p:spPr>
      </p:pic>
      <p:pic>
        <p:nvPicPr>
          <p:cNvPr id="7" name="Рисунок 6">
            <a:extLst>
              <a:ext uri="{FF2B5EF4-FFF2-40B4-BE49-F238E27FC236}">
                <a16:creationId xmlns:a16="http://schemas.microsoft.com/office/drawing/2014/main" id="{87EF61E3-C0FC-2A3A-9096-F29CF1CE4A7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585200" y="828041"/>
            <a:ext cx="2236836" cy="4852798"/>
          </a:xfrm>
          <a:prstGeom prst="rect">
            <a:avLst/>
          </a:prstGeom>
          <a:ln w="12700">
            <a:solidFill>
              <a:schemeClr val="tx1"/>
            </a:solidFill>
          </a:ln>
        </p:spPr>
      </p:pic>
      <p:sp>
        <p:nvSpPr>
          <p:cNvPr id="8" name="TextBox 7">
            <a:extLst>
              <a:ext uri="{FF2B5EF4-FFF2-40B4-BE49-F238E27FC236}">
                <a16:creationId xmlns:a16="http://schemas.microsoft.com/office/drawing/2014/main" id="{0659CFC1-2928-43DD-6E55-F059810F1FE2}"/>
              </a:ext>
            </a:extLst>
          </p:cNvPr>
          <p:cNvSpPr txBox="1"/>
          <p:nvPr/>
        </p:nvSpPr>
        <p:spPr>
          <a:xfrm>
            <a:off x="1969200" y="5690871"/>
            <a:ext cx="3150101" cy="579967"/>
          </a:xfrm>
          <a:prstGeom prst="rect">
            <a:avLst/>
          </a:prstGeom>
          <a:noFill/>
        </p:spPr>
        <p:txBody>
          <a:bodyPr wrap="square" rtlCol="0">
            <a:spAutoFit/>
          </a:bodyPr>
          <a:lstStyle/>
          <a:p>
            <a:pPr algn="ctr">
              <a:lnSpc>
                <a:spcPct val="150000"/>
              </a:lnSpc>
            </a:pPr>
            <a:r>
              <a:rPr lang="ru-RU" sz="2400" dirty="0">
                <a:solidFill>
                  <a:prstClr val="black"/>
                </a:solidFill>
                <a:latin typeface="Times New Roman" panose="02020603050405020304" pitchFamily="18" charset="0"/>
                <a:ea typeface="Times New Roman" panose="02020603050405020304" pitchFamily="18" charset="0"/>
              </a:rPr>
              <a:t>Экран пользователя</a:t>
            </a:r>
          </a:p>
        </p:txBody>
      </p:sp>
      <p:sp>
        <p:nvSpPr>
          <p:cNvPr id="9" name="TextBox 8">
            <a:extLst>
              <a:ext uri="{FF2B5EF4-FFF2-40B4-BE49-F238E27FC236}">
                <a16:creationId xmlns:a16="http://schemas.microsoft.com/office/drawing/2014/main" id="{E43C1ADE-20C9-AF37-5354-80EB9D9900E4}"/>
              </a:ext>
            </a:extLst>
          </p:cNvPr>
          <p:cNvSpPr txBox="1"/>
          <p:nvPr/>
        </p:nvSpPr>
        <p:spPr>
          <a:xfrm>
            <a:off x="6080996" y="5690870"/>
            <a:ext cx="5245244" cy="579967"/>
          </a:xfrm>
          <a:prstGeom prst="rect">
            <a:avLst/>
          </a:prstGeom>
          <a:noFill/>
        </p:spPr>
        <p:txBody>
          <a:bodyPr wrap="square" rtlCol="0">
            <a:spAutoFit/>
          </a:bodyPr>
          <a:lstStyle/>
          <a:p>
            <a:pPr algn="ctr">
              <a:lnSpc>
                <a:spcPct val="150000"/>
              </a:lnSpc>
            </a:pPr>
            <a:r>
              <a:rPr lang="ru-RU" sz="2400" dirty="0">
                <a:solidFill>
                  <a:prstClr val="black"/>
                </a:solidFill>
                <a:latin typeface="Times New Roman" panose="02020603050405020304" pitchFamily="18" charset="0"/>
                <a:ea typeface="Times New Roman" panose="02020603050405020304" pitchFamily="18" charset="0"/>
              </a:rPr>
              <a:t>Экран пользователя с настройками</a:t>
            </a:r>
          </a:p>
        </p:txBody>
      </p:sp>
      <p:sp>
        <p:nvSpPr>
          <p:cNvPr id="2" name="Номер слайда 1"/>
          <p:cNvSpPr>
            <a:spLocks noGrp="1"/>
          </p:cNvSpPr>
          <p:nvPr>
            <p:ph type="sldNum" sz="quarter" idx="12"/>
          </p:nvPr>
        </p:nvSpPr>
        <p:spPr/>
        <p:txBody>
          <a:bodyPr/>
          <a:lstStyle/>
          <a:p>
            <a:fld id="{D100EC64-3FE9-4C10-B8B9-5C820C63BC0F}" type="slidenum">
              <a:rPr lang="ru-RU" sz="2000" smtClean="0">
                <a:latin typeface="Times New Roman" panose="02020603050405020304" pitchFamily="18" charset="0"/>
                <a:cs typeface="Times New Roman" panose="02020603050405020304" pitchFamily="18" charset="0"/>
              </a:rPr>
              <a:t>12</a:t>
            </a:fld>
            <a:r>
              <a:rPr lang="en-US" sz="2000" dirty="0">
                <a:latin typeface="Times New Roman" panose="02020603050405020304" pitchFamily="18" charset="0"/>
                <a:cs typeface="Times New Roman" panose="02020603050405020304" pitchFamily="18" charset="0"/>
              </a:rPr>
              <a:t> /19</a:t>
            </a:r>
            <a:endParaRPr lang="ru-RU"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4393EDB-4A6B-8A5C-1BA1-E0EFF9D1FACC}"/>
              </a:ext>
            </a:extLst>
          </p:cNvPr>
          <p:cNvSpPr txBox="1"/>
          <p:nvPr/>
        </p:nvSpPr>
        <p:spPr>
          <a:xfrm>
            <a:off x="0" y="6343650"/>
            <a:ext cx="12191999" cy="498663"/>
          </a:xfrm>
          <a:prstGeom prst="rect">
            <a:avLst/>
          </a:prstGeom>
          <a:noFill/>
        </p:spPr>
        <p:txBody>
          <a:bodyPr wrap="square">
            <a:spAutoFit/>
          </a:bodyPr>
          <a:lstStyle/>
          <a:p>
            <a:pPr marL="17145" algn="ctr">
              <a:lnSpc>
                <a:spcPct val="150000"/>
              </a:lnSpc>
              <a:tabLst>
                <a:tab pos="135255" algn="l"/>
              </a:tabLst>
            </a:pPr>
            <a:r>
              <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Исходный код: </a:t>
            </a:r>
            <a:r>
              <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https://github.com/katrinSergeevna22/finance_application</a:t>
            </a:r>
            <a:endPar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04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D745D-99BF-A95B-4229-4238C394A0B8}"/>
              </a:ext>
            </a:extLst>
          </p:cNvPr>
          <p:cNvSpPr txBox="1"/>
          <p:nvPr/>
        </p:nvSpPr>
        <p:spPr>
          <a:xfrm>
            <a:off x="1513725" y="86694"/>
            <a:ext cx="9144000" cy="600164"/>
          </a:xfrm>
          <a:prstGeom prst="rect">
            <a:avLst/>
          </a:prstGeom>
          <a:noFill/>
        </p:spPr>
        <p:txBody>
          <a:bodyPr wrap="square" rtlCol="0">
            <a:spAutoFit/>
          </a:bodyPr>
          <a:lstStyle/>
          <a:p>
            <a:pPr algn="ctr"/>
            <a:r>
              <a:rPr lang="ru-RU" sz="3300" b="1" dirty="0">
                <a:solidFill>
                  <a:prstClr val="black"/>
                </a:solidFill>
                <a:latin typeface="Times New Roman" panose="02020603050405020304" pitchFamily="18" charset="0"/>
                <a:cs typeface="Times New Roman" panose="02020603050405020304" pitchFamily="18" charset="0"/>
              </a:rPr>
              <a:t>СОЗДАНИЕ НОВОЙ ТРАНЗАЦИИ</a:t>
            </a:r>
          </a:p>
        </p:txBody>
      </p:sp>
      <p:sp>
        <p:nvSpPr>
          <p:cNvPr id="5" name="Номер слайда 4"/>
          <p:cNvSpPr>
            <a:spLocks noGrp="1"/>
          </p:cNvSpPr>
          <p:nvPr>
            <p:ph type="sldNum" sz="quarter" idx="12"/>
          </p:nvPr>
        </p:nvSpPr>
        <p:spPr/>
        <p:txBody>
          <a:bodyPr/>
          <a:lstStyle/>
          <a:p>
            <a:fld id="{D100EC64-3FE9-4C10-B8B9-5C820C63BC0F}" type="slidenum">
              <a:rPr lang="ru-RU" sz="2000" smtClean="0">
                <a:latin typeface="Times New Roman" panose="02020603050405020304" pitchFamily="18" charset="0"/>
                <a:cs typeface="Times New Roman" panose="02020603050405020304" pitchFamily="18" charset="0"/>
              </a:rPr>
              <a:t>13</a:t>
            </a:fld>
            <a:r>
              <a:rPr lang="en-US" sz="2000" dirty="0">
                <a:latin typeface="Times New Roman" panose="02020603050405020304" pitchFamily="18" charset="0"/>
                <a:cs typeface="Times New Roman" panose="02020603050405020304" pitchFamily="18" charset="0"/>
              </a:rPr>
              <a:t> /19</a:t>
            </a:r>
            <a:endParaRPr lang="ru-RU"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D552028-3203-91C8-2357-10DFD062C9F9}"/>
              </a:ext>
            </a:extLst>
          </p:cNvPr>
          <p:cNvSpPr txBox="1"/>
          <p:nvPr/>
        </p:nvSpPr>
        <p:spPr>
          <a:xfrm>
            <a:off x="0" y="6343650"/>
            <a:ext cx="12191999" cy="498663"/>
          </a:xfrm>
          <a:prstGeom prst="rect">
            <a:avLst/>
          </a:prstGeom>
          <a:noFill/>
        </p:spPr>
        <p:txBody>
          <a:bodyPr wrap="square">
            <a:spAutoFit/>
          </a:bodyPr>
          <a:lstStyle/>
          <a:p>
            <a:pPr marL="17145" algn="ctr">
              <a:lnSpc>
                <a:spcPct val="150000"/>
              </a:lnSpc>
              <a:tabLst>
                <a:tab pos="135255" algn="l"/>
              </a:tabLst>
            </a:pPr>
            <a:r>
              <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Исходный код: </a:t>
            </a:r>
            <a:r>
              <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https://github.com/katrinSergeevna22/finance_application</a:t>
            </a:r>
            <a:endPar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5666D10-496D-0158-463C-D4182BE7C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831" y="649863"/>
            <a:ext cx="7264336" cy="5889049"/>
          </a:xfrm>
          <a:prstGeom prst="rect">
            <a:avLst/>
          </a:prstGeom>
        </p:spPr>
      </p:pic>
    </p:spTree>
    <p:extLst>
      <p:ext uri="{BB962C8B-B14F-4D97-AF65-F5344CB8AC3E}">
        <p14:creationId xmlns:p14="http://schemas.microsoft.com/office/powerpoint/2010/main" val="354811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D745D-99BF-A95B-4229-4238C394A0B8}"/>
              </a:ext>
            </a:extLst>
          </p:cNvPr>
          <p:cNvSpPr txBox="1"/>
          <p:nvPr/>
        </p:nvSpPr>
        <p:spPr>
          <a:xfrm>
            <a:off x="1513725" y="86694"/>
            <a:ext cx="9144000" cy="600164"/>
          </a:xfrm>
          <a:prstGeom prst="rect">
            <a:avLst/>
          </a:prstGeom>
          <a:noFill/>
        </p:spPr>
        <p:txBody>
          <a:bodyPr wrap="square" rtlCol="0">
            <a:spAutoFit/>
          </a:bodyPr>
          <a:lstStyle/>
          <a:p>
            <a:pPr algn="ctr"/>
            <a:r>
              <a:rPr lang="ru-RU" sz="3300" b="1" dirty="0">
                <a:solidFill>
                  <a:prstClr val="black"/>
                </a:solidFill>
                <a:latin typeface="Times New Roman" panose="02020603050405020304" pitchFamily="18" charset="0"/>
                <a:cs typeface="Times New Roman" panose="02020603050405020304" pitchFamily="18" charset="0"/>
              </a:rPr>
              <a:t>СОЗДАНИЕ НОВОЙ ТРАНЗАЦИИ</a:t>
            </a:r>
          </a:p>
        </p:txBody>
      </p:sp>
      <p:pic>
        <p:nvPicPr>
          <p:cNvPr id="2" name="Рисунок 1">
            <a:extLst>
              <a:ext uri="{FF2B5EF4-FFF2-40B4-BE49-F238E27FC236}">
                <a16:creationId xmlns:a16="http://schemas.microsoft.com/office/drawing/2014/main" id="{761BF832-51E5-932F-4771-98CF87339F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20739" y="716889"/>
            <a:ext cx="6760072" cy="5703811"/>
          </a:xfrm>
          <a:prstGeom prst="rect">
            <a:avLst/>
          </a:prstGeom>
        </p:spPr>
      </p:pic>
      <p:sp>
        <p:nvSpPr>
          <p:cNvPr id="5" name="Номер слайда 4"/>
          <p:cNvSpPr>
            <a:spLocks noGrp="1"/>
          </p:cNvSpPr>
          <p:nvPr>
            <p:ph type="sldNum" sz="quarter" idx="12"/>
          </p:nvPr>
        </p:nvSpPr>
        <p:spPr/>
        <p:txBody>
          <a:bodyPr/>
          <a:lstStyle/>
          <a:p>
            <a:fld id="{D100EC64-3FE9-4C10-B8B9-5C820C63BC0F}" type="slidenum">
              <a:rPr lang="ru-RU" sz="2000" smtClean="0">
                <a:latin typeface="Times New Roman" panose="02020603050405020304" pitchFamily="18" charset="0"/>
                <a:cs typeface="Times New Roman" panose="02020603050405020304" pitchFamily="18" charset="0"/>
              </a:rPr>
              <a:t>14</a:t>
            </a:fld>
            <a:r>
              <a:rPr lang="en-US" sz="2000" dirty="0">
                <a:latin typeface="Times New Roman" panose="02020603050405020304" pitchFamily="18" charset="0"/>
                <a:cs typeface="Times New Roman" panose="02020603050405020304" pitchFamily="18" charset="0"/>
              </a:rPr>
              <a:t> /19</a:t>
            </a:r>
            <a:endParaRPr lang="ru-RU"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3B7789-BCC0-FAF3-10E2-1E4AC6F01D13}"/>
              </a:ext>
            </a:extLst>
          </p:cNvPr>
          <p:cNvSpPr txBox="1"/>
          <p:nvPr/>
        </p:nvSpPr>
        <p:spPr>
          <a:xfrm>
            <a:off x="0" y="6343650"/>
            <a:ext cx="12191999" cy="498663"/>
          </a:xfrm>
          <a:prstGeom prst="rect">
            <a:avLst/>
          </a:prstGeom>
          <a:noFill/>
        </p:spPr>
        <p:txBody>
          <a:bodyPr wrap="square">
            <a:spAutoFit/>
          </a:bodyPr>
          <a:lstStyle/>
          <a:p>
            <a:pPr marL="17145" algn="ctr">
              <a:lnSpc>
                <a:spcPct val="150000"/>
              </a:lnSpc>
              <a:tabLst>
                <a:tab pos="135255" algn="l"/>
              </a:tabLst>
            </a:pPr>
            <a:r>
              <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Исходный код: </a:t>
            </a:r>
            <a:r>
              <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https://github.com/katrinSergeevna22/finance_application</a:t>
            </a:r>
            <a:endPar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123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D745D-99BF-A95B-4229-4238C394A0B8}"/>
              </a:ext>
            </a:extLst>
          </p:cNvPr>
          <p:cNvSpPr txBox="1"/>
          <p:nvPr/>
        </p:nvSpPr>
        <p:spPr>
          <a:xfrm>
            <a:off x="1513725" y="86694"/>
            <a:ext cx="9144000" cy="600164"/>
          </a:xfrm>
          <a:prstGeom prst="rect">
            <a:avLst/>
          </a:prstGeom>
          <a:noFill/>
        </p:spPr>
        <p:txBody>
          <a:bodyPr wrap="square" rtlCol="0">
            <a:spAutoFit/>
          </a:bodyPr>
          <a:lstStyle/>
          <a:p>
            <a:pPr algn="ctr"/>
            <a:r>
              <a:rPr lang="ru-RU" sz="3300" b="1" dirty="0">
                <a:solidFill>
                  <a:prstClr val="black"/>
                </a:solidFill>
                <a:latin typeface="Times New Roman" panose="02020603050405020304" pitchFamily="18" charset="0"/>
                <a:cs typeface="Times New Roman" panose="02020603050405020304" pitchFamily="18" charset="0"/>
              </a:rPr>
              <a:t>ФУНКЦИОНАЛЬНОЕ ТЕСТИРОВАНИЕ</a:t>
            </a:r>
          </a:p>
        </p:txBody>
      </p:sp>
      <p:sp>
        <p:nvSpPr>
          <p:cNvPr id="6" name="TextBox 5">
            <a:extLst>
              <a:ext uri="{FF2B5EF4-FFF2-40B4-BE49-F238E27FC236}">
                <a16:creationId xmlns:a16="http://schemas.microsoft.com/office/drawing/2014/main" id="{5F869920-7A9D-7CEE-251E-0F34871917B1}"/>
              </a:ext>
            </a:extLst>
          </p:cNvPr>
          <p:cNvSpPr txBox="1"/>
          <p:nvPr/>
        </p:nvSpPr>
        <p:spPr>
          <a:xfrm>
            <a:off x="1320800" y="866284"/>
            <a:ext cx="9791700" cy="4457952"/>
          </a:xfrm>
          <a:prstGeom prst="rect">
            <a:avLst/>
          </a:prstGeom>
          <a:noFill/>
        </p:spPr>
        <p:txBody>
          <a:bodyPr wrap="square" rtlCol="0">
            <a:spAutoFit/>
          </a:bodyPr>
          <a:lstStyle/>
          <a:p>
            <a:pPr indent="337661" algn="just">
              <a:lnSpc>
                <a:spcPct val="150000"/>
              </a:lnSpc>
            </a:pPr>
            <a:r>
              <a:rPr lang="ru-RU" sz="2400" dirty="0">
                <a:solidFill>
                  <a:prstClr val="black"/>
                </a:solidFill>
                <a:latin typeface="Times New Roman" panose="02020603050405020304" pitchFamily="18" charset="0"/>
                <a:ea typeface="Times New Roman" panose="02020603050405020304" pitchFamily="18" charset="0"/>
              </a:rPr>
              <a:t>Мобильное устройство:</a:t>
            </a:r>
            <a:r>
              <a:rPr lang="en-US" sz="2400" dirty="0">
                <a:solidFill>
                  <a:prstClr val="black"/>
                </a:solidFill>
                <a:latin typeface="Times New Roman" panose="02020603050405020304" pitchFamily="18" charset="0"/>
                <a:ea typeface="Times New Roman" panose="02020603050405020304" pitchFamily="18" charset="0"/>
              </a:rPr>
              <a:t> iPhone 11 (iOS 17.4)</a:t>
            </a:r>
            <a:endParaRPr lang="ru-RU" sz="2400" dirty="0">
              <a:solidFill>
                <a:prstClr val="black"/>
              </a:solidFill>
              <a:latin typeface="Times New Roman" panose="02020603050405020304" pitchFamily="18" charset="0"/>
              <a:ea typeface="Times New Roman" panose="02020603050405020304" pitchFamily="18" charset="0"/>
            </a:endParaRPr>
          </a:p>
          <a:p>
            <a:pPr indent="337661" algn="just">
              <a:lnSpc>
                <a:spcPct val="150000"/>
              </a:lnSpc>
            </a:pPr>
            <a:r>
              <a:rPr lang="ru-RU" sz="2400" dirty="0">
                <a:solidFill>
                  <a:prstClr val="black"/>
                </a:solidFill>
                <a:latin typeface="Times New Roman" panose="02020603050405020304" pitchFamily="18" charset="0"/>
                <a:ea typeface="Times New Roman" panose="02020603050405020304" pitchFamily="18" charset="0"/>
              </a:rPr>
              <a:t>Эмуляторы устройств: </a:t>
            </a:r>
            <a:r>
              <a:rPr lang="en-US" sz="2400" dirty="0">
                <a:solidFill>
                  <a:prstClr val="black"/>
                </a:solidFill>
                <a:latin typeface="Times New Roman" panose="02020603050405020304" pitchFamily="18" charset="0"/>
                <a:ea typeface="Times New Roman" panose="02020603050405020304" pitchFamily="18" charset="0"/>
              </a:rPr>
              <a:t>iPhone 14 Pro (iOS 17.4)</a:t>
            </a:r>
            <a:endParaRPr lang="ru-RU" sz="2400" dirty="0">
              <a:solidFill>
                <a:prstClr val="black"/>
              </a:solidFill>
              <a:latin typeface="Times New Roman" panose="02020603050405020304" pitchFamily="18" charset="0"/>
              <a:ea typeface="Times New Roman" panose="02020603050405020304" pitchFamily="18" charset="0"/>
            </a:endParaRPr>
          </a:p>
          <a:p>
            <a:pPr marL="457200" indent="-457200" algn="just">
              <a:lnSpc>
                <a:spcPct val="150000"/>
              </a:lnSpc>
              <a:buAutoNum type="arabicPeriod"/>
            </a:pPr>
            <a:r>
              <a:rPr lang="ru-RU" sz="2400" dirty="0">
                <a:solidFill>
                  <a:prstClr val="black"/>
                </a:solidFill>
                <a:latin typeface="Times New Roman" panose="02020603050405020304" pitchFamily="18" charset="0"/>
                <a:ea typeface="Times New Roman" panose="02020603050405020304" pitchFamily="18" charset="0"/>
              </a:rPr>
              <a:t>Корректный запуск приложения</a:t>
            </a:r>
          </a:p>
          <a:p>
            <a:pPr marL="457200" indent="-457200" algn="just">
              <a:lnSpc>
                <a:spcPct val="150000"/>
              </a:lnSpc>
              <a:buAutoNum type="arabicPeriod"/>
            </a:pPr>
            <a:r>
              <a:rPr lang="ru-RU" sz="2400" dirty="0">
                <a:solidFill>
                  <a:prstClr val="black"/>
                </a:solidFill>
                <a:latin typeface="Times New Roman" panose="02020603050405020304" pitchFamily="18" charset="0"/>
                <a:ea typeface="Times New Roman" panose="02020603050405020304" pitchFamily="18" charset="0"/>
              </a:rPr>
              <a:t>Аутентификация</a:t>
            </a:r>
          </a:p>
          <a:p>
            <a:pPr marL="457200" indent="-457200" algn="just">
              <a:lnSpc>
                <a:spcPct val="150000"/>
              </a:lnSpc>
              <a:buAutoNum type="arabicPeriod"/>
            </a:pPr>
            <a:r>
              <a:rPr lang="ru-RU" sz="2400" dirty="0">
                <a:solidFill>
                  <a:prstClr val="black"/>
                </a:solidFill>
                <a:latin typeface="Times New Roman" panose="02020603050405020304" pitchFamily="18" charset="0"/>
                <a:ea typeface="Times New Roman" panose="02020603050405020304" pitchFamily="18" charset="0"/>
              </a:rPr>
              <a:t>Переход на экраны с помощью нижней панели навигации</a:t>
            </a:r>
            <a:endParaRPr lang="en-US" sz="2400" dirty="0">
              <a:solidFill>
                <a:prstClr val="black"/>
              </a:solidFill>
              <a:latin typeface="Times New Roman" panose="02020603050405020304" pitchFamily="18" charset="0"/>
              <a:ea typeface="Times New Roman" panose="02020603050405020304" pitchFamily="18" charset="0"/>
            </a:endParaRPr>
          </a:p>
          <a:p>
            <a:pPr marL="457200" indent="-457200" algn="just">
              <a:lnSpc>
                <a:spcPct val="150000"/>
              </a:lnSpc>
              <a:buAutoNum type="arabicPeriod"/>
            </a:pPr>
            <a:r>
              <a:rPr lang="ru-RU" sz="2400" dirty="0">
                <a:solidFill>
                  <a:prstClr val="black"/>
                </a:solidFill>
                <a:latin typeface="Times New Roman" panose="02020603050405020304" pitchFamily="18" charset="0"/>
                <a:ea typeface="Times New Roman" panose="02020603050405020304" pitchFamily="18" charset="0"/>
              </a:rPr>
              <a:t>Корректное отображение экранов</a:t>
            </a:r>
          </a:p>
          <a:p>
            <a:pPr marL="457200" indent="-457200" algn="just">
              <a:lnSpc>
                <a:spcPct val="150000"/>
              </a:lnSpc>
              <a:buAutoNum type="arabicPeriod"/>
            </a:pPr>
            <a:r>
              <a:rPr lang="ru-RU" sz="2400" dirty="0">
                <a:solidFill>
                  <a:prstClr val="black"/>
                </a:solidFill>
                <a:latin typeface="Times New Roman" panose="02020603050405020304" pitchFamily="18" charset="0"/>
                <a:ea typeface="Times New Roman" panose="02020603050405020304" pitchFamily="18" charset="0"/>
              </a:rPr>
              <a:t>На главном экране отображается баланс пользователя</a:t>
            </a:r>
            <a:endParaRPr lang="en-US" sz="2400" dirty="0">
              <a:solidFill>
                <a:prstClr val="black"/>
              </a:solidFill>
              <a:latin typeface="Times New Roman" panose="02020603050405020304" pitchFamily="18" charset="0"/>
              <a:ea typeface="Times New Roman" panose="02020603050405020304" pitchFamily="18" charset="0"/>
            </a:endParaRPr>
          </a:p>
          <a:p>
            <a:pPr marL="457200" indent="-457200" algn="just">
              <a:lnSpc>
                <a:spcPct val="150000"/>
              </a:lnSpc>
              <a:buAutoNum type="arabicPeriod"/>
            </a:pPr>
            <a:r>
              <a:rPr lang="ru-RU" sz="2400" dirty="0">
                <a:solidFill>
                  <a:prstClr val="black"/>
                </a:solidFill>
                <a:latin typeface="Times New Roman" panose="02020603050405020304" pitchFamily="18" charset="0"/>
                <a:ea typeface="Times New Roman" panose="02020603050405020304" pitchFamily="18" charset="0"/>
              </a:rPr>
              <a:t>Создание новой записи о доходе</a:t>
            </a:r>
          </a:p>
        </p:txBody>
      </p:sp>
      <p:sp>
        <p:nvSpPr>
          <p:cNvPr id="2" name="Номер слайда 1"/>
          <p:cNvSpPr>
            <a:spLocks noGrp="1"/>
          </p:cNvSpPr>
          <p:nvPr>
            <p:ph type="sldNum" sz="quarter" idx="12"/>
          </p:nvPr>
        </p:nvSpPr>
        <p:spPr/>
        <p:txBody>
          <a:bodyPr/>
          <a:lstStyle/>
          <a:p>
            <a:fld id="{D100EC64-3FE9-4C10-B8B9-5C820C63BC0F}" type="slidenum">
              <a:rPr lang="ru-RU" sz="2000" smtClean="0">
                <a:latin typeface="Times New Roman" panose="02020603050405020304" pitchFamily="18" charset="0"/>
                <a:cs typeface="Times New Roman" panose="02020603050405020304" pitchFamily="18" charset="0"/>
              </a:rPr>
              <a:t>15</a:t>
            </a:fld>
            <a:r>
              <a:rPr lang="en-US" sz="2000" dirty="0">
                <a:latin typeface="Times New Roman" panose="02020603050405020304" pitchFamily="18" charset="0"/>
                <a:cs typeface="Times New Roman" panose="02020603050405020304" pitchFamily="18" charset="0"/>
              </a:rPr>
              <a:t> /19</a:t>
            </a:r>
            <a:endParaRPr lang="ru-RU"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F01F49-1535-0A01-4FF7-A7E7C967BE05}"/>
              </a:ext>
            </a:extLst>
          </p:cNvPr>
          <p:cNvSpPr txBox="1"/>
          <p:nvPr/>
        </p:nvSpPr>
        <p:spPr>
          <a:xfrm>
            <a:off x="0" y="6343650"/>
            <a:ext cx="12191999" cy="498663"/>
          </a:xfrm>
          <a:prstGeom prst="rect">
            <a:avLst/>
          </a:prstGeom>
          <a:noFill/>
        </p:spPr>
        <p:txBody>
          <a:bodyPr wrap="square">
            <a:spAutoFit/>
          </a:bodyPr>
          <a:lstStyle/>
          <a:p>
            <a:pPr marL="17145" algn="ctr">
              <a:lnSpc>
                <a:spcPct val="150000"/>
              </a:lnSpc>
              <a:tabLst>
                <a:tab pos="135255" algn="l"/>
              </a:tabLst>
            </a:pPr>
            <a:r>
              <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Исходный код: </a:t>
            </a:r>
            <a:r>
              <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https://github.com/katrinSergeevna22/finance_application</a:t>
            </a:r>
            <a:endPar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988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D745D-99BF-A95B-4229-4238C394A0B8}"/>
              </a:ext>
            </a:extLst>
          </p:cNvPr>
          <p:cNvSpPr txBox="1"/>
          <p:nvPr/>
        </p:nvSpPr>
        <p:spPr>
          <a:xfrm>
            <a:off x="1513725" y="86694"/>
            <a:ext cx="9144000" cy="600164"/>
          </a:xfrm>
          <a:prstGeom prst="rect">
            <a:avLst/>
          </a:prstGeom>
          <a:noFill/>
        </p:spPr>
        <p:txBody>
          <a:bodyPr wrap="square" rtlCol="0">
            <a:spAutoFit/>
          </a:bodyPr>
          <a:lstStyle/>
          <a:p>
            <a:pPr algn="ctr"/>
            <a:r>
              <a:rPr lang="ru-RU" sz="3300" b="1" dirty="0">
                <a:solidFill>
                  <a:prstClr val="black"/>
                </a:solidFill>
                <a:latin typeface="Times New Roman" panose="02020603050405020304" pitchFamily="18" charset="0"/>
                <a:cs typeface="Times New Roman" panose="02020603050405020304" pitchFamily="18" charset="0"/>
              </a:rPr>
              <a:t>ФУНКЦИОНАЛЬНОЕ ТЕСТИРОВАНИЕ</a:t>
            </a:r>
          </a:p>
        </p:txBody>
      </p:sp>
      <p:sp>
        <p:nvSpPr>
          <p:cNvPr id="6" name="TextBox 5">
            <a:extLst>
              <a:ext uri="{FF2B5EF4-FFF2-40B4-BE49-F238E27FC236}">
                <a16:creationId xmlns:a16="http://schemas.microsoft.com/office/drawing/2014/main" id="{5F869920-7A9D-7CEE-251E-0F34871917B1}"/>
              </a:ext>
            </a:extLst>
          </p:cNvPr>
          <p:cNvSpPr txBox="1"/>
          <p:nvPr/>
        </p:nvSpPr>
        <p:spPr>
          <a:xfrm>
            <a:off x="1074420" y="748174"/>
            <a:ext cx="10199370" cy="3903954"/>
          </a:xfrm>
          <a:prstGeom prst="rect">
            <a:avLst/>
          </a:prstGeom>
          <a:noFill/>
        </p:spPr>
        <p:txBody>
          <a:bodyPr wrap="square" rtlCol="0">
            <a:spAutoFit/>
          </a:bodyPr>
          <a:lstStyle/>
          <a:p>
            <a:pPr marL="457200" indent="-457200" algn="just">
              <a:lnSpc>
                <a:spcPct val="150000"/>
              </a:lnSpc>
              <a:buFont typeface="+mj-lt"/>
              <a:buAutoNum type="arabicPeriod" startAt="8"/>
            </a:pPr>
            <a:r>
              <a:rPr lang="ru-RU" sz="2400" dirty="0">
                <a:solidFill>
                  <a:prstClr val="black"/>
                </a:solidFill>
                <a:latin typeface="Times New Roman" panose="02020603050405020304" pitchFamily="18" charset="0"/>
                <a:ea typeface="Times New Roman" panose="02020603050405020304" pitchFamily="18" charset="0"/>
              </a:rPr>
              <a:t>Создание новой записи о расходе</a:t>
            </a:r>
          </a:p>
          <a:p>
            <a:pPr marL="457200" indent="-457200" algn="just">
              <a:lnSpc>
                <a:spcPct val="150000"/>
              </a:lnSpc>
              <a:buFont typeface="+mj-lt"/>
              <a:buAutoNum type="arabicPeriod" startAt="8"/>
            </a:pPr>
            <a:r>
              <a:rPr lang="ru-RU" sz="2400" dirty="0">
                <a:solidFill>
                  <a:prstClr val="black"/>
                </a:solidFill>
                <a:latin typeface="Times New Roman" panose="02020603050405020304" pitchFamily="18" charset="0"/>
                <a:ea typeface="Times New Roman" panose="02020603050405020304" pitchFamily="18" charset="0"/>
              </a:rPr>
              <a:t>Удаление транзакции</a:t>
            </a:r>
          </a:p>
          <a:p>
            <a:pPr marL="457200" indent="-457200" algn="just">
              <a:lnSpc>
                <a:spcPct val="150000"/>
              </a:lnSpc>
              <a:buFont typeface="+mj-lt"/>
              <a:buAutoNum type="arabicPeriod" startAt="8"/>
            </a:pPr>
            <a:r>
              <a:rPr lang="ru-RU" sz="2400" dirty="0">
                <a:solidFill>
                  <a:prstClr val="black"/>
                </a:solidFill>
                <a:latin typeface="Times New Roman" panose="02020603050405020304" pitchFamily="18" charset="0"/>
                <a:ea typeface="Times New Roman" panose="02020603050405020304" pitchFamily="18" charset="0"/>
              </a:rPr>
              <a:t>Выход из аккаунта</a:t>
            </a:r>
          </a:p>
          <a:p>
            <a:pPr marL="457200" indent="-457200" algn="just">
              <a:lnSpc>
                <a:spcPct val="150000"/>
              </a:lnSpc>
              <a:buFont typeface="+mj-lt"/>
              <a:buAutoNum type="arabicPeriod" startAt="8"/>
            </a:pPr>
            <a:r>
              <a:rPr lang="ru-RU" sz="2400" dirty="0">
                <a:solidFill>
                  <a:prstClr val="black"/>
                </a:solidFill>
                <a:latin typeface="Times New Roman" panose="02020603050405020304" pitchFamily="18" charset="0"/>
                <a:ea typeface="Times New Roman" panose="02020603050405020304" pitchFamily="18" charset="0"/>
              </a:rPr>
              <a:t>Смена языка</a:t>
            </a:r>
          </a:p>
          <a:p>
            <a:pPr marL="457200" indent="-457200" algn="just">
              <a:lnSpc>
                <a:spcPct val="150000"/>
              </a:lnSpc>
              <a:buFont typeface="+mj-lt"/>
              <a:buAutoNum type="arabicPeriod" startAt="8"/>
            </a:pPr>
            <a:r>
              <a:rPr lang="ru-RU" sz="2400" dirty="0">
                <a:solidFill>
                  <a:prstClr val="black"/>
                </a:solidFill>
                <a:latin typeface="Times New Roman" panose="02020603050405020304" pitchFamily="18" charset="0"/>
                <a:ea typeface="Times New Roman" panose="02020603050405020304" pitchFamily="18" charset="0"/>
              </a:rPr>
              <a:t>Смена валюты</a:t>
            </a:r>
          </a:p>
          <a:p>
            <a:pPr marL="457200" indent="-457200" algn="just">
              <a:lnSpc>
                <a:spcPct val="150000"/>
              </a:lnSpc>
              <a:buFont typeface="+mj-lt"/>
              <a:buAutoNum type="arabicPeriod" startAt="8"/>
            </a:pPr>
            <a:r>
              <a:rPr lang="ru-RU" sz="2400" dirty="0">
                <a:solidFill>
                  <a:prstClr val="black"/>
                </a:solidFill>
                <a:latin typeface="Times New Roman" panose="02020603050405020304" pitchFamily="18" charset="0"/>
                <a:ea typeface="Times New Roman" panose="02020603050405020304" pitchFamily="18" charset="0"/>
              </a:rPr>
              <a:t>Смена типа отображаемых транзакций на графике на экране пользователя</a:t>
            </a:r>
          </a:p>
        </p:txBody>
      </p:sp>
      <p:sp>
        <p:nvSpPr>
          <p:cNvPr id="2" name="Номер слайда 1"/>
          <p:cNvSpPr>
            <a:spLocks noGrp="1"/>
          </p:cNvSpPr>
          <p:nvPr>
            <p:ph type="sldNum" sz="quarter" idx="12"/>
          </p:nvPr>
        </p:nvSpPr>
        <p:spPr/>
        <p:txBody>
          <a:bodyPr/>
          <a:lstStyle/>
          <a:p>
            <a:fld id="{D100EC64-3FE9-4C10-B8B9-5C820C63BC0F}" type="slidenum">
              <a:rPr lang="ru-RU" sz="2000" smtClean="0">
                <a:latin typeface="Times New Roman" panose="02020603050405020304" pitchFamily="18" charset="0"/>
                <a:cs typeface="Times New Roman" panose="02020603050405020304" pitchFamily="18" charset="0"/>
              </a:rPr>
              <a:t>16</a:t>
            </a:fld>
            <a:r>
              <a:rPr lang="en-US" sz="2000" dirty="0">
                <a:latin typeface="Times New Roman" panose="02020603050405020304" pitchFamily="18" charset="0"/>
                <a:cs typeface="Times New Roman" panose="02020603050405020304" pitchFamily="18" charset="0"/>
              </a:rPr>
              <a:t> /19</a:t>
            </a:r>
            <a:endParaRPr lang="ru-RU"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33C2EB0-5AB7-5A30-EE6A-E9107E5B6A21}"/>
              </a:ext>
            </a:extLst>
          </p:cNvPr>
          <p:cNvSpPr txBox="1"/>
          <p:nvPr/>
        </p:nvSpPr>
        <p:spPr>
          <a:xfrm>
            <a:off x="0" y="6343650"/>
            <a:ext cx="12191999" cy="498663"/>
          </a:xfrm>
          <a:prstGeom prst="rect">
            <a:avLst/>
          </a:prstGeom>
          <a:noFill/>
        </p:spPr>
        <p:txBody>
          <a:bodyPr wrap="square">
            <a:spAutoFit/>
          </a:bodyPr>
          <a:lstStyle/>
          <a:p>
            <a:pPr marL="17145" algn="ctr">
              <a:lnSpc>
                <a:spcPct val="150000"/>
              </a:lnSpc>
              <a:tabLst>
                <a:tab pos="135255" algn="l"/>
              </a:tabLst>
            </a:pPr>
            <a:r>
              <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Исходный код: </a:t>
            </a:r>
            <a:r>
              <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https://github.com/katrinSergeevna22/finance_application</a:t>
            </a:r>
            <a:endPar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572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D745D-99BF-A95B-4229-4238C394A0B8}"/>
              </a:ext>
            </a:extLst>
          </p:cNvPr>
          <p:cNvSpPr txBox="1"/>
          <p:nvPr/>
        </p:nvSpPr>
        <p:spPr>
          <a:xfrm>
            <a:off x="1513725" y="86694"/>
            <a:ext cx="9144000" cy="600164"/>
          </a:xfrm>
          <a:prstGeom prst="rect">
            <a:avLst/>
          </a:prstGeom>
          <a:noFill/>
        </p:spPr>
        <p:txBody>
          <a:bodyPr wrap="square" rtlCol="0">
            <a:spAutoFit/>
          </a:bodyPr>
          <a:lstStyle/>
          <a:p>
            <a:pPr algn="ctr"/>
            <a:r>
              <a:rPr lang="ru-RU" sz="3300" b="1" dirty="0">
                <a:solidFill>
                  <a:prstClr val="black"/>
                </a:solidFill>
                <a:latin typeface="Times New Roman" panose="02020603050405020304" pitchFamily="18" charset="0"/>
                <a:cs typeface="Times New Roman" panose="02020603050405020304" pitchFamily="18" charset="0"/>
              </a:rPr>
              <a:t>ПЕРСПЕКТИВЫ РАЗВИТИЯ</a:t>
            </a:r>
          </a:p>
        </p:txBody>
      </p:sp>
      <p:sp>
        <p:nvSpPr>
          <p:cNvPr id="2" name="TextBox 1">
            <a:extLst>
              <a:ext uri="{FF2B5EF4-FFF2-40B4-BE49-F238E27FC236}">
                <a16:creationId xmlns:a16="http://schemas.microsoft.com/office/drawing/2014/main" id="{A5A21634-D9F6-D762-2F57-E94C3745CF0F}"/>
              </a:ext>
            </a:extLst>
          </p:cNvPr>
          <p:cNvSpPr txBox="1"/>
          <p:nvPr/>
        </p:nvSpPr>
        <p:spPr>
          <a:xfrm>
            <a:off x="891540" y="1247283"/>
            <a:ext cx="10462259" cy="2600199"/>
          </a:xfrm>
          <a:prstGeom prst="rect">
            <a:avLst/>
          </a:prstGeom>
          <a:noFill/>
        </p:spPr>
        <p:txBody>
          <a:bodyPr wrap="square" rtlCol="0">
            <a:spAutoFit/>
          </a:bodyPr>
          <a:lstStyle/>
          <a:p>
            <a:pPr marL="457200" indent="-457200" algn="just">
              <a:lnSpc>
                <a:spcPct val="150000"/>
              </a:lnSpc>
              <a:buFont typeface="+mj-lt"/>
              <a:buAutoNum type="arabicPeriod"/>
            </a:pPr>
            <a:r>
              <a:rPr lang="ru-RU" sz="2800" dirty="0">
                <a:solidFill>
                  <a:prstClr val="black"/>
                </a:solidFill>
                <a:latin typeface="Times New Roman" panose="02020603050405020304" pitchFamily="18" charset="0"/>
                <a:ea typeface="Times New Roman" panose="02020603050405020304" pitchFamily="18" charset="0"/>
              </a:rPr>
              <a:t>Регулярные пользовательские автоматические транзакции </a:t>
            </a:r>
          </a:p>
          <a:p>
            <a:pPr marL="457200" indent="-457200" algn="just">
              <a:lnSpc>
                <a:spcPct val="150000"/>
              </a:lnSpc>
              <a:buFont typeface="+mj-lt"/>
              <a:buAutoNum type="arabicPeriod"/>
            </a:pPr>
            <a:r>
              <a:rPr lang="ru-RU" sz="2800" dirty="0">
                <a:solidFill>
                  <a:prstClr val="black"/>
                </a:solidFill>
                <a:latin typeface="Times New Roman" panose="02020603050405020304" pitchFamily="18" charset="0"/>
                <a:ea typeface="Times New Roman" panose="02020603050405020304" pitchFamily="18" charset="0"/>
              </a:rPr>
              <a:t>Совместное ведение бюджета вместе с другими пользователями</a:t>
            </a:r>
          </a:p>
          <a:p>
            <a:pPr marL="457200" indent="-457200" algn="just">
              <a:lnSpc>
                <a:spcPct val="150000"/>
              </a:lnSpc>
              <a:buFont typeface="+mj-lt"/>
              <a:buAutoNum type="arabicPeriod"/>
            </a:pPr>
            <a:r>
              <a:rPr lang="ru-RU" sz="2800" dirty="0">
                <a:solidFill>
                  <a:prstClr val="black"/>
                </a:solidFill>
                <a:latin typeface="Times New Roman" panose="02020603050405020304" pitchFamily="18" charset="0"/>
                <a:ea typeface="Times New Roman" panose="02020603050405020304" pitchFamily="18" charset="0"/>
              </a:rPr>
              <a:t>Постановка целей на определенный период с напоминанием пользователю о них с помощью уведомлений</a:t>
            </a:r>
          </a:p>
        </p:txBody>
      </p:sp>
      <p:sp>
        <p:nvSpPr>
          <p:cNvPr id="5" name="Номер слайда 4"/>
          <p:cNvSpPr>
            <a:spLocks noGrp="1"/>
          </p:cNvSpPr>
          <p:nvPr>
            <p:ph type="sldNum" sz="quarter" idx="12"/>
          </p:nvPr>
        </p:nvSpPr>
        <p:spPr/>
        <p:txBody>
          <a:bodyPr/>
          <a:lstStyle/>
          <a:p>
            <a:fld id="{D100EC64-3FE9-4C10-B8B9-5C820C63BC0F}" type="slidenum">
              <a:rPr lang="ru-RU" sz="2000" smtClean="0">
                <a:latin typeface="Times New Roman" panose="02020603050405020304" pitchFamily="18" charset="0"/>
                <a:cs typeface="Times New Roman" panose="02020603050405020304" pitchFamily="18" charset="0"/>
              </a:rPr>
              <a:t>17</a:t>
            </a:fld>
            <a:r>
              <a:rPr lang="en-US" sz="2000" dirty="0">
                <a:latin typeface="Times New Roman" panose="02020603050405020304" pitchFamily="18" charset="0"/>
                <a:cs typeface="Times New Roman" panose="02020603050405020304" pitchFamily="18" charset="0"/>
              </a:rPr>
              <a:t> /19</a:t>
            </a:r>
            <a:endParaRPr lang="ru-RU"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B304E4-DFE6-BF71-1728-D90E6AF70B3F}"/>
              </a:ext>
            </a:extLst>
          </p:cNvPr>
          <p:cNvSpPr txBox="1"/>
          <p:nvPr/>
        </p:nvSpPr>
        <p:spPr>
          <a:xfrm>
            <a:off x="0" y="6343650"/>
            <a:ext cx="12191999" cy="498663"/>
          </a:xfrm>
          <a:prstGeom prst="rect">
            <a:avLst/>
          </a:prstGeom>
          <a:noFill/>
        </p:spPr>
        <p:txBody>
          <a:bodyPr wrap="square">
            <a:spAutoFit/>
          </a:bodyPr>
          <a:lstStyle/>
          <a:p>
            <a:pPr marL="17145" algn="ctr">
              <a:lnSpc>
                <a:spcPct val="150000"/>
              </a:lnSpc>
              <a:tabLst>
                <a:tab pos="135255" algn="l"/>
              </a:tabLst>
            </a:pPr>
            <a:r>
              <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Исходный код: </a:t>
            </a:r>
            <a:r>
              <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https://github.com/katrinSergeevna22/finance_application</a:t>
            </a:r>
            <a:endPar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563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D745D-99BF-A95B-4229-4238C394A0B8}"/>
              </a:ext>
            </a:extLst>
          </p:cNvPr>
          <p:cNvSpPr txBox="1"/>
          <p:nvPr/>
        </p:nvSpPr>
        <p:spPr>
          <a:xfrm>
            <a:off x="1513725" y="86694"/>
            <a:ext cx="9144000" cy="600164"/>
          </a:xfrm>
          <a:prstGeom prst="rect">
            <a:avLst/>
          </a:prstGeom>
          <a:noFill/>
        </p:spPr>
        <p:txBody>
          <a:bodyPr wrap="square" rtlCol="0">
            <a:spAutoFit/>
          </a:bodyPr>
          <a:lstStyle/>
          <a:p>
            <a:pPr algn="ctr"/>
            <a:r>
              <a:rPr lang="ru-RU" sz="3300" b="1" dirty="0">
                <a:solidFill>
                  <a:prstClr val="black"/>
                </a:solidFill>
                <a:latin typeface="Times New Roman" panose="02020603050405020304" pitchFamily="18" charset="0"/>
                <a:cs typeface="Times New Roman" panose="02020603050405020304" pitchFamily="18" charset="0"/>
              </a:rPr>
              <a:t>ОСНОВНЫЕ РЕЗУЛЬТАТЫ</a:t>
            </a:r>
          </a:p>
        </p:txBody>
      </p:sp>
      <p:sp>
        <p:nvSpPr>
          <p:cNvPr id="2" name="TextBox 1">
            <a:extLst>
              <a:ext uri="{FF2B5EF4-FFF2-40B4-BE49-F238E27FC236}">
                <a16:creationId xmlns:a16="http://schemas.microsoft.com/office/drawing/2014/main" id="{AF5D8243-D6F0-667A-0EBB-F1B80C512237}"/>
              </a:ext>
            </a:extLst>
          </p:cNvPr>
          <p:cNvSpPr txBox="1"/>
          <p:nvPr/>
        </p:nvSpPr>
        <p:spPr>
          <a:xfrm>
            <a:off x="1199372" y="1247283"/>
            <a:ext cx="9727707" cy="4539191"/>
          </a:xfrm>
          <a:prstGeom prst="rect">
            <a:avLst/>
          </a:prstGeom>
          <a:noFill/>
        </p:spPr>
        <p:txBody>
          <a:bodyPr wrap="square" rtlCol="0">
            <a:spAutoFit/>
          </a:bodyPr>
          <a:lstStyle/>
          <a:p>
            <a:pPr marL="457200" indent="-457200" algn="just">
              <a:lnSpc>
                <a:spcPct val="150000"/>
              </a:lnSpc>
              <a:buFont typeface="+mj-lt"/>
              <a:buAutoNum type="arabicPeriod"/>
            </a:pPr>
            <a:r>
              <a:rPr lang="ru-RU" sz="2800" dirty="0">
                <a:solidFill>
                  <a:prstClr val="black"/>
                </a:solidFill>
                <a:latin typeface="Times New Roman" panose="02020603050405020304" pitchFamily="18" charset="0"/>
                <a:ea typeface="Times New Roman" panose="02020603050405020304" pitchFamily="18" charset="0"/>
              </a:rPr>
              <a:t>Проведен анализ предметной области и обзор существующих аналогичных мобильных приложений</a:t>
            </a:r>
          </a:p>
          <a:p>
            <a:pPr marL="457200" indent="-457200" algn="just">
              <a:lnSpc>
                <a:spcPct val="150000"/>
              </a:lnSpc>
              <a:buFont typeface="+mj-lt"/>
              <a:buAutoNum type="arabicPeriod"/>
            </a:pPr>
            <a:r>
              <a:rPr lang="ru-RU" sz="2800" dirty="0">
                <a:solidFill>
                  <a:prstClr val="black"/>
                </a:solidFill>
                <a:latin typeface="Times New Roman" panose="02020603050405020304" pitchFamily="18" charset="0"/>
                <a:ea typeface="Times New Roman" panose="02020603050405020304" pitchFamily="18" charset="0"/>
              </a:rPr>
              <a:t>Проведен анализ требований к разрабатываемому приложению</a:t>
            </a:r>
          </a:p>
          <a:p>
            <a:pPr marL="457200" indent="-457200" algn="just">
              <a:lnSpc>
                <a:spcPct val="150000"/>
              </a:lnSpc>
              <a:buFont typeface="+mj-lt"/>
              <a:buAutoNum type="arabicPeriod"/>
            </a:pPr>
            <a:r>
              <a:rPr lang="ru-RU" sz="2800" dirty="0">
                <a:solidFill>
                  <a:prstClr val="black"/>
                </a:solidFill>
                <a:latin typeface="Times New Roman" panose="02020603050405020304" pitchFamily="18" charset="0"/>
                <a:ea typeface="Times New Roman" panose="02020603050405020304" pitchFamily="18" charset="0"/>
              </a:rPr>
              <a:t>Спроектировано мобильное </a:t>
            </a:r>
            <a:r>
              <a:rPr lang="en-US" sz="2800" dirty="0">
                <a:solidFill>
                  <a:prstClr val="black"/>
                </a:solidFill>
                <a:latin typeface="Times New Roman" panose="02020603050405020304" pitchFamily="18" charset="0"/>
                <a:ea typeface="Times New Roman" panose="02020603050405020304" pitchFamily="18" charset="0"/>
              </a:rPr>
              <a:t>iOS-</a:t>
            </a:r>
            <a:r>
              <a:rPr lang="ru-RU" sz="2800" dirty="0">
                <a:solidFill>
                  <a:prstClr val="black"/>
                </a:solidFill>
                <a:latin typeface="Times New Roman" panose="02020603050405020304" pitchFamily="18" charset="0"/>
                <a:ea typeface="Times New Roman" panose="02020603050405020304" pitchFamily="18" charset="0"/>
              </a:rPr>
              <a:t>приложение</a:t>
            </a:r>
          </a:p>
          <a:p>
            <a:pPr marL="457200" indent="-457200" algn="just">
              <a:lnSpc>
                <a:spcPct val="150000"/>
              </a:lnSpc>
              <a:buFont typeface="+mj-lt"/>
              <a:buAutoNum type="arabicPeriod"/>
            </a:pPr>
            <a:r>
              <a:rPr lang="ru-RU" sz="2800" dirty="0">
                <a:solidFill>
                  <a:prstClr val="black"/>
                </a:solidFill>
                <a:latin typeface="Times New Roman" panose="02020603050405020304" pitchFamily="18" charset="0"/>
                <a:ea typeface="Times New Roman" panose="02020603050405020304" pitchFamily="18" charset="0"/>
              </a:rPr>
              <a:t>Реализовано и протестировано мобильное </a:t>
            </a:r>
            <a:r>
              <a:rPr lang="en-US" sz="2800" dirty="0">
                <a:solidFill>
                  <a:prstClr val="black"/>
                </a:solidFill>
                <a:latin typeface="Times New Roman" panose="02020603050405020304" pitchFamily="18" charset="0"/>
                <a:ea typeface="Times New Roman" panose="02020603050405020304" pitchFamily="18" charset="0"/>
              </a:rPr>
              <a:t>iOS-</a:t>
            </a:r>
            <a:r>
              <a:rPr lang="ru-RU" sz="2800" dirty="0">
                <a:solidFill>
                  <a:prstClr val="black"/>
                </a:solidFill>
                <a:latin typeface="Times New Roman" panose="02020603050405020304" pitchFamily="18" charset="0"/>
                <a:ea typeface="Times New Roman" panose="02020603050405020304" pitchFamily="18" charset="0"/>
              </a:rPr>
              <a:t>приложения для финансового планирования</a:t>
            </a:r>
          </a:p>
        </p:txBody>
      </p:sp>
      <p:sp>
        <p:nvSpPr>
          <p:cNvPr id="5" name="Номер слайда 4"/>
          <p:cNvSpPr>
            <a:spLocks noGrp="1"/>
          </p:cNvSpPr>
          <p:nvPr>
            <p:ph type="sldNum" sz="quarter" idx="12"/>
          </p:nvPr>
        </p:nvSpPr>
        <p:spPr/>
        <p:txBody>
          <a:bodyPr/>
          <a:lstStyle/>
          <a:p>
            <a:fld id="{D100EC64-3FE9-4C10-B8B9-5C820C63BC0F}" type="slidenum">
              <a:rPr lang="ru-RU" sz="2000" smtClean="0">
                <a:latin typeface="Times New Roman" panose="02020603050405020304" pitchFamily="18" charset="0"/>
                <a:cs typeface="Times New Roman" panose="02020603050405020304" pitchFamily="18" charset="0"/>
              </a:rPr>
              <a:t>18</a:t>
            </a:fld>
            <a:r>
              <a:rPr lang="en-US" sz="2000" dirty="0">
                <a:latin typeface="Times New Roman" panose="02020603050405020304" pitchFamily="18" charset="0"/>
                <a:cs typeface="Times New Roman" panose="02020603050405020304" pitchFamily="18" charset="0"/>
              </a:rPr>
              <a:t> /19</a:t>
            </a:r>
            <a:endParaRPr lang="ru-RU"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D64A359-4E1A-9E1E-C2A4-7AE9005DBFA4}"/>
              </a:ext>
            </a:extLst>
          </p:cNvPr>
          <p:cNvSpPr txBox="1"/>
          <p:nvPr/>
        </p:nvSpPr>
        <p:spPr>
          <a:xfrm>
            <a:off x="0" y="6343650"/>
            <a:ext cx="12191999" cy="498663"/>
          </a:xfrm>
          <a:prstGeom prst="rect">
            <a:avLst/>
          </a:prstGeom>
          <a:noFill/>
        </p:spPr>
        <p:txBody>
          <a:bodyPr wrap="square">
            <a:spAutoFit/>
          </a:bodyPr>
          <a:lstStyle/>
          <a:p>
            <a:pPr marL="17145" algn="ctr">
              <a:lnSpc>
                <a:spcPct val="150000"/>
              </a:lnSpc>
              <a:tabLst>
                <a:tab pos="135255" algn="l"/>
              </a:tabLst>
            </a:pPr>
            <a:r>
              <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Исходный код: </a:t>
            </a:r>
            <a:r>
              <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https://github.com/katrinSergeevna22/finance_application</a:t>
            </a:r>
            <a:endPar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93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7C9C05-57F2-318E-3F10-A65E8B4F9FE9}"/>
              </a:ext>
            </a:extLst>
          </p:cNvPr>
          <p:cNvSpPr txBox="1"/>
          <p:nvPr/>
        </p:nvSpPr>
        <p:spPr>
          <a:xfrm>
            <a:off x="1524000" y="236191"/>
            <a:ext cx="9144000" cy="600164"/>
          </a:xfrm>
          <a:prstGeom prst="rect">
            <a:avLst/>
          </a:prstGeom>
          <a:noFill/>
        </p:spPr>
        <p:txBody>
          <a:bodyPr wrap="square" rtlCol="0">
            <a:spAutoFit/>
          </a:bodyPr>
          <a:lstStyle/>
          <a:p>
            <a:pPr algn="ctr"/>
            <a:r>
              <a:rPr lang="ru-RU" sz="3300" b="1" dirty="0">
                <a:solidFill>
                  <a:prstClr val="black"/>
                </a:solidFill>
                <a:latin typeface="Times New Roman" panose="02020603050405020304" pitchFamily="18" charset="0"/>
                <a:cs typeface="Times New Roman" panose="02020603050405020304" pitchFamily="18" charset="0"/>
              </a:rPr>
              <a:t>АКТУАЛЬНОСТЬ</a:t>
            </a:r>
          </a:p>
        </p:txBody>
      </p:sp>
      <p:sp>
        <p:nvSpPr>
          <p:cNvPr id="4" name="TextBox 3">
            <a:extLst>
              <a:ext uri="{FF2B5EF4-FFF2-40B4-BE49-F238E27FC236}">
                <a16:creationId xmlns:a16="http://schemas.microsoft.com/office/drawing/2014/main" id="{368AE8EA-30CC-13A4-5E4C-1D99415AB108}"/>
              </a:ext>
            </a:extLst>
          </p:cNvPr>
          <p:cNvSpPr txBox="1"/>
          <p:nvPr/>
        </p:nvSpPr>
        <p:spPr>
          <a:xfrm>
            <a:off x="703384" y="795346"/>
            <a:ext cx="10811021" cy="168796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ru-RU" sz="2400" dirty="0">
                <a:solidFill>
                  <a:prstClr val="black"/>
                </a:solidFill>
                <a:latin typeface="Times New Roman" panose="02020603050405020304" pitchFamily="18" charset="0"/>
                <a:ea typeface="Times New Roman" panose="02020603050405020304" pitchFamily="18" charset="0"/>
              </a:rPr>
              <a:t>Мобильные приложения востребованы у пользователей </a:t>
            </a:r>
          </a:p>
          <a:p>
            <a:pPr marL="342900" indent="-342900" algn="just">
              <a:lnSpc>
                <a:spcPct val="150000"/>
              </a:lnSpc>
              <a:buFont typeface="Arial" panose="020B0604020202020204" pitchFamily="34" charset="0"/>
              <a:buChar char="•"/>
            </a:pPr>
            <a:r>
              <a:rPr lang="ru-RU" sz="2400" dirty="0">
                <a:latin typeface="Times New Roman" panose="02020603050405020304" pitchFamily="18" charset="0"/>
                <a:ea typeface="Times New Roman" panose="02020603050405020304" pitchFamily="18" charset="0"/>
              </a:rPr>
              <a:t>Обучение финансовой грамотности необходимо для правильного управления своими денежными средствами</a:t>
            </a:r>
          </a:p>
        </p:txBody>
      </p:sp>
      <p:sp>
        <p:nvSpPr>
          <p:cNvPr id="2" name="Номер слайда 1"/>
          <p:cNvSpPr>
            <a:spLocks noGrp="1"/>
          </p:cNvSpPr>
          <p:nvPr>
            <p:ph type="sldNum" sz="quarter" idx="12"/>
          </p:nvPr>
        </p:nvSpPr>
        <p:spPr/>
        <p:txBody>
          <a:bodyPr/>
          <a:lstStyle/>
          <a:p>
            <a:fld id="{D100EC64-3FE9-4C10-B8B9-5C820C63BC0F}" type="slidenum">
              <a:rPr lang="ru-RU" sz="2000" smtClean="0">
                <a:latin typeface="Times New Roman" panose="02020603050405020304" pitchFamily="18" charset="0"/>
                <a:cs typeface="Times New Roman" panose="02020603050405020304" pitchFamily="18" charset="0"/>
              </a:rPr>
              <a:t>2</a:t>
            </a:fld>
            <a:r>
              <a:rPr lang="en-US" sz="2000" dirty="0">
                <a:latin typeface="Times New Roman" panose="02020603050405020304" pitchFamily="18" charset="0"/>
                <a:cs typeface="Times New Roman" panose="02020603050405020304" pitchFamily="18" charset="0"/>
              </a:rPr>
              <a:t>/19</a:t>
            </a:r>
            <a:endParaRPr lang="ru-RU"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5A2735F6-F149-5490-3811-FD8FCB67CD67}"/>
              </a:ext>
            </a:extLst>
          </p:cNvPr>
          <p:cNvPicPr>
            <a:picLocks noChangeAspect="1"/>
          </p:cNvPicPr>
          <p:nvPr/>
        </p:nvPicPr>
        <p:blipFill>
          <a:blip r:embed="rId3"/>
          <a:stretch>
            <a:fillRect/>
          </a:stretch>
        </p:blipFill>
        <p:spPr>
          <a:xfrm>
            <a:off x="2952806" y="2501900"/>
            <a:ext cx="6430138" cy="3864924"/>
          </a:xfrm>
          <a:prstGeom prst="rect">
            <a:avLst/>
          </a:prstGeom>
        </p:spPr>
      </p:pic>
      <p:sp>
        <p:nvSpPr>
          <p:cNvPr id="12" name="TextBox 11">
            <a:extLst>
              <a:ext uri="{FF2B5EF4-FFF2-40B4-BE49-F238E27FC236}">
                <a16:creationId xmlns:a16="http://schemas.microsoft.com/office/drawing/2014/main" id="{9751886B-C9B4-B280-5F49-BC3586C375F0}"/>
              </a:ext>
            </a:extLst>
          </p:cNvPr>
          <p:cNvSpPr txBox="1"/>
          <p:nvPr/>
        </p:nvSpPr>
        <p:spPr>
          <a:xfrm>
            <a:off x="0" y="6343650"/>
            <a:ext cx="12191999" cy="498663"/>
          </a:xfrm>
          <a:prstGeom prst="rect">
            <a:avLst/>
          </a:prstGeom>
          <a:noFill/>
        </p:spPr>
        <p:txBody>
          <a:bodyPr wrap="square">
            <a:spAutoFit/>
          </a:bodyPr>
          <a:lstStyle/>
          <a:p>
            <a:pPr marL="17145" algn="ctr">
              <a:lnSpc>
                <a:spcPct val="150000"/>
              </a:lnSpc>
              <a:tabLst>
                <a:tab pos="135255" algn="l"/>
              </a:tabLst>
            </a:pPr>
            <a:r>
              <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Исходный код: </a:t>
            </a:r>
            <a:r>
              <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https://github.com/katrinSergeevna22/finance_application</a:t>
            </a:r>
            <a:endPar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9115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8EEBC8-16C6-D0CB-491B-4D75074C6EA6}"/>
              </a:ext>
            </a:extLst>
          </p:cNvPr>
          <p:cNvSpPr txBox="1"/>
          <p:nvPr/>
        </p:nvSpPr>
        <p:spPr>
          <a:xfrm>
            <a:off x="1524000" y="189433"/>
            <a:ext cx="9144000" cy="600164"/>
          </a:xfrm>
          <a:prstGeom prst="rect">
            <a:avLst/>
          </a:prstGeom>
          <a:noFill/>
        </p:spPr>
        <p:txBody>
          <a:bodyPr wrap="square" rtlCol="0">
            <a:spAutoFit/>
          </a:bodyPr>
          <a:lstStyle/>
          <a:p>
            <a:pPr algn="ctr"/>
            <a:r>
              <a:rPr lang="ru-RU" sz="3300" b="1" dirty="0">
                <a:solidFill>
                  <a:prstClr val="black"/>
                </a:solidFill>
                <a:latin typeface="Times New Roman" panose="02020603050405020304" pitchFamily="18" charset="0"/>
                <a:cs typeface="Times New Roman" panose="02020603050405020304" pitchFamily="18" charset="0"/>
              </a:rPr>
              <a:t>ЦЕЛИ И ЗАДАЧИ</a:t>
            </a:r>
          </a:p>
        </p:txBody>
      </p:sp>
      <p:sp>
        <p:nvSpPr>
          <p:cNvPr id="5" name="TextBox 4">
            <a:extLst>
              <a:ext uri="{FF2B5EF4-FFF2-40B4-BE49-F238E27FC236}">
                <a16:creationId xmlns:a16="http://schemas.microsoft.com/office/drawing/2014/main" id="{BD97DDDB-6E2C-6181-582B-ED1B966CC86C}"/>
              </a:ext>
            </a:extLst>
          </p:cNvPr>
          <p:cNvSpPr txBox="1"/>
          <p:nvPr/>
        </p:nvSpPr>
        <p:spPr>
          <a:xfrm>
            <a:off x="703384" y="904384"/>
            <a:ext cx="10839157" cy="4539191"/>
          </a:xfrm>
          <a:prstGeom prst="rect">
            <a:avLst/>
          </a:prstGeom>
          <a:noFill/>
        </p:spPr>
        <p:txBody>
          <a:bodyPr wrap="square" rtlCol="0">
            <a:spAutoFit/>
          </a:bodyPr>
          <a:lstStyle/>
          <a:p>
            <a:pPr indent="337661" algn="just">
              <a:lnSpc>
                <a:spcPct val="150000"/>
              </a:lnSpc>
            </a:pPr>
            <a:r>
              <a:rPr lang="ru-RU" sz="2800" b="1" dirty="0">
                <a:solidFill>
                  <a:prstClr val="black"/>
                </a:solidFill>
                <a:latin typeface="Times New Roman" panose="02020603050405020304" pitchFamily="18" charset="0"/>
                <a:ea typeface="Times New Roman" panose="02020603050405020304" pitchFamily="18" charset="0"/>
              </a:rPr>
              <a:t>Цель:</a:t>
            </a:r>
          </a:p>
          <a:p>
            <a:pPr marL="358775" indent="336550" algn="just">
              <a:lnSpc>
                <a:spcPct val="150000"/>
              </a:lnSpc>
            </a:pPr>
            <a:r>
              <a:rPr lang="ru-RU" sz="2800" dirty="0">
                <a:solidFill>
                  <a:prstClr val="black"/>
                </a:solidFill>
                <a:latin typeface="Times New Roman" panose="02020603050405020304" pitchFamily="18" charset="0"/>
                <a:ea typeface="Times New Roman" panose="02020603050405020304" pitchFamily="18" charset="0"/>
              </a:rPr>
              <a:t>Разработка </a:t>
            </a:r>
            <a:r>
              <a:rPr lang="en-US" sz="2800" dirty="0">
                <a:solidFill>
                  <a:prstClr val="black"/>
                </a:solidFill>
                <a:latin typeface="Times New Roman" panose="02020603050405020304" pitchFamily="18" charset="0"/>
                <a:ea typeface="Times New Roman" panose="02020603050405020304" pitchFamily="18" charset="0"/>
              </a:rPr>
              <a:t>iOS-</a:t>
            </a:r>
            <a:r>
              <a:rPr lang="ru-RU" sz="2800" dirty="0">
                <a:solidFill>
                  <a:prstClr val="black"/>
                </a:solidFill>
                <a:latin typeface="Times New Roman" panose="02020603050405020304" pitchFamily="18" charset="0"/>
                <a:ea typeface="Times New Roman" panose="02020603050405020304" pitchFamily="18" charset="0"/>
              </a:rPr>
              <a:t>приложения для финансового планирования</a:t>
            </a:r>
          </a:p>
          <a:p>
            <a:pPr indent="337661" algn="just">
              <a:lnSpc>
                <a:spcPct val="150000"/>
              </a:lnSpc>
            </a:pPr>
            <a:r>
              <a:rPr lang="ru-RU" sz="2800" b="1" dirty="0">
                <a:solidFill>
                  <a:prstClr val="black"/>
                </a:solidFill>
                <a:latin typeface="Times New Roman" panose="02020603050405020304" pitchFamily="18" charset="0"/>
                <a:ea typeface="Times New Roman" panose="02020603050405020304" pitchFamily="18" charset="0"/>
              </a:rPr>
              <a:t>Задачи:</a:t>
            </a:r>
          </a:p>
          <a:p>
            <a:pPr marL="1231900" indent="-514350" algn="just">
              <a:lnSpc>
                <a:spcPct val="150000"/>
              </a:lnSpc>
              <a:buFont typeface="+mj-lt"/>
              <a:buAutoNum type="arabicPeriod"/>
              <a:tabLst>
                <a:tab pos="472916" algn="l"/>
              </a:tabLst>
            </a:pPr>
            <a:r>
              <a:rPr lang="ru-RU" sz="2800" dirty="0">
                <a:solidFill>
                  <a:prstClr val="black"/>
                </a:solidFill>
                <a:latin typeface="Times New Roman" panose="02020603050405020304" pitchFamily="18" charset="0"/>
                <a:ea typeface="Times New Roman" panose="02020603050405020304" pitchFamily="18" charset="0"/>
              </a:rPr>
              <a:t>провести анализ предметной области и обзор существующих аналогичных мобильных приложений</a:t>
            </a:r>
          </a:p>
          <a:p>
            <a:pPr marL="1231900" indent="-514350" algn="just">
              <a:lnSpc>
                <a:spcPct val="150000"/>
              </a:lnSpc>
              <a:buFont typeface="+mj-lt"/>
              <a:buAutoNum type="arabicPeriod"/>
              <a:tabLst>
                <a:tab pos="472916" algn="l"/>
              </a:tabLst>
            </a:pPr>
            <a:r>
              <a:rPr lang="ru-RU" sz="2800" dirty="0">
                <a:solidFill>
                  <a:prstClr val="black"/>
                </a:solidFill>
                <a:latin typeface="Times New Roman" panose="02020603050405020304" pitchFamily="18" charset="0"/>
                <a:ea typeface="Times New Roman" panose="02020603050405020304" pitchFamily="18" charset="0"/>
              </a:rPr>
              <a:t>провести анализ требований к разрабатываемому приложению</a:t>
            </a:r>
          </a:p>
        </p:txBody>
      </p:sp>
      <p:sp>
        <p:nvSpPr>
          <p:cNvPr id="2" name="Номер слайда 1"/>
          <p:cNvSpPr>
            <a:spLocks noGrp="1"/>
          </p:cNvSpPr>
          <p:nvPr>
            <p:ph type="sldNum" sz="quarter" idx="12"/>
          </p:nvPr>
        </p:nvSpPr>
        <p:spPr/>
        <p:txBody>
          <a:bodyPr/>
          <a:lstStyle/>
          <a:p>
            <a:fld id="{D100EC64-3FE9-4C10-B8B9-5C820C63BC0F}" type="slidenum">
              <a:rPr lang="ru-RU" sz="2000" smtClean="0">
                <a:latin typeface="Times New Roman" panose="02020603050405020304" pitchFamily="18" charset="0"/>
                <a:cs typeface="Times New Roman" panose="02020603050405020304" pitchFamily="18" charset="0"/>
              </a:rPr>
              <a:t>3</a:t>
            </a:fld>
            <a:r>
              <a:rPr lang="en-US" sz="2000" dirty="0">
                <a:latin typeface="Times New Roman" panose="02020603050405020304" pitchFamily="18" charset="0"/>
                <a:cs typeface="Times New Roman" panose="02020603050405020304" pitchFamily="18" charset="0"/>
              </a:rPr>
              <a:t> /19</a:t>
            </a:r>
            <a:endParaRPr lang="ru-RU"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B28D1A3-07F4-6695-7B6F-2835F64E7F0B}"/>
              </a:ext>
            </a:extLst>
          </p:cNvPr>
          <p:cNvSpPr txBox="1"/>
          <p:nvPr/>
        </p:nvSpPr>
        <p:spPr>
          <a:xfrm>
            <a:off x="0" y="6343650"/>
            <a:ext cx="12191999" cy="498663"/>
          </a:xfrm>
          <a:prstGeom prst="rect">
            <a:avLst/>
          </a:prstGeom>
          <a:noFill/>
        </p:spPr>
        <p:txBody>
          <a:bodyPr wrap="square">
            <a:spAutoFit/>
          </a:bodyPr>
          <a:lstStyle/>
          <a:p>
            <a:pPr marL="17145" algn="ctr">
              <a:lnSpc>
                <a:spcPct val="150000"/>
              </a:lnSpc>
              <a:tabLst>
                <a:tab pos="135255" algn="l"/>
              </a:tabLst>
            </a:pPr>
            <a:r>
              <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Исходный код: </a:t>
            </a:r>
            <a:r>
              <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https://github.com/katrinSergeevna22/finance_application</a:t>
            </a:r>
            <a:endPar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05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8EEBC8-16C6-D0CB-491B-4D75074C6EA6}"/>
              </a:ext>
            </a:extLst>
          </p:cNvPr>
          <p:cNvSpPr txBox="1"/>
          <p:nvPr/>
        </p:nvSpPr>
        <p:spPr>
          <a:xfrm>
            <a:off x="1524000" y="189433"/>
            <a:ext cx="9144000" cy="600164"/>
          </a:xfrm>
          <a:prstGeom prst="rect">
            <a:avLst/>
          </a:prstGeom>
          <a:noFill/>
        </p:spPr>
        <p:txBody>
          <a:bodyPr wrap="square" rtlCol="0">
            <a:spAutoFit/>
          </a:bodyPr>
          <a:lstStyle/>
          <a:p>
            <a:pPr algn="ctr"/>
            <a:r>
              <a:rPr lang="ru-RU" sz="3300" b="1" dirty="0">
                <a:solidFill>
                  <a:prstClr val="black"/>
                </a:solidFill>
                <a:latin typeface="Times New Roman" panose="02020603050405020304" pitchFamily="18" charset="0"/>
                <a:cs typeface="Times New Roman" panose="02020603050405020304" pitchFamily="18" charset="0"/>
              </a:rPr>
              <a:t>ЦЕЛИ И ЗАДАЧИ</a:t>
            </a:r>
          </a:p>
        </p:txBody>
      </p:sp>
      <p:sp>
        <p:nvSpPr>
          <p:cNvPr id="5" name="TextBox 4">
            <a:extLst>
              <a:ext uri="{FF2B5EF4-FFF2-40B4-BE49-F238E27FC236}">
                <a16:creationId xmlns:a16="http://schemas.microsoft.com/office/drawing/2014/main" id="{BD97DDDB-6E2C-6181-582B-ED1B966CC86C}"/>
              </a:ext>
            </a:extLst>
          </p:cNvPr>
          <p:cNvSpPr txBox="1"/>
          <p:nvPr/>
        </p:nvSpPr>
        <p:spPr>
          <a:xfrm>
            <a:off x="703384" y="904384"/>
            <a:ext cx="10839157" cy="4539191"/>
          </a:xfrm>
          <a:prstGeom prst="rect">
            <a:avLst/>
          </a:prstGeom>
          <a:noFill/>
        </p:spPr>
        <p:txBody>
          <a:bodyPr wrap="square" rtlCol="0">
            <a:spAutoFit/>
          </a:bodyPr>
          <a:lstStyle/>
          <a:p>
            <a:pPr indent="337661" algn="just">
              <a:lnSpc>
                <a:spcPct val="150000"/>
              </a:lnSpc>
            </a:pPr>
            <a:r>
              <a:rPr lang="ru-RU" sz="2800" b="1" dirty="0">
                <a:solidFill>
                  <a:prstClr val="black"/>
                </a:solidFill>
                <a:latin typeface="Times New Roman" panose="02020603050405020304" pitchFamily="18" charset="0"/>
                <a:ea typeface="Times New Roman" panose="02020603050405020304" pitchFamily="18" charset="0"/>
              </a:rPr>
              <a:t>Цель:</a:t>
            </a:r>
          </a:p>
          <a:p>
            <a:pPr marL="358775" indent="336550" algn="just">
              <a:lnSpc>
                <a:spcPct val="150000"/>
              </a:lnSpc>
            </a:pPr>
            <a:r>
              <a:rPr lang="ru-RU" sz="2800" dirty="0">
                <a:solidFill>
                  <a:prstClr val="black"/>
                </a:solidFill>
                <a:latin typeface="Times New Roman" panose="02020603050405020304" pitchFamily="18" charset="0"/>
                <a:ea typeface="Times New Roman" panose="02020603050405020304" pitchFamily="18" charset="0"/>
              </a:rPr>
              <a:t>Разработка </a:t>
            </a:r>
            <a:r>
              <a:rPr lang="en-US" sz="2800" dirty="0">
                <a:solidFill>
                  <a:prstClr val="black"/>
                </a:solidFill>
                <a:latin typeface="Times New Roman" panose="02020603050405020304" pitchFamily="18" charset="0"/>
                <a:ea typeface="Times New Roman" panose="02020603050405020304" pitchFamily="18" charset="0"/>
              </a:rPr>
              <a:t>iOS-</a:t>
            </a:r>
            <a:r>
              <a:rPr lang="ru-RU" sz="2800" dirty="0">
                <a:solidFill>
                  <a:prstClr val="black"/>
                </a:solidFill>
                <a:latin typeface="Times New Roman" panose="02020603050405020304" pitchFamily="18" charset="0"/>
                <a:ea typeface="Times New Roman" panose="02020603050405020304" pitchFamily="18" charset="0"/>
              </a:rPr>
              <a:t>приложения для финансового планирования</a:t>
            </a:r>
          </a:p>
          <a:p>
            <a:pPr indent="337661" algn="just">
              <a:lnSpc>
                <a:spcPct val="150000"/>
              </a:lnSpc>
            </a:pPr>
            <a:r>
              <a:rPr lang="ru-RU" sz="2800" b="1" dirty="0">
                <a:solidFill>
                  <a:prstClr val="black"/>
                </a:solidFill>
                <a:latin typeface="Times New Roman" panose="02020603050405020304" pitchFamily="18" charset="0"/>
                <a:ea typeface="Times New Roman" panose="02020603050405020304" pitchFamily="18" charset="0"/>
              </a:rPr>
              <a:t>Задачи:</a:t>
            </a:r>
          </a:p>
          <a:p>
            <a:pPr marL="1231900" indent="-514350" algn="just">
              <a:lnSpc>
                <a:spcPct val="150000"/>
              </a:lnSpc>
              <a:buFont typeface="+mj-lt"/>
              <a:buAutoNum type="arabicPeriod" startAt="3"/>
              <a:tabLst>
                <a:tab pos="472916" algn="l"/>
              </a:tabLst>
            </a:pPr>
            <a:r>
              <a:rPr lang="ru-RU" sz="2800" dirty="0">
                <a:solidFill>
                  <a:prstClr val="black"/>
                </a:solidFill>
                <a:latin typeface="Times New Roman" panose="02020603050405020304" pitchFamily="18" charset="0"/>
                <a:ea typeface="Times New Roman" panose="02020603050405020304" pitchFamily="18" charset="0"/>
              </a:rPr>
              <a:t>спроектировать мобильное приложение для мобильной операционной системы </a:t>
            </a:r>
            <a:r>
              <a:rPr lang="en-US" sz="2800" dirty="0">
                <a:solidFill>
                  <a:prstClr val="black"/>
                </a:solidFill>
                <a:latin typeface="Times New Roman" panose="02020603050405020304" pitchFamily="18" charset="0"/>
                <a:ea typeface="Times New Roman" panose="02020603050405020304" pitchFamily="18" charset="0"/>
              </a:rPr>
              <a:t>iOS</a:t>
            </a:r>
            <a:endParaRPr lang="ru-RU" sz="2800" dirty="0">
              <a:solidFill>
                <a:prstClr val="black"/>
              </a:solidFill>
              <a:latin typeface="Times New Roman" panose="02020603050405020304" pitchFamily="18" charset="0"/>
              <a:ea typeface="Times New Roman" panose="02020603050405020304" pitchFamily="18" charset="0"/>
            </a:endParaRPr>
          </a:p>
          <a:p>
            <a:pPr marL="1231900" indent="-514350" algn="just">
              <a:lnSpc>
                <a:spcPct val="150000"/>
              </a:lnSpc>
              <a:buFont typeface="+mj-lt"/>
              <a:buAutoNum type="arabicPeriod" startAt="3"/>
              <a:tabLst>
                <a:tab pos="472916" algn="l"/>
              </a:tabLst>
            </a:pPr>
            <a:r>
              <a:rPr lang="ru-RU" sz="2800" dirty="0">
                <a:solidFill>
                  <a:prstClr val="black"/>
                </a:solidFill>
                <a:latin typeface="Times New Roman" panose="02020603050405020304" pitchFamily="18" charset="0"/>
                <a:ea typeface="Times New Roman" panose="02020603050405020304" pitchFamily="18" charset="0"/>
              </a:rPr>
              <a:t>реализовать и протестировать мобильное приложения для финансового планирования</a:t>
            </a:r>
          </a:p>
        </p:txBody>
      </p:sp>
      <p:sp>
        <p:nvSpPr>
          <p:cNvPr id="2" name="Номер слайда 1"/>
          <p:cNvSpPr>
            <a:spLocks noGrp="1"/>
          </p:cNvSpPr>
          <p:nvPr>
            <p:ph type="sldNum" sz="quarter" idx="12"/>
          </p:nvPr>
        </p:nvSpPr>
        <p:spPr/>
        <p:txBody>
          <a:bodyPr/>
          <a:lstStyle/>
          <a:p>
            <a:fld id="{D100EC64-3FE9-4C10-B8B9-5C820C63BC0F}" type="slidenum">
              <a:rPr lang="ru-RU" sz="2000" smtClean="0">
                <a:latin typeface="Times New Roman" panose="02020603050405020304" pitchFamily="18" charset="0"/>
                <a:cs typeface="Times New Roman" panose="02020603050405020304" pitchFamily="18" charset="0"/>
              </a:rPr>
              <a:t>4</a:t>
            </a:fld>
            <a:r>
              <a:rPr lang="en-US" sz="2000" dirty="0">
                <a:latin typeface="Times New Roman" panose="02020603050405020304" pitchFamily="18" charset="0"/>
                <a:cs typeface="Times New Roman" panose="02020603050405020304" pitchFamily="18" charset="0"/>
              </a:rPr>
              <a:t> /19</a:t>
            </a:r>
            <a:endParaRPr lang="ru-RU"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B28D1A3-07F4-6695-7B6F-2835F64E7F0B}"/>
              </a:ext>
            </a:extLst>
          </p:cNvPr>
          <p:cNvSpPr txBox="1"/>
          <p:nvPr/>
        </p:nvSpPr>
        <p:spPr>
          <a:xfrm>
            <a:off x="0" y="6343650"/>
            <a:ext cx="12191999" cy="498663"/>
          </a:xfrm>
          <a:prstGeom prst="rect">
            <a:avLst/>
          </a:prstGeom>
          <a:noFill/>
        </p:spPr>
        <p:txBody>
          <a:bodyPr wrap="square">
            <a:spAutoFit/>
          </a:bodyPr>
          <a:lstStyle/>
          <a:p>
            <a:pPr marL="17145" algn="ctr">
              <a:lnSpc>
                <a:spcPct val="150000"/>
              </a:lnSpc>
              <a:tabLst>
                <a:tab pos="135255" algn="l"/>
              </a:tabLst>
            </a:pPr>
            <a:r>
              <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Исходный код: </a:t>
            </a:r>
            <a:r>
              <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https://github.com/katrinSergeevna22/finance_application</a:t>
            </a:r>
            <a:endPar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21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E58E9C-5AA1-CA5A-3157-6BEEA1F43A49}"/>
              </a:ext>
            </a:extLst>
          </p:cNvPr>
          <p:cNvSpPr txBox="1"/>
          <p:nvPr/>
        </p:nvSpPr>
        <p:spPr>
          <a:xfrm>
            <a:off x="1524000" y="189433"/>
            <a:ext cx="9144000" cy="600164"/>
          </a:xfrm>
          <a:prstGeom prst="rect">
            <a:avLst/>
          </a:prstGeom>
          <a:noFill/>
        </p:spPr>
        <p:txBody>
          <a:bodyPr wrap="square" rtlCol="0">
            <a:spAutoFit/>
          </a:bodyPr>
          <a:lstStyle/>
          <a:p>
            <a:pPr algn="ctr"/>
            <a:r>
              <a:rPr lang="ru-RU" sz="3300" b="1" dirty="0">
                <a:solidFill>
                  <a:prstClr val="black"/>
                </a:solidFill>
                <a:latin typeface="Times New Roman" panose="02020603050405020304" pitchFamily="18" charset="0"/>
                <a:cs typeface="Times New Roman" panose="02020603050405020304" pitchFamily="18" charset="0"/>
              </a:rPr>
              <a:t>ОБЗОР АНАЛОГОВ</a:t>
            </a:r>
          </a:p>
        </p:txBody>
      </p:sp>
      <p:graphicFrame>
        <p:nvGraphicFramePr>
          <p:cNvPr id="6" name="Таблица 5">
            <a:extLst>
              <a:ext uri="{FF2B5EF4-FFF2-40B4-BE49-F238E27FC236}">
                <a16:creationId xmlns:a16="http://schemas.microsoft.com/office/drawing/2014/main" id="{436856B3-82A4-C988-7A13-20D77A5581E0}"/>
              </a:ext>
            </a:extLst>
          </p:cNvPr>
          <p:cNvGraphicFramePr>
            <a:graphicFrameLocks noGrp="1"/>
          </p:cNvGraphicFramePr>
          <p:nvPr>
            <p:extLst>
              <p:ext uri="{D42A27DB-BD31-4B8C-83A1-F6EECF244321}">
                <p14:modId xmlns:p14="http://schemas.microsoft.com/office/powerpoint/2010/main" val="2772831711"/>
              </p:ext>
            </p:extLst>
          </p:nvPr>
        </p:nvGraphicFramePr>
        <p:xfrm>
          <a:off x="951230" y="957055"/>
          <a:ext cx="10466070" cy="5391347"/>
        </p:xfrm>
        <a:graphic>
          <a:graphicData uri="http://schemas.openxmlformats.org/drawingml/2006/table">
            <a:tbl>
              <a:tblPr firstRow="1" bandRow="1">
                <a:tableStyleId>{5940675A-B579-460E-94D1-54222C63F5DA}</a:tableStyleId>
              </a:tblPr>
              <a:tblGrid>
                <a:gridCol w="3431549">
                  <a:extLst>
                    <a:ext uri="{9D8B030D-6E8A-4147-A177-3AD203B41FA5}">
                      <a16:colId xmlns:a16="http://schemas.microsoft.com/office/drawing/2014/main" val="764058026"/>
                    </a:ext>
                  </a:extLst>
                </a:gridCol>
                <a:gridCol w="3431549">
                  <a:extLst>
                    <a:ext uri="{9D8B030D-6E8A-4147-A177-3AD203B41FA5}">
                      <a16:colId xmlns:a16="http://schemas.microsoft.com/office/drawing/2014/main" val="758564948"/>
                    </a:ext>
                  </a:extLst>
                </a:gridCol>
                <a:gridCol w="3602972">
                  <a:extLst>
                    <a:ext uri="{9D8B030D-6E8A-4147-A177-3AD203B41FA5}">
                      <a16:colId xmlns:a16="http://schemas.microsoft.com/office/drawing/2014/main" val="2001289028"/>
                    </a:ext>
                  </a:extLst>
                </a:gridCol>
              </a:tblGrid>
              <a:tr h="387716">
                <a:tc>
                  <a:txBody>
                    <a:bodyPr/>
                    <a:lstStyle/>
                    <a:p>
                      <a:pPr algn="ctr"/>
                      <a:r>
                        <a:rPr lang="ru-RU" sz="20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Плюсы</a:t>
                      </a:r>
                      <a:endParaRPr lang="ru-RU" sz="2000" b="1" dirty="0">
                        <a:latin typeface="Times New Roman" panose="02020603050405020304" pitchFamily="18" charset="0"/>
                        <a:cs typeface="Times New Roman" panose="02020603050405020304" pitchFamily="18" charset="0"/>
                      </a:endParaRPr>
                    </a:p>
                  </a:txBody>
                  <a:tcPr/>
                </a:tc>
                <a:tc>
                  <a:txBody>
                    <a:bodyPr/>
                    <a:lstStyle/>
                    <a:p>
                      <a:pPr algn="ctr"/>
                      <a:r>
                        <a:rPr lang="ru-RU" sz="2000" b="1" dirty="0">
                          <a:solidFill>
                            <a:prstClr val="black"/>
                          </a:solidFill>
                          <a:latin typeface="Times New Roman" panose="02020603050405020304" pitchFamily="18" charset="0"/>
                          <a:ea typeface="Times New Roman" panose="02020603050405020304" pitchFamily="18" charset="0"/>
                        </a:rPr>
                        <a:t>Мобильное приложение</a:t>
                      </a:r>
                      <a:endParaRPr lang="ru-RU" sz="2000" b="1" dirty="0">
                        <a:latin typeface="Times New Roman" panose="02020603050405020304" pitchFamily="18" charset="0"/>
                        <a:cs typeface="Times New Roman" panose="02020603050405020304" pitchFamily="18" charset="0"/>
                      </a:endParaRPr>
                    </a:p>
                  </a:txBody>
                  <a:tcPr/>
                </a:tc>
                <a:tc>
                  <a:txBody>
                    <a:bodyPr/>
                    <a:lstStyle/>
                    <a:p>
                      <a:pPr algn="ctr"/>
                      <a:r>
                        <a:rPr lang="ru-RU" sz="2000" b="1" dirty="0">
                          <a:latin typeface="Times New Roman" panose="02020603050405020304" pitchFamily="18" charset="0"/>
                          <a:cs typeface="Times New Roman" panose="02020603050405020304" pitchFamily="18" charset="0"/>
                        </a:rPr>
                        <a:t>Минусы</a:t>
                      </a:r>
                    </a:p>
                  </a:txBody>
                  <a:tcPr/>
                </a:tc>
                <a:extLst>
                  <a:ext uri="{0D108BD9-81ED-4DB2-BD59-A6C34878D82A}">
                    <a16:rowId xmlns:a16="http://schemas.microsoft.com/office/drawing/2014/main" val="3186989118"/>
                  </a:ext>
                </a:extLst>
              </a:tr>
              <a:tr h="415996">
                <a:tc>
                  <a:txBody>
                    <a:bodyPr/>
                    <a:lstStyle/>
                    <a:p>
                      <a:r>
                        <a:rPr lang="ru-RU" sz="2000" dirty="0">
                          <a:latin typeface="Times New Roman" panose="02020603050405020304" pitchFamily="18" charset="0"/>
                          <a:cs typeface="Times New Roman" panose="02020603050405020304" pitchFamily="18" charset="0"/>
                        </a:rPr>
                        <a:t>Построение диаграмм расходов и доходов</a:t>
                      </a:r>
                    </a:p>
                  </a:txBody>
                  <a:tcPr/>
                </a:tc>
                <a:tc rowSpan="2">
                  <a:txBody>
                    <a:bodyPr/>
                    <a:lstStyle/>
                    <a:p>
                      <a:pPr algn="ctr"/>
                      <a:r>
                        <a:rPr lang="en-US" sz="2000" dirty="0">
                          <a:solidFill>
                            <a:prstClr val="black"/>
                          </a:solidFill>
                          <a:latin typeface="Times New Roman" panose="02020603050405020304" pitchFamily="18" charset="0"/>
                          <a:ea typeface="Times New Roman" panose="02020603050405020304" pitchFamily="18" charset="0"/>
                        </a:rPr>
                        <a:t>Money manager, expense tracker</a:t>
                      </a:r>
                      <a:endParaRPr lang="ru-RU" sz="2000" dirty="0">
                        <a:latin typeface="Times New Roman" panose="02020603050405020304" pitchFamily="18" charset="0"/>
                        <a:cs typeface="Times New Roman" panose="02020603050405020304" pitchFamily="18" charset="0"/>
                      </a:endParaRPr>
                    </a:p>
                  </a:txBody>
                  <a:tcPr anchor="ctr">
                    <a:lnB w="19050" cap="flat" cmpd="sng" algn="ctr">
                      <a:solidFill>
                        <a:schemeClr val="tx1"/>
                      </a:solidFill>
                      <a:prstDash val="solid"/>
                      <a:round/>
                      <a:headEnd type="none" w="med" len="med"/>
                      <a:tailEnd type="none" w="med" len="med"/>
                    </a:lnB>
                  </a:tcPr>
                </a:tc>
                <a:tc>
                  <a:txBody>
                    <a:bodyPr/>
                    <a:lstStyle/>
                    <a:p>
                      <a:r>
                        <a:rPr lang="ru-RU" sz="2000" dirty="0">
                          <a:latin typeface="Times New Roman" panose="02020603050405020304" pitchFamily="18" charset="0"/>
                          <a:cs typeface="Times New Roman" panose="02020603050405020304" pitchFamily="18" charset="0"/>
                        </a:rPr>
                        <a:t>Перегруженный элементами управления интерфейс </a:t>
                      </a:r>
                    </a:p>
                  </a:txBody>
                  <a:tcPr/>
                </a:tc>
                <a:extLst>
                  <a:ext uri="{0D108BD9-81ED-4DB2-BD59-A6C34878D82A}">
                    <a16:rowId xmlns:a16="http://schemas.microsoft.com/office/drawing/2014/main" val="695421477"/>
                  </a:ext>
                </a:extLst>
              </a:tr>
              <a:tr h="1005840">
                <a:tc>
                  <a:txBody>
                    <a:bodyPr/>
                    <a:lstStyle/>
                    <a:p>
                      <a:r>
                        <a:rPr lang="ru-RU" sz="2000" dirty="0">
                          <a:latin typeface="Times New Roman" panose="02020603050405020304" pitchFamily="18" charset="0"/>
                          <a:cs typeface="Times New Roman" panose="02020603050405020304" pitchFamily="18" charset="0"/>
                        </a:rPr>
                        <a:t>Синхронизация данных между устройствами пользователя</a:t>
                      </a:r>
                    </a:p>
                  </a:txBody>
                  <a:tcPr>
                    <a:lnB w="19050" cap="flat" cmpd="sng" algn="ctr">
                      <a:solidFill>
                        <a:schemeClr val="tx1"/>
                      </a:solidFill>
                      <a:prstDash val="solid"/>
                      <a:round/>
                      <a:headEnd type="none" w="med" len="med"/>
                      <a:tailEnd type="none" w="med" len="med"/>
                    </a:lnB>
                  </a:tcPr>
                </a:tc>
                <a:tc vMerge="1">
                  <a:txBody>
                    <a:bodyPr/>
                    <a:lstStyle/>
                    <a:p>
                      <a:endParaRPr lang="ru-RU" sz="2000" dirty="0">
                        <a:latin typeface="Times New Roman" panose="02020603050405020304" pitchFamily="18" charset="0"/>
                        <a:cs typeface="Times New Roman" panose="02020603050405020304" pitchFamily="18" charset="0"/>
                      </a:endParaRPr>
                    </a:p>
                  </a:txBody>
                  <a:tcPr>
                    <a:lnB w="19050" cap="flat" cmpd="sng" algn="ctr">
                      <a:solidFill>
                        <a:schemeClr val="tx1"/>
                      </a:solidFill>
                      <a:prstDash val="solid"/>
                      <a:round/>
                      <a:headEnd type="none" w="med" len="med"/>
                      <a:tailEnd type="none" w="med" len="med"/>
                    </a:lnB>
                  </a:tcPr>
                </a:tc>
                <a:tc>
                  <a:txBody>
                    <a:bodyPr/>
                    <a:lstStyle/>
                    <a:p>
                      <a:r>
                        <a:rPr lang="ru-RU" sz="2000" dirty="0">
                          <a:latin typeface="Times New Roman" panose="02020603050405020304" pitchFamily="18" charset="0"/>
                          <a:cs typeface="Times New Roman" panose="02020603050405020304" pitchFamily="18" charset="0"/>
                        </a:rPr>
                        <a:t>Нет возможности редактировать категории транзакций</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7272198"/>
                  </a:ext>
                </a:extLst>
              </a:tr>
              <a:tr h="53578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Возможность экспорта истории транзакций</a:t>
                      </a:r>
                    </a:p>
                  </a:txBody>
                  <a:tcPr>
                    <a:lnT w="19050" cap="flat" cmpd="sng" algn="ctr">
                      <a:solidFill>
                        <a:schemeClr val="tx1"/>
                      </a:solidFill>
                      <a:prstDash val="solid"/>
                      <a:round/>
                      <a:headEnd type="none" w="med" len="med"/>
                      <a:tailEnd type="none" w="med" len="med"/>
                    </a:lnT>
                  </a:tcPr>
                </a:tc>
                <a:tc rowSpan="3">
                  <a:txBody>
                    <a:bodyPr/>
                    <a:lstStyle/>
                    <a:p>
                      <a:pPr algn="ctr"/>
                      <a:r>
                        <a:rPr lang="en-US" sz="2000" dirty="0">
                          <a:latin typeface="Times New Roman" panose="02020603050405020304" pitchFamily="18" charset="0"/>
                          <a:cs typeface="Times New Roman" panose="02020603050405020304" pitchFamily="18" charset="0"/>
                        </a:rPr>
                        <a:t>Buddy: Money &amp; Budget planner</a:t>
                      </a:r>
                      <a:endParaRPr lang="ru-RU" sz="2000" dirty="0">
                        <a:latin typeface="Times New Roman" panose="02020603050405020304" pitchFamily="18" charset="0"/>
                        <a:cs typeface="Times New Roman" panose="02020603050405020304" pitchFamily="18" charset="0"/>
                      </a:endParaRPr>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Большое количество рекламы</a:t>
                      </a: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37744758"/>
                  </a:ext>
                </a:extLst>
              </a:tr>
              <a:tr h="21225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Возможность ведения совместного бюджета с другими пользователя</a:t>
                      </a:r>
                    </a:p>
                    <a:p>
                      <a:endParaRPr lang="ru-RU" sz="2000" dirty="0">
                        <a:latin typeface="Times New Roman" panose="02020603050405020304" pitchFamily="18" charset="0"/>
                        <a:cs typeface="Times New Roman" panose="02020603050405020304" pitchFamily="18" charset="0"/>
                      </a:endParaRPr>
                    </a:p>
                  </a:txBody>
                  <a:tcPr>
                    <a:lnB w="19050" cap="flat" cmpd="sng" algn="ctr">
                      <a:solidFill>
                        <a:schemeClr val="tx1"/>
                      </a:solidFill>
                      <a:prstDash val="solid"/>
                      <a:round/>
                      <a:headEnd type="none" w="med" len="med"/>
                      <a:tailEnd type="none" w="med" len="med"/>
                    </a:lnB>
                  </a:tcPr>
                </a:tc>
                <a:tc vMerge="1">
                  <a:txBody>
                    <a:bodyPr/>
                    <a:lstStyle/>
                    <a:p>
                      <a:endParaRPr lang="ru-RU" sz="2000" dirty="0">
                        <a:latin typeface="Times New Roman" panose="02020603050405020304" pitchFamily="18" charset="0"/>
                        <a:cs typeface="Times New Roman" panose="02020603050405020304" pitchFamily="18" charset="0"/>
                      </a:endParaRPr>
                    </a:p>
                  </a:txBody>
                  <a:tcPr>
                    <a:lnB w="19050" cap="flat" cmpd="sng" algn="ctr">
                      <a:solidFill>
                        <a:schemeClr val="tx1"/>
                      </a:solidFill>
                      <a:prstDash val="solid"/>
                      <a:round/>
                      <a:headEnd type="none" w="med" len="med"/>
                      <a:tailEnd type="none" w="med" len="med"/>
                    </a:lnB>
                  </a:tcPr>
                </a:tc>
                <a:tc rowSpan="2">
                  <a:txBody>
                    <a:bodyPr/>
                    <a:lstStyle/>
                    <a:p>
                      <a:r>
                        <a:rPr lang="ru-RU" sz="2000" dirty="0">
                          <a:latin typeface="Times New Roman" panose="02020603050405020304" pitchFamily="18" charset="0"/>
                          <a:cs typeface="Times New Roman" panose="02020603050405020304" pitchFamily="18" charset="0"/>
                        </a:rPr>
                        <a:t>Остаток баланса с предыдущего месяца не переносится на следующий</a:t>
                      </a: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2272420"/>
                  </a:ext>
                </a:extLst>
              </a:tr>
              <a:tr h="10983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Возможность ведения совместного бюджета с другими пользователями</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pPr algn="ctr"/>
                      <a:endParaRPr lang="ru-RU" sz="2000" dirty="0">
                        <a:latin typeface="Times New Roman" panose="02020603050405020304" pitchFamily="18" charset="0"/>
                        <a:cs typeface="Times New Roman" panose="02020603050405020304" pitchFamily="18" charset="0"/>
                      </a:endParaRPr>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ru-RU" sz="2000" dirty="0">
                        <a:latin typeface="Times New Roman" panose="02020603050405020304" pitchFamily="18" charset="0"/>
                        <a:cs typeface="Times New Roman" panose="02020603050405020304" pitchFamily="18"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828556"/>
                  </a:ext>
                </a:extLst>
              </a:tr>
              <a:tr h="415996">
                <a:tc rowSpan="2">
                  <a:txBody>
                    <a:bodyPr/>
                    <a:lstStyle/>
                    <a:p>
                      <a:r>
                        <a:rPr lang="ru-RU" sz="2000" dirty="0">
                          <a:latin typeface="Times New Roman" panose="02020603050405020304" pitchFamily="18" charset="0"/>
                          <a:cs typeface="Times New Roman" panose="02020603050405020304" pitchFamily="18" charset="0"/>
                        </a:rPr>
                        <a:t>Удобный калькулятор на экране создания новой транзакции</a:t>
                      </a:r>
                    </a:p>
                  </a:txBody>
                  <a:tcPr>
                    <a:lnT w="19050" cap="flat" cmpd="sng" algn="ctr">
                      <a:solidFill>
                        <a:schemeClr val="tx1"/>
                      </a:solidFill>
                      <a:prstDash val="solid"/>
                      <a:round/>
                      <a:headEnd type="none" w="med" len="med"/>
                      <a:tailEnd type="none" w="med" len="med"/>
                    </a:lnT>
                  </a:tcPr>
                </a:tc>
                <a:tc rowSpan="3">
                  <a:txBody>
                    <a:bodyPr/>
                    <a:lstStyle/>
                    <a:p>
                      <a:pPr algn="ctr"/>
                      <a:r>
                        <a:rPr lang="en-US" sz="2000" dirty="0">
                          <a:latin typeface="Times New Roman" panose="02020603050405020304" pitchFamily="18" charset="0"/>
                          <a:cs typeface="Times New Roman" panose="02020603050405020304" pitchFamily="18" charset="0"/>
                        </a:rPr>
                        <a:t>Organizze</a:t>
                      </a:r>
                      <a:endParaRPr lang="ru-RU" sz="2000" dirty="0">
                        <a:latin typeface="Times New Roman" panose="02020603050405020304" pitchFamily="18" charset="0"/>
                        <a:cs typeface="Times New Roman" panose="02020603050405020304" pitchFamily="18" charset="0"/>
                      </a:endParaRPr>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ru-RU" sz="2000" dirty="0">
                          <a:latin typeface="Times New Roman" panose="02020603050405020304" pitchFamily="18" charset="0"/>
                          <a:cs typeface="Times New Roman" panose="02020603050405020304" pitchFamily="18" charset="0"/>
                        </a:rPr>
                        <a:t>Отсутствие локализации приложения</a:t>
                      </a: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1148029"/>
                  </a:ext>
                </a:extLst>
              </a:tr>
              <a:tr h="344527">
                <a:tc vMerge="1">
                  <a:txBody>
                    <a:bodyPr/>
                    <a:lstStyle/>
                    <a:p>
                      <a:r>
                        <a:rPr lang="ru-RU" sz="2000" dirty="0">
                          <a:latin typeface="Times New Roman" panose="02020603050405020304" pitchFamily="18" charset="0"/>
                          <a:cs typeface="Times New Roman" panose="02020603050405020304" pitchFamily="18" charset="0"/>
                        </a:rPr>
                        <a:t>Простая авторизация</a:t>
                      </a:r>
                    </a:p>
                  </a:txBody>
                  <a:tcPr/>
                </a:tc>
                <a:tc vMerge="1">
                  <a:txBody>
                    <a:bodyPr/>
                    <a:lstStyle/>
                    <a:p>
                      <a:endParaRPr lang="ru-RU" sz="2000" dirty="0">
                        <a:latin typeface="Times New Roman" panose="02020603050405020304" pitchFamily="18" charset="0"/>
                        <a:cs typeface="Times New Roman" panose="02020603050405020304" pitchFamily="18" charset="0"/>
                      </a:endParaRPr>
                    </a:p>
                  </a:txBody>
                  <a:tcPr/>
                </a:tc>
                <a:tc rowSpan="2">
                  <a:txBody>
                    <a:bodyPr/>
                    <a:lstStyle/>
                    <a:p>
                      <a:r>
                        <a:rPr lang="ru-RU" sz="2000" dirty="0">
                          <a:latin typeface="Times New Roman" panose="02020603050405020304" pitchFamily="18" charset="0"/>
                          <a:cs typeface="Times New Roman" panose="02020603050405020304" pitchFamily="18" charset="0"/>
                        </a:rPr>
                        <a:t>Отсутствие возможности выбора валюты транзакции</a:t>
                      </a:r>
                    </a:p>
                  </a:txBody>
                  <a:tcPr/>
                </a:tc>
                <a:extLst>
                  <a:ext uri="{0D108BD9-81ED-4DB2-BD59-A6C34878D82A}">
                    <a16:rowId xmlns:a16="http://schemas.microsoft.com/office/drawing/2014/main" val="1097919799"/>
                  </a:ext>
                </a:extLst>
              </a:tr>
              <a:tr h="356513">
                <a:tc>
                  <a:txBody>
                    <a:bodyPr/>
                    <a:lstStyle/>
                    <a:p>
                      <a:r>
                        <a:rPr lang="ru-RU" sz="2000" dirty="0">
                          <a:latin typeface="Times New Roman" panose="02020603050405020304" pitchFamily="18" charset="0"/>
                          <a:cs typeface="Times New Roman" panose="02020603050405020304" pitchFamily="18" charset="0"/>
                        </a:rPr>
                        <a:t>Простая авторизация</a:t>
                      </a:r>
                    </a:p>
                  </a:txBody>
                  <a:tcPr/>
                </a:tc>
                <a:tc vMerge="1">
                  <a:txBody>
                    <a:bodyPr/>
                    <a:lstStyle/>
                    <a:p>
                      <a:pPr algn="ctr"/>
                      <a:endParaRPr lang="ru-RU" sz="2000" dirty="0">
                        <a:latin typeface="Times New Roman" panose="02020603050405020304" pitchFamily="18" charset="0"/>
                        <a:cs typeface="Times New Roman" panose="02020603050405020304" pitchFamily="18" charset="0"/>
                      </a:endParaRPr>
                    </a:p>
                  </a:txBody>
                  <a:tcPr anchor="ctr">
                    <a:lnT w="19050" cap="flat" cmpd="sng" algn="ctr">
                      <a:solidFill>
                        <a:schemeClr val="tx1"/>
                      </a:solidFill>
                      <a:prstDash val="solid"/>
                      <a:round/>
                      <a:headEnd type="none" w="med" len="med"/>
                      <a:tailEnd type="none" w="med" len="med"/>
                    </a:lnT>
                  </a:tcPr>
                </a:tc>
                <a:tc vMerge="1">
                  <a:txBody>
                    <a:bodyPr/>
                    <a:lstStyle/>
                    <a:p>
                      <a:endParaRPr lang="ru-RU"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9498329"/>
                  </a:ext>
                </a:extLst>
              </a:tr>
            </a:tbl>
          </a:graphicData>
        </a:graphic>
      </p:graphicFrame>
      <p:sp>
        <p:nvSpPr>
          <p:cNvPr id="2" name="Номер слайда 1"/>
          <p:cNvSpPr>
            <a:spLocks noGrp="1"/>
          </p:cNvSpPr>
          <p:nvPr>
            <p:ph type="sldNum" sz="quarter" idx="12"/>
          </p:nvPr>
        </p:nvSpPr>
        <p:spPr/>
        <p:txBody>
          <a:bodyPr/>
          <a:lstStyle/>
          <a:p>
            <a:fld id="{D100EC64-3FE9-4C10-B8B9-5C820C63BC0F}" type="slidenum">
              <a:rPr lang="ru-RU" sz="2000" smtClean="0">
                <a:latin typeface="Times New Roman" panose="02020603050405020304" pitchFamily="18" charset="0"/>
                <a:cs typeface="Times New Roman" panose="02020603050405020304" pitchFamily="18" charset="0"/>
              </a:rPr>
              <a:t>5</a:t>
            </a:fld>
            <a:r>
              <a:rPr lang="en-US" sz="2000" dirty="0">
                <a:latin typeface="Times New Roman" panose="02020603050405020304" pitchFamily="18" charset="0"/>
                <a:cs typeface="Times New Roman" panose="02020603050405020304" pitchFamily="18" charset="0"/>
              </a:rPr>
              <a:t> /19</a:t>
            </a:r>
            <a:endParaRPr lang="ru-RU"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1FEF0D7-ACA2-68A8-8339-6EF5C4577D10}"/>
              </a:ext>
            </a:extLst>
          </p:cNvPr>
          <p:cNvSpPr txBox="1"/>
          <p:nvPr/>
        </p:nvSpPr>
        <p:spPr>
          <a:xfrm>
            <a:off x="0" y="6343650"/>
            <a:ext cx="12191999" cy="498663"/>
          </a:xfrm>
          <a:prstGeom prst="rect">
            <a:avLst/>
          </a:prstGeom>
          <a:noFill/>
        </p:spPr>
        <p:txBody>
          <a:bodyPr wrap="square">
            <a:spAutoFit/>
          </a:bodyPr>
          <a:lstStyle/>
          <a:p>
            <a:pPr marL="17145" algn="ctr">
              <a:lnSpc>
                <a:spcPct val="150000"/>
              </a:lnSpc>
              <a:tabLst>
                <a:tab pos="135255" algn="l"/>
              </a:tabLst>
            </a:pPr>
            <a:r>
              <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Исходный код: </a:t>
            </a:r>
            <a:r>
              <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https://github.com/katrinSergeevna22/finance_application</a:t>
            </a:r>
            <a:endPar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64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879BC3-479B-F7D2-1C33-27B3367FE8CA}"/>
              </a:ext>
            </a:extLst>
          </p:cNvPr>
          <p:cNvSpPr txBox="1"/>
          <p:nvPr/>
        </p:nvSpPr>
        <p:spPr>
          <a:xfrm>
            <a:off x="1524000" y="199706"/>
            <a:ext cx="9144000" cy="600164"/>
          </a:xfrm>
          <a:prstGeom prst="rect">
            <a:avLst/>
          </a:prstGeom>
          <a:noFill/>
        </p:spPr>
        <p:txBody>
          <a:bodyPr wrap="square" rtlCol="0">
            <a:spAutoFit/>
          </a:bodyPr>
          <a:lstStyle/>
          <a:p>
            <a:pPr algn="ctr"/>
            <a:r>
              <a:rPr lang="ru-RU" sz="3300" b="1" dirty="0">
                <a:solidFill>
                  <a:prstClr val="black"/>
                </a:solidFill>
                <a:latin typeface="Times New Roman" panose="02020603050405020304" pitchFamily="18" charset="0"/>
                <a:cs typeface="Times New Roman" panose="02020603050405020304" pitchFamily="18" charset="0"/>
              </a:rPr>
              <a:t>ВАРИАНТЫ ИСПОЛЬЗОВАНИЯ</a:t>
            </a:r>
          </a:p>
        </p:txBody>
      </p:sp>
      <p:sp>
        <p:nvSpPr>
          <p:cNvPr id="2" name="Номер слайда 1"/>
          <p:cNvSpPr>
            <a:spLocks noGrp="1"/>
          </p:cNvSpPr>
          <p:nvPr>
            <p:ph type="sldNum" sz="quarter" idx="12"/>
          </p:nvPr>
        </p:nvSpPr>
        <p:spPr/>
        <p:txBody>
          <a:bodyPr/>
          <a:lstStyle/>
          <a:p>
            <a:fld id="{D100EC64-3FE9-4C10-B8B9-5C820C63BC0F}" type="slidenum">
              <a:rPr lang="ru-RU" sz="2000" smtClean="0">
                <a:latin typeface="Times New Roman" panose="02020603050405020304" pitchFamily="18" charset="0"/>
                <a:cs typeface="Times New Roman" panose="02020603050405020304" pitchFamily="18" charset="0"/>
              </a:rPr>
              <a:t>6</a:t>
            </a:fld>
            <a:r>
              <a:rPr lang="en-US" sz="2000" dirty="0">
                <a:latin typeface="Times New Roman" panose="02020603050405020304" pitchFamily="18" charset="0"/>
                <a:cs typeface="Times New Roman" panose="02020603050405020304" pitchFamily="18" charset="0"/>
              </a:rPr>
              <a:t> /19</a:t>
            </a:r>
            <a:endParaRPr lang="ru-RU" sz="2000" dirty="0">
              <a:latin typeface="Times New Roman" panose="02020603050405020304" pitchFamily="18" charset="0"/>
              <a:cs typeface="Times New Roman" panose="02020603050405020304" pitchFamily="18" charset="0"/>
            </a:endParaRPr>
          </a:p>
        </p:txBody>
      </p:sp>
      <p:pic>
        <p:nvPicPr>
          <p:cNvPr id="1032" name="Picture 8">
            <a:extLst>
              <a:ext uri="{FF2B5EF4-FFF2-40B4-BE49-F238E27FC236}">
                <a16:creationId xmlns:a16="http://schemas.microsoft.com/office/drawing/2014/main" id="{FEE9E700-C47E-AC9C-758A-49462366A2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216357" y="799870"/>
            <a:ext cx="9759283" cy="55310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906C754-6720-9BFA-ED7F-19059A299AC4}"/>
              </a:ext>
            </a:extLst>
          </p:cNvPr>
          <p:cNvSpPr txBox="1"/>
          <p:nvPr/>
        </p:nvSpPr>
        <p:spPr>
          <a:xfrm>
            <a:off x="0" y="6343650"/>
            <a:ext cx="12191999" cy="498663"/>
          </a:xfrm>
          <a:prstGeom prst="rect">
            <a:avLst/>
          </a:prstGeom>
          <a:noFill/>
        </p:spPr>
        <p:txBody>
          <a:bodyPr wrap="square">
            <a:spAutoFit/>
          </a:bodyPr>
          <a:lstStyle/>
          <a:p>
            <a:pPr marL="17145" algn="ctr">
              <a:lnSpc>
                <a:spcPct val="150000"/>
              </a:lnSpc>
              <a:tabLst>
                <a:tab pos="135255" algn="l"/>
              </a:tabLst>
            </a:pPr>
            <a:r>
              <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Исходный код: </a:t>
            </a:r>
            <a:r>
              <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https://github.com/katrinSergeevna22/finance_application</a:t>
            </a:r>
            <a:endPar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898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D745D-99BF-A95B-4229-4238C394A0B8}"/>
              </a:ext>
            </a:extLst>
          </p:cNvPr>
          <p:cNvSpPr txBox="1"/>
          <p:nvPr/>
        </p:nvSpPr>
        <p:spPr>
          <a:xfrm>
            <a:off x="1524000" y="117516"/>
            <a:ext cx="9144000" cy="600164"/>
          </a:xfrm>
          <a:prstGeom prst="rect">
            <a:avLst/>
          </a:prstGeom>
          <a:noFill/>
        </p:spPr>
        <p:txBody>
          <a:bodyPr wrap="square" rtlCol="0">
            <a:spAutoFit/>
          </a:bodyPr>
          <a:lstStyle/>
          <a:p>
            <a:pPr algn="ctr"/>
            <a:r>
              <a:rPr lang="ru-RU" sz="3300" b="1" dirty="0">
                <a:solidFill>
                  <a:prstClr val="black"/>
                </a:solidFill>
                <a:latin typeface="Times New Roman" panose="02020603050405020304" pitchFamily="18" charset="0"/>
                <a:cs typeface="Times New Roman" panose="02020603050405020304" pitchFamily="18" charset="0"/>
              </a:rPr>
              <a:t>АРХИТЕКТУРА ПРИЛОЖЕНИЯ</a:t>
            </a:r>
          </a:p>
        </p:txBody>
      </p:sp>
      <p:sp>
        <p:nvSpPr>
          <p:cNvPr id="2" name="Номер слайда 1"/>
          <p:cNvSpPr>
            <a:spLocks noGrp="1"/>
          </p:cNvSpPr>
          <p:nvPr>
            <p:ph type="sldNum" sz="quarter" idx="12"/>
          </p:nvPr>
        </p:nvSpPr>
        <p:spPr/>
        <p:txBody>
          <a:bodyPr/>
          <a:lstStyle/>
          <a:p>
            <a:fld id="{D100EC64-3FE9-4C10-B8B9-5C820C63BC0F}" type="slidenum">
              <a:rPr lang="ru-RU" sz="2000" smtClean="0">
                <a:latin typeface="Times New Roman" panose="02020603050405020304" pitchFamily="18" charset="0"/>
                <a:cs typeface="Times New Roman" panose="02020603050405020304" pitchFamily="18" charset="0"/>
              </a:rPr>
              <a:t>7</a:t>
            </a:fld>
            <a:r>
              <a:rPr lang="en-US" sz="2000" dirty="0">
                <a:latin typeface="Times New Roman" panose="02020603050405020304" pitchFamily="18" charset="0"/>
                <a:cs typeface="Times New Roman" panose="02020603050405020304" pitchFamily="18" charset="0"/>
              </a:rPr>
              <a:t> /19</a:t>
            </a:r>
            <a:endParaRPr lang="ru-RU" sz="20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37447E9F-9CA8-57FC-873C-92B8D9446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805029" y="703918"/>
            <a:ext cx="6620043" cy="57828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2CE022-9726-F184-7B91-42872CBB9336}"/>
              </a:ext>
            </a:extLst>
          </p:cNvPr>
          <p:cNvSpPr txBox="1"/>
          <p:nvPr/>
        </p:nvSpPr>
        <p:spPr>
          <a:xfrm>
            <a:off x="0" y="6343650"/>
            <a:ext cx="12191999" cy="498663"/>
          </a:xfrm>
          <a:prstGeom prst="rect">
            <a:avLst/>
          </a:prstGeom>
          <a:noFill/>
        </p:spPr>
        <p:txBody>
          <a:bodyPr wrap="square">
            <a:spAutoFit/>
          </a:bodyPr>
          <a:lstStyle/>
          <a:p>
            <a:pPr marL="17145" algn="ctr">
              <a:lnSpc>
                <a:spcPct val="150000"/>
              </a:lnSpc>
              <a:tabLst>
                <a:tab pos="135255" algn="l"/>
              </a:tabLst>
            </a:pPr>
            <a:r>
              <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Исходный код: </a:t>
            </a:r>
            <a:r>
              <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https://github.com/katrinSergeevna22/finance_application</a:t>
            </a:r>
            <a:endPar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48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D745D-99BF-A95B-4229-4238C394A0B8}"/>
              </a:ext>
            </a:extLst>
          </p:cNvPr>
          <p:cNvSpPr txBox="1"/>
          <p:nvPr/>
        </p:nvSpPr>
        <p:spPr>
          <a:xfrm>
            <a:off x="1524000" y="117516"/>
            <a:ext cx="9144000" cy="600164"/>
          </a:xfrm>
          <a:prstGeom prst="rect">
            <a:avLst/>
          </a:prstGeom>
          <a:noFill/>
        </p:spPr>
        <p:txBody>
          <a:bodyPr wrap="square" rtlCol="0">
            <a:spAutoFit/>
          </a:bodyPr>
          <a:lstStyle/>
          <a:p>
            <a:pPr algn="ctr"/>
            <a:r>
              <a:rPr lang="ru-RU" sz="3300" b="1" dirty="0">
                <a:solidFill>
                  <a:prstClr val="black"/>
                </a:solidFill>
                <a:latin typeface="Times New Roman" panose="02020603050405020304" pitchFamily="18" charset="0"/>
                <a:cs typeface="Times New Roman" panose="02020603050405020304" pitchFamily="18" charset="0"/>
              </a:rPr>
              <a:t>СТРУКТУРА БАЗЫ ДАННЫХ</a:t>
            </a:r>
          </a:p>
        </p:txBody>
      </p:sp>
      <p:pic>
        <p:nvPicPr>
          <p:cNvPr id="1026" name="Picture 2">
            <a:extLst>
              <a:ext uri="{FF2B5EF4-FFF2-40B4-BE49-F238E27FC236}">
                <a16:creationId xmlns:a16="http://schemas.microsoft.com/office/drawing/2014/main" id="{BFBEC838-20B5-B180-0A4C-6C14DDF93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00100" y="1410100"/>
            <a:ext cx="10744200" cy="42976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D100EC64-3FE9-4C10-B8B9-5C820C63BC0F}" type="slidenum">
              <a:rPr lang="ru-RU" sz="2000" smtClean="0">
                <a:latin typeface="Times New Roman" panose="02020603050405020304" pitchFamily="18" charset="0"/>
                <a:cs typeface="Times New Roman" panose="02020603050405020304" pitchFamily="18" charset="0"/>
              </a:rPr>
              <a:t>8</a:t>
            </a:fld>
            <a:r>
              <a:rPr lang="en-US" sz="2000" dirty="0">
                <a:latin typeface="Times New Roman" panose="02020603050405020304" pitchFamily="18" charset="0"/>
                <a:cs typeface="Times New Roman" panose="02020603050405020304" pitchFamily="18" charset="0"/>
              </a:rPr>
              <a:t> /19</a:t>
            </a:r>
            <a:endParaRPr lang="ru-RU"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DF4F31-719E-6895-0677-4F6B3CD699DD}"/>
              </a:ext>
            </a:extLst>
          </p:cNvPr>
          <p:cNvSpPr txBox="1"/>
          <p:nvPr/>
        </p:nvSpPr>
        <p:spPr>
          <a:xfrm>
            <a:off x="0" y="6343650"/>
            <a:ext cx="12191999" cy="498663"/>
          </a:xfrm>
          <a:prstGeom prst="rect">
            <a:avLst/>
          </a:prstGeom>
          <a:noFill/>
        </p:spPr>
        <p:txBody>
          <a:bodyPr wrap="square">
            <a:spAutoFit/>
          </a:bodyPr>
          <a:lstStyle/>
          <a:p>
            <a:pPr marL="17145" algn="ctr">
              <a:lnSpc>
                <a:spcPct val="150000"/>
              </a:lnSpc>
              <a:tabLst>
                <a:tab pos="135255" algn="l"/>
              </a:tabLst>
            </a:pPr>
            <a:r>
              <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Исходный код: </a:t>
            </a:r>
            <a:r>
              <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https://github.com/katrinSergeevna22/finance_application</a:t>
            </a:r>
            <a:endPar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0576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96DCD9-3BB3-A588-11D2-161E1435DDB6}"/>
              </a:ext>
            </a:extLst>
          </p:cNvPr>
          <p:cNvSpPr txBox="1"/>
          <p:nvPr/>
        </p:nvSpPr>
        <p:spPr>
          <a:xfrm>
            <a:off x="1524000" y="117516"/>
            <a:ext cx="9144000" cy="600164"/>
          </a:xfrm>
          <a:prstGeom prst="rect">
            <a:avLst/>
          </a:prstGeom>
          <a:noFill/>
        </p:spPr>
        <p:txBody>
          <a:bodyPr wrap="square" rtlCol="0">
            <a:spAutoFit/>
          </a:bodyPr>
          <a:lstStyle/>
          <a:p>
            <a:pPr algn="ctr"/>
            <a:r>
              <a:rPr lang="ru-RU" sz="3300" b="1" dirty="0">
                <a:solidFill>
                  <a:prstClr val="black"/>
                </a:solidFill>
                <a:latin typeface="Times New Roman" panose="02020603050405020304" pitchFamily="18" charset="0"/>
                <a:cs typeface="Times New Roman" panose="02020603050405020304" pitchFamily="18" charset="0"/>
              </a:rPr>
              <a:t>СРЕДСТВА РАЗРАБОТКИ</a:t>
            </a:r>
          </a:p>
        </p:txBody>
      </p:sp>
      <p:sp>
        <p:nvSpPr>
          <p:cNvPr id="4" name="TextBox 3">
            <a:extLst>
              <a:ext uri="{FF2B5EF4-FFF2-40B4-BE49-F238E27FC236}">
                <a16:creationId xmlns:a16="http://schemas.microsoft.com/office/drawing/2014/main" id="{4D8E5CE3-EBC8-33DA-8916-0700A105225D}"/>
              </a:ext>
            </a:extLst>
          </p:cNvPr>
          <p:cNvSpPr txBox="1"/>
          <p:nvPr/>
        </p:nvSpPr>
        <p:spPr>
          <a:xfrm>
            <a:off x="710418" y="1378598"/>
            <a:ext cx="9666481" cy="3246530"/>
          </a:xfrm>
          <a:prstGeom prst="rect">
            <a:avLst/>
          </a:prstGeom>
          <a:noFill/>
        </p:spPr>
        <p:txBody>
          <a:bodyPr wrap="square" rtlCol="0">
            <a:spAutoFit/>
          </a:bodyPr>
          <a:lstStyle/>
          <a:p>
            <a:pPr indent="337661" algn="just">
              <a:lnSpc>
                <a:spcPct val="150000"/>
              </a:lnSpc>
              <a:buFont typeface="Arial" panose="020B0604020202020204" pitchFamily="34" charset="0"/>
              <a:buChar char="•"/>
            </a:pPr>
            <a:r>
              <a:rPr lang="ru-RU" sz="2800" dirty="0">
                <a:solidFill>
                  <a:prstClr val="black"/>
                </a:solidFill>
                <a:latin typeface="Times New Roman" panose="02020603050405020304" pitchFamily="18" charset="0"/>
                <a:ea typeface="Times New Roman" panose="02020603050405020304" pitchFamily="18" charset="0"/>
              </a:rPr>
              <a:t>Среда разработки: </a:t>
            </a:r>
            <a:r>
              <a:rPr lang="en-US" sz="2800" dirty="0">
                <a:solidFill>
                  <a:prstClr val="black"/>
                </a:solidFill>
                <a:latin typeface="Times New Roman" panose="02020603050405020304" pitchFamily="18" charset="0"/>
                <a:ea typeface="Times New Roman" panose="02020603050405020304" pitchFamily="18" charset="0"/>
              </a:rPr>
              <a:t>XCode</a:t>
            </a:r>
          </a:p>
          <a:p>
            <a:pPr marL="342900" indent="-342900" algn="just">
              <a:lnSpc>
                <a:spcPct val="150000"/>
              </a:lnSpc>
              <a:buFont typeface="Arial" panose="020B0604020202020204" pitchFamily="34" charset="0"/>
              <a:buChar char="•"/>
            </a:pPr>
            <a:r>
              <a:rPr lang="ru-RU" sz="2800" dirty="0">
                <a:solidFill>
                  <a:prstClr val="black"/>
                </a:solidFill>
                <a:latin typeface="Times New Roman" panose="02020603050405020304" pitchFamily="18" charset="0"/>
                <a:ea typeface="Times New Roman" panose="02020603050405020304" pitchFamily="18" charset="0"/>
              </a:rPr>
              <a:t>Язык программирования: </a:t>
            </a:r>
            <a:r>
              <a:rPr lang="en-US" sz="2800" dirty="0">
                <a:solidFill>
                  <a:prstClr val="black"/>
                </a:solidFill>
                <a:latin typeface="Times New Roman" panose="02020603050405020304" pitchFamily="18" charset="0"/>
                <a:ea typeface="Times New Roman" panose="02020603050405020304" pitchFamily="18" charset="0"/>
              </a:rPr>
              <a:t>Swift</a:t>
            </a:r>
          </a:p>
          <a:p>
            <a:pPr marL="342900" indent="-342900" algn="just">
              <a:lnSpc>
                <a:spcPct val="150000"/>
              </a:lnSpc>
              <a:buFont typeface="Arial" panose="020B0604020202020204" pitchFamily="34" charset="0"/>
              <a:buChar char="•"/>
            </a:pPr>
            <a:r>
              <a:rPr lang="ru-RU" sz="2800" dirty="0">
                <a:solidFill>
                  <a:prstClr val="black"/>
                </a:solidFill>
                <a:latin typeface="Times New Roman" panose="02020603050405020304" pitchFamily="18" charset="0"/>
                <a:ea typeface="Times New Roman" panose="02020603050405020304" pitchFamily="18" charset="0"/>
              </a:rPr>
              <a:t>Фреймворки: </a:t>
            </a:r>
            <a:r>
              <a:rPr lang="en-US" sz="2800" dirty="0">
                <a:solidFill>
                  <a:prstClr val="black"/>
                </a:solidFill>
                <a:latin typeface="Times New Roman" panose="02020603050405020304" pitchFamily="18" charset="0"/>
                <a:ea typeface="Times New Roman" panose="02020603050405020304" pitchFamily="18" charset="0"/>
              </a:rPr>
              <a:t>SwiftUI</a:t>
            </a:r>
          </a:p>
          <a:p>
            <a:pPr marL="342900" indent="-342900" algn="just">
              <a:lnSpc>
                <a:spcPct val="150000"/>
              </a:lnSpc>
              <a:buFont typeface="Arial" panose="020B0604020202020204" pitchFamily="34" charset="0"/>
              <a:buChar char="•"/>
            </a:pPr>
            <a:r>
              <a:rPr lang="ru-RU" sz="2800" dirty="0">
                <a:solidFill>
                  <a:prstClr val="black"/>
                </a:solidFill>
                <a:latin typeface="Times New Roman" panose="02020603050405020304" pitchFamily="18" charset="0"/>
                <a:ea typeface="Times New Roman" panose="02020603050405020304" pitchFamily="18" charset="0"/>
              </a:rPr>
              <a:t>База данных: </a:t>
            </a:r>
            <a:r>
              <a:rPr lang="en-US" sz="2800" dirty="0">
                <a:solidFill>
                  <a:prstClr val="black"/>
                </a:solidFill>
                <a:latin typeface="Times New Roman" panose="02020603050405020304" pitchFamily="18" charset="0"/>
                <a:ea typeface="Times New Roman" panose="02020603050405020304" pitchFamily="18" charset="0"/>
              </a:rPr>
              <a:t>Google Firebase</a:t>
            </a:r>
          </a:p>
          <a:p>
            <a:pPr marL="342900" indent="-342900" algn="just">
              <a:lnSpc>
                <a:spcPct val="150000"/>
              </a:lnSpc>
              <a:buFont typeface="Arial" panose="020B0604020202020204" pitchFamily="34" charset="0"/>
              <a:buChar char="•"/>
            </a:pPr>
            <a:r>
              <a:rPr lang="ru-RU" sz="2800" dirty="0">
                <a:solidFill>
                  <a:prstClr val="black"/>
                </a:solidFill>
                <a:latin typeface="Times New Roman" panose="02020603050405020304" pitchFamily="18" charset="0"/>
                <a:ea typeface="Times New Roman" panose="02020603050405020304" pitchFamily="18" charset="0"/>
              </a:rPr>
              <a:t>Среда создания макета интерфейса: </a:t>
            </a:r>
            <a:r>
              <a:rPr lang="en-US" sz="2800" dirty="0">
                <a:solidFill>
                  <a:prstClr val="black"/>
                </a:solidFill>
                <a:latin typeface="Times New Roman" panose="02020603050405020304" pitchFamily="18" charset="0"/>
                <a:ea typeface="Times New Roman" panose="02020603050405020304" pitchFamily="18" charset="0"/>
              </a:rPr>
              <a:t>Figma</a:t>
            </a:r>
            <a:endParaRPr lang="ru-RU" sz="2800" dirty="0">
              <a:solidFill>
                <a:prstClr val="black"/>
              </a:solidFill>
              <a:latin typeface="Times New Roman" panose="02020603050405020304" pitchFamily="18" charset="0"/>
              <a:ea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D100EC64-3FE9-4C10-B8B9-5C820C63BC0F}" type="slidenum">
              <a:rPr lang="ru-RU" sz="2000" smtClean="0">
                <a:latin typeface="Times New Roman" panose="02020603050405020304" pitchFamily="18" charset="0"/>
                <a:cs typeface="Times New Roman" panose="02020603050405020304" pitchFamily="18" charset="0"/>
              </a:rPr>
              <a:t>9</a:t>
            </a:fld>
            <a:r>
              <a:rPr lang="en-US" sz="2000" dirty="0">
                <a:latin typeface="Times New Roman" panose="02020603050405020304" pitchFamily="18" charset="0"/>
                <a:cs typeface="Times New Roman" panose="02020603050405020304" pitchFamily="18" charset="0"/>
              </a:rPr>
              <a:t> /19</a:t>
            </a:r>
            <a:endParaRPr lang="ru-RU"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C498949-5162-EB73-6D5F-0BA99B905E17}"/>
              </a:ext>
            </a:extLst>
          </p:cNvPr>
          <p:cNvSpPr txBox="1"/>
          <p:nvPr/>
        </p:nvSpPr>
        <p:spPr>
          <a:xfrm>
            <a:off x="0" y="6343650"/>
            <a:ext cx="12191999" cy="498663"/>
          </a:xfrm>
          <a:prstGeom prst="rect">
            <a:avLst/>
          </a:prstGeom>
          <a:noFill/>
        </p:spPr>
        <p:txBody>
          <a:bodyPr wrap="square">
            <a:spAutoFit/>
          </a:bodyPr>
          <a:lstStyle/>
          <a:p>
            <a:pPr marL="17145" algn="ctr">
              <a:lnSpc>
                <a:spcPct val="150000"/>
              </a:lnSpc>
              <a:tabLst>
                <a:tab pos="135255" algn="l"/>
              </a:tabLst>
            </a:pPr>
            <a:r>
              <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Исходный код: </a:t>
            </a:r>
            <a:r>
              <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https://github.com/katrinSergeevna22/finance_application</a:t>
            </a:r>
            <a:endParaRPr lang="ru-RU"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336184"/>
      </p:ext>
    </p:extLst>
  </p:cSld>
  <p:clrMapOvr>
    <a:masterClrMapping/>
  </p:clrMapOvr>
</p:sld>
</file>

<file path=ppt/theme/theme1.xml><?xml version="1.0" encoding="utf-8"?>
<a:theme xmlns:a="http://schemas.openxmlformats.org/drawingml/2006/main" name="1_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17470</TotalTime>
  <Words>1602</Words>
  <Application>Microsoft Macintosh PowerPoint</Application>
  <PresentationFormat>Widescreen</PresentationFormat>
  <Paragraphs>191</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Times New Roman</vt:lpstr>
      <vt:lpstr>TimesNewRomanPSMT</vt:lpstr>
      <vt:lpstr>1_Тема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Katya *</dc:creator>
  <cp:lastModifiedBy>Ivan Vargunin</cp:lastModifiedBy>
  <cp:revision>128</cp:revision>
  <cp:lastPrinted>2024-06-11T21:19:37Z</cp:lastPrinted>
  <dcterms:created xsi:type="dcterms:W3CDTF">2024-03-24T18:48:45Z</dcterms:created>
  <dcterms:modified xsi:type="dcterms:W3CDTF">2024-10-24T01:44:43Z</dcterms:modified>
</cp:coreProperties>
</file>