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3152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8B2"/>
    <a:srgbClr val="F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13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73418"/>
            <a:ext cx="54864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61223"/>
            <a:ext cx="54864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50A8-C7D5-4777-B601-DE4A92CBD950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7279-5F05-421C-AA27-83683403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2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50A8-C7D5-4777-B601-DE4A92CBD950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7279-5F05-421C-AA27-83683403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9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19075"/>
            <a:ext cx="1577340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19075"/>
            <a:ext cx="4640580" cy="34871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50A8-C7D5-4777-B601-DE4A92CBD950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7279-5F05-421C-AA27-83683403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3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50A8-C7D5-4777-B601-DE4A92CBD950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7279-5F05-421C-AA27-83683403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6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025843"/>
            <a:ext cx="630936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753678"/>
            <a:ext cx="630936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50A8-C7D5-4777-B601-DE4A92CBD950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7279-5F05-421C-AA27-83683403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4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095375"/>
            <a:ext cx="3108960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095375"/>
            <a:ext cx="3108960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50A8-C7D5-4777-B601-DE4A92CBD950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7279-5F05-421C-AA27-83683403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4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19075"/>
            <a:ext cx="630936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008698"/>
            <a:ext cx="309467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503045"/>
            <a:ext cx="3094672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008698"/>
            <a:ext cx="3109913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503045"/>
            <a:ext cx="3109913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50A8-C7D5-4777-B601-DE4A92CBD950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7279-5F05-421C-AA27-83683403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50A8-C7D5-4777-B601-DE4A92CBD950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7279-5F05-421C-AA27-83683403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7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50A8-C7D5-4777-B601-DE4A92CBD950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7279-5F05-421C-AA27-83683403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1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74320"/>
            <a:ext cx="2359342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592455"/>
            <a:ext cx="370332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234440"/>
            <a:ext cx="2359342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50A8-C7D5-4777-B601-DE4A92CBD950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7279-5F05-421C-AA27-83683403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74320"/>
            <a:ext cx="2359342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592455"/>
            <a:ext cx="370332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234440"/>
            <a:ext cx="2359342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50A8-C7D5-4777-B601-DE4A92CBD950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7279-5F05-421C-AA27-83683403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3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19075"/>
            <a:ext cx="630936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095375"/>
            <a:ext cx="630936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3813810"/>
            <a:ext cx="164592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A50A8-C7D5-4777-B601-DE4A92CBD950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3813810"/>
            <a:ext cx="24688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3813810"/>
            <a:ext cx="164592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47279-5F05-421C-AA27-83683403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5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2FB24DD-37FC-453B-AD36-F7AA787EBE8D}"/>
              </a:ext>
            </a:extLst>
          </p:cNvPr>
          <p:cNvGrpSpPr/>
          <p:nvPr/>
        </p:nvGrpSpPr>
        <p:grpSpPr>
          <a:xfrm>
            <a:off x="5733690" y="779926"/>
            <a:ext cx="816635" cy="578198"/>
            <a:chOff x="5877463" y="2400791"/>
            <a:chExt cx="816635" cy="578198"/>
          </a:xfrm>
        </p:grpSpPr>
        <p:sp>
          <p:nvSpPr>
            <p:cNvPr id="31" name="Rectangle 30"/>
            <p:cNvSpPr/>
            <p:nvPr/>
          </p:nvSpPr>
          <p:spPr>
            <a:xfrm>
              <a:off x="5877463" y="2400791"/>
              <a:ext cx="816635" cy="578198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38411" y="2475467"/>
              <a:ext cx="703929" cy="1814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Task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38411" y="2708568"/>
              <a:ext cx="703929" cy="187276"/>
            </a:xfrm>
            <a:prstGeom prst="rect">
              <a:avLst/>
            </a:prstGeom>
            <a:noFill/>
            <a:ln w="19050">
              <a:prstDash val="sysDot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Thread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FBBC4E3-1D64-4E0A-AEE5-FDC85A33CCAF}"/>
              </a:ext>
            </a:extLst>
          </p:cNvPr>
          <p:cNvSpPr txBox="1"/>
          <p:nvPr/>
        </p:nvSpPr>
        <p:spPr>
          <a:xfrm>
            <a:off x="1656081" y="1316371"/>
            <a:ext cx="156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 / C++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BE9F2A-BFB1-4691-ADBD-D01EB4BC99C2}"/>
              </a:ext>
            </a:extLst>
          </p:cNvPr>
          <p:cNvSpPr/>
          <p:nvPr/>
        </p:nvSpPr>
        <p:spPr>
          <a:xfrm>
            <a:off x="1768627" y="851031"/>
            <a:ext cx="1353015" cy="3634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Decode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7FBFE0-C96D-4159-B6E6-C403B35C76F9}"/>
              </a:ext>
            </a:extLst>
          </p:cNvPr>
          <p:cNvSpPr/>
          <p:nvPr/>
        </p:nvSpPr>
        <p:spPr>
          <a:xfrm>
            <a:off x="1656081" y="779926"/>
            <a:ext cx="1568038" cy="526516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10850E-6D48-43C5-8C0A-946E67422B0A}"/>
              </a:ext>
            </a:extLst>
          </p:cNvPr>
          <p:cNvSpPr txBox="1"/>
          <p:nvPr/>
        </p:nvSpPr>
        <p:spPr>
          <a:xfrm>
            <a:off x="3835290" y="2842937"/>
            <a:ext cx="156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MATLAB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5168587-D999-4C4F-897C-59270C74CF9B}"/>
              </a:ext>
            </a:extLst>
          </p:cNvPr>
          <p:cNvSpPr/>
          <p:nvPr/>
        </p:nvSpPr>
        <p:spPr>
          <a:xfrm>
            <a:off x="3947836" y="851030"/>
            <a:ext cx="1353015" cy="18900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Images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7483BFF-CC62-401E-AC82-52178301CAFF}"/>
              </a:ext>
            </a:extLst>
          </p:cNvPr>
          <p:cNvSpPr/>
          <p:nvPr/>
        </p:nvSpPr>
        <p:spPr>
          <a:xfrm>
            <a:off x="3835290" y="779926"/>
            <a:ext cx="1568038" cy="2063011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64B486B-9A03-4E89-B1A8-50ED63800DC6}"/>
              </a:ext>
            </a:extLst>
          </p:cNvPr>
          <p:cNvCxnSpPr>
            <a:cxnSpLocks/>
            <a:stCxn id="54" idx="3"/>
            <a:endCxn id="43" idx="1"/>
          </p:cNvCxnSpPr>
          <p:nvPr/>
        </p:nvCxnSpPr>
        <p:spPr>
          <a:xfrm>
            <a:off x="1334217" y="1032751"/>
            <a:ext cx="321864" cy="104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100FE95-EBA4-4AF1-869F-67483C571FFE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>
            <a:off x="3224119" y="1043184"/>
            <a:ext cx="611171" cy="7682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B813C0E-1FD6-424B-9A1E-8E71A7ED5786}"/>
              </a:ext>
            </a:extLst>
          </p:cNvPr>
          <p:cNvSpPr txBox="1"/>
          <p:nvPr/>
        </p:nvSpPr>
        <p:spPr>
          <a:xfrm>
            <a:off x="594912" y="878862"/>
            <a:ext cx="739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Cam #1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8653BD-B8D3-49A1-BBC9-B14E38866E2F}"/>
              </a:ext>
            </a:extLst>
          </p:cNvPr>
          <p:cNvSpPr txBox="1"/>
          <p:nvPr/>
        </p:nvSpPr>
        <p:spPr>
          <a:xfrm>
            <a:off x="594912" y="2404736"/>
            <a:ext cx="739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Cam #2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090FE4-B677-4238-A10D-2CA6A4E4C056}"/>
              </a:ext>
            </a:extLst>
          </p:cNvPr>
          <p:cNvSpPr txBox="1"/>
          <p:nvPr/>
        </p:nvSpPr>
        <p:spPr>
          <a:xfrm>
            <a:off x="1656082" y="2842937"/>
            <a:ext cx="156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 / C++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8E85CE-DB27-49A3-B85D-7E2116F120F6}"/>
              </a:ext>
            </a:extLst>
          </p:cNvPr>
          <p:cNvSpPr/>
          <p:nvPr/>
        </p:nvSpPr>
        <p:spPr>
          <a:xfrm>
            <a:off x="1768625" y="2376212"/>
            <a:ext cx="1353015" cy="3648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Decode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D71D8C9-7CBD-4563-9750-866A524510A1}"/>
              </a:ext>
            </a:extLst>
          </p:cNvPr>
          <p:cNvSpPr/>
          <p:nvPr/>
        </p:nvSpPr>
        <p:spPr>
          <a:xfrm>
            <a:off x="1656082" y="2275568"/>
            <a:ext cx="1568038" cy="571750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6216EC1-3FD1-4E72-9625-F2C9A9F36891}"/>
              </a:ext>
            </a:extLst>
          </p:cNvPr>
          <p:cNvCxnSpPr>
            <a:cxnSpLocks/>
            <a:stCxn id="58" idx="3"/>
            <a:endCxn id="66" idx="1"/>
          </p:cNvCxnSpPr>
          <p:nvPr/>
        </p:nvCxnSpPr>
        <p:spPr>
          <a:xfrm>
            <a:off x="1334217" y="2558625"/>
            <a:ext cx="321865" cy="28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8AD4559-200B-42DF-A4B8-497740D1EEC2}"/>
              </a:ext>
            </a:extLst>
          </p:cNvPr>
          <p:cNvCxnSpPr>
            <a:cxnSpLocks/>
            <a:stCxn id="66" idx="3"/>
            <a:endCxn id="49" idx="1"/>
          </p:cNvCxnSpPr>
          <p:nvPr/>
        </p:nvCxnSpPr>
        <p:spPr>
          <a:xfrm flipV="1">
            <a:off x="3224120" y="1811432"/>
            <a:ext cx="611170" cy="7500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5784132-5587-4F4F-816B-B96131790647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5403328" y="1811432"/>
            <a:ext cx="331933" cy="5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BA64B0B-AB1F-4317-B5FB-97802AF04928}"/>
              </a:ext>
            </a:extLst>
          </p:cNvPr>
          <p:cNvSpPr txBox="1"/>
          <p:nvPr/>
        </p:nvSpPr>
        <p:spPr>
          <a:xfrm>
            <a:off x="5739230" y="1657542"/>
            <a:ext cx="811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Location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67ED9F9-4138-46A0-BDB9-1ED0CA4FA3BE}"/>
              </a:ext>
            </a:extLst>
          </p:cNvPr>
          <p:cNvSpPr/>
          <p:nvPr/>
        </p:nvSpPr>
        <p:spPr>
          <a:xfrm>
            <a:off x="3680473" y="1698165"/>
            <a:ext cx="240041" cy="22749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FEAEABF-B46B-4865-B565-074F00534879}"/>
              </a:ext>
            </a:extLst>
          </p:cNvPr>
          <p:cNvSpPr txBox="1"/>
          <p:nvPr/>
        </p:nvSpPr>
        <p:spPr>
          <a:xfrm>
            <a:off x="3121640" y="3184046"/>
            <a:ext cx="1013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FF0000"/>
                </a:solidFill>
              </a:rPr>
              <a:t>Translation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35255BE-CF84-4D03-9D3D-335D8FB06210}"/>
              </a:ext>
            </a:extLst>
          </p:cNvPr>
          <p:cNvCxnSpPr>
            <a:cxnSpLocks/>
            <a:stCxn id="107" idx="0"/>
            <a:endCxn id="106" idx="4"/>
          </p:cNvCxnSpPr>
          <p:nvPr/>
        </p:nvCxnSpPr>
        <p:spPr>
          <a:xfrm flipV="1">
            <a:off x="3628284" y="1925659"/>
            <a:ext cx="172210" cy="1258387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60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689851-A08D-488E-B32F-CCA4C9E7C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10069"/>
              </p:ext>
            </p:extLst>
          </p:nvPr>
        </p:nvGraphicFramePr>
        <p:xfrm>
          <a:off x="0" y="-1"/>
          <a:ext cx="7315200" cy="1823052"/>
        </p:xfrm>
        <a:graphic>
          <a:graphicData uri="http://schemas.openxmlformats.org/drawingml/2006/table">
            <a:tbl>
              <a:tblPr/>
              <a:tblGrid>
                <a:gridCol w="1154479">
                  <a:extLst>
                    <a:ext uri="{9D8B030D-6E8A-4147-A177-3AD203B41FA5}">
                      <a16:colId xmlns:a16="http://schemas.microsoft.com/office/drawing/2014/main" val="3232717700"/>
                    </a:ext>
                  </a:extLst>
                </a:gridCol>
                <a:gridCol w="1227946">
                  <a:extLst>
                    <a:ext uri="{9D8B030D-6E8A-4147-A177-3AD203B41FA5}">
                      <a16:colId xmlns:a16="http://schemas.microsoft.com/office/drawing/2014/main" val="1388840626"/>
                    </a:ext>
                  </a:extLst>
                </a:gridCol>
                <a:gridCol w="1511318">
                  <a:extLst>
                    <a:ext uri="{9D8B030D-6E8A-4147-A177-3AD203B41FA5}">
                      <a16:colId xmlns:a16="http://schemas.microsoft.com/office/drawing/2014/main" val="1295975872"/>
                    </a:ext>
                  </a:extLst>
                </a:gridCol>
                <a:gridCol w="1143984">
                  <a:extLst>
                    <a:ext uri="{9D8B030D-6E8A-4147-A177-3AD203B41FA5}">
                      <a16:colId xmlns:a16="http://schemas.microsoft.com/office/drawing/2014/main" val="3742944706"/>
                    </a:ext>
                  </a:extLst>
                </a:gridCol>
                <a:gridCol w="1133489">
                  <a:extLst>
                    <a:ext uri="{9D8B030D-6E8A-4147-A177-3AD203B41FA5}">
                      <a16:colId xmlns:a16="http://schemas.microsoft.com/office/drawing/2014/main" val="3660976931"/>
                    </a:ext>
                  </a:extLst>
                </a:gridCol>
                <a:gridCol w="1143984">
                  <a:extLst>
                    <a:ext uri="{9D8B030D-6E8A-4147-A177-3AD203B41FA5}">
                      <a16:colId xmlns:a16="http://schemas.microsoft.com/office/drawing/2014/main" val="1503476559"/>
                    </a:ext>
                  </a:extLst>
                </a:gridCol>
              </a:tblGrid>
              <a:tr h="3038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effectLst/>
                        </a:rPr>
                        <a:t>Resolution (RGB)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effectLst/>
                        </a:rPr>
                        <a:t>Default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effectLst/>
                        </a:rPr>
                        <a:t>Compressed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</a:rPr>
                        <a:t>Java Layout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</a:rPr>
                        <a:t>MATLAB Layout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</a:rPr>
                        <a:t>Shared Memory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848448"/>
                  </a:ext>
                </a:extLst>
              </a:tr>
              <a:tr h="3038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240p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63.38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9.07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B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0.82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0.32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0.24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582545"/>
                  </a:ext>
                </a:extLst>
              </a:tr>
              <a:tr h="3038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480p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192.97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10.63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B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1.87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0.52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0.30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318162"/>
                  </a:ext>
                </a:extLst>
              </a:tr>
              <a:tr h="3038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720p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555.02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21.53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6.96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B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2.59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1.37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07082"/>
                  </a:ext>
                </a:extLst>
              </a:tr>
              <a:tr h="3038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1080p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1,240.18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44.79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19.16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6.17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B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2.59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211659"/>
                  </a:ext>
                </a:extLst>
              </a:tr>
              <a:tr h="3038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4K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5,089.19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186.55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71.60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25.03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9.83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33023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389A35-C80E-40CB-AA0D-F2E6AC1A2BB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83336756"/>
              </p:ext>
            </p:extLst>
          </p:nvPr>
        </p:nvGraphicFramePr>
        <p:xfrm>
          <a:off x="0" y="2291748"/>
          <a:ext cx="7315200" cy="1823052"/>
        </p:xfrm>
        <a:graphic>
          <a:graphicData uri="http://schemas.openxmlformats.org/drawingml/2006/table">
            <a:tbl>
              <a:tblPr/>
              <a:tblGrid>
                <a:gridCol w="1154479">
                  <a:extLst>
                    <a:ext uri="{9D8B030D-6E8A-4147-A177-3AD203B41FA5}">
                      <a16:colId xmlns:a16="http://schemas.microsoft.com/office/drawing/2014/main" val="1869707108"/>
                    </a:ext>
                  </a:extLst>
                </a:gridCol>
                <a:gridCol w="1227946">
                  <a:extLst>
                    <a:ext uri="{9D8B030D-6E8A-4147-A177-3AD203B41FA5}">
                      <a16:colId xmlns:a16="http://schemas.microsoft.com/office/drawing/2014/main" val="547115954"/>
                    </a:ext>
                  </a:extLst>
                </a:gridCol>
                <a:gridCol w="1511318">
                  <a:extLst>
                    <a:ext uri="{9D8B030D-6E8A-4147-A177-3AD203B41FA5}">
                      <a16:colId xmlns:a16="http://schemas.microsoft.com/office/drawing/2014/main" val="4117941847"/>
                    </a:ext>
                  </a:extLst>
                </a:gridCol>
                <a:gridCol w="1143984">
                  <a:extLst>
                    <a:ext uri="{9D8B030D-6E8A-4147-A177-3AD203B41FA5}">
                      <a16:colId xmlns:a16="http://schemas.microsoft.com/office/drawing/2014/main" val="794251981"/>
                    </a:ext>
                  </a:extLst>
                </a:gridCol>
                <a:gridCol w="1133489">
                  <a:extLst>
                    <a:ext uri="{9D8B030D-6E8A-4147-A177-3AD203B41FA5}">
                      <a16:colId xmlns:a16="http://schemas.microsoft.com/office/drawing/2014/main" val="2729767163"/>
                    </a:ext>
                  </a:extLst>
                </a:gridCol>
                <a:gridCol w="1143984">
                  <a:extLst>
                    <a:ext uri="{9D8B030D-6E8A-4147-A177-3AD203B41FA5}">
                      <a16:colId xmlns:a16="http://schemas.microsoft.com/office/drawing/2014/main" val="1255286067"/>
                    </a:ext>
                  </a:extLst>
                </a:gridCol>
              </a:tblGrid>
              <a:tr h="3038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effectLst/>
                        </a:rPr>
                        <a:t>Resolution (Gray)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</a:rPr>
                        <a:t>Default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effectLst/>
                        </a:rPr>
                        <a:t>Compressed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</a:rPr>
                        <a:t>Java Layout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</a:rPr>
                        <a:t>MATLAB Layout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</a:rPr>
                        <a:t>Shared Memory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738358"/>
                  </a:ext>
                </a:extLst>
              </a:tr>
              <a:tr h="3038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240p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0.28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6.69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B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0.15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0.08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0.20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746155"/>
                  </a:ext>
                </a:extLst>
              </a:tr>
              <a:tr h="3038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480p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0.68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7.67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B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0.40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0.20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0.23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040637"/>
                  </a:ext>
                </a:extLst>
              </a:tr>
              <a:tr h="3038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720p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2.19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10.42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B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1.07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0.54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0.41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634850"/>
                  </a:ext>
                </a:extLst>
              </a:tr>
              <a:tr h="3038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1080p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3.96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B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16.01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B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3.77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B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1.97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0.99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588376"/>
                  </a:ext>
                </a:extLst>
              </a:tr>
              <a:tr h="3038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4K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39.22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80.12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16.05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B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8.23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B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3.15</a:t>
                      </a:r>
                    </a:p>
                  </a:txBody>
                  <a:tcPr marL="27154" marR="27154" marT="18103" marB="181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576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33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</TotalTime>
  <Words>107</Words>
  <Application>Microsoft Office PowerPoint</Application>
  <PresentationFormat>Custom</PresentationFormat>
  <Paragraphs>85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Enner</dc:creator>
  <cp:lastModifiedBy>Florian Enner</cp:lastModifiedBy>
  <cp:revision>22</cp:revision>
  <dcterms:created xsi:type="dcterms:W3CDTF">2017-04-01T10:46:06Z</dcterms:created>
  <dcterms:modified xsi:type="dcterms:W3CDTF">2017-10-29T16:23:01Z</dcterms:modified>
</cp:coreProperties>
</file>