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Barlow Bold" charset="1" panose="00000800000000000000"/>
      <p:regular r:id="rId18"/>
    </p:embeddedFont>
    <p:embeddedFont>
      <p:font typeface="Barlow" charset="1" panose="00000500000000000000"/>
      <p:regular r:id="rId19"/>
    </p:embeddedFont>
    <p:embeddedFont>
      <p:font typeface="Barlow Semi-Bold" charset="1" panose="000007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jpe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svg" Type="http://schemas.openxmlformats.org/officeDocument/2006/relationships/image"/><Relationship Id="rId2" Target="../media/image6.png" Type="http://schemas.openxmlformats.org/officeDocument/2006/relationships/image"/><Relationship Id="rId3" Target="../media/image7.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 Id="rId8" Target="../media/image28.svg" Type="http://schemas.openxmlformats.org/officeDocument/2006/relationships/image"/><Relationship Id="rId9"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1.jpe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2189425" y="721671"/>
            <a:ext cx="22666850" cy="4421829"/>
            <a:chOff x="0" y="0"/>
            <a:chExt cx="5969870" cy="1164597"/>
          </a:xfrm>
        </p:grpSpPr>
        <p:sp>
          <p:nvSpPr>
            <p:cNvPr name="Freeform 3" id="3"/>
            <p:cNvSpPr/>
            <p:nvPr/>
          </p:nvSpPr>
          <p:spPr>
            <a:xfrm flipH="false" flipV="false" rot="0">
              <a:off x="0" y="0"/>
              <a:ext cx="5969870" cy="1164597"/>
            </a:xfrm>
            <a:custGeom>
              <a:avLst/>
              <a:gdLst/>
              <a:ahLst/>
              <a:cxnLst/>
              <a:rect r="r" b="b" t="t" l="l"/>
              <a:pathLst>
                <a:path h="1164597" w="5969870">
                  <a:moveTo>
                    <a:pt x="0" y="0"/>
                  </a:moveTo>
                  <a:lnTo>
                    <a:pt x="5969870" y="0"/>
                  </a:lnTo>
                  <a:lnTo>
                    <a:pt x="5969870" y="1164597"/>
                  </a:lnTo>
                  <a:lnTo>
                    <a:pt x="0" y="1164597"/>
                  </a:lnTo>
                  <a:close/>
                </a:path>
              </a:pathLst>
            </a:custGeom>
            <a:solidFill>
              <a:srgbClr val="333A44">
                <a:alpha val="9804"/>
              </a:srgbClr>
            </a:solidFill>
          </p:spPr>
        </p:sp>
        <p:sp>
          <p:nvSpPr>
            <p:cNvPr name="TextBox 4" id="4"/>
            <p:cNvSpPr txBox="true"/>
            <p:nvPr/>
          </p:nvSpPr>
          <p:spPr>
            <a:xfrm>
              <a:off x="0" y="-38100"/>
              <a:ext cx="5969870" cy="120269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0" y="1028700"/>
            <a:ext cx="18288000" cy="3851675"/>
            <a:chOff x="0" y="0"/>
            <a:chExt cx="24384000" cy="5135567"/>
          </a:xfrm>
        </p:grpSpPr>
        <p:pic>
          <p:nvPicPr>
            <p:cNvPr name="Picture 6" id="6"/>
            <p:cNvPicPr>
              <a:picLocks noChangeAspect="true"/>
            </p:cNvPicPr>
            <p:nvPr/>
          </p:nvPicPr>
          <p:blipFill>
            <a:blip r:embed="rId2"/>
            <a:srcRect l="0" t="53142" r="0" b="15245"/>
            <a:stretch>
              <a:fillRect/>
            </a:stretch>
          </p:blipFill>
          <p:spPr>
            <a:xfrm flipH="false" flipV="false">
              <a:off x="0" y="0"/>
              <a:ext cx="24384000" cy="5135567"/>
            </a:xfrm>
            <a:prstGeom prst="rect">
              <a:avLst/>
            </a:prstGeom>
          </p:spPr>
        </p:pic>
      </p:grpSp>
      <p:sp>
        <p:nvSpPr>
          <p:cNvPr name="Freeform 7" id="7"/>
          <p:cNvSpPr/>
          <p:nvPr/>
        </p:nvSpPr>
        <p:spPr>
          <a:xfrm flipH="false" flipV="false" rot="0">
            <a:off x="8187326" y="-172267"/>
            <a:ext cx="10334474" cy="6751856"/>
          </a:xfrm>
          <a:custGeom>
            <a:avLst/>
            <a:gdLst/>
            <a:ahLst/>
            <a:cxnLst/>
            <a:rect r="r" b="b" t="t" l="l"/>
            <a:pathLst>
              <a:path h="6751856" w="10334474">
                <a:moveTo>
                  <a:pt x="0" y="0"/>
                </a:moveTo>
                <a:lnTo>
                  <a:pt x="10334474" y="0"/>
                </a:lnTo>
                <a:lnTo>
                  <a:pt x="10334474" y="6751856"/>
                </a:lnTo>
                <a:lnTo>
                  <a:pt x="0" y="67518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3048558" y="1028700"/>
            <a:ext cx="7880265" cy="10043886"/>
          </a:xfrm>
          <a:custGeom>
            <a:avLst/>
            <a:gdLst/>
            <a:ahLst/>
            <a:cxnLst/>
            <a:rect r="r" b="b" t="t" l="l"/>
            <a:pathLst>
              <a:path h="10043886" w="7880265">
                <a:moveTo>
                  <a:pt x="0" y="0"/>
                </a:moveTo>
                <a:lnTo>
                  <a:pt x="7880266" y="0"/>
                </a:lnTo>
                <a:lnTo>
                  <a:pt x="7880266" y="10043886"/>
                </a:lnTo>
                <a:lnTo>
                  <a:pt x="0" y="100438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29130" y="5191999"/>
            <a:ext cx="10127532" cy="5178516"/>
          </a:xfrm>
          <a:prstGeom prst="rect">
            <a:avLst/>
          </a:prstGeom>
        </p:spPr>
        <p:txBody>
          <a:bodyPr anchor="t" rtlCol="false" tIns="0" lIns="0" bIns="0" rIns="0">
            <a:spAutoFit/>
          </a:bodyPr>
          <a:lstStyle/>
          <a:p>
            <a:pPr algn="l">
              <a:lnSpc>
                <a:spcPts val="7355"/>
              </a:lnSpc>
            </a:pPr>
            <a:r>
              <a:rPr lang="en-US" sz="5253" b="true">
                <a:solidFill>
                  <a:srgbClr val="FD7100"/>
                </a:solidFill>
                <a:latin typeface="Barlow Bold"/>
                <a:ea typeface="Barlow Bold"/>
                <a:cs typeface="Barlow Bold"/>
                <a:sym typeface="Barlow Bold"/>
              </a:rPr>
              <a:t>TIME SERIES SALES FORECASTING FOR TECOS GROUP OF COMPANIES</a:t>
            </a:r>
          </a:p>
          <a:p>
            <a:pPr algn="l">
              <a:lnSpc>
                <a:spcPts val="9405"/>
              </a:lnSpc>
            </a:pPr>
          </a:p>
          <a:p>
            <a:pPr algn="l">
              <a:lnSpc>
                <a:spcPts val="9784"/>
              </a:lnSpc>
            </a:pPr>
          </a:p>
        </p:txBody>
      </p:sp>
      <p:sp>
        <p:nvSpPr>
          <p:cNvPr name="TextBox 10" id="10"/>
          <p:cNvSpPr txBox="true"/>
          <p:nvPr/>
        </p:nvSpPr>
        <p:spPr>
          <a:xfrm rot="0">
            <a:off x="1129130" y="8429625"/>
            <a:ext cx="10328391" cy="1562100"/>
          </a:xfrm>
          <a:prstGeom prst="rect">
            <a:avLst/>
          </a:prstGeom>
        </p:spPr>
        <p:txBody>
          <a:bodyPr anchor="t" rtlCol="false" tIns="0" lIns="0" bIns="0" rIns="0">
            <a:spAutoFit/>
          </a:bodyPr>
          <a:lstStyle/>
          <a:p>
            <a:pPr algn="l">
              <a:lnSpc>
                <a:spcPts val="6299"/>
              </a:lnSpc>
            </a:pPr>
            <a:r>
              <a:rPr lang="en-US" sz="4499" spc="17">
                <a:solidFill>
                  <a:srgbClr val="000000"/>
                </a:solidFill>
                <a:latin typeface="Barlow"/>
                <a:ea typeface="Barlow"/>
                <a:cs typeface="Barlow"/>
                <a:sym typeface="Barlow"/>
              </a:rPr>
              <a:t>Leveraging Data for Business Growth</a:t>
            </a:r>
          </a:p>
          <a:p>
            <a:pPr algn="l">
              <a:lnSpc>
                <a:spcPts val="6299"/>
              </a:lnSpc>
            </a:pPr>
          </a:p>
        </p:txBody>
      </p:sp>
      <p:sp>
        <p:nvSpPr>
          <p:cNvPr name="TextBox 11" id="11"/>
          <p:cNvSpPr txBox="true"/>
          <p:nvPr/>
        </p:nvSpPr>
        <p:spPr>
          <a:xfrm rot="0">
            <a:off x="445432" y="9505950"/>
            <a:ext cx="2405369" cy="864565"/>
          </a:xfrm>
          <a:prstGeom prst="rect">
            <a:avLst/>
          </a:prstGeom>
        </p:spPr>
        <p:txBody>
          <a:bodyPr anchor="t" rtlCol="false" tIns="0" lIns="0" bIns="0" rIns="0">
            <a:spAutoFit/>
          </a:bodyPr>
          <a:lstStyle/>
          <a:p>
            <a:pPr algn="l">
              <a:lnSpc>
                <a:spcPts val="3508"/>
              </a:lnSpc>
            </a:pPr>
            <a:r>
              <a:rPr lang="en-US" sz="2506" spc="10">
                <a:solidFill>
                  <a:srgbClr val="000000"/>
                </a:solidFill>
                <a:latin typeface="Barlow"/>
                <a:ea typeface="Barlow"/>
                <a:cs typeface="Barlow"/>
                <a:sym typeface="Barlow"/>
              </a:rPr>
              <a:t>By Ene Ojaide</a:t>
            </a:r>
          </a:p>
          <a:p>
            <a:pPr algn="l">
              <a:lnSpc>
                <a:spcPts val="350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AutoShape 2" id="2"/>
          <p:cNvSpPr/>
          <p:nvPr/>
        </p:nvSpPr>
        <p:spPr>
          <a:xfrm rot="0">
            <a:off x="-823870" y="4481500"/>
            <a:ext cx="19935740" cy="0"/>
          </a:xfrm>
          <a:prstGeom prst="line">
            <a:avLst/>
          </a:prstGeom>
          <a:ln cap="flat" w="38100">
            <a:solidFill>
              <a:srgbClr val="000000"/>
            </a:solidFill>
            <a:prstDash val="solid"/>
            <a:headEnd type="none" len="sm" w="sm"/>
            <a:tailEnd type="none" len="sm" w="sm"/>
          </a:ln>
        </p:spPr>
      </p:sp>
      <p:grpSp>
        <p:nvGrpSpPr>
          <p:cNvPr name="Group 3" id="3"/>
          <p:cNvGrpSpPr/>
          <p:nvPr/>
        </p:nvGrpSpPr>
        <p:grpSpPr>
          <a:xfrm rot="0">
            <a:off x="8510985" y="3353680"/>
            <a:ext cx="1659863" cy="1652390"/>
            <a:chOff x="0" y="0"/>
            <a:chExt cx="812800" cy="809141"/>
          </a:xfrm>
        </p:grpSpPr>
        <p:sp>
          <p:nvSpPr>
            <p:cNvPr name="Freeform 4" id="4"/>
            <p:cNvSpPr/>
            <p:nvPr/>
          </p:nvSpPr>
          <p:spPr>
            <a:xfrm flipH="false" flipV="false" rot="0">
              <a:off x="0" y="0"/>
              <a:ext cx="812800" cy="809141"/>
            </a:xfrm>
            <a:custGeom>
              <a:avLst/>
              <a:gdLst/>
              <a:ahLst/>
              <a:cxnLst/>
              <a:rect r="r" b="b" t="t" l="l"/>
              <a:pathLst>
                <a:path h="809141" w="812800">
                  <a:moveTo>
                    <a:pt x="0" y="0"/>
                  </a:moveTo>
                  <a:lnTo>
                    <a:pt x="812800" y="0"/>
                  </a:lnTo>
                  <a:lnTo>
                    <a:pt x="812800" y="809141"/>
                  </a:lnTo>
                  <a:lnTo>
                    <a:pt x="0" y="809141"/>
                  </a:lnTo>
                  <a:close/>
                </a:path>
              </a:pathLst>
            </a:custGeom>
            <a:solidFill>
              <a:srgbClr val="FD7100"/>
            </a:solidFill>
          </p:spPr>
        </p:sp>
        <p:sp>
          <p:nvSpPr>
            <p:cNvPr name="TextBox 5" id="5"/>
            <p:cNvSpPr txBox="true"/>
            <p:nvPr/>
          </p:nvSpPr>
          <p:spPr>
            <a:xfrm>
              <a:off x="0" y="-57150"/>
              <a:ext cx="812800" cy="866291"/>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1938397" y="9731425"/>
            <a:ext cx="14805040" cy="662137"/>
            <a:chOff x="0" y="0"/>
            <a:chExt cx="3271734" cy="146324"/>
          </a:xfrm>
        </p:grpSpPr>
        <p:sp>
          <p:nvSpPr>
            <p:cNvPr name="Freeform 7" id="7"/>
            <p:cNvSpPr/>
            <p:nvPr/>
          </p:nvSpPr>
          <p:spPr>
            <a:xfrm flipH="false" flipV="false" rot="0">
              <a:off x="0" y="0"/>
              <a:ext cx="3271734" cy="146324"/>
            </a:xfrm>
            <a:custGeom>
              <a:avLst/>
              <a:gdLst/>
              <a:ahLst/>
              <a:cxnLst/>
              <a:rect r="r" b="b" t="t" l="l"/>
              <a:pathLst>
                <a:path h="146324" w="3271734">
                  <a:moveTo>
                    <a:pt x="203200" y="0"/>
                  </a:moveTo>
                  <a:lnTo>
                    <a:pt x="3068534" y="0"/>
                  </a:lnTo>
                  <a:lnTo>
                    <a:pt x="3271734" y="146324"/>
                  </a:lnTo>
                  <a:lnTo>
                    <a:pt x="0" y="146324"/>
                  </a:lnTo>
                  <a:lnTo>
                    <a:pt x="203200" y="0"/>
                  </a:lnTo>
                  <a:close/>
                </a:path>
              </a:pathLst>
            </a:custGeom>
            <a:solidFill>
              <a:srgbClr val="333A44"/>
            </a:solidFill>
          </p:spPr>
        </p:sp>
        <p:sp>
          <p:nvSpPr>
            <p:cNvPr name="TextBox 8" id="8"/>
            <p:cNvSpPr txBox="true"/>
            <p:nvPr/>
          </p:nvSpPr>
          <p:spPr>
            <a:xfrm>
              <a:off x="127000" y="-57150"/>
              <a:ext cx="3017734" cy="203474"/>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745008" y="9731425"/>
            <a:ext cx="3086100" cy="555575"/>
            <a:chOff x="0" y="0"/>
            <a:chExt cx="812800" cy="146324"/>
          </a:xfrm>
        </p:grpSpPr>
        <p:sp>
          <p:nvSpPr>
            <p:cNvPr name="Freeform 10" id="10"/>
            <p:cNvSpPr/>
            <p:nvPr/>
          </p:nvSpPr>
          <p:spPr>
            <a:xfrm flipH="false" flipV="false" rot="0">
              <a:off x="0" y="0"/>
              <a:ext cx="812800" cy="146324"/>
            </a:xfrm>
            <a:custGeom>
              <a:avLst/>
              <a:gdLst/>
              <a:ahLst/>
              <a:cxnLst/>
              <a:rect r="r" b="b" t="t" l="l"/>
              <a:pathLst>
                <a:path h="146324" w="812800">
                  <a:moveTo>
                    <a:pt x="203200" y="0"/>
                  </a:moveTo>
                  <a:lnTo>
                    <a:pt x="812800" y="0"/>
                  </a:lnTo>
                  <a:lnTo>
                    <a:pt x="609600" y="146324"/>
                  </a:lnTo>
                  <a:lnTo>
                    <a:pt x="0" y="146324"/>
                  </a:lnTo>
                  <a:lnTo>
                    <a:pt x="203200" y="0"/>
                  </a:lnTo>
                  <a:close/>
                </a:path>
              </a:pathLst>
            </a:custGeom>
            <a:solidFill>
              <a:srgbClr val="FD7100"/>
            </a:solidFill>
          </p:spPr>
        </p:sp>
        <p:sp>
          <p:nvSpPr>
            <p:cNvPr name="TextBox 11" id="11"/>
            <p:cNvSpPr txBox="true"/>
            <p:nvPr/>
          </p:nvSpPr>
          <p:spPr>
            <a:xfrm>
              <a:off x="101600" y="-57150"/>
              <a:ext cx="609600" cy="203474"/>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0">
            <a:off x="16242300" y="9731425"/>
            <a:ext cx="3086100" cy="555575"/>
            <a:chOff x="0" y="0"/>
            <a:chExt cx="812800" cy="146324"/>
          </a:xfrm>
        </p:grpSpPr>
        <p:sp>
          <p:nvSpPr>
            <p:cNvPr name="Freeform 13" id="13"/>
            <p:cNvSpPr/>
            <p:nvPr/>
          </p:nvSpPr>
          <p:spPr>
            <a:xfrm flipH="false" flipV="false" rot="0">
              <a:off x="0" y="0"/>
              <a:ext cx="812800" cy="146324"/>
            </a:xfrm>
            <a:custGeom>
              <a:avLst/>
              <a:gdLst/>
              <a:ahLst/>
              <a:cxnLst/>
              <a:rect r="r" b="b" t="t" l="l"/>
              <a:pathLst>
                <a:path h="146324" w="812800">
                  <a:moveTo>
                    <a:pt x="609600" y="0"/>
                  </a:moveTo>
                  <a:lnTo>
                    <a:pt x="0" y="0"/>
                  </a:lnTo>
                  <a:lnTo>
                    <a:pt x="203200" y="146324"/>
                  </a:lnTo>
                  <a:lnTo>
                    <a:pt x="812800" y="146324"/>
                  </a:lnTo>
                  <a:lnTo>
                    <a:pt x="609600" y="0"/>
                  </a:lnTo>
                  <a:close/>
                </a:path>
              </a:pathLst>
            </a:custGeom>
            <a:solidFill>
              <a:srgbClr val="FD7100"/>
            </a:solidFill>
          </p:spPr>
        </p:sp>
        <p:sp>
          <p:nvSpPr>
            <p:cNvPr name="TextBox 14" id="14"/>
            <p:cNvSpPr txBox="true"/>
            <p:nvPr/>
          </p:nvSpPr>
          <p:spPr>
            <a:xfrm>
              <a:off x="101600" y="-57150"/>
              <a:ext cx="609600" cy="203474"/>
            </a:xfrm>
            <a:prstGeom prst="rect">
              <a:avLst/>
            </a:prstGeom>
          </p:spPr>
          <p:txBody>
            <a:bodyPr anchor="ctr" rtlCol="false" tIns="50800" lIns="50800" bIns="50800" rIns="50800"/>
            <a:lstStyle/>
            <a:p>
              <a:pPr algn="ctr">
                <a:lnSpc>
                  <a:spcPts val="3499"/>
                </a:lnSpc>
              </a:pPr>
            </a:p>
          </p:txBody>
        </p:sp>
      </p:grpSp>
      <p:sp>
        <p:nvSpPr>
          <p:cNvPr name="Freeform 15" id="15"/>
          <p:cNvSpPr/>
          <p:nvPr/>
        </p:nvSpPr>
        <p:spPr>
          <a:xfrm flipH="false" flipV="false" rot="-7579803">
            <a:off x="1500831" y="8986231"/>
            <a:ext cx="409106" cy="1951687"/>
          </a:xfrm>
          <a:custGeom>
            <a:avLst/>
            <a:gdLst/>
            <a:ahLst/>
            <a:cxnLst/>
            <a:rect r="r" b="b" t="t" l="l"/>
            <a:pathLst>
              <a:path h="1951687" w="409106">
                <a:moveTo>
                  <a:pt x="0" y="0"/>
                </a:moveTo>
                <a:lnTo>
                  <a:pt x="409106" y="0"/>
                </a:lnTo>
                <a:lnTo>
                  <a:pt x="409106" y="1951687"/>
                </a:lnTo>
                <a:lnTo>
                  <a:pt x="0" y="1951687"/>
                </a:lnTo>
                <a:lnTo>
                  <a:pt x="0" y="0"/>
                </a:lnTo>
                <a:close/>
              </a:path>
            </a:pathLst>
          </a:custGeom>
          <a:blipFill>
            <a:blip r:embed="rId2">
              <a:extLst>
                <a:ext uri="{96DAC541-7B7A-43D3-8B79-37D633B846F1}">
                  <asvg:svgBlip xmlns:asvg="http://schemas.microsoft.com/office/drawing/2016/SVG/main" r:embed="rId3"/>
                </a:ext>
              </a:extLst>
            </a:blip>
            <a:stretch>
              <a:fillRect l="0" t="0" r="-868652" b="0"/>
            </a:stretch>
          </a:blipFill>
        </p:spPr>
      </p:sp>
      <p:sp>
        <p:nvSpPr>
          <p:cNvPr name="Freeform 16" id="16"/>
          <p:cNvSpPr/>
          <p:nvPr/>
        </p:nvSpPr>
        <p:spPr>
          <a:xfrm flipH="false" flipV="false" rot="7593137">
            <a:off x="16624609" y="8907982"/>
            <a:ext cx="409106" cy="1951687"/>
          </a:xfrm>
          <a:custGeom>
            <a:avLst/>
            <a:gdLst/>
            <a:ahLst/>
            <a:cxnLst/>
            <a:rect r="r" b="b" t="t" l="l"/>
            <a:pathLst>
              <a:path h="1951687" w="409106">
                <a:moveTo>
                  <a:pt x="0" y="0"/>
                </a:moveTo>
                <a:lnTo>
                  <a:pt x="409106" y="0"/>
                </a:lnTo>
                <a:lnTo>
                  <a:pt x="409106" y="1951687"/>
                </a:lnTo>
                <a:lnTo>
                  <a:pt x="0" y="1951687"/>
                </a:lnTo>
                <a:lnTo>
                  <a:pt x="0" y="0"/>
                </a:lnTo>
                <a:close/>
              </a:path>
            </a:pathLst>
          </a:custGeom>
          <a:blipFill>
            <a:blip r:embed="rId2">
              <a:extLst>
                <a:ext uri="{96DAC541-7B7A-43D3-8B79-37D633B846F1}">
                  <asvg:svgBlip xmlns:asvg="http://schemas.microsoft.com/office/drawing/2016/SVG/main" r:embed="rId3"/>
                </a:ext>
              </a:extLst>
            </a:blip>
            <a:stretch>
              <a:fillRect l="0" t="0" r="-868652" b="0"/>
            </a:stretch>
          </a:blipFill>
        </p:spPr>
      </p:sp>
      <p:sp>
        <p:nvSpPr>
          <p:cNvPr name="Freeform 17" id="17"/>
          <p:cNvSpPr/>
          <p:nvPr/>
        </p:nvSpPr>
        <p:spPr>
          <a:xfrm flipH="false" flipV="false" rot="0">
            <a:off x="-5556" y="0"/>
            <a:ext cx="6212996" cy="2560272"/>
          </a:xfrm>
          <a:custGeom>
            <a:avLst/>
            <a:gdLst/>
            <a:ahLst/>
            <a:cxnLst/>
            <a:rect r="r" b="b" t="t" l="l"/>
            <a:pathLst>
              <a:path h="2560272" w="6212996">
                <a:moveTo>
                  <a:pt x="0" y="0"/>
                </a:moveTo>
                <a:lnTo>
                  <a:pt x="6212996" y="0"/>
                </a:lnTo>
                <a:lnTo>
                  <a:pt x="6212996" y="2560272"/>
                </a:lnTo>
                <a:lnTo>
                  <a:pt x="0" y="25602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true" flipV="false" rot="0">
            <a:off x="12075004" y="0"/>
            <a:ext cx="6212996" cy="2560272"/>
          </a:xfrm>
          <a:custGeom>
            <a:avLst/>
            <a:gdLst/>
            <a:ahLst/>
            <a:cxnLst/>
            <a:rect r="r" b="b" t="t" l="l"/>
            <a:pathLst>
              <a:path h="2560272" w="6212996">
                <a:moveTo>
                  <a:pt x="6212996" y="0"/>
                </a:moveTo>
                <a:lnTo>
                  <a:pt x="0" y="0"/>
                </a:lnTo>
                <a:lnTo>
                  <a:pt x="0" y="2560272"/>
                </a:lnTo>
                <a:lnTo>
                  <a:pt x="6212996" y="2560272"/>
                </a:lnTo>
                <a:lnTo>
                  <a:pt x="621299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8821130" y="3482175"/>
            <a:ext cx="1039573" cy="1395400"/>
          </a:xfrm>
          <a:custGeom>
            <a:avLst/>
            <a:gdLst/>
            <a:ahLst/>
            <a:cxnLst/>
            <a:rect r="r" b="b" t="t" l="l"/>
            <a:pathLst>
              <a:path h="1395400" w="1039573">
                <a:moveTo>
                  <a:pt x="0" y="0"/>
                </a:moveTo>
                <a:lnTo>
                  <a:pt x="1039573" y="0"/>
                </a:lnTo>
                <a:lnTo>
                  <a:pt x="1039573" y="1395400"/>
                </a:lnTo>
                <a:lnTo>
                  <a:pt x="0" y="1395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14190202" y="4094150"/>
            <a:ext cx="1124654" cy="688975"/>
          </a:xfrm>
          <a:prstGeom prst="rect">
            <a:avLst/>
          </a:prstGeom>
        </p:spPr>
        <p:txBody>
          <a:bodyPr anchor="t" rtlCol="false" tIns="0" lIns="0" bIns="0" rIns="0">
            <a:spAutoFit/>
          </a:bodyPr>
          <a:lstStyle/>
          <a:p>
            <a:pPr algn="ctr">
              <a:lnSpc>
                <a:spcPts val="5599"/>
              </a:lnSpc>
            </a:pPr>
            <a:r>
              <a:rPr lang="en-US" b="true" sz="3999">
                <a:solidFill>
                  <a:srgbClr val="FAF8F8"/>
                </a:solidFill>
                <a:latin typeface="Barlow Bold"/>
                <a:ea typeface="Barlow Bold"/>
                <a:cs typeface="Barlow Bold"/>
                <a:sym typeface="Barlow Bold"/>
              </a:rPr>
              <a:t>03</a:t>
            </a:r>
          </a:p>
        </p:txBody>
      </p:sp>
      <p:sp>
        <p:nvSpPr>
          <p:cNvPr name="TextBox 21" id="21"/>
          <p:cNvSpPr txBox="true"/>
          <p:nvPr/>
        </p:nvSpPr>
        <p:spPr>
          <a:xfrm rot="0">
            <a:off x="1452718" y="5457681"/>
            <a:ext cx="8144234" cy="655956"/>
          </a:xfrm>
          <a:prstGeom prst="rect">
            <a:avLst/>
          </a:prstGeom>
        </p:spPr>
        <p:txBody>
          <a:bodyPr anchor="t" rtlCol="false" tIns="0" lIns="0" bIns="0" rIns="0">
            <a:spAutoFit/>
          </a:bodyPr>
          <a:lstStyle/>
          <a:p>
            <a:pPr algn="ctr">
              <a:lnSpc>
                <a:spcPts val="5319"/>
              </a:lnSpc>
            </a:pPr>
            <a:r>
              <a:rPr lang="en-US" b="true" sz="3799">
                <a:solidFill>
                  <a:srgbClr val="FD7100"/>
                </a:solidFill>
                <a:latin typeface="Barlow Semi-Bold"/>
                <a:ea typeface="Barlow Semi-Bold"/>
                <a:cs typeface="Barlow Semi-Bold"/>
                <a:sym typeface="Barlow Semi-Bold"/>
              </a:rPr>
              <a:t>POTENTIAL IMPROVEMENTS:</a:t>
            </a:r>
          </a:p>
        </p:txBody>
      </p:sp>
      <p:sp>
        <p:nvSpPr>
          <p:cNvPr name="TextBox 22" id="22"/>
          <p:cNvSpPr txBox="true"/>
          <p:nvPr/>
        </p:nvSpPr>
        <p:spPr>
          <a:xfrm rot="0">
            <a:off x="2384239" y="6292265"/>
            <a:ext cx="6759761" cy="2846070"/>
          </a:xfrm>
          <a:prstGeom prst="rect">
            <a:avLst/>
          </a:prstGeom>
        </p:spPr>
        <p:txBody>
          <a:bodyPr anchor="t" rtlCol="false" tIns="0" lIns="0" bIns="0" rIns="0">
            <a:spAutoFit/>
          </a:bodyPr>
          <a:lstStyle/>
          <a:p>
            <a:pPr algn="l">
              <a:lnSpc>
                <a:spcPts val="3779"/>
              </a:lnSpc>
            </a:pPr>
          </a:p>
          <a:p>
            <a:pPr algn="l" marL="582928" indent="-291464" lvl="1">
              <a:lnSpc>
                <a:spcPts val="3779"/>
              </a:lnSpc>
              <a:buFont typeface="Arial"/>
              <a:buChar char="•"/>
            </a:pPr>
            <a:r>
              <a:rPr lang="en-US" sz="2699">
                <a:solidFill>
                  <a:srgbClr val="000000"/>
                </a:solidFill>
                <a:latin typeface="Barlow"/>
                <a:ea typeface="Barlow"/>
                <a:cs typeface="Barlow"/>
                <a:sym typeface="Barlow"/>
              </a:rPr>
              <a:t>Integration of external economic factors.</a:t>
            </a:r>
          </a:p>
          <a:p>
            <a:pPr algn="l" marL="582928" indent="-291464" lvl="1">
              <a:lnSpc>
                <a:spcPts val="3779"/>
              </a:lnSpc>
              <a:buFont typeface="Arial"/>
              <a:buChar char="•"/>
            </a:pPr>
            <a:r>
              <a:rPr lang="en-US" sz="2699">
                <a:solidFill>
                  <a:srgbClr val="000000"/>
                </a:solidFill>
                <a:latin typeface="Barlow"/>
                <a:ea typeface="Barlow"/>
                <a:cs typeface="Barlow"/>
                <a:sym typeface="Barlow"/>
              </a:rPr>
              <a:t>Deployment of models on cloud pl</a:t>
            </a:r>
            <a:r>
              <a:rPr lang="en-US" sz="2699">
                <a:solidFill>
                  <a:srgbClr val="000000"/>
                </a:solidFill>
                <a:latin typeface="Barlow"/>
                <a:ea typeface="Barlow"/>
                <a:cs typeface="Barlow"/>
                <a:sym typeface="Barlow"/>
              </a:rPr>
              <a:t>atforms.</a:t>
            </a:r>
          </a:p>
          <a:p>
            <a:pPr algn="l" marL="582928" indent="-291464" lvl="1">
              <a:lnSpc>
                <a:spcPts val="3779"/>
              </a:lnSpc>
              <a:buFont typeface="Arial"/>
              <a:buChar char="•"/>
            </a:pPr>
            <a:r>
              <a:rPr lang="en-US" sz="2699">
                <a:solidFill>
                  <a:srgbClr val="000000"/>
                </a:solidFill>
                <a:latin typeface="Barlow"/>
                <a:ea typeface="Barlow"/>
                <a:cs typeface="Barlow"/>
                <a:sym typeface="Barlow"/>
              </a:rPr>
              <a:t>Real-time forecasting and alert systems.</a:t>
            </a:r>
          </a:p>
          <a:p>
            <a:pPr algn="l">
              <a:lnSpc>
                <a:spcPts val="3779"/>
              </a:lnSpc>
            </a:pPr>
          </a:p>
        </p:txBody>
      </p:sp>
      <p:sp>
        <p:nvSpPr>
          <p:cNvPr name="TextBox 23" id="23"/>
          <p:cNvSpPr txBox="true"/>
          <p:nvPr/>
        </p:nvSpPr>
        <p:spPr>
          <a:xfrm rot="0">
            <a:off x="3100942" y="1267335"/>
            <a:ext cx="12086116" cy="1104265"/>
          </a:xfrm>
          <a:prstGeom prst="rect">
            <a:avLst/>
          </a:prstGeom>
        </p:spPr>
        <p:txBody>
          <a:bodyPr anchor="t" rtlCol="false" tIns="0" lIns="0" bIns="0" rIns="0">
            <a:spAutoFit/>
          </a:bodyPr>
          <a:lstStyle/>
          <a:p>
            <a:pPr algn="ctr">
              <a:lnSpc>
                <a:spcPts val="8959"/>
              </a:lnSpc>
            </a:pPr>
            <a:r>
              <a:rPr lang="en-US" b="true" sz="6399">
                <a:solidFill>
                  <a:srgbClr val="FD7100"/>
                </a:solidFill>
                <a:latin typeface="Barlow Bold"/>
                <a:ea typeface="Barlow Bold"/>
                <a:cs typeface="Barlow Bold"/>
                <a:sym typeface="Barlow Bold"/>
              </a:rPr>
              <a:t>FUTURE WORK</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895843" y="-1294781"/>
            <a:ext cx="11402095" cy="12876562"/>
            <a:chOff x="0" y="0"/>
            <a:chExt cx="3003021" cy="3391358"/>
          </a:xfrm>
        </p:grpSpPr>
        <p:sp>
          <p:nvSpPr>
            <p:cNvPr name="Freeform 3" id="3"/>
            <p:cNvSpPr/>
            <p:nvPr/>
          </p:nvSpPr>
          <p:spPr>
            <a:xfrm flipH="false" flipV="false" rot="0">
              <a:off x="0" y="0"/>
              <a:ext cx="3003021" cy="3391358"/>
            </a:xfrm>
            <a:custGeom>
              <a:avLst/>
              <a:gdLst/>
              <a:ahLst/>
              <a:cxnLst/>
              <a:rect r="r" b="b" t="t" l="l"/>
              <a:pathLst>
                <a:path h="3391358" w="3003021">
                  <a:moveTo>
                    <a:pt x="0" y="0"/>
                  </a:moveTo>
                  <a:lnTo>
                    <a:pt x="3003021" y="0"/>
                  </a:lnTo>
                  <a:lnTo>
                    <a:pt x="3003021" y="3391358"/>
                  </a:lnTo>
                  <a:lnTo>
                    <a:pt x="0" y="3391358"/>
                  </a:lnTo>
                  <a:close/>
                </a:path>
              </a:pathLst>
            </a:custGeom>
            <a:solidFill>
              <a:srgbClr val="333A44"/>
            </a:solidFill>
          </p:spPr>
        </p:sp>
        <p:sp>
          <p:nvSpPr>
            <p:cNvPr name="TextBox 4" id="4"/>
            <p:cNvSpPr txBox="true"/>
            <p:nvPr/>
          </p:nvSpPr>
          <p:spPr>
            <a:xfrm>
              <a:off x="0" y="-57150"/>
              <a:ext cx="3003021" cy="3448508"/>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8621219" y="900654"/>
            <a:ext cx="8771293" cy="4042790"/>
            <a:chOff x="0" y="0"/>
            <a:chExt cx="2310135" cy="1064768"/>
          </a:xfrm>
        </p:grpSpPr>
        <p:sp>
          <p:nvSpPr>
            <p:cNvPr name="Freeform 6" id="6"/>
            <p:cNvSpPr/>
            <p:nvPr/>
          </p:nvSpPr>
          <p:spPr>
            <a:xfrm flipH="false" flipV="false" rot="0">
              <a:off x="0" y="0"/>
              <a:ext cx="2310135" cy="1064768"/>
            </a:xfrm>
            <a:custGeom>
              <a:avLst/>
              <a:gdLst/>
              <a:ahLst/>
              <a:cxnLst/>
              <a:rect r="r" b="b" t="t" l="l"/>
              <a:pathLst>
                <a:path h="1064768" w="2310135">
                  <a:moveTo>
                    <a:pt x="0" y="0"/>
                  </a:moveTo>
                  <a:lnTo>
                    <a:pt x="2310135" y="0"/>
                  </a:lnTo>
                  <a:lnTo>
                    <a:pt x="2310135" y="1064768"/>
                  </a:lnTo>
                  <a:lnTo>
                    <a:pt x="0" y="1064768"/>
                  </a:lnTo>
                  <a:close/>
                </a:path>
              </a:pathLst>
            </a:custGeom>
            <a:solidFill>
              <a:srgbClr val="FD9800"/>
            </a:solidFill>
          </p:spPr>
        </p:sp>
        <p:sp>
          <p:nvSpPr>
            <p:cNvPr name="TextBox 7" id="7"/>
            <p:cNvSpPr txBox="true"/>
            <p:nvPr/>
          </p:nvSpPr>
          <p:spPr>
            <a:xfrm>
              <a:off x="0" y="-57150"/>
              <a:ext cx="2310135" cy="1121918"/>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8724329" y="1028700"/>
            <a:ext cx="8534971" cy="3800844"/>
            <a:chOff x="0" y="0"/>
            <a:chExt cx="11379961" cy="5067792"/>
          </a:xfrm>
        </p:grpSpPr>
        <p:pic>
          <p:nvPicPr>
            <p:cNvPr name="Picture 9" id="9"/>
            <p:cNvPicPr>
              <a:picLocks noChangeAspect="true"/>
            </p:cNvPicPr>
            <p:nvPr/>
          </p:nvPicPr>
          <p:blipFill>
            <a:blip r:embed="rId2"/>
            <a:srcRect l="0" t="16579" r="0" b="16579"/>
            <a:stretch>
              <a:fillRect/>
            </a:stretch>
          </p:blipFill>
          <p:spPr>
            <a:xfrm flipH="false" flipV="false">
              <a:off x="0" y="0"/>
              <a:ext cx="11379961" cy="5067792"/>
            </a:xfrm>
            <a:prstGeom prst="rect">
              <a:avLst/>
            </a:prstGeom>
          </p:spPr>
        </p:pic>
      </p:grpSp>
      <p:grpSp>
        <p:nvGrpSpPr>
          <p:cNvPr name="Group 10" id="10"/>
          <p:cNvGrpSpPr/>
          <p:nvPr/>
        </p:nvGrpSpPr>
        <p:grpSpPr>
          <a:xfrm rot="0">
            <a:off x="8606168" y="5343156"/>
            <a:ext cx="8771293" cy="4042790"/>
            <a:chOff x="0" y="0"/>
            <a:chExt cx="2310135" cy="1064768"/>
          </a:xfrm>
        </p:grpSpPr>
        <p:sp>
          <p:nvSpPr>
            <p:cNvPr name="Freeform 11" id="11"/>
            <p:cNvSpPr/>
            <p:nvPr/>
          </p:nvSpPr>
          <p:spPr>
            <a:xfrm flipH="false" flipV="false" rot="0">
              <a:off x="0" y="0"/>
              <a:ext cx="2310135" cy="1064768"/>
            </a:xfrm>
            <a:custGeom>
              <a:avLst/>
              <a:gdLst/>
              <a:ahLst/>
              <a:cxnLst/>
              <a:rect r="r" b="b" t="t" l="l"/>
              <a:pathLst>
                <a:path h="1064768" w="2310135">
                  <a:moveTo>
                    <a:pt x="0" y="0"/>
                  </a:moveTo>
                  <a:lnTo>
                    <a:pt x="2310135" y="0"/>
                  </a:lnTo>
                  <a:lnTo>
                    <a:pt x="2310135" y="1064768"/>
                  </a:lnTo>
                  <a:lnTo>
                    <a:pt x="0" y="1064768"/>
                  </a:lnTo>
                  <a:close/>
                </a:path>
              </a:pathLst>
            </a:custGeom>
            <a:solidFill>
              <a:srgbClr val="FD9800"/>
            </a:solidFill>
          </p:spPr>
        </p:sp>
        <p:sp>
          <p:nvSpPr>
            <p:cNvPr name="TextBox 12" id="12"/>
            <p:cNvSpPr txBox="true"/>
            <p:nvPr/>
          </p:nvSpPr>
          <p:spPr>
            <a:xfrm>
              <a:off x="0" y="-57150"/>
              <a:ext cx="2310135" cy="1121918"/>
            </a:xfrm>
            <a:prstGeom prst="rect">
              <a:avLst/>
            </a:prstGeom>
          </p:spPr>
          <p:txBody>
            <a:bodyPr anchor="ctr" rtlCol="false" tIns="50800" lIns="50800" bIns="50800" rIns="50800"/>
            <a:lstStyle/>
            <a:p>
              <a:pPr algn="ctr">
                <a:lnSpc>
                  <a:spcPts val="3499"/>
                </a:lnSpc>
              </a:pPr>
            </a:p>
          </p:txBody>
        </p:sp>
      </p:grpSp>
      <p:grpSp>
        <p:nvGrpSpPr>
          <p:cNvPr name="Group 13" id="13"/>
          <p:cNvGrpSpPr/>
          <p:nvPr/>
        </p:nvGrpSpPr>
        <p:grpSpPr>
          <a:xfrm rot="0">
            <a:off x="8724329" y="5457456"/>
            <a:ext cx="8534971" cy="3800844"/>
            <a:chOff x="0" y="0"/>
            <a:chExt cx="11379961" cy="5067792"/>
          </a:xfrm>
        </p:grpSpPr>
        <p:pic>
          <p:nvPicPr>
            <p:cNvPr name="Picture 14" id="14"/>
            <p:cNvPicPr>
              <a:picLocks noChangeAspect="true"/>
            </p:cNvPicPr>
            <p:nvPr/>
          </p:nvPicPr>
          <p:blipFill>
            <a:blip r:embed="rId3"/>
            <a:srcRect l="0" t="10327" r="0" b="10327"/>
            <a:stretch>
              <a:fillRect/>
            </a:stretch>
          </p:blipFill>
          <p:spPr>
            <a:xfrm flipH="false" flipV="false">
              <a:off x="0" y="0"/>
              <a:ext cx="11379961" cy="5067792"/>
            </a:xfrm>
            <a:prstGeom prst="rect">
              <a:avLst/>
            </a:prstGeom>
          </p:spPr>
        </p:pic>
      </p:grpSp>
      <p:sp>
        <p:nvSpPr>
          <p:cNvPr name="TextBox 15" id="15"/>
          <p:cNvSpPr txBox="true"/>
          <p:nvPr/>
        </p:nvSpPr>
        <p:spPr>
          <a:xfrm rot="0">
            <a:off x="736450" y="3893600"/>
            <a:ext cx="6832549" cy="6443110"/>
          </a:xfrm>
          <a:prstGeom prst="rect">
            <a:avLst/>
          </a:prstGeom>
        </p:spPr>
        <p:txBody>
          <a:bodyPr anchor="t" rtlCol="false" tIns="0" lIns="0" bIns="0" rIns="0">
            <a:spAutoFit/>
          </a:bodyPr>
          <a:lstStyle/>
          <a:p>
            <a:pPr algn="l">
              <a:lnSpc>
                <a:spcPts val="3481"/>
              </a:lnSpc>
            </a:pPr>
            <a:r>
              <a:rPr lang="en-US" sz="2486" b="true">
                <a:solidFill>
                  <a:srgbClr val="000000"/>
                </a:solidFill>
                <a:latin typeface="Barlow Bold"/>
                <a:ea typeface="Barlow Bold"/>
                <a:cs typeface="Barlow Bold"/>
                <a:sym typeface="Barlow Bold"/>
              </a:rPr>
              <a:t> </a:t>
            </a:r>
          </a:p>
          <a:p>
            <a:pPr algn="l">
              <a:lnSpc>
                <a:spcPts val="3481"/>
              </a:lnSpc>
            </a:pPr>
            <a:r>
              <a:rPr lang="en-US" sz="2486" b="true">
                <a:solidFill>
                  <a:srgbClr val="000000"/>
                </a:solidFill>
                <a:latin typeface="Barlow Bold"/>
                <a:ea typeface="Barlow Bold"/>
                <a:cs typeface="Barlow Bold"/>
                <a:sym typeface="Barlow Bold"/>
              </a:rPr>
              <a:t>Summary:</a:t>
            </a:r>
          </a:p>
          <a:p>
            <a:pPr algn="l" marL="536862" indent="-268431" lvl="1">
              <a:lnSpc>
                <a:spcPts val="3481"/>
              </a:lnSpc>
              <a:buFont typeface="Arial"/>
              <a:buChar char="•"/>
            </a:pPr>
            <a:r>
              <a:rPr lang="en-US" sz="2486">
                <a:solidFill>
                  <a:srgbClr val="000000"/>
                </a:solidFill>
                <a:latin typeface="Barlow"/>
                <a:ea typeface="Barlow"/>
                <a:cs typeface="Barlow"/>
                <a:sym typeface="Barlow"/>
              </a:rPr>
              <a:t>The project successfully provides valuable insights into sales trends.</a:t>
            </a:r>
          </a:p>
          <a:p>
            <a:pPr algn="l" marL="536862" indent="-268431" lvl="1">
              <a:lnSpc>
                <a:spcPts val="3481"/>
              </a:lnSpc>
              <a:buFont typeface="Arial"/>
              <a:buChar char="•"/>
            </a:pPr>
            <a:r>
              <a:rPr lang="en-US" sz="2486">
                <a:solidFill>
                  <a:srgbClr val="000000"/>
                </a:solidFill>
                <a:latin typeface="Barlow"/>
                <a:ea typeface="Barlow"/>
                <a:cs typeface="Barlow"/>
                <a:sym typeface="Barlow"/>
              </a:rPr>
              <a:t>Forecasting models will help in optimizing inventory and improving decision-making.</a:t>
            </a:r>
          </a:p>
          <a:p>
            <a:pPr algn="l">
              <a:lnSpc>
                <a:spcPts val="3481"/>
              </a:lnSpc>
            </a:pPr>
          </a:p>
          <a:p>
            <a:pPr algn="l">
              <a:lnSpc>
                <a:spcPts val="3481"/>
              </a:lnSpc>
            </a:pPr>
            <a:r>
              <a:rPr lang="en-US" sz="2486" b="true">
                <a:solidFill>
                  <a:srgbClr val="000000"/>
                </a:solidFill>
                <a:latin typeface="Barlow Bold"/>
                <a:ea typeface="Barlow Bold"/>
                <a:cs typeface="Barlow Bold"/>
                <a:sym typeface="Barlow Bold"/>
              </a:rPr>
              <a:t>Next Steps:</a:t>
            </a:r>
          </a:p>
          <a:p>
            <a:pPr algn="l" marL="536862" indent="-268431" lvl="1">
              <a:lnSpc>
                <a:spcPts val="3481"/>
              </a:lnSpc>
              <a:buFont typeface="Arial"/>
              <a:buChar char="•"/>
            </a:pPr>
            <a:r>
              <a:rPr lang="en-US" sz="2486">
                <a:solidFill>
                  <a:srgbClr val="000000"/>
                </a:solidFill>
                <a:latin typeface="Barlow"/>
                <a:ea typeface="Barlow"/>
                <a:cs typeface="Barlow"/>
                <a:sym typeface="Barlow"/>
              </a:rPr>
              <a:t>Implementation of forecast-driven business strategies.</a:t>
            </a:r>
          </a:p>
          <a:p>
            <a:pPr algn="l" marL="536862" indent="-268431" lvl="1">
              <a:lnSpc>
                <a:spcPts val="3481"/>
              </a:lnSpc>
              <a:buFont typeface="Arial"/>
              <a:buChar char="•"/>
            </a:pPr>
            <a:r>
              <a:rPr lang="en-US" sz="2486">
                <a:solidFill>
                  <a:srgbClr val="000000"/>
                </a:solidFill>
                <a:latin typeface="Barlow"/>
                <a:ea typeface="Barlow"/>
                <a:cs typeface="Barlow"/>
                <a:sym typeface="Barlow"/>
              </a:rPr>
              <a:t>Continuous improvement of models based on feedback.</a:t>
            </a:r>
          </a:p>
          <a:p>
            <a:pPr algn="l">
              <a:lnSpc>
                <a:spcPts val="3108"/>
              </a:lnSpc>
            </a:pPr>
          </a:p>
          <a:p>
            <a:pPr algn="l">
              <a:lnSpc>
                <a:spcPts val="3108"/>
              </a:lnSpc>
            </a:pPr>
          </a:p>
          <a:p>
            <a:pPr algn="l">
              <a:lnSpc>
                <a:spcPts val="3108"/>
              </a:lnSpc>
            </a:pPr>
          </a:p>
        </p:txBody>
      </p:sp>
      <p:sp>
        <p:nvSpPr>
          <p:cNvPr name="TextBox 16" id="16"/>
          <p:cNvSpPr txBox="true"/>
          <p:nvPr/>
        </p:nvSpPr>
        <p:spPr>
          <a:xfrm rot="0">
            <a:off x="736450" y="3074450"/>
            <a:ext cx="7683793" cy="876300"/>
          </a:xfrm>
          <a:prstGeom prst="rect">
            <a:avLst/>
          </a:prstGeom>
        </p:spPr>
        <p:txBody>
          <a:bodyPr anchor="t" rtlCol="false" tIns="0" lIns="0" bIns="0" rIns="0">
            <a:spAutoFit/>
          </a:bodyPr>
          <a:lstStyle/>
          <a:p>
            <a:pPr algn="l">
              <a:lnSpc>
                <a:spcPts val="6960"/>
              </a:lnSpc>
            </a:pPr>
            <a:r>
              <a:rPr lang="en-US" b="true" sz="5800">
                <a:solidFill>
                  <a:srgbClr val="FD7100"/>
                </a:solidFill>
                <a:latin typeface="Barlow Bold"/>
                <a:ea typeface="Barlow Bold"/>
                <a:cs typeface="Barlow Bold"/>
                <a:sym typeface="Barlow Bold"/>
              </a:rPr>
              <a:t>CONCLUSION</a:t>
            </a:r>
          </a:p>
        </p:txBody>
      </p:sp>
      <p:sp>
        <p:nvSpPr>
          <p:cNvPr name="Freeform 17" id="17"/>
          <p:cNvSpPr/>
          <p:nvPr/>
        </p:nvSpPr>
        <p:spPr>
          <a:xfrm flipH="true" flipV="false" rot="0">
            <a:off x="0" y="592002"/>
            <a:ext cx="5004009" cy="2120497"/>
          </a:xfrm>
          <a:custGeom>
            <a:avLst/>
            <a:gdLst/>
            <a:ahLst/>
            <a:cxnLst/>
            <a:rect r="r" b="b" t="t" l="l"/>
            <a:pathLst>
              <a:path h="2120497" w="5004009">
                <a:moveTo>
                  <a:pt x="5004009" y="0"/>
                </a:moveTo>
                <a:lnTo>
                  <a:pt x="0" y="0"/>
                </a:lnTo>
                <a:lnTo>
                  <a:pt x="0" y="2120498"/>
                </a:lnTo>
                <a:lnTo>
                  <a:pt x="5004009" y="2120498"/>
                </a:lnTo>
                <a:lnTo>
                  <a:pt x="5004009" y="0"/>
                </a:lnTo>
                <a:close/>
              </a:path>
            </a:pathLst>
          </a:custGeom>
          <a:blipFill>
            <a:blip r:embed="rId4">
              <a:extLst>
                <a:ext uri="{96DAC541-7B7A-43D3-8B79-37D633B846F1}">
                  <asvg:svgBlip xmlns:asvg="http://schemas.microsoft.com/office/drawing/2016/SVG/main" r:embed="rId5"/>
                </a:ext>
              </a:extLst>
            </a:blip>
            <a:stretch>
              <a:fillRect l="0" t="0" r="0" b="-144436"/>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7819516" y="0"/>
            <a:ext cx="10468484" cy="10302733"/>
          </a:xfrm>
          <a:custGeom>
            <a:avLst/>
            <a:gdLst/>
            <a:ahLst/>
            <a:cxnLst/>
            <a:rect r="r" b="b" t="t" l="l"/>
            <a:pathLst>
              <a:path h="10302733" w="10468484">
                <a:moveTo>
                  <a:pt x="0" y="0"/>
                </a:moveTo>
                <a:lnTo>
                  <a:pt x="10468484" y="0"/>
                </a:lnTo>
                <a:lnTo>
                  <a:pt x="10468484" y="10302733"/>
                </a:lnTo>
                <a:lnTo>
                  <a:pt x="0" y="103027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1098066">
            <a:off x="4926408" y="9668131"/>
            <a:ext cx="3397470" cy="1020826"/>
            <a:chOff x="0" y="0"/>
            <a:chExt cx="894807" cy="268860"/>
          </a:xfrm>
        </p:grpSpPr>
        <p:sp>
          <p:nvSpPr>
            <p:cNvPr name="Freeform 4" id="4"/>
            <p:cNvSpPr/>
            <p:nvPr/>
          </p:nvSpPr>
          <p:spPr>
            <a:xfrm flipH="false" flipV="false" rot="0">
              <a:off x="0" y="0"/>
              <a:ext cx="894807" cy="268860"/>
            </a:xfrm>
            <a:custGeom>
              <a:avLst/>
              <a:gdLst/>
              <a:ahLst/>
              <a:cxnLst/>
              <a:rect r="r" b="b" t="t" l="l"/>
              <a:pathLst>
                <a:path h="268860" w="894807">
                  <a:moveTo>
                    <a:pt x="0" y="0"/>
                  </a:moveTo>
                  <a:lnTo>
                    <a:pt x="894807" y="0"/>
                  </a:lnTo>
                  <a:lnTo>
                    <a:pt x="894807" y="268860"/>
                  </a:lnTo>
                  <a:lnTo>
                    <a:pt x="0" y="268860"/>
                  </a:lnTo>
                  <a:close/>
                </a:path>
              </a:pathLst>
            </a:custGeom>
            <a:solidFill>
              <a:srgbClr val="FD7100"/>
            </a:solidFill>
          </p:spPr>
        </p:sp>
        <p:sp>
          <p:nvSpPr>
            <p:cNvPr name="TextBox 5" id="5"/>
            <p:cNvSpPr txBox="true"/>
            <p:nvPr/>
          </p:nvSpPr>
          <p:spPr>
            <a:xfrm>
              <a:off x="0" y="-57150"/>
              <a:ext cx="894807" cy="32601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6513740">
            <a:off x="2126601" y="3569016"/>
            <a:ext cx="1080142" cy="12866162"/>
          </a:xfrm>
          <a:custGeom>
            <a:avLst/>
            <a:gdLst/>
            <a:ahLst/>
            <a:cxnLst/>
            <a:rect r="r" b="b" t="t" l="l"/>
            <a:pathLst>
              <a:path h="12866162" w="1080142">
                <a:moveTo>
                  <a:pt x="0" y="0"/>
                </a:moveTo>
                <a:lnTo>
                  <a:pt x="1080142" y="0"/>
                </a:lnTo>
                <a:lnTo>
                  <a:pt x="1080142" y="12866162"/>
                </a:lnTo>
                <a:lnTo>
                  <a:pt x="0" y="12866162"/>
                </a:lnTo>
                <a:lnTo>
                  <a:pt x="0" y="0"/>
                </a:lnTo>
                <a:close/>
              </a:path>
            </a:pathLst>
          </a:custGeom>
          <a:blipFill>
            <a:blip r:embed="rId4">
              <a:extLst>
                <a:ext uri="{96DAC541-7B7A-43D3-8B79-37D633B846F1}">
                  <asvg:svgBlip xmlns:asvg="http://schemas.microsoft.com/office/drawing/2016/SVG/main" r:embed="rId5"/>
                </a:ext>
              </a:extLst>
            </a:blip>
            <a:stretch>
              <a:fillRect l="0" t="0" r="-2318587" b="0"/>
            </a:stretch>
          </a:blipFill>
        </p:spPr>
      </p:sp>
      <p:sp>
        <p:nvSpPr>
          <p:cNvPr name="TextBox 7" id="7"/>
          <p:cNvSpPr txBox="true"/>
          <p:nvPr/>
        </p:nvSpPr>
        <p:spPr>
          <a:xfrm rot="0">
            <a:off x="1493342" y="1791147"/>
            <a:ext cx="5378309" cy="1766798"/>
          </a:xfrm>
          <a:prstGeom prst="rect">
            <a:avLst/>
          </a:prstGeom>
        </p:spPr>
        <p:txBody>
          <a:bodyPr anchor="t" rtlCol="false" tIns="0" lIns="0" bIns="0" rIns="0">
            <a:spAutoFit/>
          </a:bodyPr>
          <a:lstStyle/>
          <a:p>
            <a:pPr algn="l">
              <a:lnSpc>
                <a:spcPts val="14442"/>
              </a:lnSpc>
            </a:pPr>
            <a:r>
              <a:rPr lang="en-US" b="true" sz="10316">
                <a:solidFill>
                  <a:srgbClr val="FD7100"/>
                </a:solidFill>
                <a:latin typeface="Barlow Bold"/>
                <a:ea typeface="Barlow Bold"/>
                <a:cs typeface="Barlow Bold"/>
                <a:sym typeface="Barlow Bold"/>
              </a:rPr>
              <a:t>THANK</a:t>
            </a:r>
          </a:p>
        </p:txBody>
      </p:sp>
      <p:sp>
        <p:nvSpPr>
          <p:cNvPr name="TextBox 8" id="8"/>
          <p:cNvSpPr txBox="true"/>
          <p:nvPr/>
        </p:nvSpPr>
        <p:spPr>
          <a:xfrm rot="0">
            <a:off x="1493342" y="3084008"/>
            <a:ext cx="4282609" cy="1766798"/>
          </a:xfrm>
          <a:prstGeom prst="rect">
            <a:avLst/>
          </a:prstGeom>
        </p:spPr>
        <p:txBody>
          <a:bodyPr anchor="t" rtlCol="false" tIns="0" lIns="0" bIns="0" rIns="0">
            <a:spAutoFit/>
          </a:bodyPr>
          <a:lstStyle/>
          <a:p>
            <a:pPr algn="l">
              <a:lnSpc>
                <a:spcPts val="14442"/>
              </a:lnSpc>
            </a:pPr>
            <a:r>
              <a:rPr lang="en-US" b="true" sz="10316">
                <a:solidFill>
                  <a:srgbClr val="333A44"/>
                </a:solidFill>
                <a:latin typeface="Barlow Bold"/>
                <a:ea typeface="Barlow Bold"/>
                <a:cs typeface="Barlow Bold"/>
                <a:sym typeface="Barlow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282260"/>
            <a:ext cx="7315200" cy="2895600"/>
          </a:xfrm>
          <a:custGeom>
            <a:avLst/>
            <a:gdLst/>
            <a:ahLst/>
            <a:cxnLst/>
            <a:rect r="r" b="b" t="t" l="l"/>
            <a:pathLst>
              <a:path h="2895600" w="7315200">
                <a:moveTo>
                  <a:pt x="0" y="0"/>
                </a:moveTo>
                <a:lnTo>
                  <a:pt x="7315200" y="0"/>
                </a:lnTo>
                <a:lnTo>
                  <a:pt x="7315200" y="2895600"/>
                </a:lnTo>
                <a:lnTo>
                  <a:pt x="0" y="289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457988" y="8384742"/>
            <a:ext cx="6013262" cy="2229918"/>
          </a:xfrm>
          <a:custGeom>
            <a:avLst/>
            <a:gdLst/>
            <a:ahLst/>
            <a:cxnLst/>
            <a:rect r="r" b="b" t="t" l="l"/>
            <a:pathLst>
              <a:path h="2229918" w="6013262">
                <a:moveTo>
                  <a:pt x="0" y="0"/>
                </a:moveTo>
                <a:lnTo>
                  <a:pt x="6013262" y="0"/>
                </a:lnTo>
                <a:lnTo>
                  <a:pt x="6013262" y="2229918"/>
                </a:lnTo>
                <a:lnTo>
                  <a:pt x="0" y="22299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075742" y="1267335"/>
            <a:ext cx="8136517" cy="1104265"/>
          </a:xfrm>
          <a:prstGeom prst="rect">
            <a:avLst/>
          </a:prstGeom>
        </p:spPr>
        <p:txBody>
          <a:bodyPr anchor="t" rtlCol="false" tIns="0" lIns="0" bIns="0" rIns="0">
            <a:spAutoFit/>
          </a:bodyPr>
          <a:lstStyle/>
          <a:p>
            <a:pPr algn="ctr">
              <a:lnSpc>
                <a:spcPts val="8959"/>
              </a:lnSpc>
            </a:pPr>
            <a:r>
              <a:rPr lang="en-US" b="true" sz="6399">
                <a:solidFill>
                  <a:srgbClr val="FD7100"/>
                </a:solidFill>
                <a:latin typeface="Barlow Bold"/>
                <a:ea typeface="Barlow Bold"/>
                <a:cs typeface="Barlow Bold"/>
                <a:sym typeface="Barlow Bold"/>
              </a:rPr>
              <a:t>INTRODUCTION</a:t>
            </a:r>
          </a:p>
        </p:txBody>
      </p:sp>
      <p:sp>
        <p:nvSpPr>
          <p:cNvPr name="TextBox 5" id="5"/>
          <p:cNvSpPr txBox="true"/>
          <p:nvPr/>
        </p:nvSpPr>
        <p:spPr>
          <a:xfrm rot="0">
            <a:off x="2076337" y="4109123"/>
            <a:ext cx="12283752" cy="1893570"/>
          </a:xfrm>
          <a:prstGeom prst="rect">
            <a:avLst/>
          </a:prstGeom>
        </p:spPr>
        <p:txBody>
          <a:bodyPr anchor="t" rtlCol="false" tIns="0" lIns="0" bIns="0" rIns="0">
            <a:spAutoFit/>
          </a:bodyPr>
          <a:lstStyle/>
          <a:p>
            <a:pPr algn="l">
              <a:lnSpc>
                <a:spcPts val="3779"/>
              </a:lnSpc>
            </a:pPr>
            <a:r>
              <a:rPr lang="en-US" sz="2699">
                <a:solidFill>
                  <a:srgbClr val="000000"/>
                </a:solidFill>
                <a:latin typeface="Barlow"/>
                <a:ea typeface="Barlow"/>
                <a:cs typeface="Barlow"/>
                <a:sym typeface="Barlow"/>
              </a:rPr>
              <a:t>This project focuses on leveraging time series forecasting models to predict future sales trends and drive data-driven decision-making for Tecos Group of Companies.</a:t>
            </a:r>
          </a:p>
          <a:p>
            <a:pPr algn="l">
              <a:lnSpc>
                <a:spcPts val="3779"/>
              </a:lnSpc>
            </a:pPr>
          </a:p>
          <a:p>
            <a:pPr algn="l">
              <a:lnSpc>
                <a:spcPts val="3779"/>
              </a:lnSpc>
            </a:pPr>
          </a:p>
        </p:txBody>
      </p:sp>
      <p:sp>
        <p:nvSpPr>
          <p:cNvPr name="TextBox 6" id="6"/>
          <p:cNvSpPr txBox="true"/>
          <p:nvPr/>
        </p:nvSpPr>
        <p:spPr>
          <a:xfrm rot="0">
            <a:off x="1887064" y="6731837"/>
            <a:ext cx="8547441" cy="3248660"/>
          </a:xfrm>
          <a:prstGeom prst="rect">
            <a:avLst/>
          </a:prstGeom>
        </p:spPr>
        <p:txBody>
          <a:bodyPr anchor="t" rtlCol="false" tIns="0" lIns="0" bIns="0" rIns="0">
            <a:spAutoFit/>
          </a:bodyPr>
          <a:lstStyle/>
          <a:p>
            <a:pPr algn="l" marL="582928" indent="-291464" lvl="1">
              <a:lnSpc>
                <a:spcPts val="3779"/>
              </a:lnSpc>
              <a:buFont typeface="Arial"/>
              <a:buChar char="•"/>
            </a:pPr>
            <a:r>
              <a:rPr lang="en-US" sz="2699">
                <a:solidFill>
                  <a:srgbClr val="000000"/>
                </a:solidFill>
                <a:latin typeface="Barlow"/>
                <a:ea typeface="Barlow"/>
                <a:cs typeface="Barlow"/>
                <a:sym typeface="Barlow"/>
              </a:rPr>
              <a:t>Develop predictive sales models.</a:t>
            </a:r>
          </a:p>
          <a:p>
            <a:pPr algn="l" marL="582928" indent="-291464" lvl="1">
              <a:lnSpc>
                <a:spcPts val="3779"/>
              </a:lnSpc>
              <a:buFont typeface="Arial"/>
              <a:buChar char="•"/>
            </a:pPr>
            <a:r>
              <a:rPr lang="en-US" sz="2699">
                <a:solidFill>
                  <a:srgbClr val="000000"/>
                </a:solidFill>
                <a:latin typeface="Barlow"/>
                <a:ea typeface="Barlow"/>
                <a:cs typeface="Barlow"/>
                <a:sym typeface="Barlow"/>
              </a:rPr>
              <a:t>Identify seasonal patterns and trends.</a:t>
            </a:r>
          </a:p>
          <a:p>
            <a:pPr algn="l" marL="582928" indent="-291464" lvl="1">
              <a:lnSpc>
                <a:spcPts val="3779"/>
              </a:lnSpc>
              <a:buFont typeface="Arial"/>
              <a:buChar char="•"/>
            </a:pPr>
            <a:r>
              <a:rPr lang="en-US" sz="2699">
                <a:solidFill>
                  <a:srgbClr val="000000"/>
                </a:solidFill>
                <a:latin typeface="Barlow"/>
                <a:ea typeface="Barlow"/>
                <a:cs typeface="Barlow"/>
                <a:sym typeface="Barlow"/>
              </a:rPr>
              <a:t>Optimize resource planning based on forecasts.</a:t>
            </a:r>
          </a:p>
          <a:p>
            <a:pPr algn="l" marL="582928" indent="-291464" lvl="1">
              <a:lnSpc>
                <a:spcPts val="3779"/>
              </a:lnSpc>
              <a:buFont typeface="Arial"/>
              <a:buChar char="•"/>
            </a:pPr>
            <a:r>
              <a:rPr lang="en-US" sz="2699">
                <a:solidFill>
                  <a:srgbClr val="000000"/>
                </a:solidFill>
                <a:latin typeface="Barlow"/>
                <a:ea typeface="Barlow"/>
                <a:cs typeface="Barlow"/>
                <a:sym typeface="Barlow"/>
              </a:rPr>
              <a:t>Evaluate model performance to support strategic insights.</a:t>
            </a:r>
          </a:p>
          <a:p>
            <a:pPr algn="ctr">
              <a:lnSpc>
                <a:spcPts val="3499"/>
              </a:lnSpc>
            </a:pPr>
          </a:p>
          <a:p>
            <a:pPr algn="ctr">
              <a:lnSpc>
                <a:spcPts val="3499"/>
              </a:lnSpc>
            </a:pPr>
          </a:p>
        </p:txBody>
      </p:sp>
      <p:sp>
        <p:nvSpPr>
          <p:cNvPr name="TextBox 7" id="7"/>
          <p:cNvSpPr txBox="true"/>
          <p:nvPr/>
        </p:nvSpPr>
        <p:spPr>
          <a:xfrm rot="0">
            <a:off x="653201" y="2736510"/>
            <a:ext cx="9075847" cy="1769540"/>
          </a:xfrm>
          <a:prstGeom prst="rect">
            <a:avLst/>
          </a:prstGeom>
        </p:spPr>
        <p:txBody>
          <a:bodyPr anchor="t" rtlCol="false" tIns="0" lIns="0" bIns="0" rIns="0">
            <a:spAutoFit/>
          </a:bodyPr>
          <a:lstStyle/>
          <a:p>
            <a:pPr algn="ctr">
              <a:lnSpc>
                <a:spcPts val="7167"/>
              </a:lnSpc>
            </a:pPr>
            <a:r>
              <a:rPr lang="en-US" b="true" sz="5119">
                <a:solidFill>
                  <a:srgbClr val="211F21"/>
                </a:solidFill>
                <a:latin typeface="Barlow Bold"/>
                <a:ea typeface="Barlow Bold"/>
                <a:cs typeface="Barlow Bold"/>
                <a:sym typeface="Barlow Bold"/>
              </a:rPr>
              <a:t>PROJECT OVERVIEW:</a:t>
            </a:r>
          </a:p>
          <a:p>
            <a:pPr algn="ctr">
              <a:lnSpc>
                <a:spcPts val="7167"/>
              </a:lnSpc>
            </a:pPr>
          </a:p>
        </p:txBody>
      </p:sp>
      <p:sp>
        <p:nvSpPr>
          <p:cNvPr name="TextBox 8" id="8"/>
          <p:cNvSpPr txBox="true"/>
          <p:nvPr/>
        </p:nvSpPr>
        <p:spPr>
          <a:xfrm rot="0">
            <a:off x="1887064" y="5622517"/>
            <a:ext cx="4084447" cy="1769540"/>
          </a:xfrm>
          <a:prstGeom prst="rect">
            <a:avLst/>
          </a:prstGeom>
        </p:spPr>
        <p:txBody>
          <a:bodyPr anchor="t" rtlCol="false" tIns="0" lIns="0" bIns="0" rIns="0">
            <a:spAutoFit/>
          </a:bodyPr>
          <a:lstStyle/>
          <a:p>
            <a:pPr algn="ctr">
              <a:lnSpc>
                <a:spcPts val="7167"/>
              </a:lnSpc>
            </a:pPr>
            <a:r>
              <a:rPr lang="en-US" b="true" sz="5119">
                <a:solidFill>
                  <a:srgbClr val="211F21"/>
                </a:solidFill>
                <a:latin typeface="Barlow Bold"/>
                <a:ea typeface="Barlow Bold"/>
                <a:cs typeface="Barlow Bold"/>
                <a:sym typeface="Barlow Bold"/>
              </a:rPr>
              <a:t>OBJECTIVES:</a:t>
            </a:r>
          </a:p>
          <a:p>
            <a:pPr algn="ctr">
              <a:lnSpc>
                <a:spcPts val="7167"/>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2896528" y="0"/>
            <a:ext cx="5391472" cy="5584606"/>
          </a:xfrm>
          <a:custGeom>
            <a:avLst/>
            <a:gdLst/>
            <a:ahLst/>
            <a:cxnLst/>
            <a:rect r="r" b="b" t="t" l="l"/>
            <a:pathLst>
              <a:path h="5584606" w="5391472">
                <a:moveTo>
                  <a:pt x="0" y="0"/>
                </a:moveTo>
                <a:lnTo>
                  <a:pt x="5391472" y="0"/>
                </a:lnTo>
                <a:lnTo>
                  <a:pt x="5391472" y="5584606"/>
                </a:lnTo>
                <a:lnTo>
                  <a:pt x="0" y="55846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1825" y="662234"/>
            <a:ext cx="13965121" cy="366466"/>
            <a:chOff x="0" y="0"/>
            <a:chExt cx="8513018" cy="223394"/>
          </a:xfrm>
        </p:grpSpPr>
        <p:sp>
          <p:nvSpPr>
            <p:cNvPr name="Freeform 4" id="4"/>
            <p:cNvSpPr/>
            <p:nvPr/>
          </p:nvSpPr>
          <p:spPr>
            <a:xfrm flipH="false" flipV="false" rot="0">
              <a:off x="0" y="0"/>
              <a:ext cx="8513018" cy="223394"/>
            </a:xfrm>
            <a:custGeom>
              <a:avLst/>
              <a:gdLst/>
              <a:ahLst/>
              <a:cxnLst/>
              <a:rect r="r" b="b" t="t" l="l"/>
              <a:pathLst>
                <a:path h="223394" w="8513018">
                  <a:moveTo>
                    <a:pt x="8309818" y="0"/>
                  </a:moveTo>
                  <a:lnTo>
                    <a:pt x="0" y="0"/>
                  </a:lnTo>
                  <a:lnTo>
                    <a:pt x="203200" y="223394"/>
                  </a:lnTo>
                  <a:lnTo>
                    <a:pt x="8513018" y="223394"/>
                  </a:lnTo>
                  <a:lnTo>
                    <a:pt x="8309818" y="0"/>
                  </a:lnTo>
                  <a:close/>
                </a:path>
              </a:pathLst>
            </a:custGeom>
            <a:solidFill>
              <a:srgbClr val="FD9800"/>
            </a:solidFill>
          </p:spPr>
        </p:sp>
        <p:sp>
          <p:nvSpPr>
            <p:cNvPr name="TextBox 5" id="5"/>
            <p:cNvSpPr txBox="true"/>
            <p:nvPr/>
          </p:nvSpPr>
          <p:spPr>
            <a:xfrm>
              <a:off x="101600" y="-57150"/>
              <a:ext cx="8309818" cy="280544"/>
            </a:xfrm>
            <a:prstGeom prst="rect">
              <a:avLst/>
            </a:prstGeom>
          </p:spPr>
          <p:txBody>
            <a:bodyPr anchor="ctr" rtlCol="false" tIns="50800" lIns="50800" bIns="50800" rIns="50800"/>
            <a:lstStyle/>
            <a:p>
              <a:pPr algn="ctr">
                <a:lnSpc>
                  <a:spcPts val="3499"/>
                </a:lnSpc>
              </a:pPr>
            </a:p>
          </p:txBody>
        </p:sp>
      </p:grpSp>
      <p:grpSp>
        <p:nvGrpSpPr>
          <p:cNvPr name="Group 6" id="6"/>
          <p:cNvGrpSpPr/>
          <p:nvPr/>
        </p:nvGrpSpPr>
        <p:grpSpPr>
          <a:xfrm rot="0">
            <a:off x="11645840" y="2048305"/>
            <a:ext cx="5910336" cy="7191369"/>
            <a:chOff x="0" y="0"/>
            <a:chExt cx="1533371" cy="1865720"/>
          </a:xfrm>
        </p:grpSpPr>
        <p:sp>
          <p:nvSpPr>
            <p:cNvPr name="Freeform 7" id="7"/>
            <p:cNvSpPr/>
            <p:nvPr/>
          </p:nvSpPr>
          <p:spPr>
            <a:xfrm flipH="false" flipV="false" rot="0">
              <a:off x="0" y="0"/>
              <a:ext cx="1533371" cy="1865720"/>
            </a:xfrm>
            <a:custGeom>
              <a:avLst/>
              <a:gdLst/>
              <a:ahLst/>
              <a:cxnLst/>
              <a:rect r="r" b="b" t="t" l="l"/>
              <a:pathLst>
                <a:path h="1865720" w="1533371">
                  <a:moveTo>
                    <a:pt x="0" y="0"/>
                  </a:moveTo>
                  <a:lnTo>
                    <a:pt x="1533371" y="0"/>
                  </a:lnTo>
                  <a:lnTo>
                    <a:pt x="1533371" y="1865720"/>
                  </a:lnTo>
                  <a:lnTo>
                    <a:pt x="0" y="1865720"/>
                  </a:lnTo>
                  <a:close/>
                </a:path>
              </a:pathLst>
            </a:custGeom>
            <a:solidFill>
              <a:srgbClr val="FD9800"/>
            </a:solidFill>
          </p:spPr>
        </p:sp>
        <p:sp>
          <p:nvSpPr>
            <p:cNvPr name="TextBox 8" id="8"/>
            <p:cNvSpPr txBox="true"/>
            <p:nvPr/>
          </p:nvSpPr>
          <p:spPr>
            <a:xfrm>
              <a:off x="0" y="-57150"/>
              <a:ext cx="1533371" cy="1922870"/>
            </a:xfrm>
            <a:prstGeom prst="rect">
              <a:avLst/>
            </a:prstGeom>
          </p:spPr>
          <p:txBody>
            <a:bodyPr anchor="ctr" rtlCol="false" tIns="50800" lIns="50800" bIns="50800" rIns="50800"/>
            <a:lstStyle/>
            <a:p>
              <a:pPr algn="ctr">
                <a:lnSpc>
                  <a:spcPts val="3499"/>
                </a:lnSpc>
              </a:pPr>
            </a:p>
          </p:txBody>
        </p:sp>
      </p:grpSp>
      <p:grpSp>
        <p:nvGrpSpPr>
          <p:cNvPr name="Group 9" id="9"/>
          <p:cNvGrpSpPr/>
          <p:nvPr/>
        </p:nvGrpSpPr>
        <p:grpSpPr>
          <a:xfrm rot="0">
            <a:off x="11855870" y="2262555"/>
            <a:ext cx="5490276" cy="6790590"/>
            <a:chOff x="0" y="0"/>
            <a:chExt cx="1533371" cy="1896533"/>
          </a:xfrm>
        </p:grpSpPr>
        <p:sp>
          <p:nvSpPr>
            <p:cNvPr name="Freeform 10" id="10"/>
            <p:cNvSpPr/>
            <p:nvPr/>
          </p:nvSpPr>
          <p:spPr>
            <a:xfrm flipH="false" flipV="false" rot="0">
              <a:off x="0" y="0"/>
              <a:ext cx="1533371" cy="1896533"/>
            </a:xfrm>
            <a:custGeom>
              <a:avLst/>
              <a:gdLst/>
              <a:ahLst/>
              <a:cxnLst/>
              <a:rect r="r" b="b" t="t" l="l"/>
              <a:pathLst>
                <a:path h="1896533" w="1533371">
                  <a:moveTo>
                    <a:pt x="0" y="0"/>
                  </a:moveTo>
                  <a:lnTo>
                    <a:pt x="1533371" y="0"/>
                  </a:lnTo>
                  <a:lnTo>
                    <a:pt x="1533371" y="1896533"/>
                  </a:lnTo>
                  <a:lnTo>
                    <a:pt x="0" y="1896533"/>
                  </a:lnTo>
                  <a:close/>
                </a:path>
              </a:pathLst>
            </a:custGeom>
            <a:solidFill>
              <a:srgbClr val="EFEFEF"/>
            </a:solidFill>
          </p:spPr>
        </p:sp>
        <p:sp>
          <p:nvSpPr>
            <p:cNvPr name="TextBox 11" id="11"/>
            <p:cNvSpPr txBox="true"/>
            <p:nvPr/>
          </p:nvSpPr>
          <p:spPr>
            <a:xfrm>
              <a:off x="0" y="-57150"/>
              <a:ext cx="1533371" cy="1953683"/>
            </a:xfrm>
            <a:prstGeom prst="rect">
              <a:avLst/>
            </a:prstGeom>
          </p:spPr>
          <p:txBody>
            <a:bodyPr anchor="ctr" rtlCol="false" tIns="50800" lIns="50800" bIns="50800" rIns="50800"/>
            <a:lstStyle/>
            <a:p>
              <a:pPr algn="ctr">
                <a:lnSpc>
                  <a:spcPts val="3499"/>
                </a:lnSpc>
              </a:pPr>
            </a:p>
          </p:txBody>
        </p:sp>
      </p:grpSp>
      <p:grpSp>
        <p:nvGrpSpPr>
          <p:cNvPr name="Group 12" id="12"/>
          <p:cNvGrpSpPr/>
          <p:nvPr/>
        </p:nvGrpSpPr>
        <p:grpSpPr>
          <a:xfrm rot="0">
            <a:off x="11929625" y="2315257"/>
            <a:ext cx="5329675" cy="6644312"/>
            <a:chOff x="0" y="0"/>
            <a:chExt cx="7106234" cy="8859082"/>
          </a:xfrm>
        </p:grpSpPr>
        <p:pic>
          <p:nvPicPr>
            <p:cNvPr name="Picture 13" id="13"/>
            <p:cNvPicPr>
              <a:picLocks noChangeAspect="true"/>
            </p:cNvPicPr>
            <p:nvPr/>
          </p:nvPicPr>
          <p:blipFill>
            <a:blip r:embed="rId4"/>
            <a:srcRect l="24128" t="6566" r="25938" b="0"/>
            <a:stretch>
              <a:fillRect/>
            </a:stretch>
          </p:blipFill>
          <p:spPr>
            <a:xfrm flipH="false" flipV="false">
              <a:off x="0" y="0"/>
              <a:ext cx="7106234" cy="8859082"/>
            </a:xfrm>
            <a:prstGeom prst="rect">
              <a:avLst/>
            </a:prstGeom>
          </p:spPr>
        </p:pic>
      </p:grpSp>
      <p:sp>
        <p:nvSpPr>
          <p:cNvPr name="TextBox 14" id="14"/>
          <p:cNvSpPr txBox="true"/>
          <p:nvPr/>
        </p:nvSpPr>
        <p:spPr>
          <a:xfrm rot="0">
            <a:off x="1028700" y="4258320"/>
            <a:ext cx="10661300" cy="2184400"/>
          </a:xfrm>
          <a:prstGeom prst="rect">
            <a:avLst/>
          </a:prstGeom>
        </p:spPr>
        <p:txBody>
          <a:bodyPr anchor="t" rtlCol="false" tIns="0" lIns="0" bIns="0" rIns="0">
            <a:spAutoFit/>
          </a:bodyPr>
          <a:lstStyle/>
          <a:p>
            <a:pPr algn="l">
              <a:lnSpc>
                <a:spcPts val="3499"/>
              </a:lnSpc>
            </a:pPr>
            <a:r>
              <a:rPr lang="en-US" sz="2499">
                <a:solidFill>
                  <a:srgbClr val="000000"/>
                </a:solidFill>
                <a:latin typeface="Barlow"/>
                <a:ea typeface="Barlow"/>
                <a:cs typeface="Barlow"/>
                <a:sym typeface="Barlow"/>
              </a:rPr>
              <a:t>Tecos Group of Companies faces challenges in predicting sales trends, resulting in inventory inefficiencies and missed revenue opportunities. The goal of this project is to provide accurate forecasts that support business growth.</a:t>
            </a:r>
          </a:p>
          <a:p>
            <a:pPr algn="l">
              <a:lnSpc>
                <a:spcPts val="3499"/>
              </a:lnSpc>
            </a:pPr>
          </a:p>
        </p:txBody>
      </p:sp>
      <p:sp>
        <p:nvSpPr>
          <p:cNvPr name="TextBox 15" id="15"/>
          <p:cNvSpPr txBox="true"/>
          <p:nvPr/>
        </p:nvSpPr>
        <p:spPr>
          <a:xfrm rot="0">
            <a:off x="1028700" y="2243455"/>
            <a:ext cx="8136517" cy="1104265"/>
          </a:xfrm>
          <a:prstGeom prst="rect">
            <a:avLst/>
          </a:prstGeom>
        </p:spPr>
        <p:txBody>
          <a:bodyPr anchor="t" rtlCol="false" tIns="0" lIns="0" bIns="0" rIns="0">
            <a:spAutoFit/>
          </a:bodyPr>
          <a:lstStyle/>
          <a:p>
            <a:pPr algn="l">
              <a:lnSpc>
                <a:spcPts val="8959"/>
              </a:lnSpc>
            </a:pPr>
            <a:r>
              <a:rPr lang="en-US" b="true" sz="6399">
                <a:solidFill>
                  <a:srgbClr val="FD7100"/>
                </a:solidFill>
                <a:latin typeface="Barlow Bold"/>
                <a:ea typeface="Barlow Bold"/>
                <a:cs typeface="Barlow Bold"/>
                <a:sym typeface="Barlow Bold"/>
              </a:rPr>
              <a:t>BACKGROUND</a:t>
            </a:r>
          </a:p>
        </p:txBody>
      </p:sp>
      <p:sp>
        <p:nvSpPr>
          <p:cNvPr name="TextBox 16" id="16"/>
          <p:cNvSpPr txBox="true"/>
          <p:nvPr/>
        </p:nvSpPr>
        <p:spPr>
          <a:xfrm rot="0">
            <a:off x="1028700" y="3456597"/>
            <a:ext cx="4658264" cy="1393825"/>
          </a:xfrm>
          <a:prstGeom prst="rect">
            <a:avLst/>
          </a:prstGeom>
        </p:spPr>
        <p:txBody>
          <a:bodyPr anchor="t" rtlCol="false" tIns="0" lIns="0" bIns="0" rIns="0">
            <a:spAutoFit/>
          </a:bodyPr>
          <a:lstStyle/>
          <a:p>
            <a:pPr algn="l">
              <a:lnSpc>
                <a:spcPts val="5599"/>
              </a:lnSpc>
            </a:pPr>
            <a:r>
              <a:rPr lang="en-US" sz="3999" b="true">
                <a:solidFill>
                  <a:srgbClr val="FD9800"/>
                </a:solidFill>
                <a:latin typeface="Barlow Semi-Bold"/>
                <a:ea typeface="Barlow Semi-Bold"/>
                <a:cs typeface="Barlow Semi-Bold"/>
                <a:sym typeface="Barlow Semi-Bold"/>
              </a:rPr>
              <a:t>CONTEXT:</a:t>
            </a:r>
          </a:p>
          <a:p>
            <a:pPr algn="l">
              <a:lnSpc>
                <a:spcPts val="5599"/>
              </a:lnSpc>
            </a:pPr>
          </a:p>
        </p:txBody>
      </p:sp>
      <p:sp>
        <p:nvSpPr>
          <p:cNvPr name="TextBox 17" id="17"/>
          <p:cNvSpPr txBox="true"/>
          <p:nvPr/>
        </p:nvSpPr>
        <p:spPr>
          <a:xfrm rot="0">
            <a:off x="767420" y="7306895"/>
            <a:ext cx="10661300" cy="218440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Barlow"/>
                <a:ea typeface="Barlow"/>
                <a:cs typeface="Barlow"/>
                <a:sym typeface="Barlow"/>
              </a:rPr>
              <a:t>Unpredictable demand fluctuations.</a:t>
            </a:r>
          </a:p>
          <a:p>
            <a:pPr algn="l" marL="539749" indent="-269875" lvl="1">
              <a:lnSpc>
                <a:spcPts val="3499"/>
              </a:lnSpc>
              <a:buFont typeface="Arial"/>
              <a:buChar char="•"/>
            </a:pPr>
            <a:r>
              <a:rPr lang="en-US" sz="2499">
                <a:solidFill>
                  <a:srgbClr val="000000"/>
                </a:solidFill>
                <a:latin typeface="Barlow"/>
                <a:ea typeface="Barlow"/>
                <a:cs typeface="Barlow"/>
                <a:sym typeface="Barlow"/>
              </a:rPr>
              <a:t>Lack of visibility into regional sales trends.</a:t>
            </a:r>
          </a:p>
          <a:p>
            <a:pPr algn="l" marL="539749" indent="-269875" lvl="1">
              <a:lnSpc>
                <a:spcPts val="3499"/>
              </a:lnSpc>
              <a:buFont typeface="Arial"/>
              <a:buChar char="•"/>
            </a:pPr>
            <a:r>
              <a:rPr lang="en-US" sz="2499">
                <a:solidFill>
                  <a:srgbClr val="000000"/>
                </a:solidFill>
                <a:latin typeface="Barlow"/>
                <a:ea typeface="Barlow"/>
                <a:cs typeface="Barlow"/>
                <a:sym typeface="Barlow"/>
              </a:rPr>
              <a:t>Inefficient inventory planning and resource allocation.</a:t>
            </a:r>
          </a:p>
          <a:p>
            <a:pPr algn="l" marL="539749" indent="-269875" lvl="1">
              <a:lnSpc>
                <a:spcPts val="3499"/>
              </a:lnSpc>
              <a:buFont typeface="Arial"/>
              <a:buChar char="•"/>
            </a:pPr>
            <a:r>
              <a:rPr lang="en-US" sz="2499">
                <a:solidFill>
                  <a:srgbClr val="000000"/>
                </a:solidFill>
                <a:latin typeface="Barlow"/>
                <a:ea typeface="Barlow"/>
                <a:cs typeface="Barlow"/>
                <a:sym typeface="Barlow"/>
              </a:rPr>
              <a:t>Achieving predictable revenue growth despite an expanding clientbase.</a:t>
            </a:r>
          </a:p>
          <a:p>
            <a:pPr algn="l">
              <a:lnSpc>
                <a:spcPts val="3499"/>
              </a:lnSpc>
            </a:pPr>
          </a:p>
        </p:txBody>
      </p:sp>
      <p:sp>
        <p:nvSpPr>
          <p:cNvPr name="TextBox 18" id="18"/>
          <p:cNvSpPr txBox="true"/>
          <p:nvPr/>
        </p:nvSpPr>
        <p:spPr>
          <a:xfrm rot="0">
            <a:off x="1028700" y="6356995"/>
            <a:ext cx="7558477" cy="2098675"/>
          </a:xfrm>
          <a:prstGeom prst="rect">
            <a:avLst/>
          </a:prstGeom>
        </p:spPr>
        <p:txBody>
          <a:bodyPr anchor="t" rtlCol="false" tIns="0" lIns="0" bIns="0" rIns="0">
            <a:spAutoFit/>
          </a:bodyPr>
          <a:lstStyle/>
          <a:p>
            <a:pPr algn="l">
              <a:lnSpc>
                <a:spcPts val="5599"/>
              </a:lnSpc>
            </a:pPr>
            <a:r>
              <a:rPr lang="en-US" sz="3999" b="true">
                <a:solidFill>
                  <a:srgbClr val="FD9800"/>
                </a:solidFill>
                <a:latin typeface="Barlow Semi-Bold"/>
                <a:ea typeface="Barlow Semi-Bold"/>
                <a:cs typeface="Barlow Semi-Bold"/>
                <a:sym typeface="Barlow Semi-Bold"/>
              </a:rPr>
              <a:t>KEY BUSINESS CHALLENGES:</a:t>
            </a:r>
          </a:p>
          <a:p>
            <a:pPr algn="l">
              <a:lnSpc>
                <a:spcPts val="5599"/>
              </a:lnSpc>
            </a:pPr>
          </a:p>
          <a:p>
            <a:pPr algn="l">
              <a:lnSpc>
                <a:spcPts val="55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1270273">
            <a:off x="5466566" y="-1596602"/>
            <a:ext cx="6984271" cy="1429721"/>
            <a:chOff x="0" y="0"/>
            <a:chExt cx="1839479" cy="376552"/>
          </a:xfrm>
        </p:grpSpPr>
        <p:sp>
          <p:nvSpPr>
            <p:cNvPr name="Freeform 3" id="3"/>
            <p:cNvSpPr/>
            <p:nvPr/>
          </p:nvSpPr>
          <p:spPr>
            <a:xfrm flipH="false" flipV="false" rot="0">
              <a:off x="0" y="0"/>
              <a:ext cx="1839479" cy="376552"/>
            </a:xfrm>
            <a:custGeom>
              <a:avLst/>
              <a:gdLst/>
              <a:ahLst/>
              <a:cxnLst/>
              <a:rect r="r" b="b" t="t" l="l"/>
              <a:pathLst>
                <a:path h="376552" w="1839479">
                  <a:moveTo>
                    <a:pt x="0" y="0"/>
                  </a:moveTo>
                  <a:lnTo>
                    <a:pt x="1839479" y="0"/>
                  </a:lnTo>
                  <a:lnTo>
                    <a:pt x="1839479" y="376552"/>
                  </a:lnTo>
                  <a:lnTo>
                    <a:pt x="0" y="376552"/>
                  </a:lnTo>
                  <a:close/>
                </a:path>
              </a:pathLst>
            </a:custGeom>
            <a:solidFill>
              <a:srgbClr val="FD7100"/>
            </a:solidFill>
          </p:spPr>
        </p:sp>
        <p:sp>
          <p:nvSpPr>
            <p:cNvPr name="TextBox 4" id="4"/>
            <p:cNvSpPr txBox="true"/>
            <p:nvPr/>
          </p:nvSpPr>
          <p:spPr>
            <a:xfrm>
              <a:off x="0" y="-57150"/>
              <a:ext cx="1839479" cy="433702"/>
            </a:xfrm>
            <a:prstGeom prst="rect">
              <a:avLst/>
            </a:prstGeom>
          </p:spPr>
          <p:txBody>
            <a:bodyPr anchor="ctr" rtlCol="false" tIns="50800" lIns="50800" bIns="50800" rIns="50800"/>
            <a:lstStyle/>
            <a:p>
              <a:pPr algn="ctr">
                <a:lnSpc>
                  <a:spcPts val="3499"/>
                </a:lnSpc>
              </a:pPr>
            </a:p>
          </p:txBody>
        </p:sp>
      </p:grpSp>
      <p:sp>
        <p:nvSpPr>
          <p:cNvPr name="Freeform 5" id="5"/>
          <p:cNvSpPr/>
          <p:nvPr/>
        </p:nvSpPr>
        <p:spPr>
          <a:xfrm flipH="false" flipV="false" rot="0">
            <a:off x="-2615875" y="-212321"/>
            <a:ext cx="9762353" cy="3306997"/>
          </a:xfrm>
          <a:custGeom>
            <a:avLst/>
            <a:gdLst/>
            <a:ahLst/>
            <a:cxnLst/>
            <a:rect r="r" b="b" t="t" l="l"/>
            <a:pathLst>
              <a:path h="3306997" w="9762353">
                <a:moveTo>
                  <a:pt x="0" y="0"/>
                </a:moveTo>
                <a:lnTo>
                  <a:pt x="9762352" y="0"/>
                </a:lnTo>
                <a:lnTo>
                  <a:pt x="9762352" y="3306997"/>
                </a:lnTo>
                <a:lnTo>
                  <a:pt x="0" y="3306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328814" y="1441177"/>
            <a:ext cx="9159218" cy="2817882"/>
            <a:chOff x="0" y="0"/>
            <a:chExt cx="12364848" cy="3804111"/>
          </a:xfrm>
        </p:grpSpPr>
        <p:sp>
          <p:nvSpPr>
            <p:cNvPr name="Freeform 7" id="7"/>
            <p:cNvSpPr/>
            <p:nvPr/>
          </p:nvSpPr>
          <p:spPr>
            <a:xfrm flipH="false" flipV="false" rot="0">
              <a:off x="0" y="0"/>
              <a:ext cx="12364848" cy="3804112"/>
            </a:xfrm>
            <a:custGeom>
              <a:avLst/>
              <a:gdLst/>
              <a:ahLst/>
              <a:cxnLst/>
              <a:rect r="r" b="b" t="t" l="l"/>
              <a:pathLst>
                <a:path h="3804112" w="12364848">
                  <a:moveTo>
                    <a:pt x="0" y="0"/>
                  </a:moveTo>
                  <a:lnTo>
                    <a:pt x="0" y="3804112"/>
                  </a:lnTo>
                  <a:lnTo>
                    <a:pt x="12364848" y="3804112"/>
                  </a:lnTo>
                  <a:lnTo>
                    <a:pt x="12364848" y="0"/>
                  </a:lnTo>
                  <a:lnTo>
                    <a:pt x="0" y="0"/>
                  </a:lnTo>
                  <a:close/>
                  <a:moveTo>
                    <a:pt x="12303888" y="3743151"/>
                  </a:moveTo>
                  <a:lnTo>
                    <a:pt x="59690" y="3743151"/>
                  </a:lnTo>
                  <a:lnTo>
                    <a:pt x="59690" y="59690"/>
                  </a:lnTo>
                  <a:lnTo>
                    <a:pt x="12303888" y="59690"/>
                  </a:lnTo>
                  <a:lnTo>
                    <a:pt x="12303888" y="3743151"/>
                  </a:lnTo>
                  <a:close/>
                </a:path>
              </a:pathLst>
            </a:custGeom>
            <a:solidFill>
              <a:srgbClr val="000000"/>
            </a:solidFill>
          </p:spPr>
        </p:sp>
      </p:grpSp>
      <p:grpSp>
        <p:nvGrpSpPr>
          <p:cNvPr name="Group 8" id="8"/>
          <p:cNvGrpSpPr/>
          <p:nvPr/>
        </p:nvGrpSpPr>
        <p:grpSpPr>
          <a:xfrm rot="0">
            <a:off x="8328814" y="4751251"/>
            <a:ext cx="9159218" cy="3346081"/>
            <a:chOff x="0" y="0"/>
            <a:chExt cx="12364848" cy="4517173"/>
          </a:xfrm>
        </p:grpSpPr>
        <p:sp>
          <p:nvSpPr>
            <p:cNvPr name="Freeform 9" id="9"/>
            <p:cNvSpPr/>
            <p:nvPr/>
          </p:nvSpPr>
          <p:spPr>
            <a:xfrm flipH="false" flipV="false" rot="0">
              <a:off x="0" y="0"/>
              <a:ext cx="12364848" cy="4517174"/>
            </a:xfrm>
            <a:custGeom>
              <a:avLst/>
              <a:gdLst/>
              <a:ahLst/>
              <a:cxnLst/>
              <a:rect r="r" b="b" t="t" l="l"/>
              <a:pathLst>
                <a:path h="4517174" w="12364848">
                  <a:moveTo>
                    <a:pt x="0" y="0"/>
                  </a:moveTo>
                  <a:lnTo>
                    <a:pt x="0" y="4517174"/>
                  </a:lnTo>
                  <a:lnTo>
                    <a:pt x="12364848" y="4517174"/>
                  </a:lnTo>
                  <a:lnTo>
                    <a:pt x="12364848" y="0"/>
                  </a:lnTo>
                  <a:lnTo>
                    <a:pt x="0" y="0"/>
                  </a:lnTo>
                  <a:close/>
                  <a:moveTo>
                    <a:pt x="12303888" y="4456213"/>
                  </a:moveTo>
                  <a:lnTo>
                    <a:pt x="59690" y="4456213"/>
                  </a:lnTo>
                  <a:lnTo>
                    <a:pt x="59690" y="59690"/>
                  </a:lnTo>
                  <a:lnTo>
                    <a:pt x="12303888" y="59690"/>
                  </a:lnTo>
                  <a:lnTo>
                    <a:pt x="12303888" y="4456213"/>
                  </a:lnTo>
                  <a:close/>
                </a:path>
              </a:pathLst>
            </a:custGeom>
            <a:solidFill>
              <a:srgbClr val="000000"/>
            </a:solidFill>
          </p:spPr>
        </p:sp>
      </p:grpSp>
      <p:grpSp>
        <p:nvGrpSpPr>
          <p:cNvPr name="Group 10" id="10"/>
          <p:cNvGrpSpPr/>
          <p:nvPr/>
        </p:nvGrpSpPr>
        <p:grpSpPr>
          <a:xfrm rot="0">
            <a:off x="7604064" y="2128631"/>
            <a:ext cx="1449500" cy="1442975"/>
            <a:chOff x="0" y="0"/>
            <a:chExt cx="812800" cy="809141"/>
          </a:xfrm>
        </p:grpSpPr>
        <p:sp>
          <p:nvSpPr>
            <p:cNvPr name="Freeform 11" id="11"/>
            <p:cNvSpPr/>
            <p:nvPr/>
          </p:nvSpPr>
          <p:spPr>
            <a:xfrm flipH="false" flipV="false" rot="0">
              <a:off x="0" y="0"/>
              <a:ext cx="812800" cy="809141"/>
            </a:xfrm>
            <a:custGeom>
              <a:avLst/>
              <a:gdLst/>
              <a:ahLst/>
              <a:cxnLst/>
              <a:rect r="r" b="b" t="t" l="l"/>
              <a:pathLst>
                <a:path h="809141" w="812800">
                  <a:moveTo>
                    <a:pt x="0" y="0"/>
                  </a:moveTo>
                  <a:lnTo>
                    <a:pt x="812800" y="0"/>
                  </a:lnTo>
                  <a:lnTo>
                    <a:pt x="812800" y="809141"/>
                  </a:lnTo>
                  <a:lnTo>
                    <a:pt x="0" y="809141"/>
                  </a:lnTo>
                  <a:close/>
                </a:path>
              </a:pathLst>
            </a:custGeom>
            <a:solidFill>
              <a:srgbClr val="FD7100"/>
            </a:solidFill>
          </p:spPr>
        </p:sp>
        <p:sp>
          <p:nvSpPr>
            <p:cNvPr name="TextBox 12" id="12"/>
            <p:cNvSpPr txBox="true"/>
            <p:nvPr/>
          </p:nvSpPr>
          <p:spPr>
            <a:xfrm>
              <a:off x="0" y="-57150"/>
              <a:ext cx="812800" cy="866291"/>
            </a:xfrm>
            <a:prstGeom prst="rect">
              <a:avLst/>
            </a:prstGeom>
          </p:spPr>
          <p:txBody>
            <a:bodyPr anchor="ctr" rtlCol="false" tIns="50800" lIns="50800" bIns="50800" rIns="50800"/>
            <a:lstStyle/>
            <a:p>
              <a:pPr algn="ctr">
                <a:lnSpc>
                  <a:spcPts val="3499"/>
                </a:lnSpc>
              </a:pPr>
            </a:p>
          </p:txBody>
        </p:sp>
      </p:grpSp>
      <p:grpSp>
        <p:nvGrpSpPr>
          <p:cNvPr name="Group 13" id="13"/>
          <p:cNvGrpSpPr/>
          <p:nvPr/>
        </p:nvGrpSpPr>
        <p:grpSpPr>
          <a:xfrm rot="0">
            <a:off x="7375332" y="5702804"/>
            <a:ext cx="1449500" cy="1442975"/>
            <a:chOff x="0" y="0"/>
            <a:chExt cx="812800" cy="809141"/>
          </a:xfrm>
        </p:grpSpPr>
        <p:sp>
          <p:nvSpPr>
            <p:cNvPr name="Freeform 14" id="14"/>
            <p:cNvSpPr/>
            <p:nvPr/>
          </p:nvSpPr>
          <p:spPr>
            <a:xfrm flipH="false" flipV="false" rot="0">
              <a:off x="0" y="0"/>
              <a:ext cx="812800" cy="809141"/>
            </a:xfrm>
            <a:custGeom>
              <a:avLst/>
              <a:gdLst/>
              <a:ahLst/>
              <a:cxnLst/>
              <a:rect r="r" b="b" t="t" l="l"/>
              <a:pathLst>
                <a:path h="809141" w="812800">
                  <a:moveTo>
                    <a:pt x="0" y="0"/>
                  </a:moveTo>
                  <a:lnTo>
                    <a:pt x="812800" y="0"/>
                  </a:lnTo>
                  <a:lnTo>
                    <a:pt x="812800" y="809141"/>
                  </a:lnTo>
                  <a:lnTo>
                    <a:pt x="0" y="809141"/>
                  </a:lnTo>
                  <a:close/>
                </a:path>
              </a:pathLst>
            </a:custGeom>
            <a:solidFill>
              <a:srgbClr val="FD7100"/>
            </a:solidFill>
          </p:spPr>
        </p:sp>
        <p:sp>
          <p:nvSpPr>
            <p:cNvPr name="TextBox 15" id="15"/>
            <p:cNvSpPr txBox="true"/>
            <p:nvPr/>
          </p:nvSpPr>
          <p:spPr>
            <a:xfrm>
              <a:off x="0" y="-57150"/>
              <a:ext cx="812800" cy="866291"/>
            </a:xfrm>
            <a:prstGeom prst="rect">
              <a:avLst/>
            </a:prstGeom>
          </p:spPr>
          <p:txBody>
            <a:bodyPr anchor="ctr" rtlCol="false" tIns="50800" lIns="50800" bIns="50800" rIns="50800"/>
            <a:lstStyle/>
            <a:p>
              <a:pPr algn="ctr">
                <a:lnSpc>
                  <a:spcPts val="3499"/>
                </a:lnSpc>
              </a:pPr>
            </a:p>
          </p:txBody>
        </p:sp>
      </p:grpSp>
      <p:sp>
        <p:nvSpPr>
          <p:cNvPr name="Freeform 16" id="16"/>
          <p:cNvSpPr/>
          <p:nvPr/>
        </p:nvSpPr>
        <p:spPr>
          <a:xfrm flipH="false" flipV="false" rot="0">
            <a:off x="7691565" y="6015030"/>
            <a:ext cx="817035" cy="818523"/>
          </a:xfrm>
          <a:custGeom>
            <a:avLst/>
            <a:gdLst/>
            <a:ahLst/>
            <a:cxnLst/>
            <a:rect r="r" b="b" t="t" l="l"/>
            <a:pathLst>
              <a:path h="818523" w="817035">
                <a:moveTo>
                  <a:pt x="0" y="0"/>
                </a:moveTo>
                <a:lnTo>
                  <a:pt x="817034" y="0"/>
                </a:lnTo>
                <a:lnTo>
                  <a:pt x="817034" y="818523"/>
                </a:lnTo>
                <a:lnTo>
                  <a:pt x="0" y="818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7813227" y="2334531"/>
            <a:ext cx="1031174" cy="1031174"/>
          </a:xfrm>
          <a:custGeom>
            <a:avLst/>
            <a:gdLst/>
            <a:ahLst/>
            <a:cxnLst/>
            <a:rect r="r" b="b" t="t" l="l"/>
            <a:pathLst>
              <a:path h="1031174" w="1031174">
                <a:moveTo>
                  <a:pt x="0" y="0"/>
                </a:moveTo>
                <a:lnTo>
                  <a:pt x="1031174" y="0"/>
                </a:lnTo>
                <a:lnTo>
                  <a:pt x="1031174" y="1031174"/>
                </a:lnTo>
                <a:lnTo>
                  <a:pt x="0" y="10311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246525" y="4249535"/>
            <a:ext cx="6899952" cy="1952625"/>
          </a:xfrm>
          <a:prstGeom prst="rect">
            <a:avLst/>
          </a:prstGeom>
        </p:spPr>
        <p:txBody>
          <a:bodyPr anchor="t" rtlCol="false" tIns="0" lIns="0" bIns="0" rIns="0">
            <a:spAutoFit/>
          </a:bodyPr>
          <a:lstStyle/>
          <a:p>
            <a:pPr algn="l">
              <a:lnSpc>
                <a:spcPts val="7679"/>
              </a:lnSpc>
            </a:pPr>
            <a:r>
              <a:rPr lang="en-US" b="true" sz="6399">
                <a:solidFill>
                  <a:srgbClr val="FD7100"/>
                </a:solidFill>
                <a:latin typeface="Barlow Bold"/>
                <a:ea typeface="Barlow Bold"/>
                <a:cs typeface="Barlow Bold"/>
                <a:sym typeface="Barlow Bold"/>
              </a:rPr>
              <a:t>DATA COLLECTION AND PROCESSING</a:t>
            </a:r>
          </a:p>
        </p:txBody>
      </p:sp>
      <p:sp>
        <p:nvSpPr>
          <p:cNvPr name="TextBox 19" id="19"/>
          <p:cNvSpPr txBox="true"/>
          <p:nvPr/>
        </p:nvSpPr>
        <p:spPr>
          <a:xfrm rot="0">
            <a:off x="9514558" y="1628569"/>
            <a:ext cx="4068258" cy="1066800"/>
          </a:xfrm>
          <a:prstGeom prst="rect">
            <a:avLst/>
          </a:prstGeom>
        </p:spPr>
        <p:txBody>
          <a:bodyPr anchor="t" rtlCol="false" tIns="0" lIns="0" bIns="0" rIns="0">
            <a:spAutoFit/>
          </a:bodyPr>
          <a:lstStyle/>
          <a:p>
            <a:pPr algn="l">
              <a:lnSpc>
                <a:spcPts val="4200"/>
              </a:lnSpc>
            </a:pPr>
            <a:r>
              <a:rPr lang="en-US" sz="3000" b="true">
                <a:solidFill>
                  <a:srgbClr val="FD7100"/>
                </a:solidFill>
                <a:latin typeface="Barlow Semi-Bold"/>
                <a:ea typeface="Barlow Semi-Bold"/>
                <a:cs typeface="Barlow Semi-Bold"/>
                <a:sym typeface="Barlow Semi-Bold"/>
              </a:rPr>
              <a:t>DATA SOURCES:</a:t>
            </a:r>
          </a:p>
          <a:p>
            <a:pPr algn="l">
              <a:lnSpc>
                <a:spcPts val="4200"/>
              </a:lnSpc>
            </a:pPr>
          </a:p>
        </p:txBody>
      </p:sp>
      <p:sp>
        <p:nvSpPr>
          <p:cNvPr name="TextBox 20" id="20"/>
          <p:cNvSpPr txBox="true"/>
          <p:nvPr/>
        </p:nvSpPr>
        <p:spPr>
          <a:xfrm rot="0">
            <a:off x="9514558" y="4864604"/>
            <a:ext cx="4068258" cy="1600200"/>
          </a:xfrm>
          <a:prstGeom prst="rect">
            <a:avLst/>
          </a:prstGeom>
        </p:spPr>
        <p:txBody>
          <a:bodyPr anchor="t" rtlCol="false" tIns="0" lIns="0" bIns="0" rIns="0">
            <a:spAutoFit/>
          </a:bodyPr>
          <a:lstStyle/>
          <a:p>
            <a:pPr algn="l">
              <a:lnSpc>
                <a:spcPts val="4200"/>
              </a:lnSpc>
            </a:pPr>
            <a:r>
              <a:rPr lang="en-US" sz="3000" b="true">
                <a:solidFill>
                  <a:srgbClr val="FD7100"/>
                </a:solidFill>
                <a:latin typeface="Barlow Semi-Bold"/>
                <a:ea typeface="Barlow Semi-Bold"/>
                <a:cs typeface="Barlow Semi-Bold"/>
                <a:sym typeface="Barlow Semi-Bold"/>
              </a:rPr>
              <a:t>DATA PREPROCESSING STEPS:</a:t>
            </a:r>
          </a:p>
          <a:p>
            <a:pPr algn="l">
              <a:lnSpc>
                <a:spcPts val="4200"/>
              </a:lnSpc>
            </a:pPr>
          </a:p>
        </p:txBody>
      </p:sp>
      <p:sp>
        <p:nvSpPr>
          <p:cNvPr name="TextBox 21" id="21"/>
          <p:cNvSpPr txBox="true"/>
          <p:nvPr/>
        </p:nvSpPr>
        <p:spPr>
          <a:xfrm rot="0">
            <a:off x="9331662" y="2474643"/>
            <a:ext cx="7744742" cy="17462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Barlow"/>
                <a:ea typeface="Barlow"/>
                <a:cs typeface="Barlow"/>
                <a:sym typeface="Barlow"/>
              </a:rPr>
              <a:t>Sales transaction </a:t>
            </a:r>
            <a:r>
              <a:rPr lang="en-US" sz="2499">
                <a:solidFill>
                  <a:srgbClr val="000000"/>
                </a:solidFill>
                <a:latin typeface="Barlow"/>
                <a:ea typeface="Barlow"/>
                <a:cs typeface="Barlow"/>
                <a:sym typeface="Barlow"/>
              </a:rPr>
              <a:t>data.</a:t>
            </a:r>
          </a:p>
          <a:p>
            <a:pPr algn="l" marL="539749" indent="-269875" lvl="1">
              <a:lnSpc>
                <a:spcPts val="3499"/>
              </a:lnSpc>
              <a:buFont typeface="Arial"/>
              <a:buChar char="•"/>
            </a:pPr>
            <a:r>
              <a:rPr lang="en-US" sz="2499">
                <a:solidFill>
                  <a:srgbClr val="000000"/>
                </a:solidFill>
                <a:latin typeface="Barlow"/>
                <a:ea typeface="Barlow"/>
                <a:cs typeface="Barlow"/>
                <a:sym typeface="Barlow"/>
              </a:rPr>
              <a:t>Regional and customer segmentation data.</a:t>
            </a:r>
          </a:p>
          <a:p>
            <a:pPr algn="l" marL="539749" indent="-269875" lvl="1">
              <a:lnSpc>
                <a:spcPts val="3499"/>
              </a:lnSpc>
              <a:buFont typeface="Arial"/>
              <a:buChar char="•"/>
            </a:pPr>
            <a:r>
              <a:rPr lang="en-US" sz="2499">
                <a:solidFill>
                  <a:srgbClr val="000000"/>
                </a:solidFill>
                <a:latin typeface="Barlow"/>
                <a:ea typeface="Barlow"/>
                <a:cs typeface="Barlow"/>
                <a:sym typeface="Barlow"/>
              </a:rPr>
              <a:t>Product category and pricing information.</a:t>
            </a:r>
          </a:p>
          <a:p>
            <a:pPr algn="l">
              <a:lnSpc>
                <a:spcPts val="3499"/>
              </a:lnSpc>
            </a:pPr>
          </a:p>
        </p:txBody>
      </p:sp>
      <p:sp>
        <p:nvSpPr>
          <p:cNvPr name="TextBox 22" id="22"/>
          <p:cNvSpPr txBox="true"/>
          <p:nvPr/>
        </p:nvSpPr>
        <p:spPr>
          <a:xfrm rot="0">
            <a:off x="9331662" y="6145010"/>
            <a:ext cx="7744742" cy="26225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Barlow"/>
                <a:ea typeface="Barlow"/>
                <a:cs typeface="Barlow"/>
                <a:sym typeface="Barlow"/>
              </a:rPr>
              <a:t>Handling missing values and outliers.</a:t>
            </a:r>
          </a:p>
          <a:p>
            <a:pPr algn="l" marL="539749" indent="-269875" lvl="1">
              <a:lnSpc>
                <a:spcPts val="3499"/>
              </a:lnSpc>
              <a:buFont typeface="Arial"/>
              <a:buChar char="•"/>
            </a:pPr>
            <a:r>
              <a:rPr lang="en-US" sz="2499">
                <a:solidFill>
                  <a:srgbClr val="000000"/>
                </a:solidFill>
                <a:latin typeface="Barlow"/>
                <a:ea typeface="Barlow"/>
                <a:cs typeface="Barlow"/>
                <a:sym typeface="Barlow"/>
              </a:rPr>
              <a:t>Feature engine</a:t>
            </a:r>
            <a:r>
              <a:rPr lang="en-US" sz="2499">
                <a:solidFill>
                  <a:srgbClr val="000000"/>
                </a:solidFill>
                <a:latin typeface="Barlow"/>
                <a:ea typeface="Barlow"/>
                <a:cs typeface="Barlow"/>
                <a:sym typeface="Barlow"/>
              </a:rPr>
              <a:t>ering to derive time-based patterns.</a:t>
            </a:r>
          </a:p>
          <a:p>
            <a:pPr algn="l" marL="539749" indent="-269875" lvl="1">
              <a:lnSpc>
                <a:spcPts val="3499"/>
              </a:lnSpc>
              <a:buFont typeface="Arial"/>
              <a:buChar char="•"/>
            </a:pPr>
            <a:r>
              <a:rPr lang="en-US" sz="2499">
                <a:solidFill>
                  <a:srgbClr val="000000"/>
                </a:solidFill>
                <a:latin typeface="Barlow"/>
                <a:ea typeface="Barlow"/>
                <a:cs typeface="Barlow"/>
                <a:sym typeface="Barlow"/>
              </a:rPr>
              <a:t>Data normalization and transformation for model training.</a:t>
            </a:r>
          </a:p>
          <a:p>
            <a:pPr algn="l">
              <a:lnSpc>
                <a:spcPts val="3499"/>
              </a:lnSpc>
            </a:pPr>
          </a:p>
          <a:p>
            <a:pPr algn="l">
              <a:lnSpc>
                <a:spcPts val="34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true" flipV="false" rot="0">
            <a:off x="-1330673" y="0"/>
            <a:ext cx="5391977" cy="5585129"/>
          </a:xfrm>
          <a:custGeom>
            <a:avLst/>
            <a:gdLst/>
            <a:ahLst/>
            <a:cxnLst/>
            <a:rect r="r" b="b" t="t" l="l"/>
            <a:pathLst>
              <a:path h="5585129" w="5391977">
                <a:moveTo>
                  <a:pt x="5391977" y="0"/>
                </a:moveTo>
                <a:lnTo>
                  <a:pt x="0" y="0"/>
                </a:lnTo>
                <a:lnTo>
                  <a:pt x="0" y="5585129"/>
                </a:lnTo>
                <a:lnTo>
                  <a:pt x="5391977" y="5585129"/>
                </a:lnTo>
                <a:lnTo>
                  <a:pt x="53919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261374" y="1010689"/>
            <a:ext cx="1033648" cy="4931138"/>
          </a:xfrm>
          <a:custGeom>
            <a:avLst/>
            <a:gdLst/>
            <a:ahLst/>
            <a:cxnLst/>
            <a:rect r="r" b="b" t="t" l="l"/>
            <a:pathLst>
              <a:path h="4931138" w="1033648">
                <a:moveTo>
                  <a:pt x="0" y="0"/>
                </a:moveTo>
                <a:lnTo>
                  <a:pt x="1033648" y="0"/>
                </a:lnTo>
                <a:lnTo>
                  <a:pt x="1033648" y="4931138"/>
                </a:lnTo>
                <a:lnTo>
                  <a:pt x="0" y="4931138"/>
                </a:lnTo>
                <a:lnTo>
                  <a:pt x="0" y="0"/>
                </a:lnTo>
                <a:close/>
              </a:path>
            </a:pathLst>
          </a:custGeom>
          <a:blipFill>
            <a:blip r:embed="rId4">
              <a:extLst>
                <a:ext uri="{96DAC541-7B7A-43D3-8B79-37D633B846F1}">
                  <asvg:svgBlip xmlns:asvg="http://schemas.microsoft.com/office/drawing/2016/SVG/main" r:embed="rId5"/>
                </a:ext>
              </a:extLst>
            </a:blip>
            <a:stretch>
              <a:fillRect l="0" t="0" r="-868652" b="0"/>
            </a:stretch>
          </a:blipFill>
        </p:spPr>
      </p:sp>
      <p:sp>
        <p:nvSpPr>
          <p:cNvPr name="Freeform 4" id="4"/>
          <p:cNvSpPr/>
          <p:nvPr/>
        </p:nvSpPr>
        <p:spPr>
          <a:xfrm flipH="false" flipV="false" rot="-8100000">
            <a:off x="-749336" y="2677931"/>
            <a:ext cx="1033648" cy="4931138"/>
          </a:xfrm>
          <a:custGeom>
            <a:avLst/>
            <a:gdLst/>
            <a:ahLst/>
            <a:cxnLst/>
            <a:rect r="r" b="b" t="t" l="l"/>
            <a:pathLst>
              <a:path h="4931138" w="1033648">
                <a:moveTo>
                  <a:pt x="0" y="0"/>
                </a:moveTo>
                <a:lnTo>
                  <a:pt x="1033649" y="0"/>
                </a:lnTo>
                <a:lnTo>
                  <a:pt x="1033649" y="4931138"/>
                </a:lnTo>
                <a:lnTo>
                  <a:pt x="0" y="4931138"/>
                </a:lnTo>
                <a:lnTo>
                  <a:pt x="0" y="0"/>
                </a:lnTo>
                <a:close/>
              </a:path>
            </a:pathLst>
          </a:custGeom>
          <a:blipFill>
            <a:blip r:embed="rId4">
              <a:extLst>
                <a:ext uri="{96DAC541-7B7A-43D3-8B79-37D633B846F1}">
                  <asvg:svgBlip xmlns:asvg="http://schemas.microsoft.com/office/drawing/2016/SVG/main" r:embed="rId5"/>
                </a:ext>
              </a:extLst>
            </a:blip>
            <a:stretch>
              <a:fillRect l="0" t="0" r="-868652" b="0"/>
            </a:stretch>
          </a:blipFill>
        </p:spPr>
      </p:sp>
      <p:sp>
        <p:nvSpPr>
          <p:cNvPr name="Freeform 5" id="5"/>
          <p:cNvSpPr/>
          <p:nvPr/>
        </p:nvSpPr>
        <p:spPr>
          <a:xfrm flipH="false" flipV="false" rot="0">
            <a:off x="9144000" y="1028700"/>
            <a:ext cx="8870521" cy="7374705"/>
          </a:xfrm>
          <a:custGeom>
            <a:avLst/>
            <a:gdLst/>
            <a:ahLst/>
            <a:cxnLst/>
            <a:rect r="r" b="b" t="t" l="l"/>
            <a:pathLst>
              <a:path h="7374705" w="8870521">
                <a:moveTo>
                  <a:pt x="0" y="0"/>
                </a:moveTo>
                <a:lnTo>
                  <a:pt x="8870521" y="0"/>
                </a:lnTo>
                <a:lnTo>
                  <a:pt x="8870521" y="7374705"/>
                </a:lnTo>
                <a:lnTo>
                  <a:pt x="0" y="7374705"/>
                </a:lnTo>
                <a:lnTo>
                  <a:pt x="0" y="0"/>
                </a:lnTo>
                <a:close/>
              </a:path>
            </a:pathLst>
          </a:custGeom>
          <a:blipFill>
            <a:blip r:embed="rId6"/>
            <a:stretch>
              <a:fillRect l="0" t="-358" r="-9155" b="-358"/>
            </a:stretch>
          </a:blipFill>
        </p:spPr>
      </p:sp>
      <p:sp>
        <p:nvSpPr>
          <p:cNvPr name="TextBox 6" id="6"/>
          <p:cNvSpPr txBox="true"/>
          <p:nvPr/>
        </p:nvSpPr>
        <p:spPr>
          <a:xfrm rot="0">
            <a:off x="1365316" y="3190875"/>
            <a:ext cx="9497286" cy="1952625"/>
          </a:xfrm>
          <a:prstGeom prst="rect">
            <a:avLst/>
          </a:prstGeom>
        </p:spPr>
        <p:txBody>
          <a:bodyPr anchor="t" rtlCol="false" tIns="0" lIns="0" bIns="0" rIns="0">
            <a:spAutoFit/>
          </a:bodyPr>
          <a:lstStyle/>
          <a:p>
            <a:pPr algn="l">
              <a:lnSpc>
                <a:spcPts val="7679"/>
              </a:lnSpc>
            </a:pPr>
            <a:r>
              <a:rPr lang="en-US" b="true" sz="6399">
                <a:solidFill>
                  <a:srgbClr val="FD7100"/>
                </a:solidFill>
                <a:latin typeface="Barlow Bold"/>
                <a:ea typeface="Barlow Bold"/>
                <a:cs typeface="Barlow Bold"/>
                <a:sym typeface="Barlow Bold"/>
              </a:rPr>
              <a:t>EXPLORATORY DATA ANALYSIS (EDA)</a:t>
            </a:r>
          </a:p>
        </p:txBody>
      </p:sp>
      <p:sp>
        <p:nvSpPr>
          <p:cNvPr name="TextBox 7" id="7"/>
          <p:cNvSpPr txBox="true"/>
          <p:nvPr/>
        </p:nvSpPr>
        <p:spPr>
          <a:xfrm rot="0">
            <a:off x="1365316" y="5847250"/>
            <a:ext cx="4068258" cy="1066800"/>
          </a:xfrm>
          <a:prstGeom prst="rect">
            <a:avLst/>
          </a:prstGeom>
        </p:spPr>
        <p:txBody>
          <a:bodyPr anchor="t" rtlCol="false" tIns="0" lIns="0" bIns="0" rIns="0">
            <a:spAutoFit/>
          </a:bodyPr>
          <a:lstStyle/>
          <a:p>
            <a:pPr algn="l">
              <a:lnSpc>
                <a:spcPts val="4200"/>
              </a:lnSpc>
            </a:pPr>
            <a:r>
              <a:rPr lang="en-US" sz="3000" b="true">
                <a:solidFill>
                  <a:srgbClr val="FD7100"/>
                </a:solidFill>
                <a:latin typeface="Barlow Semi-Bold"/>
                <a:ea typeface="Barlow Semi-Bold"/>
                <a:cs typeface="Barlow Semi-Bold"/>
                <a:sym typeface="Barlow Semi-Bold"/>
              </a:rPr>
              <a:t>KEY INSIGHTS:</a:t>
            </a:r>
          </a:p>
          <a:p>
            <a:pPr algn="l">
              <a:lnSpc>
                <a:spcPts val="4200"/>
              </a:lnSpc>
            </a:pPr>
          </a:p>
        </p:txBody>
      </p:sp>
      <p:sp>
        <p:nvSpPr>
          <p:cNvPr name="TextBox 8" id="8"/>
          <p:cNvSpPr txBox="true"/>
          <p:nvPr/>
        </p:nvSpPr>
        <p:spPr>
          <a:xfrm rot="0">
            <a:off x="1365316" y="7195220"/>
            <a:ext cx="8702318" cy="2475812"/>
          </a:xfrm>
          <a:prstGeom prst="rect">
            <a:avLst/>
          </a:prstGeom>
        </p:spPr>
        <p:txBody>
          <a:bodyPr anchor="t" rtlCol="false" tIns="0" lIns="0" bIns="0" rIns="0">
            <a:spAutoFit/>
          </a:bodyPr>
          <a:lstStyle/>
          <a:p>
            <a:pPr algn="l" marL="613690" indent="-306845" lvl="1">
              <a:lnSpc>
                <a:spcPts val="3979"/>
              </a:lnSpc>
              <a:buFont typeface="Arial"/>
              <a:buChar char="•"/>
            </a:pPr>
            <a:r>
              <a:rPr lang="en-US" sz="2842">
                <a:solidFill>
                  <a:srgbClr val="000000"/>
                </a:solidFill>
                <a:latin typeface="Barlow"/>
                <a:ea typeface="Barlow"/>
                <a:cs typeface="Barlow"/>
                <a:sym typeface="Barlow"/>
              </a:rPr>
              <a:t>The correlation heatmap reveals strong relationships between revenue, costs, and units sold, highlighting key financial dependencies.</a:t>
            </a:r>
          </a:p>
          <a:p>
            <a:pPr algn="l">
              <a:lnSpc>
                <a:spcPts val="3979"/>
              </a:lnSpc>
            </a:pPr>
          </a:p>
          <a:p>
            <a:pPr algn="l">
              <a:lnSpc>
                <a:spcPts val="39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true" flipV="false" rot="0">
            <a:off x="-1330673" y="0"/>
            <a:ext cx="5391977" cy="5585129"/>
          </a:xfrm>
          <a:custGeom>
            <a:avLst/>
            <a:gdLst/>
            <a:ahLst/>
            <a:cxnLst/>
            <a:rect r="r" b="b" t="t" l="l"/>
            <a:pathLst>
              <a:path h="5585129" w="5391977">
                <a:moveTo>
                  <a:pt x="5391977" y="0"/>
                </a:moveTo>
                <a:lnTo>
                  <a:pt x="0" y="0"/>
                </a:lnTo>
                <a:lnTo>
                  <a:pt x="0" y="5585129"/>
                </a:lnTo>
                <a:lnTo>
                  <a:pt x="5391977" y="5585129"/>
                </a:lnTo>
                <a:lnTo>
                  <a:pt x="539197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100000">
            <a:off x="261374" y="1010689"/>
            <a:ext cx="1033648" cy="4931138"/>
          </a:xfrm>
          <a:custGeom>
            <a:avLst/>
            <a:gdLst/>
            <a:ahLst/>
            <a:cxnLst/>
            <a:rect r="r" b="b" t="t" l="l"/>
            <a:pathLst>
              <a:path h="4931138" w="1033648">
                <a:moveTo>
                  <a:pt x="0" y="0"/>
                </a:moveTo>
                <a:lnTo>
                  <a:pt x="1033648" y="0"/>
                </a:lnTo>
                <a:lnTo>
                  <a:pt x="1033648" y="4931138"/>
                </a:lnTo>
                <a:lnTo>
                  <a:pt x="0" y="4931138"/>
                </a:lnTo>
                <a:lnTo>
                  <a:pt x="0" y="0"/>
                </a:lnTo>
                <a:close/>
              </a:path>
            </a:pathLst>
          </a:custGeom>
          <a:blipFill>
            <a:blip r:embed="rId4">
              <a:extLst>
                <a:ext uri="{96DAC541-7B7A-43D3-8B79-37D633B846F1}">
                  <asvg:svgBlip xmlns:asvg="http://schemas.microsoft.com/office/drawing/2016/SVG/main" r:embed="rId5"/>
                </a:ext>
              </a:extLst>
            </a:blip>
            <a:stretch>
              <a:fillRect l="0" t="0" r="-868652" b="0"/>
            </a:stretch>
          </a:blipFill>
        </p:spPr>
      </p:sp>
      <p:sp>
        <p:nvSpPr>
          <p:cNvPr name="Freeform 4" id="4"/>
          <p:cNvSpPr/>
          <p:nvPr/>
        </p:nvSpPr>
        <p:spPr>
          <a:xfrm flipH="false" flipV="false" rot="-8100000">
            <a:off x="-749336" y="2677931"/>
            <a:ext cx="1033648" cy="4931138"/>
          </a:xfrm>
          <a:custGeom>
            <a:avLst/>
            <a:gdLst/>
            <a:ahLst/>
            <a:cxnLst/>
            <a:rect r="r" b="b" t="t" l="l"/>
            <a:pathLst>
              <a:path h="4931138" w="1033648">
                <a:moveTo>
                  <a:pt x="0" y="0"/>
                </a:moveTo>
                <a:lnTo>
                  <a:pt x="1033649" y="0"/>
                </a:lnTo>
                <a:lnTo>
                  <a:pt x="1033649" y="4931138"/>
                </a:lnTo>
                <a:lnTo>
                  <a:pt x="0" y="4931138"/>
                </a:lnTo>
                <a:lnTo>
                  <a:pt x="0" y="0"/>
                </a:lnTo>
                <a:close/>
              </a:path>
            </a:pathLst>
          </a:custGeom>
          <a:blipFill>
            <a:blip r:embed="rId4">
              <a:extLst>
                <a:ext uri="{96DAC541-7B7A-43D3-8B79-37D633B846F1}">
                  <asvg:svgBlip xmlns:asvg="http://schemas.microsoft.com/office/drawing/2016/SVG/main" r:embed="rId5"/>
                </a:ext>
              </a:extLst>
            </a:blip>
            <a:stretch>
              <a:fillRect l="0" t="0" r="-868652" b="0"/>
            </a:stretch>
          </a:blipFill>
        </p:spPr>
      </p:sp>
      <p:sp>
        <p:nvSpPr>
          <p:cNvPr name="Freeform 5" id="5"/>
          <p:cNvSpPr/>
          <p:nvPr/>
        </p:nvSpPr>
        <p:spPr>
          <a:xfrm flipH="false" flipV="false" rot="0">
            <a:off x="11491243" y="214382"/>
            <a:ext cx="6316690" cy="4929118"/>
          </a:xfrm>
          <a:custGeom>
            <a:avLst/>
            <a:gdLst/>
            <a:ahLst/>
            <a:cxnLst/>
            <a:rect r="r" b="b" t="t" l="l"/>
            <a:pathLst>
              <a:path h="4929118" w="6316690">
                <a:moveTo>
                  <a:pt x="0" y="0"/>
                </a:moveTo>
                <a:lnTo>
                  <a:pt x="6316690" y="0"/>
                </a:lnTo>
                <a:lnTo>
                  <a:pt x="6316690" y="4929118"/>
                </a:lnTo>
                <a:lnTo>
                  <a:pt x="0" y="4929118"/>
                </a:lnTo>
                <a:lnTo>
                  <a:pt x="0" y="0"/>
                </a:lnTo>
                <a:close/>
              </a:path>
            </a:pathLst>
          </a:custGeom>
          <a:blipFill>
            <a:blip r:embed="rId6"/>
            <a:stretch>
              <a:fillRect l="-1688" t="-1468" r="-1688" b="0"/>
            </a:stretch>
          </a:blipFill>
        </p:spPr>
      </p:sp>
      <p:sp>
        <p:nvSpPr>
          <p:cNvPr name="Freeform 6" id="6"/>
          <p:cNvSpPr/>
          <p:nvPr/>
        </p:nvSpPr>
        <p:spPr>
          <a:xfrm flipH="false" flipV="false" rot="0">
            <a:off x="11305043" y="5242628"/>
            <a:ext cx="6502890" cy="4883295"/>
          </a:xfrm>
          <a:custGeom>
            <a:avLst/>
            <a:gdLst/>
            <a:ahLst/>
            <a:cxnLst/>
            <a:rect r="r" b="b" t="t" l="l"/>
            <a:pathLst>
              <a:path h="4883295" w="6502890">
                <a:moveTo>
                  <a:pt x="0" y="0"/>
                </a:moveTo>
                <a:lnTo>
                  <a:pt x="6502890" y="0"/>
                </a:lnTo>
                <a:lnTo>
                  <a:pt x="6502890" y="4883295"/>
                </a:lnTo>
                <a:lnTo>
                  <a:pt x="0" y="4883295"/>
                </a:lnTo>
                <a:lnTo>
                  <a:pt x="0" y="0"/>
                </a:lnTo>
                <a:close/>
              </a:path>
            </a:pathLst>
          </a:custGeom>
          <a:blipFill>
            <a:blip r:embed="rId7"/>
            <a:stretch>
              <a:fillRect l="-916" t="-2526" r="-916" b="0"/>
            </a:stretch>
          </a:blipFill>
        </p:spPr>
      </p:sp>
      <p:sp>
        <p:nvSpPr>
          <p:cNvPr name="TextBox 7" id="7"/>
          <p:cNvSpPr txBox="true"/>
          <p:nvPr/>
        </p:nvSpPr>
        <p:spPr>
          <a:xfrm rot="0">
            <a:off x="1365316" y="3190875"/>
            <a:ext cx="9497286" cy="1952625"/>
          </a:xfrm>
          <a:prstGeom prst="rect">
            <a:avLst/>
          </a:prstGeom>
        </p:spPr>
        <p:txBody>
          <a:bodyPr anchor="t" rtlCol="false" tIns="0" lIns="0" bIns="0" rIns="0">
            <a:spAutoFit/>
          </a:bodyPr>
          <a:lstStyle/>
          <a:p>
            <a:pPr algn="l">
              <a:lnSpc>
                <a:spcPts val="7679"/>
              </a:lnSpc>
            </a:pPr>
            <a:r>
              <a:rPr lang="en-US" b="true" sz="6399">
                <a:solidFill>
                  <a:srgbClr val="FD7100"/>
                </a:solidFill>
                <a:latin typeface="Barlow Bold"/>
                <a:ea typeface="Barlow Bold"/>
                <a:cs typeface="Barlow Bold"/>
                <a:sym typeface="Barlow Bold"/>
              </a:rPr>
              <a:t>EXPLORATORY DATA ANALYSIS (EDA)</a:t>
            </a:r>
          </a:p>
        </p:txBody>
      </p:sp>
      <p:sp>
        <p:nvSpPr>
          <p:cNvPr name="TextBox 8" id="8"/>
          <p:cNvSpPr txBox="true"/>
          <p:nvPr/>
        </p:nvSpPr>
        <p:spPr>
          <a:xfrm rot="0">
            <a:off x="1365316" y="5847250"/>
            <a:ext cx="4068258" cy="533400"/>
          </a:xfrm>
          <a:prstGeom prst="rect">
            <a:avLst/>
          </a:prstGeom>
        </p:spPr>
        <p:txBody>
          <a:bodyPr anchor="t" rtlCol="false" tIns="0" lIns="0" bIns="0" rIns="0">
            <a:spAutoFit/>
          </a:bodyPr>
          <a:lstStyle/>
          <a:p>
            <a:pPr algn="l">
              <a:lnSpc>
                <a:spcPts val="4200"/>
              </a:lnSpc>
            </a:pPr>
            <a:r>
              <a:rPr lang="en-US" b="true" sz="3000">
                <a:solidFill>
                  <a:srgbClr val="FD7100"/>
                </a:solidFill>
                <a:latin typeface="Barlow Semi-Bold"/>
                <a:ea typeface="Barlow Semi-Bold"/>
                <a:cs typeface="Barlow Semi-Bold"/>
                <a:sym typeface="Barlow Semi-Bold"/>
              </a:rPr>
              <a:t>REGIONAL INSIGHTS:</a:t>
            </a:r>
          </a:p>
        </p:txBody>
      </p:sp>
      <p:sp>
        <p:nvSpPr>
          <p:cNvPr name="TextBox 9" id="9"/>
          <p:cNvSpPr txBox="true"/>
          <p:nvPr/>
        </p:nvSpPr>
        <p:spPr>
          <a:xfrm rot="0">
            <a:off x="1365316" y="6333025"/>
            <a:ext cx="7778684" cy="3990771"/>
          </a:xfrm>
          <a:prstGeom prst="rect">
            <a:avLst/>
          </a:prstGeom>
        </p:spPr>
        <p:txBody>
          <a:bodyPr anchor="t" rtlCol="false" tIns="0" lIns="0" bIns="0" rIns="0">
            <a:spAutoFit/>
          </a:bodyPr>
          <a:lstStyle/>
          <a:p>
            <a:pPr algn="l">
              <a:lnSpc>
                <a:spcPts val="3557"/>
              </a:lnSpc>
            </a:pPr>
          </a:p>
          <a:p>
            <a:pPr algn="l" marL="548555" indent="-274277" lvl="1">
              <a:lnSpc>
                <a:spcPts val="3557"/>
              </a:lnSpc>
              <a:buFont typeface="Arial"/>
              <a:buChar char="•"/>
            </a:pPr>
            <a:r>
              <a:rPr lang="en-US" sz="2540">
                <a:solidFill>
                  <a:srgbClr val="000000"/>
                </a:solidFill>
                <a:latin typeface="Barlow"/>
                <a:ea typeface="Barlow"/>
                <a:cs typeface="Barlow"/>
                <a:sym typeface="Barlow"/>
              </a:rPr>
              <a:t>Sales revenue is highest in the North region, followed closely by the East region.</a:t>
            </a:r>
          </a:p>
          <a:p>
            <a:pPr algn="l" marL="548555" indent="-274277" lvl="1">
              <a:lnSpc>
                <a:spcPts val="3557"/>
              </a:lnSpc>
              <a:buFont typeface="Arial"/>
              <a:buChar char="•"/>
            </a:pPr>
            <a:r>
              <a:rPr lang="en-US" sz="2540">
                <a:solidFill>
                  <a:srgbClr val="000000"/>
                </a:solidFill>
                <a:latin typeface="Barlow"/>
                <a:ea typeface="Barlow"/>
                <a:cs typeface="Barlow"/>
                <a:sym typeface="Barlow"/>
              </a:rPr>
              <a:t>Costs and profits show consistent distribution across regions.</a:t>
            </a:r>
          </a:p>
          <a:p>
            <a:pPr algn="l" marL="548555" indent="-274277" lvl="1">
              <a:lnSpc>
                <a:spcPts val="3557"/>
              </a:lnSpc>
              <a:buFont typeface="Arial"/>
              <a:buChar char="•"/>
            </a:pPr>
            <a:r>
              <a:rPr lang="en-US" sz="2540">
                <a:solidFill>
                  <a:srgbClr val="000000"/>
                </a:solidFill>
                <a:latin typeface="Barlow"/>
                <a:ea typeface="Barlow"/>
                <a:cs typeface="Barlow"/>
                <a:sym typeface="Barlow"/>
              </a:rPr>
              <a:t>Profit margins vary across product categories, with electronics showing the highest margins.</a:t>
            </a:r>
          </a:p>
          <a:p>
            <a:pPr algn="l">
              <a:lnSpc>
                <a:spcPts val="3557"/>
              </a:lnSpc>
            </a:pPr>
          </a:p>
          <a:p>
            <a:pPr algn="l">
              <a:lnSpc>
                <a:spcPts val="3557"/>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740970" y="3502182"/>
            <a:ext cx="15518330" cy="6033028"/>
            <a:chOff x="0" y="0"/>
            <a:chExt cx="20949582" cy="8144524"/>
          </a:xfrm>
        </p:grpSpPr>
        <p:sp>
          <p:nvSpPr>
            <p:cNvPr name="Freeform 3" id="3"/>
            <p:cNvSpPr/>
            <p:nvPr/>
          </p:nvSpPr>
          <p:spPr>
            <a:xfrm flipH="false" flipV="false" rot="0">
              <a:off x="0" y="0"/>
              <a:ext cx="20949582" cy="8144524"/>
            </a:xfrm>
            <a:custGeom>
              <a:avLst/>
              <a:gdLst/>
              <a:ahLst/>
              <a:cxnLst/>
              <a:rect r="r" b="b" t="t" l="l"/>
              <a:pathLst>
                <a:path h="8144524" w="20949582">
                  <a:moveTo>
                    <a:pt x="0" y="0"/>
                  </a:moveTo>
                  <a:lnTo>
                    <a:pt x="0" y="8144524"/>
                  </a:lnTo>
                  <a:lnTo>
                    <a:pt x="20949582" y="8144524"/>
                  </a:lnTo>
                  <a:lnTo>
                    <a:pt x="20949582" y="0"/>
                  </a:lnTo>
                  <a:lnTo>
                    <a:pt x="0" y="0"/>
                  </a:lnTo>
                  <a:close/>
                  <a:moveTo>
                    <a:pt x="20888623" y="8083564"/>
                  </a:moveTo>
                  <a:lnTo>
                    <a:pt x="59690" y="8083564"/>
                  </a:lnTo>
                  <a:lnTo>
                    <a:pt x="59690" y="59690"/>
                  </a:lnTo>
                  <a:lnTo>
                    <a:pt x="20888623" y="59690"/>
                  </a:lnTo>
                  <a:lnTo>
                    <a:pt x="20888623" y="8083564"/>
                  </a:lnTo>
                  <a:close/>
                </a:path>
              </a:pathLst>
            </a:custGeom>
            <a:solidFill>
              <a:srgbClr val="000000"/>
            </a:solidFill>
          </p:spPr>
        </p:sp>
      </p:grpSp>
      <p:grpSp>
        <p:nvGrpSpPr>
          <p:cNvPr name="Group 4" id="4"/>
          <p:cNvGrpSpPr/>
          <p:nvPr/>
        </p:nvGrpSpPr>
        <p:grpSpPr>
          <a:xfrm rot="0">
            <a:off x="1016220" y="6018952"/>
            <a:ext cx="1449500" cy="1442975"/>
            <a:chOff x="0" y="0"/>
            <a:chExt cx="812800" cy="809141"/>
          </a:xfrm>
        </p:grpSpPr>
        <p:sp>
          <p:nvSpPr>
            <p:cNvPr name="Freeform 5" id="5"/>
            <p:cNvSpPr/>
            <p:nvPr/>
          </p:nvSpPr>
          <p:spPr>
            <a:xfrm flipH="false" flipV="false" rot="0">
              <a:off x="0" y="0"/>
              <a:ext cx="812800" cy="809141"/>
            </a:xfrm>
            <a:custGeom>
              <a:avLst/>
              <a:gdLst/>
              <a:ahLst/>
              <a:cxnLst/>
              <a:rect r="r" b="b" t="t" l="l"/>
              <a:pathLst>
                <a:path h="809141" w="812800">
                  <a:moveTo>
                    <a:pt x="0" y="0"/>
                  </a:moveTo>
                  <a:lnTo>
                    <a:pt x="812800" y="0"/>
                  </a:lnTo>
                  <a:lnTo>
                    <a:pt x="812800" y="809141"/>
                  </a:lnTo>
                  <a:lnTo>
                    <a:pt x="0" y="809141"/>
                  </a:lnTo>
                  <a:close/>
                </a:path>
              </a:pathLst>
            </a:custGeom>
            <a:solidFill>
              <a:srgbClr val="FD7100"/>
            </a:solidFill>
          </p:spPr>
        </p:sp>
        <p:sp>
          <p:nvSpPr>
            <p:cNvPr name="TextBox 6" id="6"/>
            <p:cNvSpPr txBox="true"/>
            <p:nvPr/>
          </p:nvSpPr>
          <p:spPr>
            <a:xfrm>
              <a:off x="0" y="-57150"/>
              <a:ext cx="812800" cy="866291"/>
            </a:xfrm>
            <a:prstGeom prst="rect">
              <a:avLst/>
            </a:prstGeom>
          </p:spPr>
          <p:txBody>
            <a:bodyPr anchor="ctr" rtlCol="false" tIns="50800" lIns="50800" bIns="50800" rIns="50800"/>
            <a:lstStyle/>
            <a:p>
              <a:pPr algn="ctr">
                <a:lnSpc>
                  <a:spcPts val="3499"/>
                </a:lnSpc>
              </a:pPr>
            </a:p>
          </p:txBody>
        </p:sp>
      </p:grpSp>
      <p:sp>
        <p:nvSpPr>
          <p:cNvPr name="TextBox 7" id="7"/>
          <p:cNvSpPr txBox="true"/>
          <p:nvPr/>
        </p:nvSpPr>
        <p:spPr>
          <a:xfrm rot="0">
            <a:off x="2781450" y="3689573"/>
            <a:ext cx="5139508" cy="1066800"/>
          </a:xfrm>
          <a:prstGeom prst="rect">
            <a:avLst/>
          </a:prstGeom>
        </p:spPr>
        <p:txBody>
          <a:bodyPr anchor="t" rtlCol="false" tIns="0" lIns="0" bIns="0" rIns="0">
            <a:spAutoFit/>
          </a:bodyPr>
          <a:lstStyle/>
          <a:p>
            <a:pPr algn="l">
              <a:lnSpc>
                <a:spcPts val="4200"/>
              </a:lnSpc>
            </a:pPr>
            <a:r>
              <a:rPr lang="en-US" sz="3000" b="true">
                <a:solidFill>
                  <a:srgbClr val="FD7100"/>
                </a:solidFill>
                <a:latin typeface="Barlow Semi-Bold"/>
                <a:ea typeface="Barlow Semi-Bold"/>
                <a:cs typeface="Barlow Semi-Bold"/>
                <a:sym typeface="Barlow Semi-Bold"/>
              </a:rPr>
              <a:t>ANALYTICAL METHODS USED:</a:t>
            </a:r>
          </a:p>
          <a:p>
            <a:pPr algn="l">
              <a:lnSpc>
                <a:spcPts val="4200"/>
              </a:lnSpc>
            </a:pPr>
          </a:p>
        </p:txBody>
      </p:sp>
      <p:sp>
        <p:nvSpPr>
          <p:cNvPr name="TextBox 8" id="8"/>
          <p:cNvSpPr txBox="true"/>
          <p:nvPr/>
        </p:nvSpPr>
        <p:spPr>
          <a:xfrm rot="0">
            <a:off x="2781450" y="4812579"/>
            <a:ext cx="11848950" cy="3798570"/>
          </a:xfrm>
          <a:prstGeom prst="rect">
            <a:avLst/>
          </a:prstGeom>
        </p:spPr>
        <p:txBody>
          <a:bodyPr anchor="t" rtlCol="false" tIns="0" lIns="0" bIns="0" rIns="0">
            <a:spAutoFit/>
          </a:bodyPr>
          <a:lstStyle/>
          <a:p>
            <a:pPr algn="l" marL="582928" indent="-291464" lvl="1">
              <a:lnSpc>
                <a:spcPts val="3779"/>
              </a:lnSpc>
              <a:buFont typeface="Arial"/>
              <a:buChar char="•"/>
            </a:pPr>
            <a:r>
              <a:rPr lang="en-US" b="true" sz="2699">
                <a:solidFill>
                  <a:srgbClr val="000000"/>
                </a:solidFill>
                <a:latin typeface="Barlow Bold"/>
                <a:ea typeface="Barlow Bold"/>
                <a:cs typeface="Barlow Bold"/>
                <a:sym typeface="Barlow Bold"/>
              </a:rPr>
              <a:t>ARIMA (AutoRegressive Integrated Moving Average):</a:t>
            </a:r>
            <a:r>
              <a:rPr lang="en-US" sz="2699">
                <a:solidFill>
                  <a:srgbClr val="000000"/>
                </a:solidFill>
                <a:latin typeface="Barlow"/>
                <a:ea typeface="Barlow"/>
                <a:cs typeface="Barlow"/>
                <a:sym typeface="Barlow"/>
              </a:rPr>
              <a:t> Captures linear trends and seasonality.</a:t>
            </a:r>
          </a:p>
          <a:p>
            <a:pPr algn="l" marL="582928" indent="-291464" lvl="1">
              <a:lnSpc>
                <a:spcPts val="3779"/>
              </a:lnSpc>
              <a:buFont typeface="Arial"/>
              <a:buChar char="•"/>
            </a:pPr>
            <a:r>
              <a:rPr lang="en-US" b="true" sz="2699">
                <a:solidFill>
                  <a:srgbClr val="000000"/>
                </a:solidFill>
                <a:latin typeface="Barlow Bold"/>
                <a:ea typeface="Barlow Bold"/>
                <a:cs typeface="Barlow Bold"/>
                <a:sym typeface="Barlow Bold"/>
              </a:rPr>
              <a:t>Expon</a:t>
            </a:r>
            <a:r>
              <a:rPr lang="en-US" b="true" sz="2699">
                <a:solidFill>
                  <a:srgbClr val="000000"/>
                </a:solidFill>
                <a:latin typeface="Barlow Bold"/>
                <a:ea typeface="Barlow Bold"/>
                <a:cs typeface="Barlow Bold"/>
                <a:sym typeface="Barlow Bold"/>
              </a:rPr>
              <a:t>ential Smoothing (Holt-Winters):</a:t>
            </a:r>
            <a:r>
              <a:rPr lang="en-US" sz="2699">
                <a:solidFill>
                  <a:srgbClr val="000000"/>
                </a:solidFill>
                <a:latin typeface="Barlow"/>
                <a:ea typeface="Barlow"/>
                <a:cs typeface="Barlow"/>
                <a:sym typeface="Barlow"/>
              </a:rPr>
              <a:t> Identifies short-term trends and seasonality.</a:t>
            </a:r>
          </a:p>
          <a:p>
            <a:pPr algn="l" marL="582928" indent="-291464" lvl="1">
              <a:lnSpc>
                <a:spcPts val="3779"/>
              </a:lnSpc>
              <a:buFont typeface="Arial"/>
              <a:buChar char="•"/>
            </a:pPr>
            <a:r>
              <a:rPr lang="en-US" b="true" sz="2699">
                <a:solidFill>
                  <a:srgbClr val="000000"/>
                </a:solidFill>
                <a:latin typeface="Barlow Bold"/>
                <a:ea typeface="Barlow Bold"/>
                <a:cs typeface="Barlow Bold"/>
                <a:sym typeface="Barlow Bold"/>
              </a:rPr>
              <a:t>Facebook Prophet:</a:t>
            </a:r>
            <a:r>
              <a:rPr lang="en-US" sz="2699">
                <a:solidFill>
                  <a:srgbClr val="000000"/>
                </a:solidFill>
                <a:latin typeface="Barlow"/>
                <a:ea typeface="Barlow"/>
                <a:cs typeface="Barlow"/>
                <a:sym typeface="Barlow"/>
              </a:rPr>
              <a:t> Effective in capturing trends with custom seasonality.</a:t>
            </a:r>
          </a:p>
          <a:p>
            <a:pPr algn="l" marL="582928" indent="-291464" lvl="1">
              <a:lnSpc>
                <a:spcPts val="3779"/>
              </a:lnSpc>
              <a:buFont typeface="Arial"/>
              <a:buChar char="•"/>
            </a:pPr>
            <a:r>
              <a:rPr lang="en-US" b="true" sz="2699">
                <a:solidFill>
                  <a:srgbClr val="000000"/>
                </a:solidFill>
                <a:latin typeface="Barlow Bold"/>
                <a:ea typeface="Barlow Bold"/>
                <a:cs typeface="Barlow Bold"/>
                <a:sym typeface="Barlow Bold"/>
              </a:rPr>
              <a:t>Long Short-Term Memory (LSTM) Networks:</a:t>
            </a:r>
            <a:r>
              <a:rPr lang="en-US" sz="2699">
                <a:solidFill>
                  <a:srgbClr val="000000"/>
                </a:solidFill>
                <a:latin typeface="Barlow"/>
                <a:ea typeface="Barlow"/>
                <a:cs typeface="Barlow"/>
                <a:sym typeface="Barlow"/>
              </a:rPr>
              <a:t> Deep learning-based approach for complex patterns.</a:t>
            </a:r>
          </a:p>
          <a:p>
            <a:pPr algn="l">
              <a:lnSpc>
                <a:spcPts val="3779"/>
              </a:lnSpc>
            </a:pPr>
          </a:p>
        </p:txBody>
      </p:sp>
      <p:sp>
        <p:nvSpPr>
          <p:cNvPr name="TextBox 9" id="9"/>
          <p:cNvSpPr txBox="true"/>
          <p:nvPr/>
        </p:nvSpPr>
        <p:spPr>
          <a:xfrm rot="0">
            <a:off x="3100942" y="1267335"/>
            <a:ext cx="12086116" cy="1104265"/>
          </a:xfrm>
          <a:prstGeom prst="rect">
            <a:avLst/>
          </a:prstGeom>
        </p:spPr>
        <p:txBody>
          <a:bodyPr anchor="t" rtlCol="false" tIns="0" lIns="0" bIns="0" rIns="0">
            <a:spAutoFit/>
          </a:bodyPr>
          <a:lstStyle/>
          <a:p>
            <a:pPr algn="ctr">
              <a:lnSpc>
                <a:spcPts val="8959"/>
              </a:lnSpc>
            </a:pPr>
            <a:r>
              <a:rPr lang="en-US" b="true" sz="6399">
                <a:solidFill>
                  <a:srgbClr val="FD7100"/>
                </a:solidFill>
                <a:latin typeface="Barlow Bold"/>
                <a:ea typeface="Barlow Bold"/>
                <a:cs typeface="Barlow Bold"/>
                <a:sym typeface="Barlow Bold"/>
              </a:rPr>
              <a:t>METHODOLOGY</a:t>
            </a:r>
          </a:p>
        </p:txBody>
      </p:sp>
      <p:sp>
        <p:nvSpPr>
          <p:cNvPr name="Freeform 10" id="10"/>
          <p:cNvSpPr/>
          <p:nvPr/>
        </p:nvSpPr>
        <p:spPr>
          <a:xfrm flipH="false" flipV="false" rot="0">
            <a:off x="0" y="-282260"/>
            <a:ext cx="7315200" cy="2895600"/>
          </a:xfrm>
          <a:custGeom>
            <a:avLst/>
            <a:gdLst/>
            <a:ahLst/>
            <a:cxnLst/>
            <a:rect r="r" b="b" t="t" l="l"/>
            <a:pathLst>
              <a:path h="2895600" w="7315200">
                <a:moveTo>
                  <a:pt x="0" y="0"/>
                </a:moveTo>
                <a:lnTo>
                  <a:pt x="7315200" y="0"/>
                </a:lnTo>
                <a:lnTo>
                  <a:pt x="7315200" y="2895600"/>
                </a:lnTo>
                <a:lnTo>
                  <a:pt x="0" y="289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true" flipV="false" rot="0">
            <a:off x="10972800" y="-282260"/>
            <a:ext cx="7315200" cy="2895600"/>
          </a:xfrm>
          <a:custGeom>
            <a:avLst/>
            <a:gdLst/>
            <a:ahLst/>
            <a:cxnLst/>
            <a:rect r="r" b="b" t="t" l="l"/>
            <a:pathLst>
              <a:path h="2895600" w="7315200">
                <a:moveTo>
                  <a:pt x="7315200" y="0"/>
                </a:moveTo>
                <a:lnTo>
                  <a:pt x="0" y="0"/>
                </a:lnTo>
                <a:lnTo>
                  <a:pt x="0" y="2895600"/>
                </a:lnTo>
                <a:lnTo>
                  <a:pt x="7315200" y="2895600"/>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55747" y="6255216"/>
            <a:ext cx="970446" cy="970446"/>
          </a:xfrm>
          <a:custGeom>
            <a:avLst/>
            <a:gdLst/>
            <a:ahLst/>
            <a:cxnLst/>
            <a:rect r="r" b="b" t="t" l="l"/>
            <a:pathLst>
              <a:path h="970446" w="970446">
                <a:moveTo>
                  <a:pt x="0" y="0"/>
                </a:moveTo>
                <a:lnTo>
                  <a:pt x="970446" y="0"/>
                </a:lnTo>
                <a:lnTo>
                  <a:pt x="970446" y="970447"/>
                </a:lnTo>
                <a:lnTo>
                  <a:pt x="0" y="9704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1028700" y="3886143"/>
            <a:ext cx="5013543" cy="5372157"/>
            <a:chOff x="0" y="0"/>
            <a:chExt cx="6768231" cy="7252355"/>
          </a:xfrm>
        </p:grpSpPr>
        <p:sp>
          <p:nvSpPr>
            <p:cNvPr name="Freeform 3" id="3"/>
            <p:cNvSpPr/>
            <p:nvPr/>
          </p:nvSpPr>
          <p:spPr>
            <a:xfrm flipH="false" flipV="false" rot="0">
              <a:off x="0" y="0"/>
              <a:ext cx="6768231" cy="7252355"/>
            </a:xfrm>
            <a:custGeom>
              <a:avLst/>
              <a:gdLst/>
              <a:ahLst/>
              <a:cxnLst/>
              <a:rect r="r" b="b" t="t" l="l"/>
              <a:pathLst>
                <a:path h="7252355" w="6768231">
                  <a:moveTo>
                    <a:pt x="0" y="0"/>
                  </a:moveTo>
                  <a:lnTo>
                    <a:pt x="0" y="7252355"/>
                  </a:lnTo>
                  <a:lnTo>
                    <a:pt x="6768231" y="7252355"/>
                  </a:lnTo>
                  <a:lnTo>
                    <a:pt x="6768231" y="0"/>
                  </a:lnTo>
                  <a:lnTo>
                    <a:pt x="0" y="0"/>
                  </a:lnTo>
                  <a:close/>
                  <a:moveTo>
                    <a:pt x="6707270" y="7191394"/>
                  </a:moveTo>
                  <a:lnTo>
                    <a:pt x="59690" y="7191394"/>
                  </a:lnTo>
                  <a:lnTo>
                    <a:pt x="59690" y="59690"/>
                  </a:lnTo>
                  <a:lnTo>
                    <a:pt x="6707270" y="59690"/>
                  </a:lnTo>
                  <a:lnTo>
                    <a:pt x="6707270" y="7191394"/>
                  </a:lnTo>
                  <a:close/>
                </a:path>
              </a:pathLst>
            </a:custGeom>
            <a:solidFill>
              <a:srgbClr val="000000"/>
            </a:solidFill>
          </p:spPr>
        </p:sp>
      </p:grpSp>
      <p:grpSp>
        <p:nvGrpSpPr>
          <p:cNvPr name="Group 4" id="4"/>
          <p:cNvGrpSpPr/>
          <p:nvPr/>
        </p:nvGrpSpPr>
        <p:grpSpPr>
          <a:xfrm rot="0">
            <a:off x="6637228" y="3886143"/>
            <a:ext cx="5013543" cy="5294237"/>
            <a:chOff x="0" y="0"/>
            <a:chExt cx="6768231" cy="7147164"/>
          </a:xfrm>
        </p:grpSpPr>
        <p:sp>
          <p:nvSpPr>
            <p:cNvPr name="Freeform 5" id="5"/>
            <p:cNvSpPr/>
            <p:nvPr/>
          </p:nvSpPr>
          <p:spPr>
            <a:xfrm flipH="false" flipV="false" rot="0">
              <a:off x="0" y="0"/>
              <a:ext cx="6768231" cy="7147165"/>
            </a:xfrm>
            <a:custGeom>
              <a:avLst/>
              <a:gdLst/>
              <a:ahLst/>
              <a:cxnLst/>
              <a:rect r="r" b="b" t="t" l="l"/>
              <a:pathLst>
                <a:path h="7147165" w="6768231">
                  <a:moveTo>
                    <a:pt x="0" y="0"/>
                  </a:moveTo>
                  <a:lnTo>
                    <a:pt x="0" y="7147165"/>
                  </a:lnTo>
                  <a:lnTo>
                    <a:pt x="6768231" y="7147165"/>
                  </a:lnTo>
                  <a:lnTo>
                    <a:pt x="6768231" y="0"/>
                  </a:lnTo>
                  <a:lnTo>
                    <a:pt x="0" y="0"/>
                  </a:lnTo>
                  <a:close/>
                  <a:moveTo>
                    <a:pt x="6707270" y="7086204"/>
                  </a:moveTo>
                  <a:lnTo>
                    <a:pt x="59690" y="7086204"/>
                  </a:lnTo>
                  <a:lnTo>
                    <a:pt x="59690" y="59690"/>
                  </a:lnTo>
                  <a:lnTo>
                    <a:pt x="6707270" y="59690"/>
                  </a:lnTo>
                  <a:lnTo>
                    <a:pt x="6707270" y="7086204"/>
                  </a:lnTo>
                  <a:close/>
                </a:path>
              </a:pathLst>
            </a:custGeom>
            <a:solidFill>
              <a:srgbClr val="000000"/>
            </a:solidFill>
          </p:spPr>
        </p:sp>
      </p:grpSp>
      <p:grpSp>
        <p:nvGrpSpPr>
          <p:cNvPr name="Group 6" id="6"/>
          <p:cNvGrpSpPr/>
          <p:nvPr/>
        </p:nvGrpSpPr>
        <p:grpSpPr>
          <a:xfrm rot="0">
            <a:off x="12245757" y="3886143"/>
            <a:ext cx="5013543" cy="5294237"/>
            <a:chOff x="0" y="0"/>
            <a:chExt cx="6768231" cy="7147164"/>
          </a:xfrm>
        </p:grpSpPr>
        <p:sp>
          <p:nvSpPr>
            <p:cNvPr name="Freeform 7" id="7"/>
            <p:cNvSpPr/>
            <p:nvPr/>
          </p:nvSpPr>
          <p:spPr>
            <a:xfrm flipH="false" flipV="false" rot="0">
              <a:off x="0" y="0"/>
              <a:ext cx="6768231" cy="7147165"/>
            </a:xfrm>
            <a:custGeom>
              <a:avLst/>
              <a:gdLst/>
              <a:ahLst/>
              <a:cxnLst/>
              <a:rect r="r" b="b" t="t" l="l"/>
              <a:pathLst>
                <a:path h="7147165" w="6768231">
                  <a:moveTo>
                    <a:pt x="0" y="0"/>
                  </a:moveTo>
                  <a:lnTo>
                    <a:pt x="0" y="7147165"/>
                  </a:lnTo>
                  <a:lnTo>
                    <a:pt x="6768231" y="7147165"/>
                  </a:lnTo>
                  <a:lnTo>
                    <a:pt x="6768231" y="0"/>
                  </a:lnTo>
                  <a:lnTo>
                    <a:pt x="0" y="0"/>
                  </a:lnTo>
                  <a:close/>
                  <a:moveTo>
                    <a:pt x="6707270" y="7086204"/>
                  </a:moveTo>
                  <a:lnTo>
                    <a:pt x="59690" y="7086204"/>
                  </a:lnTo>
                  <a:lnTo>
                    <a:pt x="59690" y="59690"/>
                  </a:lnTo>
                  <a:lnTo>
                    <a:pt x="6707270" y="59690"/>
                  </a:lnTo>
                  <a:lnTo>
                    <a:pt x="6707270" y="7086204"/>
                  </a:lnTo>
                  <a:close/>
                </a:path>
              </a:pathLst>
            </a:custGeom>
            <a:solidFill>
              <a:srgbClr val="000000"/>
            </a:solidFill>
          </p:spPr>
        </p:sp>
      </p:grpSp>
      <p:grpSp>
        <p:nvGrpSpPr>
          <p:cNvPr name="Group 8" id="8"/>
          <p:cNvGrpSpPr/>
          <p:nvPr/>
        </p:nvGrpSpPr>
        <p:grpSpPr>
          <a:xfrm rot="0">
            <a:off x="2705540" y="3042392"/>
            <a:ext cx="1659863" cy="1652390"/>
            <a:chOff x="0" y="0"/>
            <a:chExt cx="812800" cy="809141"/>
          </a:xfrm>
        </p:grpSpPr>
        <p:sp>
          <p:nvSpPr>
            <p:cNvPr name="Freeform 9" id="9"/>
            <p:cNvSpPr/>
            <p:nvPr/>
          </p:nvSpPr>
          <p:spPr>
            <a:xfrm flipH="false" flipV="false" rot="0">
              <a:off x="0" y="0"/>
              <a:ext cx="812800" cy="809141"/>
            </a:xfrm>
            <a:custGeom>
              <a:avLst/>
              <a:gdLst/>
              <a:ahLst/>
              <a:cxnLst/>
              <a:rect r="r" b="b" t="t" l="l"/>
              <a:pathLst>
                <a:path h="809141" w="812800">
                  <a:moveTo>
                    <a:pt x="0" y="0"/>
                  </a:moveTo>
                  <a:lnTo>
                    <a:pt x="812800" y="0"/>
                  </a:lnTo>
                  <a:lnTo>
                    <a:pt x="812800" y="809141"/>
                  </a:lnTo>
                  <a:lnTo>
                    <a:pt x="0" y="809141"/>
                  </a:lnTo>
                  <a:close/>
                </a:path>
              </a:pathLst>
            </a:custGeom>
            <a:solidFill>
              <a:srgbClr val="FD7100"/>
            </a:solidFill>
          </p:spPr>
        </p:sp>
        <p:sp>
          <p:nvSpPr>
            <p:cNvPr name="TextBox 10" id="10"/>
            <p:cNvSpPr txBox="true"/>
            <p:nvPr/>
          </p:nvSpPr>
          <p:spPr>
            <a:xfrm>
              <a:off x="0" y="-57150"/>
              <a:ext cx="812800" cy="866291"/>
            </a:xfrm>
            <a:prstGeom prst="rect">
              <a:avLst/>
            </a:prstGeom>
          </p:spPr>
          <p:txBody>
            <a:bodyPr anchor="ctr" rtlCol="false" tIns="50800" lIns="50800" bIns="50800" rIns="50800"/>
            <a:lstStyle/>
            <a:p>
              <a:pPr algn="ctr">
                <a:lnSpc>
                  <a:spcPts val="3499"/>
                </a:lnSpc>
              </a:pPr>
            </a:p>
          </p:txBody>
        </p:sp>
      </p:grpSp>
      <p:grpSp>
        <p:nvGrpSpPr>
          <p:cNvPr name="Group 11" id="11"/>
          <p:cNvGrpSpPr/>
          <p:nvPr/>
        </p:nvGrpSpPr>
        <p:grpSpPr>
          <a:xfrm rot="0">
            <a:off x="8314069" y="3042392"/>
            <a:ext cx="1659863" cy="1652390"/>
            <a:chOff x="0" y="0"/>
            <a:chExt cx="812800" cy="809141"/>
          </a:xfrm>
        </p:grpSpPr>
        <p:sp>
          <p:nvSpPr>
            <p:cNvPr name="Freeform 12" id="12"/>
            <p:cNvSpPr/>
            <p:nvPr/>
          </p:nvSpPr>
          <p:spPr>
            <a:xfrm flipH="false" flipV="false" rot="0">
              <a:off x="0" y="0"/>
              <a:ext cx="812800" cy="809141"/>
            </a:xfrm>
            <a:custGeom>
              <a:avLst/>
              <a:gdLst/>
              <a:ahLst/>
              <a:cxnLst/>
              <a:rect r="r" b="b" t="t" l="l"/>
              <a:pathLst>
                <a:path h="809141" w="812800">
                  <a:moveTo>
                    <a:pt x="0" y="0"/>
                  </a:moveTo>
                  <a:lnTo>
                    <a:pt x="812800" y="0"/>
                  </a:lnTo>
                  <a:lnTo>
                    <a:pt x="812800" y="809141"/>
                  </a:lnTo>
                  <a:lnTo>
                    <a:pt x="0" y="809141"/>
                  </a:lnTo>
                  <a:close/>
                </a:path>
              </a:pathLst>
            </a:custGeom>
            <a:solidFill>
              <a:srgbClr val="FD7100"/>
            </a:solidFill>
          </p:spPr>
        </p:sp>
        <p:sp>
          <p:nvSpPr>
            <p:cNvPr name="TextBox 13" id="13"/>
            <p:cNvSpPr txBox="true"/>
            <p:nvPr/>
          </p:nvSpPr>
          <p:spPr>
            <a:xfrm>
              <a:off x="0" y="-57150"/>
              <a:ext cx="812800" cy="866291"/>
            </a:xfrm>
            <a:prstGeom prst="rect">
              <a:avLst/>
            </a:prstGeom>
          </p:spPr>
          <p:txBody>
            <a:bodyPr anchor="ctr" rtlCol="false" tIns="50800" lIns="50800" bIns="50800" rIns="50800"/>
            <a:lstStyle/>
            <a:p>
              <a:pPr algn="ctr">
                <a:lnSpc>
                  <a:spcPts val="3499"/>
                </a:lnSpc>
              </a:pPr>
            </a:p>
          </p:txBody>
        </p:sp>
      </p:grpSp>
      <p:grpSp>
        <p:nvGrpSpPr>
          <p:cNvPr name="Group 14" id="14"/>
          <p:cNvGrpSpPr/>
          <p:nvPr/>
        </p:nvGrpSpPr>
        <p:grpSpPr>
          <a:xfrm rot="0">
            <a:off x="13922597" y="3042392"/>
            <a:ext cx="1659863" cy="1451189"/>
            <a:chOff x="0" y="0"/>
            <a:chExt cx="812800" cy="710617"/>
          </a:xfrm>
        </p:grpSpPr>
        <p:sp>
          <p:nvSpPr>
            <p:cNvPr name="Freeform 15" id="15"/>
            <p:cNvSpPr/>
            <p:nvPr/>
          </p:nvSpPr>
          <p:spPr>
            <a:xfrm flipH="false" flipV="false" rot="0">
              <a:off x="0" y="0"/>
              <a:ext cx="812800" cy="710617"/>
            </a:xfrm>
            <a:custGeom>
              <a:avLst/>
              <a:gdLst/>
              <a:ahLst/>
              <a:cxnLst/>
              <a:rect r="r" b="b" t="t" l="l"/>
              <a:pathLst>
                <a:path h="710617" w="812800">
                  <a:moveTo>
                    <a:pt x="0" y="0"/>
                  </a:moveTo>
                  <a:lnTo>
                    <a:pt x="812800" y="0"/>
                  </a:lnTo>
                  <a:lnTo>
                    <a:pt x="812800" y="710617"/>
                  </a:lnTo>
                  <a:lnTo>
                    <a:pt x="0" y="710617"/>
                  </a:lnTo>
                  <a:close/>
                </a:path>
              </a:pathLst>
            </a:custGeom>
            <a:solidFill>
              <a:srgbClr val="FD7100"/>
            </a:solidFill>
          </p:spPr>
        </p:sp>
        <p:sp>
          <p:nvSpPr>
            <p:cNvPr name="TextBox 16" id="16"/>
            <p:cNvSpPr txBox="true"/>
            <p:nvPr/>
          </p:nvSpPr>
          <p:spPr>
            <a:xfrm>
              <a:off x="0" y="-57150"/>
              <a:ext cx="812800" cy="767767"/>
            </a:xfrm>
            <a:prstGeom prst="rect">
              <a:avLst/>
            </a:prstGeom>
          </p:spPr>
          <p:txBody>
            <a:bodyPr anchor="ctr" rtlCol="false" tIns="50800" lIns="50800" bIns="50800" rIns="50800"/>
            <a:lstStyle/>
            <a:p>
              <a:pPr algn="ctr">
                <a:lnSpc>
                  <a:spcPts val="3499"/>
                </a:lnSpc>
              </a:pPr>
            </a:p>
          </p:txBody>
        </p:sp>
      </p:grpSp>
      <p:sp>
        <p:nvSpPr>
          <p:cNvPr name="TextBox 17" id="17"/>
          <p:cNvSpPr txBox="true"/>
          <p:nvPr/>
        </p:nvSpPr>
        <p:spPr>
          <a:xfrm rot="0">
            <a:off x="3100942" y="1267335"/>
            <a:ext cx="12086116" cy="1104265"/>
          </a:xfrm>
          <a:prstGeom prst="rect">
            <a:avLst/>
          </a:prstGeom>
        </p:spPr>
        <p:txBody>
          <a:bodyPr anchor="t" rtlCol="false" tIns="0" lIns="0" bIns="0" rIns="0">
            <a:spAutoFit/>
          </a:bodyPr>
          <a:lstStyle/>
          <a:p>
            <a:pPr algn="ctr">
              <a:lnSpc>
                <a:spcPts val="8959"/>
              </a:lnSpc>
            </a:pPr>
            <a:r>
              <a:rPr lang="en-US" b="true" sz="6399">
                <a:solidFill>
                  <a:srgbClr val="FD7100"/>
                </a:solidFill>
                <a:latin typeface="Barlow Bold"/>
                <a:ea typeface="Barlow Bold"/>
                <a:cs typeface="Barlow Bold"/>
                <a:sym typeface="Barlow Bold"/>
              </a:rPr>
              <a:t> RESULTS</a:t>
            </a:r>
          </a:p>
        </p:txBody>
      </p:sp>
      <p:sp>
        <p:nvSpPr>
          <p:cNvPr name="Freeform 18" id="18"/>
          <p:cNvSpPr/>
          <p:nvPr/>
        </p:nvSpPr>
        <p:spPr>
          <a:xfrm flipH="false" flipV="false" rot="0">
            <a:off x="0" y="-282260"/>
            <a:ext cx="7315200" cy="2895600"/>
          </a:xfrm>
          <a:custGeom>
            <a:avLst/>
            <a:gdLst/>
            <a:ahLst/>
            <a:cxnLst/>
            <a:rect r="r" b="b" t="t" l="l"/>
            <a:pathLst>
              <a:path h="2895600" w="7315200">
                <a:moveTo>
                  <a:pt x="0" y="0"/>
                </a:moveTo>
                <a:lnTo>
                  <a:pt x="7315200" y="0"/>
                </a:lnTo>
                <a:lnTo>
                  <a:pt x="7315200" y="2895600"/>
                </a:lnTo>
                <a:lnTo>
                  <a:pt x="0" y="2895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true" flipV="false" rot="0">
            <a:off x="10972800" y="-282260"/>
            <a:ext cx="7315200" cy="2895600"/>
          </a:xfrm>
          <a:custGeom>
            <a:avLst/>
            <a:gdLst/>
            <a:ahLst/>
            <a:cxnLst/>
            <a:rect r="r" b="b" t="t" l="l"/>
            <a:pathLst>
              <a:path h="2895600" w="7315200">
                <a:moveTo>
                  <a:pt x="7315200" y="0"/>
                </a:moveTo>
                <a:lnTo>
                  <a:pt x="0" y="0"/>
                </a:lnTo>
                <a:lnTo>
                  <a:pt x="0" y="2895600"/>
                </a:lnTo>
                <a:lnTo>
                  <a:pt x="7315200" y="2895600"/>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938397" y="9731425"/>
            <a:ext cx="14805040" cy="662137"/>
            <a:chOff x="0" y="0"/>
            <a:chExt cx="3271734" cy="146324"/>
          </a:xfrm>
        </p:grpSpPr>
        <p:sp>
          <p:nvSpPr>
            <p:cNvPr name="Freeform 21" id="21"/>
            <p:cNvSpPr/>
            <p:nvPr/>
          </p:nvSpPr>
          <p:spPr>
            <a:xfrm flipH="false" flipV="false" rot="0">
              <a:off x="0" y="0"/>
              <a:ext cx="3271734" cy="146324"/>
            </a:xfrm>
            <a:custGeom>
              <a:avLst/>
              <a:gdLst/>
              <a:ahLst/>
              <a:cxnLst/>
              <a:rect r="r" b="b" t="t" l="l"/>
              <a:pathLst>
                <a:path h="146324" w="3271734">
                  <a:moveTo>
                    <a:pt x="203200" y="0"/>
                  </a:moveTo>
                  <a:lnTo>
                    <a:pt x="3068534" y="0"/>
                  </a:lnTo>
                  <a:lnTo>
                    <a:pt x="3271734" y="146324"/>
                  </a:lnTo>
                  <a:lnTo>
                    <a:pt x="0" y="146324"/>
                  </a:lnTo>
                  <a:lnTo>
                    <a:pt x="203200" y="0"/>
                  </a:lnTo>
                  <a:close/>
                </a:path>
              </a:pathLst>
            </a:custGeom>
            <a:solidFill>
              <a:srgbClr val="333A44"/>
            </a:solidFill>
          </p:spPr>
        </p:sp>
        <p:sp>
          <p:nvSpPr>
            <p:cNvPr name="TextBox 22" id="22"/>
            <p:cNvSpPr txBox="true"/>
            <p:nvPr/>
          </p:nvSpPr>
          <p:spPr>
            <a:xfrm>
              <a:off x="127000" y="-57150"/>
              <a:ext cx="3017734" cy="203474"/>
            </a:xfrm>
            <a:prstGeom prst="rect">
              <a:avLst/>
            </a:prstGeom>
          </p:spPr>
          <p:txBody>
            <a:bodyPr anchor="ctr" rtlCol="false" tIns="50800" lIns="50800" bIns="50800" rIns="50800"/>
            <a:lstStyle/>
            <a:p>
              <a:pPr algn="ctr">
                <a:lnSpc>
                  <a:spcPts val="3499"/>
                </a:lnSpc>
              </a:pPr>
            </a:p>
          </p:txBody>
        </p:sp>
      </p:grpSp>
      <p:grpSp>
        <p:nvGrpSpPr>
          <p:cNvPr name="Group 23" id="23"/>
          <p:cNvGrpSpPr/>
          <p:nvPr/>
        </p:nvGrpSpPr>
        <p:grpSpPr>
          <a:xfrm rot="0">
            <a:off x="-745008" y="9731425"/>
            <a:ext cx="3086100" cy="555575"/>
            <a:chOff x="0" y="0"/>
            <a:chExt cx="812800" cy="146324"/>
          </a:xfrm>
        </p:grpSpPr>
        <p:sp>
          <p:nvSpPr>
            <p:cNvPr name="Freeform 24" id="24"/>
            <p:cNvSpPr/>
            <p:nvPr/>
          </p:nvSpPr>
          <p:spPr>
            <a:xfrm flipH="false" flipV="false" rot="0">
              <a:off x="0" y="0"/>
              <a:ext cx="812800" cy="146324"/>
            </a:xfrm>
            <a:custGeom>
              <a:avLst/>
              <a:gdLst/>
              <a:ahLst/>
              <a:cxnLst/>
              <a:rect r="r" b="b" t="t" l="l"/>
              <a:pathLst>
                <a:path h="146324" w="812800">
                  <a:moveTo>
                    <a:pt x="203200" y="0"/>
                  </a:moveTo>
                  <a:lnTo>
                    <a:pt x="812800" y="0"/>
                  </a:lnTo>
                  <a:lnTo>
                    <a:pt x="609600" y="146324"/>
                  </a:lnTo>
                  <a:lnTo>
                    <a:pt x="0" y="146324"/>
                  </a:lnTo>
                  <a:lnTo>
                    <a:pt x="203200" y="0"/>
                  </a:lnTo>
                  <a:close/>
                </a:path>
              </a:pathLst>
            </a:custGeom>
            <a:solidFill>
              <a:srgbClr val="FD7100"/>
            </a:solidFill>
          </p:spPr>
        </p:sp>
        <p:sp>
          <p:nvSpPr>
            <p:cNvPr name="TextBox 25" id="25"/>
            <p:cNvSpPr txBox="true"/>
            <p:nvPr/>
          </p:nvSpPr>
          <p:spPr>
            <a:xfrm>
              <a:off x="101600" y="-57150"/>
              <a:ext cx="609600" cy="203474"/>
            </a:xfrm>
            <a:prstGeom prst="rect">
              <a:avLst/>
            </a:prstGeom>
          </p:spPr>
          <p:txBody>
            <a:bodyPr anchor="ctr" rtlCol="false" tIns="50800" lIns="50800" bIns="50800" rIns="50800"/>
            <a:lstStyle/>
            <a:p>
              <a:pPr algn="ctr">
                <a:lnSpc>
                  <a:spcPts val="3499"/>
                </a:lnSpc>
              </a:pPr>
            </a:p>
          </p:txBody>
        </p:sp>
      </p:grpSp>
      <p:grpSp>
        <p:nvGrpSpPr>
          <p:cNvPr name="Group 26" id="26"/>
          <p:cNvGrpSpPr/>
          <p:nvPr/>
        </p:nvGrpSpPr>
        <p:grpSpPr>
          <a:xfrm rot="0">
            <a:off x="16242300" y="9731425"/>
            <a:ext cx="3086100" cy="555575"/>
            <a:chOff x="0" y="0"/>
            <a:chExt cx="812800" cy="146324"/>
          </a:xfrm>
        </p:grpSpPr>
        <p:sp>
          <p:nvSpPr>
            <p:cNvPr name="Freeform 27" id="27"/>
            <p:cNvSpPr/>
            <p:nvPr/>
          </p:nvSpPr>
          <p:spPr>
            <a:xfrm flipH="false" flipV="false" rot="0">
              <a:off x="0" y="0"/>
              <a:ext cx="812800" cy="146324"/>
            </a:xfrm>
            <a:custGeom>
              <a:avLst/>
              <a:gdLst/>
              <a:ahLst/>
              <a:cxnLst/>
              <a:rect r="r" b="b" t="t" l="l"/>
              <a:pathLst>
                <a:path h="146324" w="812800">
                  <a:moveTo>
                    <a:pt x="609600" y="0"/>
                  </a:moveTo>
                  <a:lnTo>
                    <a:pt x="0" y="0"/>
                  </a:lnTo>
                  <a:lnTo>
                    <a:pt x="203200" y="146324"/>
                  </a:lnTo>
                  <a:lnTo>
                    <a:pt x="812800" y="146324"/>
                  </a:lnTo>
                  <a:lnTo>
                    <a:pt x="609600" y="0"/>
                  </a:lnTo>
                  <a:close/>
                </a:path>
              </a:pathLst>
            </a:custGeom>
            <a:solidFill>
              <a:srgbClr val="FD7100"/>
            </a:solidFill>
          </p:spPr>
        </p:sp>
        <p:sp>
          <p:nvSpPr>
            <p:cNvPr name="TextBox 28" id="28"/>
            <p:cNvSpPr txBox="true"/>
            <p:nvPr/>
          </p:nvSpPr>
          <p:spPr>
            <a:xfrm>
              <a:off x="101600" y="-57150"/>
              <a:ext cx="609600" cy="203474"/>
            </a:xfrm>
            <a:prstGeom prst="rect">
              <a:avLst/>
            </a:prstGeom>
          </p:spPr>
          <p:txBody>
            <a:bodyPr anchor="ctr" rtlCol="false" tIns="50800" lIns="50800" bIns="50800" rIns="50800"/>
            <a:lstStyle/>
            <a:p>
              <a:pPr algn="ctr">
                <a:lnSpc>
                  <a:spcPts val="3499"/>
                </a:lnSpc>
              </a:pPr>
            </a:p>
          </p:txBody>
        </p:sp>
      </p:grpSp>
      <p:sp>
        <p:nvSpPr>
          <p:cNvPr name="Freeform 29" id="29"/>
          <p:cNvSpPr/>
          <p:nvPr/>
        </p:nvSpPr>
        <p:spPr>
          <a:xfrm flipH="false" flipV="false" rot="-7579803">
            <a:off x="1500831" y="8986231"/>
            <a:ext cx="409106" cy="1951687"/>
          </a:xfrm>
          <a:custGeom>
            <a:avLst/>
            <a:gdLst/>
            <a:ahLst/>
            <a:cxnLst/>
            <a:rect r="r" b="b" t="t" l="l"/>
            <a:pathLst>
              <a:path h="1951687" w="409106">
                <a:moveTo>
                  <a:pt x="0" y="0"/>
                </a:moveTo>
                <a:lnTo>
                  <a:pt x="409106" y="0"/>
                </a:lnTo>
                <a:lnTo>
                  <a:pt x="409106" y="1951687"/>
                </a:lnTo>
                <a:lnTo>
                  <a:pt x="0" y="1951687"/>
                </a:lnTo>
                <a:lnTo>
                  <a:pt x="0" y="0"/>
                </a:lnTo>
                <a:close/>
              </a:path>
            </a:pathLst>
          </a:custGeom>
          <a:blipFill>
            <a:blip r:embed="rId4">
              <a:extLst>
                <a:ext uri="{96DAC541-7B7A-43D3-8B79-37D633B846F1}">
                  <asvg:svgBlip xmlns:asvg="http://schemas.microsoft.com/office/drawing/2016/SVG/main" r:embed="rId5"/>
                </a:ext>
              </a:extLst>
            </a:blip>
            <a:stretch>
              <a:fillRect l="0" t="0" r="-868652" b="0"/>
            </a:stretch>
          </a:blipFill>
        </p:spPr>
      </p:sp>
      <p:sp>
        <p:nvSpPr>
          <p:cNvPr name="Freeform 30" id="30"/>
          <p:cNvSpPr/>
          <p:nvPr/>
        </p:nvSpPr>
        <p:spPr>
          <a:xfrm flipH="false" flipV="false" rot="7593137">
            <a:off x="16624609" y="8907982"/>
            <a:ext cx="409106" cy="1951687"/>
          </a:xfrm>
          <a:custGeom>
            <a:avLst/>
            <a:gdLst/>
            <a:ahLst/>
            <a:cxnLst/>
            <a:rect r="r" b="b" t="t" l="l"/>
            <a:pathLst>
              <a:path h="1951687" w="409106">
                <a:moveTo>
                  <a:pt x="0" y="0"/>
                </a:moveTo>
                <a:lnTo>
                  <a:pt x="409106" y="0"/>
                </a:lnTo>
                <a:lnTo>
                  <a:pt x="409106" y="1951687"/>
                </a:lnTo>
                <a:lnTo>
                  <a:pt x="0" y="1951687"/>
                </a:lnTo>
                <a:lnTo>
                  <a:pt x="0" y="0"/>
                </a:lnTo>
                <a:close/>
              </a:path>
            </a:pathLst>
          </a:custGeom>
          <a:blipFill>
            <a:blip r:embed="rId4">
              <a:extLst>
                <a:ext uri="{96DAC541-7B7A-43D3-8B79-37D633B846F1}">
                  <asvg:svgBlip xmlns:asvg="http://schemas.microsoft.com/office/drawing/2016/SVG/main" r:embed="rId5"/>
                </a:ext>
              </a:extLst>
            </a:blip>
            <a:stretch>
              <a:fillRect l="0" t="0" r="-868652" b="0"/>
            </a:stretch>
          </a:blipFill>
        </p:spPr>
      </p:sp>
      <p:sp>
        <p:nvSpPr>
          <p:cNvPr name="Freeform 31" id="31"/>
          <p:cNvSpPr/>
          <p:nvPr/>
        </p:nvSpPr>
        <p:spPr>
          <a:xfrm flipH="false" flipV="false" rot="0">
            <a:off x="8499021" y="3375804"/>
            <a:ext cx="1289957" cy="1020679"/>
          </a:xfrm>
          <a:custGeom>
            <a:avLst/>
            <a:gdLst/>
            <a:ahLst/>
            <a:cxnLst/>
            <a:rect r="r" b="b" t="t" l="l"/>
            <a:pathLst>
              <a:path h="1020679" w="1289957">
                <a:moveTo>
                  <a:pt x="0" y="0"/>
                </a:moveTo>
                <a:lnTo>
                  <a:pt x="1289958" y="0"/>
                </a:lnTo>
                <a:lnTo>
                  <a:pt x="1289958" y="1020679"/>
                </a:lnTo>
                <a:lnTo>
                  <a:pt x="0" y="1020679"/>
                </a:lnTo>
                <a:lnTo>
                  <a:pt x="0" y="0"/>
                </a:lnTo>
                <a:close/>
              </a:path>
            </a:pathLst>
          </a:custGeom>
          <a:blipFill>
            <a:blip r:embed="rId6"/>
            <a:stretch>
              <a:fillRect l="0" t="0" r="0" b="0"/>
            </a:stretch>
          </a:blipFill>
        </p:spPr>
      </p:sp>
      <p:sp>
        <p:nvSpPr>
          <p:cNvPr name="Freeform 32" id="32"/>
          <p:cNvSpPr/>
          <p:nvPr/>
        </p:nvSpPr>
        <p:spPr>
          <a:xfrm flipH="false" flipV="false" rot="0">
            <a:off x="14285425" y="3201909"/>
            <a:ext cx="1297035" cy="1183544"/>
          </a:xfrm>
          <a:custGeom>
            <a:avLst/>
            <a:gdLst/>
            <a:ahLst/>
            <a:cxnLst/>
            <a:rect r="r" b="b" t="t" l="l"/>
            <a:pathLst>
              <a:path h="1183544" w="1297035">
                <a:moveTo>
                  <a:pt x="0" y="0"/>
                </a:moveTo>
                <a:lnTo>
                  <a:pt x="1297035" y="0"/>
                </a:lnTo>
                <a:lnTo>
                  <a:pt x="1297035" y="1183544"/>
                </a:lnTo>
                <a:lnTo>
                  <a:pt x="0" y="118354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33" id="33"/>
          <p:cNvSpPr/>
          <p:nvPr/>
        </p:nvSpPr>
        <p:spPr>
          <a:xfrm flipH="false" flipV="false" rot="0">
            <a:off x="2882548" y="3215663"/>
            <a:ext cx="1305848" cy="1305848"/>
          </a:xfrm>
          <a:custGeom>
            <a:avLst/>
            <a:gdLst/>
            <a:ahLst/>
            <a:cxnLst/>
            <a:rect r="r" b="b" t="t" l="l"/>
            <a:pathLst>
              <a:path h="1305848" w="1305848">
                <a:moveTo>
                  <a:pt x="0" y="0"/>
                </a:moveTo>
                <a:lnTo>
                  <a:pt x="1305848" y="0"/>
                </a:lnTo>
                <a:lnTo>
                  <a:pt x="1305848" y="1305848"/>
                </a:lnTo>
                <a:lnTo>
                  <a:pt x="0" y="130584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34" id="34"/>
          <p:cNvSpPr txBox="true"/>
          <p:nvPr/>
        </p:nvSpPr>
        <p:spPr>
          <a:xfrm rot="0">
            <a:off x="1501343" y="4911931"/>
            <a:ext cx="4068258" cy="1600200"/>
          </a:xfrm>
          <a:prstGeom prst="rect">
            <a:avLst/>
          </a:prstGeom>
        </p:spPr>
        <p:txBody>
          <a:bodyPr anchor="t" rtlCol="false" tIns="0" lIns="0" bIns="0" rIns="0">
            <a:spAutoFit/>
          </a:bodyPr>
          <a:lstStyle/>
          <a:p>
            <a:pPr algn="ctr">
              <a:lnSpc>
                <a:spcPts val="4200"/>
              </a:lnSpc>
            </a:pPr>
            <a:r>
              <a:rPr lang="en-US" b="true" sz="3000">
                <a:solidFill>
                  <a:srgbClr val="FD7100"/>
                </a:solidFill>
                <a:latin typeface="Barlow Semi-Bold"/>
                <a:ea typeface="Barlow Semi-Bold"/>
                <a:cs typeface="Barlow Semi-Bold"/>
                <a:sym typeface="Barlow Semi-Bold"/>
              </a:rPr>
              <a:t>MODEL PERFORMANCE METRICS:</a:t>
            </a:r>
          </a:p>
          <a:p>
            <a:pPr algn="ctr">
              <a:lnSpc>
                <a:spcPts val="4200"/>
              </a:lnSpc>
            </a:pPr>
          </a:p>
        </p:txBody>
      </p:sp>
      <p:sp>
        <p:nvSpPr>
          <p:cNvPr name="TextBox 35" id="35"/>
          <p:cNvSpPr txBox="true"/>
          <p:nvPr/>
        </p:nvSpPr>
        <p:spPr>
          <a:xfrm rot="0">
            <a:off x="13319058" y="4417381"/>
            <a:ext cx="3049264" cy="1600200"/>
          </a:xfrm>
          <a:prstGeom prst="rect">
            <a:avLst/>
          </a:prstGeom>
        </p:spPr>
        <p:txBody>
          <a:bodyPr anchor="t" rtlCol="false" tIns="0" lIns="0" bIns="0" rIns="0">
            <a:spAutoFit/>
          </a:bodyPr>
          <a:lstStyle/>
          <a:p>
            <a:pPr algn="ctr">
              <a:lnSpc>
                <a:spcPts val="4200"/>
              </a:lnSpc>
            </a:pPr>
            <a:r>
              <a:rPr lang="en-US" b="true" sz="3000">
                <a:solidFill>
                  <a:srgbClr val="FD7100"/>
                </a:solidFill>
                <a:latin typeface="Barlow Semi-Bold"/>
                <a:ea typeface="Barlow Semi-Bold"/>
                <a:cs typeface="Barlow Semi-Bold"/>
                <a:sym typeface="Barlow Semi-Bold"/>
              </a:rPr>
              <a:t>MONTHLY FORECASTING:</a:t>
            </a:r>
          </a:p>
          <a:p>
            <a:pPr algn="ctr">
              <a:lnSpc>
                <a:spcPts val="4200"/>
              </a:lnSpc>
            </a:pPr>
          </a:p>
        </p:txBody>
      </p:sp>
      <p:sp>
        <p:nvSpPr>
          <p:cNvPr name="TextBox 36" id="36"/>
          <p:cNvSpPr txBox="true"/>
          <p:nvPr/>
        </p:nvSpPr>
        <p:spPr>
          <a:xfrm rot="0">
            <a:off x="1069603" y="6454981"/>
            <a:ext cx="4920730" cy="2622550"/>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Barlow"/>
                <a:ea typeface="Barlow"/>
                <a:cs typeface="Barlow"/>
                <a:sym typeface="Barlow"/>
              </a:rPr>
              <a:t>Mean Absolute Error (MAE)</a:t>
            </a:r>
          </a:p>
          <a:p>
            <a:pPr algn="l" marL="539749" indent="-269875" lvl="1">
              <a:lnSpc>
                <a:spcPts val="3499"/>
              </a:lnSpc>
              <a:buFont typeface="Arial"/>
              <a:buChar char="•"/>
            </a:pPr>
            <a:r>
              <a:rPr lang="en-US" sz="2499">
                <a:solidFill>
                  <a:srgbClr val="000000"/>
                </a:solidFill>
                <a:latin typeface="Barlow"/>
                <a:ea typeface="Barlow"/>
                <a:cs typeface="Barlow"/>
                <a:sym typeface="Barlow"/>
              </a:rPr>
              <a:t>Root Mean Squared Error (R</a:t>
            </a:r>
            <a:r>
              <a:rPr lang="en-US" sz="2499">
                <a:solidFill>
                  <a:srgbClr val="000000"/>
                </a:solidFill>
                <a:latin typeface="Barlow"/>
                <a:ea typeface="Barlow"/>
                <a:cs typeface="Barlow"/>
                <a:sym typeface="Barlow"/>
              </a:rPr>
              <a:t>MSE)</a:t>
            </a:r>
          </a:p>
          <a:p>
            <a:pPr algn="l" marL="539749" indent="-269875" lvl="1">
              <a:lnSpc>
                <a:spcPts val="3499"/>
              </a:lnSpc>
              <a:buFont typeface="Arial"/>
              <a:buChar char="•"/>
            </a:pPr>
            <a:r>
              <a:rPr lang="en-US" sz="2499">
                <a:solidFill>
                  <a:srgbClr val="000000"/>
                </a:solidFill>
                <a:latin typeface="Barlow"/>
                <a:ea typeface="Barlow"/>
                <a:cs typeface="Barlow"/>
                <a:sym typeface="Barlow"/>
              </a:rPr>
              <a:t>Mean Absolute Percentage Error (MAPE)</a:t>
            </a:r>
          </a:p>
          <a:p>
            <a:pPr algn="l">
              <a:lnSpc>
                <a:spcPts val="3499"/>
              </a:lnSpc>
            </a:pPr>
          </a:p>
        </p:txBody>
      </p:sp>
      <p:sp>
        <p:nvSpPr>
          <p:cNvPr name="TextBox 37" id="37"/>
          <p:cNvSpPr txBox="true"/>
          <p:nvPr/>
        </p:nvSpPr>
        <p:spPr>
          <a:xfrm rot="0">
            <a:off x="6352283" y="5692981"/>
            <a:ext cx="5459570" cy="2799836"/>
          </a:xfrm>
          <a:prstGeom prst="rect">
            <a:avLst/>
          </a:prstGeom>
        </p:spPr>
        <p:txBody>
          <a:bodyPr anchor="t" rtlCol="false" tIns="0" lIns="0" bIns="0" rIns="0">
            <a:spAutoFit/>
          </a:bodyPr>
          <a:lstStyle/>
          <a:p>
            <a:pPr algn="ctr">
              <a:lnSpc>
                <a:spcPts val="3738"/>
              </a:lnSpc>
            </a:pPr>
            <a:r>
              <a:rPr lang="en-US" sz="2670" b="true">
                <a:solidFill>
                  <a:srgbClr val="000000"/>
                </a:solidFill>
                <a:latin typeface="Barlow Bold"/>
                <a:ea typeface="Barlow Bold"/>
                <a:cs typeface="Barlow Bold"/>
                <a:sym typeface="Barlow Bold"/>
              </a:rPr>
              <a:t>LSTM</a:t>
            </a:r>
            <a:r>
              <a:rPr lang="en-US" sz="2670" b="true">
                <a:solidFill>
                  <a:srgbClr val="000000"/>
                </a:solidFill>
                <a:latin typeface="Barlow Bold"/>
                <a:ea typeface="Barlow Bold"/>
                <a:cs typeface="Barlow Bold"/>
                <a:sym typeface="Barlow Bold"/>
              </a:rPr>
              <a:t> </a:t>
            </a:r>
          </a:p>
          <a:p>
            <a:pPr algn="ctr">
              <a:lnSpc>
                <a:spcPts val="3738"/>
              </a:lnSpc>
            </a:pPr>
          </a:p>
          <a:p>
            <a:pPr algn="l" marL="1153168" indent="-384389" lvl="2">
              <a:lnSpc>
                <a:spcPts val="3738"/>
              </a:lnSpc>
              <a:buFont typeface="Arial"/>
              <a:buChar char="⚬"/>
            </a:pPr>
            <a:r>
              <a:rPr lang="en-US" sz="2670">
                <a:solidFill>
                  <a:srgbClr val="000000"/>
                </a:solidFill>
                <a:latin typeface="Barlow"/>
                <a:ea typeface="Barlow"/>
                <a:cs typeface="Barlow"/>
                <a:sym typeface="Barlow"/>
              </a:rPr>
              <a:t>Electronics: 15.84% </a:t>
            </a:r>
            <a:r>
              <a:rPr lang="en-US" sz="2670">
                <a:solidFill>
                  <a:srgbClr val="000000"/>
                </a:solidFill>
                <a:latin typeface="Barlow"/>
                <a:ea typeface="Barlow"/>
                <a:cs typeface="Barlow"/>
                <a:sym typeface="Barlow"/>
              </a:rPr>
              <a:t>MAPE</a:t>
            </a:r>
          </a:p>
          <a:p>
            <a:pPr algn="l" marL="1153168" indent="-384389" lvl="2">
              <a:lnSpc>
                <a:spcPts val="3738"/>
              </a:lnSpc>
              <a:buFont typeface="Arial"/>
              <a:buChar char="⚬"/>
            </a:pPr>
            <a:r>
              <a:rPr lang="en-US" sz="2670">
                <a:solidFill>
                  <a:srgbClr val="000000"/>
                </a:solidFill>
                <a:latin typeface="Barlow"/>
                <a:ea typeface="Barlow"/>
                <a:cs typeface="Barlow"/>
                <a:sym typeface="Barlow"/>
              </a:rPr>
              <a:t>F</a:t>
            </a:r>
            <a:r>
              <a:rPr lang="en-US" sz="2670">
                <a:solidFill>
                  <a:srgbClr val="000000"/>
                </a:solidFill>
                <a:latin typeface="Barlow"/>
                <a:ea typeface="Barlow"/>
                <a:cs typeface="Barlow"/>
                <a:sym typeface="Barlow"/>
              </a:rPr>
              <a:t>urniture: 13.84% MAPE</a:t>
            </a:r>
          </a:p>
          <a:p>
            <a:pPr algn="l" marL="1153168" indent="-384389" lvl="2">
              <a:lnSpc>
                <a:spcPts val="3738"/>
              </a:lnSpc>
              <a:buFont typeface="Arial"/>
              <a:buChar char="⚬"/>
            </a:pPr>
            <a:r>
              <a:rPr lang="en-US" sz="2670">
                <a:solidFill>
                  <a:srgbClr val="000000"/>
                </a:solidFill>
                <a:latin typeface="Barlow"/>
                <a:ea typeface="Barlow"/>
                <a:cs typeface="Barlow"/>
                <a:sym typeface="Barlow"/>
              </a:rPr>
              <a:t>Off</a:t>
            </a:r>
            <a:r>
              <a:rPr lang="en-US" sz="2670">
                <a:solidFill>
                  <a:srgbClr val="000000"/>
                </a:solidFill>
                <a:latin typeface="Barlow"/>
                <a:ea typeface="Barlow"/>
                <a:cs typeface="Barlow"/>
                <a:sym typeface="Barlow"/>
              </a:rPr>
              <a:t>ice Supplies: 16.25% MAPE</a:t>
            </a:r>
          </a:p>
        </p:txBody>
      </p:sp>
      <p:sp>
        <p:nvSpPr>
          <p:cNvPr name="TextBox 38" id="38"/>
          <p:cNvSpPr txBox="true"/>
          <p:nvPr/>
        </p:nvSpPr>
        <p:spPr>
          <a:xfrm rot="0">
            <a:off x="6873550" y="4645231"/>
            <a:ext cx="4068258" cy="1600200"/>
          </a:xfrm>
          <a:prstGeom prst="rect">
            <a:avLst/>
          </a:prstGeom>
        </p:spPr>
        <p:txBody>
          <a:bodyPr anchor="t" rtlCol="false" tIns="0" lIns="0" bIns="0" rIns="0">
            <a:spAutoFit/>
          </a:bodyPr>
          <a:lstStyle/>
          <a:p>
            <a:pPr algn="ctr">
              <a:lnSpc>
                <a:spcPts val="4200"/>
              </a:lnSpc>
            </a:pPr>
            <a:r>
              <a:rPr lang="en-US" b="true" sz="3000">
                <a:solidFill>
                  <a:srgbClr val="FD7100"/>
                </a:solidFill>
                <a:latin typeface="Barlow Semi-Bold"/>
                <a:ea typeface="Barlow Semi-Bold"/>
                <a:cs typeface="Barlow Semi-Bold"/>
                <a:sym typeface="Barlow Semi-Bold"/>
              </a:rPr>
              <a:t>WEEKLY FORECASTING:</a:t>
            </a:r>
          </a:p>
          <a:p>
            <a:pPr algn="ctr">
              <a:lnSpc>
                <a:spcPts val="4200"/>
              </a:lnSpc>
            </a:pPr>
          </a:p>
        </p:txBody>
      </p:sp>
      <p:sp>
        <p:nvSpPr>
          <p:cNvPr name="TextBox 39" id="39"/>
          <p:cNvSpPr txBox="true"/>
          <p:nvPr/>
        </p:nvSpPr>
        <p:spPr>
          <a:xfrm rot="0">
            <a:off x="12014133" y="5694134"/>
            <a:ext cx="5184296" cy="3383398"/>
          </a:xfrm>
          <a:prstGeom prst="rect">
            <a:avLst/>
          </a:prstGeom>
        </p:spPr>
        <p:txBody>
          <a:bodyPr anchor="t" rtlCol="false" tIns="0" lIns="0" bIns="0" rIns="0">
            <a:spAutoFit/>
          </a:bodyPr>
          <a:lstStyle/>
          <a:p>
            <a:pPr algn="ctr">
              <a:lnSpc>
                <a:spcPts val="3876"/>
              </a:lnSpc>
            </a:pPr>
            <a:r>
              <a:rPr lang="en-US" sz="2768" b="true">
                <a:solidFill>
                  <a:srgbClr val="000000"/>
                </a:solidFill>
                <a:latin typeface="Barlow Bold"/>
                <a:ea typeface="Barlow Bold"/>
                <a:cs typeface="Barlow Bold"/>
                <a:sym typeface="Barlow Bold"/>
              </a:rPr>
              <a:t>Exponential Smoothing (ES) </a:t>
            </a:r>
          </a:p>
          <a:p>
            <a:pPr algn="ctr">
              <a:lnSpc>
                <a:spcPts val="3876"/>
              </a:lnSpc>
            </a:pPr>
          </a:p>
          <a:p>
            <a:pPr algn="l" marL="1195479" indent="-398493" lvl="2">
              <a:lnSpc>
                <a:spcPts val="3876"/>
              </a:lnSpc>
              <a:buFont typeface="Arial"/>
              <a:buChar char="⚬"/>
            </a:pPr>
            <a:r>
              <a:rPr lang="en-US" sz="2768">
                <a:solidFill>
                  <a:srgbClr val="000000"/>
                </a:solidFill>
                <a:latin typeface="Barlow"/>
                <a:ea typeface="Barlow"/>
                <a:cs typeface="Barlow"/>
                <a:sym typeface="Barlow"/>
              </a:rPr>
              <a:t>Electronics: 11.28% MAPE</a:t>
            </a:r>
          </a:p>
          <a:p>
            <a:pPr algn="l" marL="1195479" indent="-398493" lvl="2">
              <a:lnSpc>
                <a:spcPts val="3876"/>
              </a:lnSpc>
              <a:buFont typeface="Arial"/>
              <a:buChar char="⚬"/>
            </a:pPr>
            <a:r>
              <a:rPr lang="en-US" sz="2768">
                <a:solidFill>
                  <a:srgbClr val="000000"/>
                </a:solidFill>
                <a:latin typeface="Barlow"/>
                <a:ea typeface="Barlow"/>
                <a:cs typeface="Barlow"/>
                <a:sym typeface="Barlow"/>
              </a:rPr>
              <a:t>Office Supplies: 11.73% MAPE</a:t>
            </a:r>
          </a:p>
          <a:p>
            <a:pPr algn="l" marL="1195479" indent="-398493" lvl="2">
              <a:lnSpc>
                <a:spcPts val="3876"/>
              </a:lnSpc>
              <a:buFont typeface="Arial"/>
              <a:buChar char="⚬"/>
            </a:pPr>
            <a:r>
              <a:rPr lang="en-US" sz="2768">
                <a:solidFill>
                  <a:srgbClr val="000000"/>
                </a:solidFill>
                <a:latin typeface="Barlow"/>
                <a:ea typeface="Barlow"/>
                <a:cs typeface="Barlow"/>
                <a:sym typeface="Barlow"/>
              </a:rPr>
              <a:t>Furniture: 15.70% MAPE</a:t>
            </a:r>
          </a:p>
          <a:p>
            <a:pPr algn="l">
              <a:lnSpc>
                <a:spcPts val="387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0">
            <a:off x="7895843" y="-1294781"/>
            <a:ext cx="11402095" cy="12876562"/>
            <a:chOff x="0" y="0"/>
            <a:chExt cx="3003021" cy="3391358"/>
          </a:xfrm>
        </p:grpSpPr>
        <p:sp>
          <p:nvSpPr>
            <p:cNvPr name="Freeform 3" id="3"/>
            <p:cNvSpPr/>
            <p:nvPr/>
          </p:nvSpPr>
          <p:spPr>
            <a:xfrm flipH="false" flipV="false" rot="0">
              <a:off x="0" y="0"/>
              <a:ext cx="3003021" cy="3391358"/>
            </a:xfrm>
            <a:custGeom>
              <a:avLst/>
              <a:gdLst/>
              <a:ahLst/>
              <a:cxnLst/>
              <a:rect r="r" b="b" t="t" l="l"/>
              <a:pathLst>
                <a:path h="3391358" w="3003021">
                  <a:moveTo>
                    <a:pt x="0" y="0"/>
                  </a:moveTo>
                  <a:lnTo>
                    <a:pt x="3003021" y="0"/>
                  </a:lnTo>
                  <a:lnTo>
                    <a:pt x="3003021" y="3391358"/>
                  </a:lnTo>
                  <a:lnTo>
                    <a:pt x="0" y="3391358"/>
                  </a:lnTo>
                  <a:close/>
                </a:path>
              </a:pathLst>
            </a:custGeom>
            <a:solidFill>
              <a:srgbClr val="333A44"/>
            </a:solidFill>
          </p:spPr>
        </p:sp>
        <p:sp>
          <p:nvSpPr>
            <p:cNvPr name="TextBox 4" id="4"/>
            <p:cNvSpPr txBox="true"/>
            <p:nvPr/>
          </p:nvSpPr>
          <p:spPr>
            <a:xfrm>
              <a:off x="0" y="-57150"/>
              <a:ext cx="3003021" cy="3448508"/>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8621219" y="900654"/>
            <a:ext cx="8771293" cy="4042790"/>
            <a:chOff x="0" y="0"/>
            <a:chExt cx="2310135" cy="1064768"/>
          </a:xfrm>
        </p:grpSpPr>
        <p:sp>
          <p:nvSpPr>
            <p:cNvPr name="Freeform 6" id="6"/>
            <p:cNvSpPr/>
            <p:nvPr/>
          </p:nvSpPr>
          <p:spPr>
            <a:xfrm flipH="false" flipV="false" rot="0">
              <a:off x="0" y="0"/>
              <a:ext cx="2310135" cy="1064768"/>
            </a:xfrm>
            <a:custGeom>
              <a:avLst/>
              <a:gdLst/>
              <a:ahLst/>
              <a:cxnLst/>
              <a:rect r="r" b="b" t="t" l="l"/>
              <a:pathLst>
                <a:path h="1064768" w="2310135">
                  <a:moveTo>
                    <a:pt x="0" y="0"/>
                  </a:moveTo>
                  <a:lnTo>
                    <a:pt x="2310135" y="0"/>
                  </a:lnTo>
                  <a:lnTo>
                    <a:pt x="2310135" y="1064768"/>
                  </a:lnTo>
                  <a:lnTo>
                    <a:pt x="0" y="1064768"/>
                  </a:lnTo>
                  <a:close/>
                </a:path>
              </a:pathLst>
            </a:custGeom>
            <a:solidFill>
              <a:srgbClr val="FD9800"/>
            </a:solidFill>
          </p:spPr>
        </p:sp>
        <p:sp>
          <p:nvSpPr>
            <p:cNvPr name="TextBox 7" id="7"/>
            <p:cNvSpPr txBox="true"/>
            <p:nvPr/>
          </p:nvSpPr>
          <p:spPr>
            <a:xfrm>
              <a:off x="0" y="-57150"/>
              <a:ext cx="2310135" cy="1121918"/>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8724329" y="1028700"/>
            <a:ext cx="8534971" cy="3800844"/>
            <a:chOff x="0" y="0"/>
            <a:chExt cx="11379961" cy="5067792"/>
          </a:xfrm>
        </p:grpSpPr>
        <p:pic>
          <p:nvPicPr>
            <p:cNvPr name="Picture 9" id="9"/>
            <p:cNvPicPr>
              <a:picLocks noChangeAspect="true"/>
            </p:cNvPicPr>
            <p:nvPr/>
          </p:nvPicPr>
          <p:blipFill>
            <a:blip r:embed="rId2"/>
            <a:srcRect l="0" t="16579" r="0" b="16579"/>
            <a:stretch>
              <a:fillRect/>
            </a:stretch>
          </p:blipFill>
          <p:spPr>
            <a:xfrm flipH="false" flipV="false">
              <a:off x="0" y="0"/>
              <a:ext cx="11379961" cy="5067792"/>
            </a:xfrm>
            <a:prstGeom prst="rect">
              <a:avLst/>
            </a:prstGeom>
          </p:spPr>
        </p:pic>
      </p:grpSp>
      <p:grpSp>
        <p:nvGrpSpPr>
          <p:cNvPr name="Group 10" id="10"/>
          <p:cNvGrpSpPr/>
          <p:nvPr/>
        </p:nvGrpSpPr>
        <p:grpSpPr>
          <a:xfrm rot="0">
            <a:off x="8606168" y="5343156"/>
            <a:ext cx="8771293" cy="4042790"/>
            <a:chOff x="0" y="0"/>
            <a:chExt cx="2310135" cy="1064768"/>
          </a:xfrm>
        </p:grpSpPr>
        <p:sp>
          <p:nvSpPr>
            <p:cNvPr name="Freeform 11" id="11"/>
            <p:cNvSpPr/>
            <p:nvPr/>
          </p:nvSpPr>
          <p:spPr>
            <a:xfrm flipH="false" flipV="false" rot="0">
              <a:off x="0" y="0"/>
              <a:ext cx="2310135" cy="1064768"/>
            </a:xfrm>
            <a:custGeom>
              <a:avLst/>
              <a:gdLst/>
              <a:ahLst/>
              <a:cxnLst/>
              <a:rect r="r" b="b" t="t" l="l"/>
              <a:pathLst>
                <a:path h="1064768" w="2310135">
                  <a:moveTo>
                    <a:pt x="0" y="0"/>
                  </a:moveTo>
                  <a:lnTo>
                    <a:pt x="2310135" y="0"/>
                  </a:lnTo>
                  <a:lnTo>
                    <a:pt x="2310135" y="1064768"/>
                  </a:lnTo>
                  <a:lnTo>
                    <a:pt x="0" y="1064768"/>
                  </a:lnTo>
                  <a:close/>
                </a:path>
              </a:pathLst>
            </a:custGeom>
            <a:solidFill>
              <a:srgbClr val="FD9800"/>
            </a:solidFill>
          </p:spPr>
        </p:sp>
        <p:sp>
          <p:nvSpPr>
            <p:cNvPr name="TextBox 12" id="12"/>
            <p:cNvSpPr txBox="true"/>
            <p:nvPr/>
          </p:nvSpPr>
          <p:spPr>
            <a:xfrm>
              <a:off x="0" y="-57150"/>
              <a:ext cx="2310135" cy="1121918"/>
            </a:xfrm>
            <a:prstGeom prst="rect">
              <a:avLst/>
            </a:prstGeom>
          </p:spPr>
          <p:txBody>
            <a:bodyPr anchor="ctr" rtlCol="false" tIns="50800" lIns="50800" bIns="50800" rIns="50800"/>
            <a:lstStyle/>
            <a:p>
              <a:pPr algn="ctr">
                <a:lnSpc>
                  <a:spcPts val="3499"/>
                </a:lnSpc>
              </a:pPr>
            </a:p>
          </p:txBody>
        </p:sp>
      </p:grpSp>
      <p:grpSp>
        <p:nvGrpSpPr>
          <p:cNvPr name="Group 13" id="13"/>
          <p:cNvGrpSpPr/>
          <p:nvPr/>
        </p:nvGrpSpPr>
        <p:grpSpPr>
          <a:xfrm rot="0">
            <a:off x="8724329" y="5457456"/>
            <a:ext cx="8534971" cy="3800844"/>
            <a:chOff x="0" y="0"/>
            <a:chExt cx="11379961" cy="5067792"/>
          </a:xfrm>
        </p:grpSpPr>
        <p:pic>
          <p:nvPicPr>
            <p:cNvPr name="Picture 14" id="14"/>
            <p:cNvPicPr>
              <a:picLocks noChangeAspect="true"/>
            </p:cNvPicPr>
            <p:nvPr/>
          </p:nvPicPr>
          <p:blipFill>
            <a:blip r:embed="rId3"/>
            <a:srcRect l="0" t="10327" r="0" b="10327"/>
            <a:stretch>
              <a:fillRect/>
            </a:stretch>
          </p:blipFill>
          <p:spPr>
            <a:xfrm flipH="false" flipV="false">
              <a:off x="0" y="0"/>
              <a:ext cx="11379961" cy="5067792"/>
            </a:xfrm>
            <a:prstGeom prst="rect">
              <a:avLst/>
            </a:prstGeom>
          </p:spPr>
        </p:pic>
      </p:grpSp>
      <p:sp>
        <p:nvSpPr>
          <p:cNvPr name="TextBox 15" id="15"/>
          <p:cNvSpPr txBox="true"/>
          <p:nvPr/>
        </p:nvSpPr>
        <p:spPr>
          <a:xfrm rot="0">
            <a:off x="736450" y="5321300"/>
            <a:ext cx="6840406" cy="3937000"/>
          </a:xfrm>
          <a:prstGeom prst="rect">
            <a:avLst/>
          </a:prstGeom>
        </p:spPr>
        <p:txBody>
          <a:bodyPr anchor="t" rtlCol="false" tIns="0" lIns="0" bIns="0" rIns="0">
            <a:spAutoFit/>
          </a:bodyPr>
          <a:lstStyle/>
          <a:p>
            <a:pPr algn="l">
              <a:lnSpc>
                <a:spcPts val="3499"/>
              </a:lnSpc>
            </a:pPr>
            <a:r>
              <a:rPr lang="en-US" sz="2499" b="true">
                <a:solidFill>
                  <a:srgbClr val="000000"/>
                </a:solidFill>
                <a:latin typeface="Barlow Bold"/>
                <a:ea typeface="Barlow Bold"/>
                <a:cs typeface="Barlow Bold"/>
                <a:sym typeface="Barlow Bold"/>
              </a:rPr>
              <a:t>Actionable Insights:</a:t>
            </a:r>
          </a:p>
          <a:p>
            <a:pPr algn="l" marL="539749" indent="-269875" lvl="1">
              <a:lnSpc>
                <a:spcPts val="3499"/>
              </a:lnSpc>
              <a:buFont typeface="Arial"/>
              <a:buChar char="•"/>
            </a:pPr>
            <a:r>
              <a:rPr lang="en-US" sz="2499">
                <a:solidFill>
                  <a:srgbClr val="000000"/>
                </a:solidFill>
                <a:latin typeface="Barlow"/>
                <a:ea typeface="Barlow"/>
                <a:cs typeface="Barlow"/>
                <a:sym typeface="Barlow"/>
              </a:rPr>
              <a:t>Implement LSTM for short-term planning and inventory adjustments.</a:t>
            </a:r>
          </a:p>
          <a:p>
            <a:pPr algn="l" marL="539749" indent="-269875" lvl="1">
              <a:lnSpc>
                <a:spcPts val="3499"/>
              </a:lnSpc>
              <a:buFont typeface="Arial"/>
              <a:buChar char="•"/>
            </a:pPr>
            <a:r>
              <a:rPr lang="en-US" sz="2499">
                <a:solidFill>
                  <a:srgbClr val="000000"/>
                </a:solidFill>
                <a:latin typeface="Barlow"/>
                <a:ea typeface="Barlow"/>
                <a:cs typeface="Barlow"/>
                <a:sym typeface="Barlow"/>
              </a:rPr>
              <a:t>Utilize ES Monthly for long-term trend analysis.</a:t>
            </a:r>
          </a:p>
          <a:p>
            <a:pPr algn="l" marL="539749" indent="-269875" lvl="1">
              <a:lnSpc>
                <a:spcPts val="3499"/>
              </a:lnSpc>
              <a:buFont typeface="Arial"/>
              <a:buChar char="•"/>
            </a:pPr>
            <a:r>
              <a:rPr lang="en-US" sz="2499">
                <a:solidFill>
                  <a:srgbClr val="000000"/>
                </a:solidFill>
                <a:latin typeface="Barlow"/>
                <a:ea typeface="Barlow"/>
                <a:cs typeface="Barlow"/>
                <a:sym typeface="Barlow"/>
              </a:rPr>
              <a:t>Continuously monitor and refine forecasting models.</a:t>
            </a:r>
          </a:p>
          <a:p>
            <a:pPr algn="l">
              <a:lnSpc>
                <a:spcPts val="3499"/>
              </a:lnSpc>
            </a:pPr>
          </a:p>
          <a:p>
            <a:pPr algn="l">
              <a:lnSpc>
                <a:spcPts val="3499"/>
              </a:lnSpc>
            </a:pPr>
          </a:p>
        </p:txBody>
      </p:sp>
      <p:sp>
        <p:nvSpPr>
          <p:cNvPr name="TextBox 16" id="16"/>
          <p:cNvSpPr txBox="true"/>
          <p:nvPr/>
        </p:nvSpPr>
        <p:spPr>
          <a:xfrm rot="0">
            <a:off x="736450" y="3074450"/>
            <a:ext cx="7683793" cy="876300"/>
          </a:xfrm>
          <a:prstGeom prst="rect">
            <a:avLst/>
          </a:prstGeom>
        </p:spPr>
        <p:txBody>
          <a:bodyPr anchor="t" rtlCol="false" tIns="0" lIns="0" bIns="0" rIns="0">
            <a:spAutoFit/>
          </a:bodyPr>
          <a:lstStyle/>
          <a:p>
            <a:pPr algn="l">
              <a:lnSpc>
                <a:spcPts val="6960"/>
              </a:lnSpc>
            </a:pPr>
            <a:r>
              <a:rPr lang="en-US" b="true" sz="5800">
                <a:solidFill>
                  <a:srgbClr val="FD7100"/>
                </a:solidFill>
                <a:latin typeface="Barlow Bold"/>
                <a:ea typeface="Barlow Bold"/>
                <a:cs typeface="Barlow Bold"/>
                <a:sym typeface="Barlow Bold"/>
              </a:rPr>
              <a:t>RECOMMENDATIONS</a:t>
            </a:r>
          </a:p>
        </p:txBody>
      </p:sp>
      <p:sp>
        <p:nvSpPr>
          <p:cNvPr name="Freeform 17" id="17"/>
          <p:cNvSpPr/>
          <p:nvPr/>
        </p:nvSpPr>
        <p:spPr>
          <a:xfrm flipH="true" flipV="false" rot="0">
            <a:off x="0" y="592002"/>
            <a:ext cx="5004009" cy="2120497"/>
          </a:xfrm>
          <a:custGeom>
            <a:avLst/>
            <a:gdLst/>
            <a:ahLst/>
            <a:cxnLst/>
            <a:rect r="r" b="b" t="t" l="l"/>
            <a:pathLst>
              <a:path h="2120497" w="5004009">
                <a:moveTo>
                  <a:pt x="5004009" y="0"/>
                </a:moveTo>
                <a:lnTo>
                  <a:pt x="0" y="0"/>
                </a:lnTo>
                <a:lnTo>
                  <a:pt x="0" y="2120498"/>
                </a:lnTo>
                <a:lnTo>
                  <a:pt x="5004009" y="2120498"/>
                </a:lnTo>
                <a:lnTo>
                  <a:pt x="5004009" y="0"/>
                </a:lnTo>
                <a:close/>
              </a:path>
            </a:pathLst>
          </a:custGeom>
          <a:blipFill>
            <a:blip r:embed="rId4">
              <a:extLst>
                <a:ext uri="{96DAC541-7B7A-43D3-8B79-37D633B846F1}">
                  <asvg:svgBlip xmlns:asvg="http://schemas.microsoft.com/office/drawing/2016/SVG/main" r:embed="rId5"/>
                </a:ext>
              </a:extLst>
            </a:blip>
            <a:stretch>
              <a:fillRect l="0" t="0" r="0" b="-14443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DAGc0We0sRU</dc:identifier>
  <dcterms:modified xsi:type="dcterms:W3CDTF">2011-08-01T06:04:30Z</dcterms:modified>
  <cp:revision>1</cp:revision>
  <dc:title>Light Grey Black And Orange Geometric Business Plan Presentation</dc:title>
</cp:coreProperties>
</file>