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84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2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1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72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5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7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2F3A-981E-48BB-83D9-56EC857B98E9}" type="datetimeFigureOut">
              <a:rPr lang="pt-BR" smtClean="0"/>
              <a:t>05/04/2016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FBE4-C9EA-4C89-8318-1680C7DA21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1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2" Type="http://schemas.openxmlformats.org/officeDocument/2006/relationships/hyperlink" Target="http://pt.stackoverflow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data.html" TargetMode="External"/><Relationship Id="rId7" Type="http://schemas.openxmlformats.org/officeDocument/2006/relationships/hyperlink" Target="https://cran.r-project.org/doc/manuals/r-release/R-lang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doc/manuals/r-release/R-ints.html" TargetMode="External"/><Relationship Id="rId5" Type="http://schemas.openxmlformats.org/officeDocument/2006/relationships/hyperlink" Target="https://cran.r-project.org/doc/manuals/r-release/R-admin.html" TargetMode="External"/><Relationship Id="rId4" Type="http://schemas.openxmlformats.org/officeDocument/2006/relationships/hyperlink" Target="https://cran.r-project.org/doc/manuals/r-release/R-ex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Visão geral do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0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840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é R? dialeto de S.</a:t>
            </a:r>
          </a:p>
          <a:p>
            <a:r>
              <a:rPr lang="pt-BR" dirty="0"/>
              <a:t>O que é S?</a:t>
            </a:r>
          </a:p>
          <a:p>
            <a:pPr lvl="1" algn="just"/>
            <a:r>
              <a:rPr lang="en-US" dirty="0"/>
              <a:t>S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desenvolvida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John Chambers e outros no </a:t>
            </a:r>
            <a:r>
              <a:rPr lang="en-US" dirty="0" err="1"/>
              <a:t>antigo</a:t>
            </a:r>
            <a:r>
              <a:rPr lang="en-US" dirty="0"/>
              <a:t> Bell Telephone Laboratories, </a:t>
            </a:r>
            <a:r>
              <a:rPr lang="en-US" dirty="0" err="1"/>
              <a:t>originalmente</a:t>
            </a:r>
            <a:r>
              <a:rPr lang="en-US" dirty="0"/>
              <a:t> parte da AT&amp;T Corp;</a:t>
            </a:r>
          </a:p>
          <a:p>
            <a:pPr lvl="1"/>
            <a:r>
              <a:rPr lang="en-US" dirty="0"/>
              <a:t>S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iniciado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1976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Atualmente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4 (1998);</a:t>
            </a:r>
          </a:p>
          <a:p>
            <a:pPr lvl="1"/>
            <a:r>
              <a:rPr lang="en-US" dirty="0" err="1"/>
              <a:t>Linguagem</a:t>
            </a:r>
            <a:r>
              <a:rPr lang="en-US" dirty="0"/>
              <a:t> S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de dados.</a:t>
            </a:r>
          </a:p>
          <a:p>
            <a:r>
              <a:rPr lang="pt-BR" dirty="0"/>
              <a:t>Criação do R:</a:t>
            </a:r>
          </a:p>
          <a:p>
            <a:pPr lvl="1" algn="just"/>
            <a:r>
              <a:rPr lang="en-US" dirty="0"/>
              <a:t>Ross Ihaka and Robert Gentleman. R: A language for data analysis and graphics. Journal of Computational and Graphical Statistics, 5(3):299–314, 1996;</a:t>
            </a:r>
          </a:p>
          <a:p>
            <a:pPr lvl="1" algn="just"/>
            <a:r>
              <a:rPr lang="en-US" dirty="0" err="1"/>
              <a:t>Em</a:t>
            </a:r>
            <a:r>
              <a:rPr lang="en-US" dirty="0"/>
              <a:t> 1995,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GNU (</a:t>
            </a:r>
            <a:r>
              <a:rPr lang="en-US" i="1" dirty="0"/>
              <a:t>General Public License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para </a:t>
            </a:r>
            <a:r>
              <a:rPr lang="en-US" dirty="0" err="1"/>
              <a:t>tornar</a:t>
            </a:r>
            <a:r>
              <a:rPr lang="en-US" dirty="0"/>
              <a:t> o R um software livre.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05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funciona em quase todas as plataformas e sistemas operacionais;</a:t>
            </a:r>
          </a:p>
          <a:p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;</a:t>
            </a:r>
          </a:p>
          <a:p>
            <a:r>
              <a:rPr lang="pt-BR" dirty="0"/>
              <a:t>Projetos open </a:t>
            </a:r>
            <a:r>
              <a:rPr lang="pt-BR" dirty="0" err="1"/>
              <a:t>source</a:t>
            </a:r>
            <a:r>
              <a:rPr lang="pt-BR" dirty="0"/>
              <a:t>;</a:t>
            </a:r>
          </a:p>
          <a:p>
            <a:r>
              <a:rPr lang="pt-BR" dirty="0"/>
              <a:t>Capacidade gráfica sofisticada;</a:t>
            </a:r>
          </a:p>
          <a:p>
            <a:r>
              <a:rPr lang="pt-BR" dirty="0"/>
              <a:t>Útil para trabalhos interativos e também contém linguagem de programação robusta;</a:t>
            </a:r>
          </a:p>
          <a:p>
            <a:r>
              <a:rPr lang="pt-BR" dirty="0"/>
              <a:t>Comunidade de usuários, R-help:</a:t>
            </a:r>
          </a:p>
          <a:p>
            <a:pPr lvl="1"/>
            <a:r>
              <a:rPr lang="pt-BR" dirty="0">
                <a:hlinkClick r:id="rId2"/>
              </a:rPr>
              <a:t>http://pt.stackoverflow.com/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3"/>
              </a:rPr>
              <a:t>http://www.r-bloggers.com/</a:t>
            </a:r>
            <a:r>
              <a:rPr lang="pt-BR" dirty="0"/>
              <a:t>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16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9137"/>
          </a:xfrm>
        </p:spPr>
        <p:txBody>
          <a:bodyPr>
            <a:normAutofit fontScale="92500"/>
          </a:bodyPr>
          <a:lstStyle/>
          <a:p>
            <a:r>
              <a:rPr lang="pt-BR" dirty="0"/>
              <a:t>Limitações:</a:t>
            </a:r>
          </a:p>
          <a:p>
            <a:pPr lvl="1" algn="just"/>
            <a:r>
              <a:rPr lang="pt-BR" dirty="0"/>
              <a:t>Nenhuma linguagem de programação ou sistema de análise estatística é perfeita;</a:t>
            </a:r>
          </a:p>
          <a:p>
            <a:pPr lvl="1" algn="just"/>
            <a:r>
              <a:rPr lang="pt-BR" dirty="0"/>
              <a:t>R está baseado em uma tecnologia de quase 50 anos, pouco foi dado suporte para gráficos dinâmicos ou 3-D (porem muito foi desenvolvido nos últimos anos);</a:t>
            </a:r>
          </a:p>
          <a:p>
            <a:pPr lvl="1" algn="just"/>
            <a:r>
              <a:rPr lang="pt-BR" dirty="0"/>
              <a:t>Uma forte crítica está baseada nos objetos do R: são salvos na memória física</a:t>
            </a:r>
          </a:p>
          <a:p>
            <a:pPr lvl="2" algn="just"/>
            <a:r>
              <a:rPr lang="pt-BR" dirty="0"/>
              <a:t>Baseada nas regras de escopo da linguagem;</a:t>
            </a:r>
          </a:p>
          <a:p>
            <a:pPr lvl="2" algn="just"/>
            <a:r>
              <a:rPr lang="pt-BR" dirty="0"/>
              <a:t>Existem alguns avanços para lidar com isso:</a:t>
            </a:r>
          </a:p>
          <a:p>
            <a:pPr lvl="3" algn="just"/>
            <a:r>
              <a:rPr lang="pt-BR" dirty="0"/>
              <a:t>Capacidade computacional;</a:t>
            </a:r>
          </a:p>
          <a:p>
            <a:pPr lvl="3" algn="just"/>
            <a:r>
              <a:rPr lang="pt-BR" dirty="0"/>
              <a:t>Desenvolvimento na raiz e de pacotes que lidam mais rápido com conjunto de dados;</a:t>
            </a:r>
          </a:p>
          <a:p>
            <a:pPr lvl="1" algn="just"/>
            <a:r>
              <a:rPr lang="pt-BR" dirty="0"/>
              <a:t>Uma limitação do R num nível mais elevado é que sua funcionalidade está baseada na demanda e contribuição voluntária de usuários. Se ninguém sentir vontade de implementar seu método favorito, então será seu trabalho fazê-lo (ou pagar alguém pra isso).</a:t>
            </a:r>
          </a:p>
          <a:p>
            <a:pPr lvl="2"/>
            <a:r>
              <a:rPr lang="pt-BR" dirty="0"/>
              <a:t>A capacidade do Sistema R geralmente reflete os interesses dos usuários da comunidade R</a:t>
            </a:r>
          </a:p>
        </p:txBody>
      </p:sp>
    </p:spTree>
    <p:extLst>
      <p:ext uri="{BB962C8B-B14F-4D97-AF65-F5344CB8AC3E}">
        <p14:creationId xmlns:p14="http://schemas.microsoft.com/office/powerpoint/2010/main" val="3754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/>
          </a:bodyPr>
          <a:lstStyle/>
          <a:p>
            <a:r>
              <a:rPr lang="pt-BR" dirty="0"/>
              <a:t>Manuais oficiais:</a:t>
            </a:r>
          </a:p>
          <a:p>
            <a:pPr lvl="1"/>
            <a:r>
              <a:rPr lang="en-US" dirty="0"/>
              <a:t>The Comprehensive R Archive Network (CRAN):</a:t>
            </a:r>
            <a:endParaRPr lang="pt-BR" dirty="0"/>
          </a:p>
          <a:p>
            <a:pPr lvl="2"/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R - </a:t>
            </a:r>
            <a:r>
              <a:rPr lang="pt-BR" dirty="0">
                <a:hlinkClick r:id="rId2"/>
              </a:rPr>
              <a:t>https://cran.r-project.org/doc/manuals/r-release/R-intro.html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R Data Import/</a:t>
            </a:r>
            <a:r>
              <a:rPr lang="pt-BR" dirty="0" err="1"/>
              <a:t>Export</a:t>
            </a:r>
            <a:r>
              <a:rPr lang="pt-BR" dirty="0"/>
              <a:t> - </a:t>
            </a:r>
            <a:r>
              <a:rPr lang="pt-BR" dirty="0">
                <a:hlinkClick r:id="rId3"/>
              </a:rPr>
              <a:t>https://cran.r-project.org/doc/manuals/r-release/R-data.html</a:t>
            </a:r>
            <a:r>
              <a:rPr lang="pt-BR" dirty="0"/>
              <a:t> </a:t>
            </a:r>
          </a:p>
          <a:p>
            <a:pPr lvl="2"/>
            <a:r>
              <a:rPr lang="en-US" dirty="0"/>
              <a:t>Writing R Extensions: Discusses how to write and organize R packages - </a:t>
            </a:r>
            <a:r>
              <a:rPr lang="en-US" dirty="0">
                <a:hlinkClick r:id="rId4"/>
              </a:rPr>
              <a:t>https://cran.r-project.org/doc/manuals/r-release/R-exts.html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 Installation and Administration: This is mostly for building R from the source code) - </a:t>
            </a:r>
            <a:r>
              <a:rPr lang="en-US" dirty="0">
                <a:hlinkClick r:id="rId5"/>
              </a:rPr>
              <a:t>https://cran.r-project.org/doc/manuals/r-release/R-admin.html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 Internals: This manual describes the low level structure of R and is primarily for developers</a:t>
            </a:r>
            <a:r>
              <a:rPr lang="pt-BR" dirty="0" err="1"/>
              <a:t>and</a:t>
            </a:r>
            <a:r>
              <a:rPr lang="pt-BR" dirty="0"/>
              <a:t> R core </a:t>
            </a:r>
            <a:r>
              <a:rPr lang="pt-BR" dirty="0" err="1"/>
              <a:t>members</a:t>
            </a:r>
            <a:r>
              <a:rPr lang="pt-BR" dirty="0"/>
              <a:t> - </a:t>
            </a:r>
            <a:r>
              <a:rPr lang="pt-BR" dirty="0">
                <a:hlinkClick r:id="rId6"/>
              </a:rPr>
              <a:t>https://cran.r-project.org/doc/manuals/r-release/R-ints.html</a:t>
            </a:r>
            <a:r>
              <a:rPr lang="pt-BR" dirty="0"/>
              <a:t> </a:t>
            </a:r>
          </a:p>
          <a:p>
            <a:pPr lvl="2"/>
            <a:r>
              <a:rPr lang="en-US" dirty="0"/>
              <a:t>R Language Definition: This documents the R language and, again, is primarily for developers - </a:t>
            </a:r>
            <a:r>
              <a:rPr lang="en-US" dirty="0">
                <a:hlinkClick r:id="rId7"/>
              </a:rPr>
              <a:t>https://cran.r-project.org/doc/manuals/r-release/R-lang.html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52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Textos úteis em S e R:</a:t>
            </a:r>
          </a:p>
          <a:p>
            <a:pPr lvl="1"/>
            <a:r>
              <a:rPr lang="pt-BR" dirty="0" err="1"/>
              <a:t>Chambers</a:t>
            </a:r>
            <a:r>
              <a:rPr lang="pt-BR" dirty="0"/>
              <a:t> (2008). </a:t>
            </a:r>
            <a:r>
              <a:rPr lang="pt-BR" i="1" dirty="0"/>
              <a:t>Software for Data </a:t>
            </a:r>
            <a:r>
              <a:rPr lang="pt-BR" i="1" dirty="0" err="1"/>
              <a:t>Analysis</a:t>
            </a:r>
            <a:r>
              <a:rPr lang="pt-BR" dirty="0"/>
              <a:t>, Springer</a:t>
            </a:r>
          </a:p>
          <a:p>
            <a:pPr lvl="1"/>
            <a:r>
              <a:rPr lang="en-US" dirty="0"/>
              <a:t>Chambers (1998). </a:t>
            </a:r>
            <a:r>
              <a:rPr lang="en-US" i="1" dirty="0"/>
              <a:t>Programming with Data</a:t>
            </a:r>
            <a:r>
              <a:rPr lang="en-US" dirty="0"/>
              <a:t>, Springer</a:t>
            </a:r>
          </a:p>
          <a:p>
            <a:pPr lvl="1"/>
            <a:r>
              <a:rPr lang="en-US" dirty="0" err="1"/>
              <a:t>Venables</a:t>
            </a:r>
            <a:r>
              <a:rPr lang="en-US" dirty="0"/>
              <a:t> &amp; Ripley (2002). </a:t>
            </a:r>
            <a:r>
              <a:rPr lang="en-US" i="1" dirty="0"/>
              <a:t>Modern Applied Statistics with S</a:t>
            </a:r>
            <a:r>
              <a:rPr lang="en-US" dirty="0"/>
              <a:t>, Springer</a:t>
            </a:r>
          </a:p>
          <a:p>
            <a:pPr lvl="1"/>
            <a:r>
              <a:rPr lang="en-US" dirty="0" err="1"/>
              <a:t>Venables</a:t>
            </a:r>
            <a:r>
              <a:rPr lang="en-US" dirty="0"/>
              <a:t> &amp; Ripley (2000). </a:t>
            </a:r>
            <a:r>
              <a:rPr lang="en-US" i="1" dirty="0"/>
              <a:t>S Programming</a:t>
            </a:r>
            <a:r>
              <a:rPr lang="en-US" dirty="0"/>
              <a:t>, Springer</a:t>
            </a:r>
          </a:p>
          <a:p>
            <a:pPr lvl="1"/>
            <a:r>
              <a:rPr lang="en-US" dirty="0"/>
              <a:t>Murrell (2005). </a:t>
            </a:r>
            <a:r>
              <a:rPr lang="en-US" i="1" dirty="0"/>
              <a:t>R Graphics</a:t>
            </a:r>
            <a:r>
              <a:rPr lang="en-US" dirty="0"/>
              <a:t>, Chapman &amp; Hall/CRC Press</a:t>
            </a:r>
          </a:p>
          <a:p>
            <a:pPr lvl="1"/>
            <a:r>
              <a:rPr lang="en-US" dirty="0"/>
              <a:t>Wickham (2014). </a:t>
            </a:r>
            <a:r>
              <a:rPr lang="en-US" i="1" dirty="0"/>
              <a:t>Advanced R</a:t>
            </a:r>
            <a:r>
              <a:rPr lang="en-US" dirty="0"/>
              <a:t>, Chapman &amp; Hall/CRC Press</a:t>
            </a:r>
          </a:p>
          <a:p>
            <a:r>
              <a:rPr lang="en-US" dirty="0"/>
              <a:t>Outros:</a:t>
            </a:r>
          </a:p>
          <a:p>
            <a:pPr lvl="1"/>
            <a:r>
              <a:rPr lang="en-US" dirty="0" err="1"/>
              <a:t>Cursos</a:t>
            </a:r>
            <a:r>
              <a:rPr lang="en-US" dirty="0"/>
              <a:t> </a:t>
            </a:r>
            <a:r>
              <a:rPr lang="en-US" dirty="0" err="1"/>
              <a:t>DataCamp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https://www.datacamp.com/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 Introduction to Statistical Learning with Applications in R, Springer</a:t>
            </a:r>
          </a:p>
          <a:p>
            <a:pPr lvl="1"/>
            <a:r>
              <a:rPr lang="en-US" dirty="0"/>
              <a:t>Clifford S. </a:t>
            </a:r>
            <a:r>
              <a:rPr lang="en-US" dirty="0" err="1"/>
              <a:t>Ang</a:t>
            </a:r>
            <a:r>
              <a:rPr lang="en-US" dirty="0"/>
              <a:t>, Analyzing Financial Data and Implementing Financial Models Using 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Instalação do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for Windows ou Mac: </a:t>
            </a:r>
            <a:r>
              <a:rPr lang="pt-BR" dirty="0">
                <a:hlinkClick r:id="rId2"/>
              </a:rPr>
              <a:t>https://cran.r-project.org/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Interface para o R:</a:t>
            </a:r>
          </a:p>
          <a:p>
            <a:pPr lvl="1"/>
            <a:r>
              <a:rPr lang="pt-BR" dirty="0"/>
              <a:t>Instalação do R Studio: </a:t>
            </a:r>
            <a:r>
              <a:rPr lang="pt-BR" dirty="0">
                <a:hlinkClick r:id="rId3"/>
              </a:rPr>
              <a:t>https://www.rstudio.com/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Sempre mantenha atualizado!</a:t>
            </a:r>
          </a:p>
        </p:txBody>
      </p:sp>
    </p:spTree>
    <p:extLst>
      <p:ext uri="{BB962C8B-B14F-4D97-AF65-F5344CB8AC3E}">
        <p14:creationId xmlns:p14="http://schemas.microsoft.com/office/powerpoint/2010/main" val="4153186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575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Visão geral do R</vt:lpstr>
      <vt:lpstr>Histórico</vt:lpstr>
      <vt:lpstr>Características</vt:lpstr>
      <vt:lpstr>Características</vt:lpstr>
      <vt:lpstr>Recursos</vt:lpstr>
      <vt:lpstr>Recursos</vt:lpstr>
      <vt:lpstr>Instalação do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Ennio Lopes</dc:creator>
  <cp:lastModifiedBy>Ennio Lopes</cp:lastModifiedBy>
  <cp:revision>19</cp:revision>
  <dcterms:created xsi:type="dcterms:W3CDTF">2016-03-29T11:42:14Z</dcterms:created>
  <dcterms:modified xsi:type="dcterms:W3CDTF">2016-04-05T04:35:38Z</dcterms:modified>
</cp:coreProperties>
</file>