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6858000" cx="12192000"/>
  <p:notesSz cx="6858000" cy="9144000"/>
  <p:embeddedFontLst>
    <p:embeddedFont>
      <p:font typeface="Open Sans Light"/>
      <p:regular r:id="rId23"/>
      <p:bold r:id="rId24"/>
      <p:italic r:id="rId25"/>
      <p:boldItalic r:id="rId26"/>
    </p:embeddedFont>
    <p:embeddedFont>
      <p:font typeface="Open Sans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31" roundtripDataSignature="AMtx7mhDcqTSB0ffNb/3Xr/VfWaBEQxFb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A65009A-75CA-472A-B2DA-3540513A7D02}">
  <a:tblStyle styleId="{0A65009A-75CA-472A-B2DA-3540513A7D02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OpenSansLight-bold.fntdata"/><Relationship Id="rId23" Type="http://schemas.openxmlformats.org/officeDocument/2006/relationships/font" Target="fonts/OpenSansLight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penSansLight-boldItalic.fntdata"/><Relationship Id="rId25" Type="http://schemas.openxmlformats.org/officeDocument/2006/relationships/font" Target="fonts/OpenSansLight-italic.fntdata"/><Relationship Id="rId28" Type="http://schemas.openxmlformats.org/officeDocument/2006/relationships/font" Target="fonts/OpenSans-bold.fntdata"/><Relationship Id="rId27" Type="http://schemas.openxmlformats.org/officeDocument/2006/relationships/font" Target="fonts/OpenSans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penSans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customschemas.google.com/relationships/presentationmetadata" Target="metadata"/><Relationship Id="rId30" Type="http://schemas.openxmlformats.org/officeDocument/2006/relationships/font" Target="fonts/OpenSans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9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9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8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9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9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1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1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2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22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3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3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23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23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23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6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6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7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7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Relationship Id="rId4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Relationship Id="rId4" Type="http://schemas.openxmlformats.org/officeDocument/2006/relationships/image" Target="../media/image1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15.jpg"/><Relationship Id="rId5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11.png"/><Relationship Id="rId5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649356" y="1775791"/>
            <a:ext cx="7169427" cy="2529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 Light"/>
              <a:buNone/>
            </a:pPr>
            <a:r>
              <a:rPr lang="en-US" sz="2800">
                <a:latin typeface="Open Sans Light"/>
                <a:ea typeface="Open Sans Light"/>
                <a:cs typeface="Open Sans Light"/>
                <a:sym typeface="Open Sans Light"/>
              </a:rPr>
              <a:t>OPLAS : PLATFORM DIGITAL OPTIMALISASI SAMPAH MENGGUNAKAN METODE </a:t>
            </a:r>
            <a:r>
              <a:rPr i="1" lang="en-US" sz="2800">
                <a:latin typeface="Open Sans Light"/>
                <a:ea typeface="Open Sans Light"/>
                <a:cs typeface="Open Sans Light"/>
                <a:sym typeface="Open Sans Light"/>
              </a:rPr>
              <a:t>GEOGRAPHICALLY WEIGHTED REGRESSION </a:t>
            </a:r>
            <a:r>
              <a:rPr lang="en-US" sz="2800">
                <a:latin typeface="Open Sans Light"/>
                <a:ea typeface="Open Sans Light"/>
                <a:cs typeface="Open Sans Light"/>
                <a:sym typeface="Open Sans Light"/>
              </a:rPr>
              <a:t>DALAM OPTIMALISASI PEREKONOMIAN </a:t>
            </a:r>
            <a:br>
              <a:rPr lang="en-US" sz="2800">
                <a:latin typeface="Open Sans Light"/>
                <a:ea typeface="Open Sans Light"/>
                <a:cs typeface="Open Sans Light"/>
                <a:sym typeface="Open Sans Light"/>
              </a:rPr>
            </a:br>
            <a:r>
              <a:rPr lang="en-US" sz="2800">
                <a:latin typeface="Open Sans Light"/>
                <a:ea typeface="Open Sans Light"/>
                <a:cs typeface="Open Sans Light"/>
                <a:sym typeface="Open Sans Light"/>
              </a:rPr>
              <a:t>DI ERA </a:t>
            </a:r>
            <a:r>
              <a:rPr i="1" lang="en-US" sz="2800">
                <a:latin typeface="Open Sans Light"/>
                <a:ea typeface="Open Sans Light"/>
                <a:cs typeface="Open Sans Light"/>
                <a:sym typeface="Open Sans Light"/>
              </a:rPr>
              <a:t>SOCIETY 5.0 </a:t>
            </a:r>
            <a:br>
              <a:rPr lang="en-US" sz="2800">
                <a:latin typeface="Open Sans Light"/>
                <a:ea typeface="Open Sans Light"/>
                <a:cs typeface="Open Sans Light"/>
                <a:sym typeface="Open Sans Light"/>
              </a:rPr>
            </a:br>
            <a:r>
              <a:rPr lang="en-US" sz="2800">
                <a:solidFill>
                  <a:srgbClr val="0B6F48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(STUDI KASUS DI JAWA BARAT)</a:t>
            </a:r>
            <a:endParaRPr sz="2800">
              <a:solidFill>
                <a:srgbClr val="0B6F48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cxnSp>
        <p:nvCxnSpPr>
          <p:cNvPr id="85" name="Google Shape;85;p1"/>
          <p:cNvCxnSpPr/>
          <p:nvPr/>
        </p:nvCxnSpPr>
        <p:spPr>
          <a:xfrm flipH="1" rot="10800000">
            <a:off x="1152939" y="4452733"/>
            <a:ext cx="6665844" cy="9496"/>
          </a:xfrm>
          <a:prstGeom prst="straightConnector1">
            <a:avLst/>
          </a:prstGeom>
          <a:noFill/>
          <a:ln cap="flat" cmpd="sng" w="31750">
            <a:solidFill>
              <a:srgbClr val="396E96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86" name="Google Shape;86;p1"/>
          <p:cNvSpPr txBox="1"/>
          <p:nvPr/>
        </p:nvSpPr>
        <p:spPr>
          <a:xfrm>
            <a:off x="159027" y="4607981"/>
            <a:ext cx="765975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Muhammad Zidni S., Eni Sawitri S., Berlyana Ayu P.</a:t>
            </a:r>
            <a:endParaRPr b="0" i="0" sz="2000" u="none" cap="none" strike="noStrike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87" name="Google Shape;87;p1"/>
          <p:cNvSpPr/>
          <p:nvPr/>
        </p:nvSpPr>
        <p:spPr>
          <a:xfrm>
            <a:off x="3966553" y="5008091"/>
            <a:ext cx="385223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B6F48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Universitas Sebelas Maret</a:t>
            </a:r>
            <a:endParaRPr b="0" i="0" sz="2400" u="none" cap="none" strike="noStrike">
              <a:solidFill>
                <a:srgbClr val="0B6F48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8" name="Google Shape;168;p10"/>
          <p:cNvGraphicFramePr/>
          <p:nvPr/>
        </p:nvGraphicFramePr>
        <p:xfrm>
          <a:off x="3634190" y="251439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{0A65009A-75CA-472A-B2DA-3540513A7D02}</a:tableStyleId>
              </a:tblPr>
              <a:tblGrid>
                <a:gridCol w="2289825"/>
                <a:gridCol w="2697450"/>
              </a:tblGrid>
              <a:tr h="621700">
                <a:tc>
                  <a:txBody>
                    <a:bodyPr/>
                    <a:lstStyle/>
                    <a:p>
                      <a:pPr indent="0" lvl="0" marL="27051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1" lang="en-US" sz="2200" u="none" cap="none" strike="noStrike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Kernel Adaptive</a:t>
                      </a:r>
                      <a:endParaRPr sz="2200" u="none" cap="none" strike="noStrik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0" marB="0" marR="68575" marL="6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27051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200" u="none" cap="none" strike="noStrike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Classic AIC</a:t>
                      </a:r>
                      <a:endParaRPr sz="2200" u="none" cap="none" strike="noStrik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0" marB="0" marR="68575" marL="6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21700">
                <a:tc>
                  <a:txBody>
                    <a:bodyPr/>
                    <a:lstStyle/>
                    <a:p>
                      <a:pPr indent="0" lvl="0" marL="27051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1" lang="en-US" sz="2200" u="none" cap="none" strike="noStrike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Bi-Square</a:t>
                      </a:r>
                      <a:endParaRPr sz="2200" u="none" cap="none" strike="noStrik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0" marB="0" marR="68575" marL="6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27051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200" u="none" cap="none" strike="noStrike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801.142939</a:t>
                      </a:r>
                      <a:endParaRPr sz="2200" u="none" cap="none" strike="noStrik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0" marB="0" marR="68575" marL="6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21700">
                <a:tc>
                  <a:txBody>
                    <a:bodyPr/>
                    <a:lstStyle/>
                    <a:p>
                      <a:pPr indent="0" lvl="0" marL="27051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1" lang="en-US" sz="2200" u="none" cap="none" strike="noStrike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Gaussian</a:t>
                      </a:r>
                      <a:endParaRPr sz="2200" u="none" cap="none" strike="noStrik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0" marB="0" marR="68575" marL="6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27051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200" u="none" cap="none" strike="noStrike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805.790349</a:t>
                      </a:r>
                      <a:endParaRPr sz="2200" u="none" cap="none" strike="noStrik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0" marB="0" marR="68575" marL="6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69" name="Google Shape;169;p10"/>
          <p:cNvSpPr txBox="1"/>
          <p:nvPr>
            <p:ph type="title"/>
          </p:nvPr>
        </p:nvSpPr>
        <p:spPr>
          <a:xfrm>
            <a:off x="1461052" y="646723"/>
            <a:ext cx="5491291" cy="9504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pen Sans Light"/>
              <a:buNone/>
            </a:pPr>
            <a:r>
              <a:rPr lang="en-US" sz="4000">
                <a:latin typeface="Open Sans Light"/>
                <a:ea typeface="Open Sans Light"/>
                <a:cs typeface="Open Sans Light"/>
                <a:sym typeface="Open Sans Light"/>
              </a:rPr>
              <a:t>Hasil dan Pembahasan</a:t>
            </a:r>
            <a:endParaRPr sz="4000"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70" name="Google Shape;170;p10"/>
          <p:cNvSpPr txBox="1"/>
          <p:nvPr/>
        </p:nvSpPr>
        <p:spPr>
          <a:xfrm>
            <a:off x="1461052" y="1721251"/>
            <a:ext cx="780014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B6F48"/>
                </a:solidFill>
                <a:latin typeface="Open Sans"/>
                <a:ea typeface="Open Sans"/>
                <a:cs typeface="Open Sans"/>
                <a:sym typeface="Open Sans"/>
              </a:rPr>
              <a:t>PEMODELAN </a:t>
            </a:r>
            <a:r>
              <a:rPr b="1" i="1" lang="en-US" sz="2400">
                <a:solidFill>
                  <a:srgbClr val="0B6F48"/>
                </a:solidFill>
                <a:latin typeface="Open Sans"/>
                <a:ea typeface="Open Sans"/>
                <a:cs typeface="Open Sans"/>
                <a:sym typeface="Open Sans"/>
              </a:rPr>
              <a:t>GEOGRAPHICALLY WEIGHTED REGRESSION</a:t>
            </a:r>
            <a:r>
              <a:rPr b="1" lang="en-US" sz="2400">
                <a:solidFill>
                  <a:srgbClr val="0B6F48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sz="2400">
              <a:solidFill>
                <a:srgbClr val="0B6F4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1"/>
          <p:cNvSpPr txBox="1"/>
          <p:nvPr/>
        </p:nvSpPr>
        <p:spPr>
          <a:xfrm>
            <a:off x="1252505" y="1256030"/>
            <a:ext cx="780014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B6F48"/>
                </a:solidFill>
                <a:latin typeface="Open Sans"/>
                <a:ea typeface="Open Sans"/>
                <a:cs typeface="Open Sans"/>
                <a:sym typeface="Open Sans"/>
              </a:rPr>
              <a:t>PEMODELAN </a:t>
            </a:r>
            <a:r>
              <a:rPr b="1" i="1" lang="en-US" sz="2400">
                <a:solidFill>
                  <a:srgbClr val="0B6F48"/>
                </a:solidFill>
                <a:latin typeface="Open Sans"/>
                <a:ea typeface="Open Sans"/>
                <a:cs typeface="Open Sans"/>
                <a:sym typeface="Open Sans"/>
              </a:rPr>
              <a:t>GEOGRAPHICALLY WEIGHTED REGRESSION</a:t>
            </a:r>
            <a:r>
              <a:rPr b="1" lang="en-US" sz="2400">
                <a:solidFill>
                  <a:srgbClr val="0B6F48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sz="2400">
              <a:solidFill>
                <a:srgbClr val="0B6F4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176" name="Google Shape;176;p11"/>
          <p:cNvGraphicFramePr/>
          <p:nvPr/>
        </p:nvGraphicFramePr>
        <p:xfrm>
          <a:off x="2779622" y="232610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{0A65009A-75CA-472A-B2DA-3540513A7D02}</a:tableStyleId>
              </a:tblPr>
              <a:tblGrid>
                <a:gridCol w="2605350"/>
                <a:gridCol w="2396750"/>
                <a:gridCol w="1630675"/>
              </a:tblGrid>
              <a:tr h="4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u="none" cap="none" strike="noStrik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Model</a:t>
                      </a:r>
                      <a:endParaRPr sz="2200" u="none" cap="none" strike="noStrik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0" marB="0" marR="68575" marL="6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u="none" cap="none" strike="noStrik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Classic AIC</a:t>
                      </a:r>
                      <a:endParaRPr sz="2200" u="none" cap="none" strike="noStrik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0" marB="0" marR="68575" marL="6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u="none" cap="none" strike="noStrik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</a:t>
                      </a:r>
                      <a:r>
                        <a:rPr baseline="30000" lang="en-US" sz="2200" u="none" cap="none" strike="noStrik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2</a:t>
                      </a:r>
                      <a:endParaRPr sz="2200" u="none" cap="none" strike="noStrik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0" marB="0" marR="68575" marL="6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74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u="none" cap="none" strike="noStrik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Regresi Global/Klasik</a:t>
                      </a:r>
                      <a:endParaRPr sz="2200" u="none" cap="none" strike="noStrik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0" marB="0" marR="68575" marL="6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u="none" cap="none" strike="noStrik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807.748591</a:t>
                      </a:r>
                      <a:endParaRPr sz="2200" u="none" cap="none" strike="noStrik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0" marB="0" marR="68575" marL="6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u="none" cap="none" strike="noStrik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0.868587</a:t>
                      </a:r>
                      <a:endParaRPr sz="2200" u="none" cap="none" strike="noStrik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0" marB="0" marR="68575" marL="6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u="none" cap="none" strike="noStrik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GWR</a:t>
                      </a:r>
                      <a:endParaRPr sz="2200" u="none" cap="none" strike="noStrik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0" marB="0" marR="68575" marL="6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u="none" cap="none" strike="noStrik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801.142939</a:t>
                      </a:r>
                      <a:endParaRPr sz="2200" u="none" cap="none" strike="noStrik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0" marB="0" marR="68575" marL="6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u="none" cap="none" strike="noStrik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0.918901</a:t>
                      </a:r>
                      <a:endParaRPr sz="2200" u="none" cap="none" strike="noStrik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0" marB="0" marR="68575" marL="6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2"/>
          <p:cNvSpPr txBox="1"/>
          <p:nvPr/>
        </p:nvSpPr>
        <p:spPr>
          <a:xfrm>
            <a:off x="10943771" y="5646057"/>
            <a:ext cx="514885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C7E1C4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8</a:t>
            </a:r>
            <a:endParaRPr sz="4800">
              <a:solidFill>
                <a:srgbClr val="C7E1C4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pic>
        <p:nvPicPr>
          <p:cNvPr id="182" name="Google Shape;182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78600" y="1368557"/>
            <a:ext cx="6634801" cy="44417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3"/>
          <p:cNvSpPr txBox="1"/>
          <p:nvPr>
            <p:ph type="title"/>
          </p:nvPr>
        </p:nvSpPr>
        <p:spPr>
          <a:xfrm>
            <a:off x="3350355" y="455744"/>
            <a:ext cx="5491291" cy="9504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6F48"/>
              </a:buClr>
              <a:buSzPts val="4400"/>
              <a:buFont typeface="Open Sans Light"/>
              <a:buNone/>
            </a:pPr>
            <a:r>
              <a:rPr lang="en-US">
                <a:solidFill>
                  <a:srgbClr val="0B6F48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Video Prototipe</a:t>
            </a:r>
            <a:endParaRPr>
              <a:solidFill>
                <a:srgbClr val="0B6F48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pic>
        <p:nvPicPr>
          <p:cNvPr id="188" name="Google Shape;188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25307" y="1406203"/>
            <a:ext cx="8141385" cy="44777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4"/>
          <p:cNvSpPr txBox="1"/>
          <p:nvPr>
            <p:ph type="title"/>
          </p:nvPr>
        </p:nvSpPr>
        <p:spPr>
          <a:xfrm>
            <a:off x="3376938" y="937007"/>
            <a:ext cx="5491291" cy="9504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6F48"/>
              </a:buClr>
              <a:buSzPts val="4400"/>
              <a:buFont typeface="Open Sans Light"/>
              <a:buNone/>
            </a:pPr>
            <a:r>
              <a:rPr lang="en-US">
                <a:solidFill>
                  <a:srgbClr val="0B6F48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Dampak OPLAS</a:t>
            </a:r>
            <a:endParaRPr>
              <a:solidFill>
                <a:srgbClr val="0B6F48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94" name="Google Shape;194;p14"/>
          <p:cNvSpPr txBox="1"/>
          <p:nvPr/>
        </p:nvSpPr>
        <p:spPr>
          <a:xfrm>
            <a:off x="10943771" y="5646057"/>
            <a:ext cx="514885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C7E1C4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9</a:t>
            </a:r>
            <a:endParaRPr sz="4800">
              <a:solidFill>
                <a:srgbClr val="C7E1C4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grpSp>
        <p:nvGrpSpPr>
          <p:cNvPr id="195" name="Google Shape;195;p14"/>
          <p:cNvGrpSpPr/>
          <p:nvPr/>
        </p:nvGrpSpPr>
        <p:grpSpPr>
          <a:xfrm>
            <a:off x="1951645" y="2468161"/>
            <a:ext cx="1152580" cy="1173059"/>
            <a:chOff x="1598480" y="2468163"/>
            <a:chExt cx="1152580" cy="1173059"/>
          </a:xfrm>
        </p:grpSpPr>
        <p:sp>
          <p:nvSpPr>
            <p:cNvPr id="196" name="Google Shape;196;p14"/>
            <p:cNvSpPr/>
            <p:nvPr/>
          </p:nvSpPr>
          <p:spPr>
            <a:xfrm rot="7442533">
              <a:off x="1736970" y="2654985"/>
              <a:ext cx="875599" cy="799416"/>
            </a:xfrm>
            <a:custGeom>
              <a:rect b="b" l="l" r="r" t="t"/>
              <a:pathLst>
                <a:path extrusionOk="0" h="18767" w="25523">
                  <a:moveTo>
                    <a:pt x="13778" y="0"/>
                  </a:moveTo>
                  <a:cubicBezTo>
                    <a:pt x="7245" y="1867"/>
                    <a:pt x="-3093" y="10430"/>
                    <a:pt x="983" y="15866"/>
                  </a:cubicBezTo>
                  <a:cubicBezTo>
                    <a:pt x="2952" y="18491"/>
                    <a:pt x="7432" y="17196"/>
                    <a:pt x="10707" y="17401"/>
                  </a:cubicBezTo>
                  <a:cubicBezTo>
                    <a:pt x="15307" y="17689"/>
                    <a:pt x="21646" y="20488"/>
                    <a:pt x="24525" y="16889"/>
                  </a:cubicBezTo>
                  <a:cubicBezTo>
                    <a:pt x="28976" y="11324"/>
                    <a:pt x="16569" y="-2163"/>
                    <a:pt x="10195" y="1024"/>
                  </a:cubicBezTo>
                </a:path>
              </a:pathLst>
            </a:custGeom>
            <a:solidFill>
              <a:srgbClr val="71A76C"/>
            </a:solidFill>
            <a:ln cap="flat" cmpd="sng" w="228600">
              <a:solidFill>
                <a:srgbClr val="71A76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14"/>
            <p:cNvSpPr txBox="1"/>
            <p:nvPr/>
          </p:nvSpPr>
          <p:spPr>
            <a:xfrm>
              <a:off x="1917326" y="2639193"/>
              <a:ext cx="514885" cy="830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800">
                  <a:solidFill>
                    <a:srgbClr val="C7E1C4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1</a:t>
              </a:r>
              <a:endParaRPr sz="4800">
                <a:solidFill>
                  <a:srgbClr val="C7E1C4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</p:grpSp>
      <p:grpSp>
        <p:nvGrpSpPr>
          <p:cNvPr id="198" name="Google Shape;198;p14"/>
          <p:cNvGrpSpPr/>
          <p:nvPr/>
        </p:nvGrpSpPr>
        <p:grpSpPr>
          <a:xfrm>
            <a:off x="5546293" y="2445858"/>
            <a:ext cx="1152580" cy="1173059"/>
            <a:chOff x="4238384" y="2468163"/>
            <a:chExt cx="1152580" cy="1173059"/>
          </a:xfrm>
        </p:grpSpPr>
        <p:sp>
          <p:nvSpPr>
            <p:cNvPr id="199" name="Google Shape;199;p14"/>
            <p:cNvSpPr/>
            <p:nvPr/>
          </p:nvSpPr>
          <p:spPr>
            <a:xfrm rot="7442533">
              <a:off x="4376874" y="2654985"/>
              <a:ext cx="875599" cy="799416"/>
            </a:xfrm>
            <a:custGeom>
              <a:rect b="b" l="l" r="r" t="t"/>
              <a:pathLst>
                <a:path extrusionOk="0" h="18767" w="25523">
                  <a:moveTo>
                    <a:pt x="13778" y="0"/>
                  </a:moveTo>
                  <a:cubicBezTo>
                    <a:pt x="7245" y="1867"/>
                    <a:pt x="-3093" y="10430"/>
                    <a:pt x="983" y="15866"/>
                  </a:cubicBezTo>
                  <a:cubicBezTo>
                    <a:pt x="2952" y="18491"/>
                    <a:pt x="7432" y="17196"/>
                    <a:pt x="10707" y="17401"/>
                  </a:cubicBezTo>
                  <a:cubicBezTo>
                    <a:pt x="15307" y="17689"/>
                    <a:pt x="21646" y="20488"/>
                    <a:pt x="24525" y="16889"/>
                  </a:cubicBezTo>
                  <a:cubicBezTo>
                    <a:pt x="28976" y="11324"/>
                    <a:pt x="16569" y="-2163"/>
                    <a:pt x="10195" y="1024"/>
                  </a:cubicBezTo>
                </a:path>
              </a:pathLst>
            </a:custGeom>
            <a:solidFill>
              <a:srgbClr val="71A76C"/>
            </a:solidFill>
            <a:ln cap="flat" cmpd="sng" w="228600">
              <a:solidFill>
                <a:srgbClr val="71A76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14"/>
            <p:cNvSpPr txBox="1"/>
            <p:nvPr/>
          </p:nvSpPr>
          <p:spPr>
            <a:xfrm>
              <a:off x="4557232" y="2639192"/>
              <a:ext cx="514885" cy="830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800">
                  <a:solidFill>
                    <a:srgbClr val="C7E1C4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2</a:t>
              </a:r>
              <a:endParaRPr sz="4800">
                <a:solidFill>
                  <a:srgbClr val="C7E1C4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</p:grpSp>
      <p:grpSp>
        <p:nvGrpSpPr>
          <p:cNvPr id="201" name="Google Shape;201;p14"/>
          <p:cNvGrpSpPr/>
          <p:nvPr/>
        </p:nvGrpSpPr>
        <p:grpSpPr>
          <a:xfrm>
            <a:off x="8964358" y="2445859"/>
            <a:ext cx="1152580" cy="1173059"/>
            <a:chOff x="6878289" y="2468162"/>
            <a:chExt cx="1152580" cy="1173059"/>
          </a:xfrm>
        </p:grpSpPr>
        <p:sp>
          <p:nvSpPr>
            <p:cNvPr id="202" name="Google Shape;202;p14"/>
            <p:cNvSpPr/>
            <p:nvPr/>
          </p:nvSpPr>
          <p:spPr>
            <a:xfrm rot="7442533">
              <a:off x="7016779" y="2654984"/>
              <a:ext cx="875599" cy="799416"/>
            </a:xfrm>
            <a:custGeom>
              <a:rect b="b" l="l" r="r" t="t"/>
              <a:pathLst>
                <a:path extrusionOk="0" h="18767" w="25523">
                  <a:moveTo>
                    <a:pt x="13778" y="0"/>
                  </a:moveTo>
                  <a:cubicBezTo>
                    <a:pt x="7245" y="1867"/>
                    <a:pt x="-3093" y="10430"/>
                    <a:pt x="983" y="15866"/>
                  </a:cubicBezTo>
                  <a:cubicBezTo>
                    <a:pt x="2952" y="18491"/>
                    <a:pt x="7432" y="17196"/>
                    <a:pt x="10707" y="17401"/>
                  </a:cubicBezTo>
                  <a:cubicBezTo>
                    <a:pt x="15307" y="17689"/>
                    <a:pt x="21646" y="20488"/>
                    <a:pt x="24525" y="16889"/>
                  </a:cubicBezTo>
                  <a:cubicBezTo>
                    <a:pt x="28976" y="11324"/>
                    <a:pt x="16569" y="-2163"/>
                    <a:pt x="10195" y="1024"/>
                  </a:cubicBezTo>
                </a:path>
              </a:pathLst>
            </a:custGeom>
            <a:solidFill>
              <a:srgbClr val="71A76C"/>
            </a:solidFill>
            <a:ln cap="flat" cmpd="sng" w="228600">
              <a:solidFill>
                <a:srgbClr val="71A76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14"/>
            <p:cNvSpPr txBox="1"/>
            <p:nvPr/>
          </p:nvSpPr>
          <p:spPr>
            <a:xfrm>
              <a:off x="7197135" y="2639192"/>
              <a:ext cx="514885" cy="830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800">
                  <a:solidFill>
                    <a:srgbClr val="C7E1C4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3</a:t>
              </a:r>
              <a:endParaRPr sz="4800">
                <a:solidFill>
                  <a:srgbClr val="C7E1C4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</p:grpSp>
      <p:sp>
        <p:nvSpPr>
          <p:cNvPr id="204" name="Google Shape;204;p14"/>
          <p:cNvSpPr txBox="1"/>
          <p:nvPr/>
        </p:nvSpPr>
        <p:spPr>
          <a:xfrm>
            <a:off x="944958" y="3812251"/>
            <a:ext cx="3165949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Mengurangi 30% Produksi Sampah di Tahun 2025</a:t>
            </a:r>
            <a:endParaRPr sz="2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5" name="Google Shape;205;p14"/>
          <p:cNvSpPr txBox="1"/>
          <p:nvPr/>
        </p:nvSpPr>
        <p:spPr>
          <a:xfrm>
            <a:off x="4539607" y="3812251"/>
            <a:ext cx="3165949" cy="17851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Rekomendasi Pengelolaan Sampah dalam Pengoptimalan Perekonomian Indonesia</a:t>
            </a:r>
            <a:endParaRPr sz="2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6" name="Google Shape;206;p14"/>
          <p:cNvSpPr txBox="1"/>
          <p:nvPr/>
        </p:nvSpPr>
        <p:spPr>
          <a:xfrm>
            <a:off x="7957671" y="3812251"/>
            <a:ext cx="3165949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Kemudahan Mendapatkan Informasi</a:t>
            </a:r>
            <a:endParaRPr sz="2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5"/>
          <p:cNvSpPr txBox="1"/>
          <p:nvPr>
            <p:ph type="title"/>
          </p:nvPr>
        </p:nvSpPr>
        <p:spPr>
          <a:xfrm>
            <a:off x="1461052" y="646723"/>
            <a:ext cx="5491291" cy="9504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pen Sans Light"/>
              <a:buNone/>
            </a:pPr>
            <a:r>
              <a:rPr lang="en-US" sz="4000">
                <a:latin typeface="Open Sans Light"/>
                <a:ea typeface="Open Sans Light"/>
                <a:cs typeface="Open Sans Light"/>
                <a:sym typeface="Open Sans Light"/>
              </a:rPr>
              <a:t>Kesimpulan </a:t>
            </a:r>
            <a:endParaRPr sz="4000"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grpSp>
        <p:nvGrpSpPr>
          <p:cNvPr id="212" name="Google Shape;212;p15"/>
          <p:cNvGrpSpPr/>
          <p:nvPr/>
        </p:nvGrpSpPr>
        <p:grpSpPr>
          <a:xfrm>
            <a:off x="1344554" y="1660170"/>
            <a:ext cx="760401" cy="1101065"/>
            <a:chOff x="1598480" y="2468163"/>
            <a:chExt cx="1152580" cy="1173059"/>
          </a:xfrm>
        </p:grpSpPr>
        <p:sp>
          <p:nvSpPr>
            <p:cNvPr id="213" name="Google Shape;213;p15"/>
            <p:cNvSpPr/>
            <p:nvPr/>
          </p:nvSpPr>
          <p:spPr>
            <a:xfrm rot="7442533">
              <a:off x="1736970" y="2654985"/>
              <a:ext cx="875599" cy="799416"/>
            </a:xfrm>
            <a:custGeom>
              <a:rect b="b" l="l" r="r" t="t"/>
              <a:pathLst>
                <a:path extrusionOk="0" h="18767" w="25523">
                  <a:moveTo>
                    <a:pt x="13778" y="0"/>
                  </a:moveTo>
                  <a:cubicBezTo>
                    <a:pt x="7245" y="1867"/>
                    <a:pt x="-3093" y="10430"/>
                    <a:pt x="983" y="15866"/>
                  </a:cubicBezTo>
                  <a:cubicBezTo>
                    <a:pt x="2952" y="18491"/>
                    <a:pt x="7432" y="17196"/>
                    <a:pt x="10707" y="17401"/>
                  </a:cubicBezTo>
                  <a:cubicBezTo>
                    <a:pt x="15307" y="17689"/>
                    <a:pt x="21646" y="20488"/>
                    <a:pt x="24525" y="16889"/>
                  </a:cubicBezTo>
                  <a:cubicBezTo>
                    <a:pt x="28976" y="11324"/>
                    <a:pt x="16569" y="-2163"/>
                    <a:pt x="10195" y="1024"/>
                  </a:cubicBezTo>
                </a:path>
              </a:pathLst>
            </a:custGeom>
            <a:solidFill>
              <a:srgbClr val="71A76C"/>
            </a:solidFill>
            <a:ln cap="flat" cmpd="sng" w="228600">
              <a:solidFill>
                <a:srgbClr val="71A76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15"/>
            <p:cNvSpPr txBox="1"/>
            <p:nvPr/>
          </p:nvSpPr>
          <p:spPr>
            <a:xfrm>
              <a:off x="1825856" y="2677607"/>
              <a:ext cx="697826" cy="75417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0">
                  <a:solidFill>
                    <a:srgbClr val="C7E1C4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1</a:t>
              </a:r>
              <a:endParaRPr sz="4000">
                <a:solidFill>
                  <a:srgbClr val="C7E1C4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</p:grpSp>
      <p:grpSp>
        <p:nvGrpSpPr>
          <p:cNvPr id="215" name="Google Shape;215;p15"/>
          <p:cNvGrpSpPr/>
          <p:nvPr/>
        </p:nvGrpSpPr>
        <p:grpSpPr>
          <a:xfrm>
            <a:off x="1344554" y="2891570"/>
            <a:ext cx="760401" cy="1101065"/>
            <a:chOff x="1598480" y="2468163"/>
            <a:chExt cx="1152580" cy="1173059"/>
          </a:xfrm>
        </p:grpSpPr>
        <p:sp>
          <p:nvSpPr>
            <p:cNvPr id="216" name="Google Shape;216;p15"/>
            <p:cNvSpPr/>
            <p:nvPr/>
          </p:nvSpPr>
          <p:spPr>
            <a:xfrm rot="7442533">
              <a:off x="1736970" y="2654985"/>
              <a:ext cx="875599" cy="799416"/>
            </a:xfrm>
            <a:custGeom>
              <a:rect b="b" l="l" r="r" t="t"/>
              <a:pathLst>
                <a:path extrusionOk="0" h="18767" w="25523">
                  <a:moveTo>
                    <a:pt x="13778" y="0"/>
                  </a:moveTo>
                  <a:cubicBezTo>
                    <a:pt x="7245" y="1867"/>
                    <a:pt x="-3093" y="10430"/>
                    <a:pt x="983" y="15866"/>
                  </a:cubicBezTo>
                  <a:cubicBezTo>
                    <a:pt x="2952" y="18491"/>
                    <a:pt x="7432" y="17196"/>
                    <a:pt x="10707" y="17401"/>
                  </a:cubicBezTo>
                  <a:cubicBezTo>
                    <a:pt x="15307" y="17689"/>
                    <a:pt x="21646" y="20488"/>
                    <a:pt x="24525" y="16889"/>
                  </a:cubicBezTo>
                  <a:cubicBezTo>
                    <a:pt x="28976" y="11324"/>
                    <a:pt x="16569" y="-2163"/>
                    <a:pt x="10195" y="1024"/>
                  </a:cubicBezTo>
                </a:path>
              </a:pathLst>
            </a:custGeom>
            <a:solidFill>
              <a:srgbClr val="71A76C"/>
            </a:solidFill>
            <a:ln cap="flat" cmpd="sng" w="228600">
              <a:solidFill>
                <a:srgbClr val="71A76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15"/>
            <p:cNvSpPr txBox="1"/>
            <p:nvPr/>
          </p:nvSpPr>
          <p:spPr>
            <a:xfrm>
              <a:off x="1825856" y="2677607"/>
              <a:ext cx="697826" cy="75417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0">
                  <a:solidFill>
                    <a:srgbClr val="C7E1C4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2</a:t>
              </a:r>
              <a:endParaRPr sz="4000">
                <a:solidFill>
                  <a:srgbClr val="C7E1C4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</p:grpSp>
      <p:grpSp>
        <p:nvGrpSpPr>
          <p:cNvPr id="218" name="Google Shape;218;p15"/>
          <p:cNvGrpSpPr/>
          <p:nvPr/>
        </p:nvGrpSpPr>
        <p:grpSpPr>
          <a:xfrm>
            <a:off x="1344552" y="4122971"/>
            <a:ext cx="760401" cy="1101065"/>
            <a:chOff x="1598480" y="2468163"/>
            <a:chExt cx="1152580" cy="1173059"/>
          </a:xfrm>
        </p:grpSpPr>
        <p:sp>
          <p:nvSpPr>
            <p:cNvPr id="219" name="Google Shape;219;p15"/>
            <p:cNvSpPr/>
            <p:nvPr/>
          </p:nvSpPr>
          <p:spPr>
            <a:xfrm rot="7442533">
              <a:off x="1736970" y="2654985"/>
              <a:ext cx="875599" cy="799416"/>
            </a:xfrm>
            <a:custGeom>
              <a:rect b="b" l="l" r="r" t="t"/>
              <a:pathLst>
                <a:path extrusionOk="0" h="18767" w="25523">
                  <a:moveTo>
                    <a:pt x="13778" y="0"/>
                  </a:moveTo>
                  <a:cubicBezTo>
                    <a:pt x="7245" y="1867"/>
                    <a:pt x="-3093" y="10430"/>
                    <a:pt x="983" y="15866"/>
                  </a:cubicBezTo>
                  <a:cubicBezTo>
                    <a:pt x="2952" y="18491"/>
                    <a:pt x="7432" y="17196"/>
                    <a:pt x="10707" y="17401"/>
                  </a:cubicBezTo>
                  <a:cubicBezTo>
                    <a:pt x="15307" y="17689"/>
                    <a:pt x="21646" y="20488"/>
                    <a:pt x="24525" y="16889"/>
                  </a:cubicBezTo>
                  <a:cubicBezTo>
                    <a:pt x="28976" y="11324"/>
                    <a:pt x="16569" y="-2163"/>
                    <a:pt x="10195" y="1024"/>
                  </a:cubicBezTo>
                </a:path>
              </a:pathLst>
            </a:custGeom>
            <a:solidFill>
              <a:srgbClr val="71A76C"/>
            </a:solidFill>
            <a:ln cap="flat" cmpd="sng" w="228600">
              <a:solidFill>
                <a:srgbClr val="71A76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15"/>
            <p:cNvSpPr txBox="1"/>
            <p:nvPr/>
          </p:nvSpPr>
          <p:spPr>
            <a:xfrm>
              <a:off x="1825856" y="2677607"/>
              <a:ext cx="697826" cy="75417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0">
                  <a:solidFill>
                    <a:srgbClr val="C7E1C4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3</a:t>
              </a:r>
              <a:endParaRPr sz="4000">
                <a:solidFill>
                  <a:srgbClr val="C7E1C4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</p:grpSp>
      <p:sp>
        <p:nvSpPr>
          <p:cNvPr id="221" name="Google Shape;221;p15"/>
          <p:cNvSpPr txBox="1"/>
          <p:nvPr/>
        </p:nvSpPr>
        <p:spPr>
          <a:xfrm>
            <a:off x="2391666" y="1597182"/>
            <a:ext cx="8490857" cy="1107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Model yang digunakan adalah model </a:t>
            </a:r>
            <a:r>
              <a:rPr i="1" lang="en-US" sz="2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Geographically Weighted Regression</a:t>
            </a:r>
            <a:r>
              <a:rPr lang="en-US" sz="2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dengan fungsi Kernel Adaptive Bi-square dengan nilai AIC sebesar 801.142939 dan </a:t>
            </a:r>
            <a:r>
              <a:rPr i="1" lang="en-US" sz="2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R-squared</a:t>
            </a:r>
            <a:r>
              <a:rPr lang="en-US" sz="2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sebesar 91.89%</a:t>
            </a:r>
            <a:endParaRPr sz="2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2" name="Google Shape;222;p15"/>
          <p:cNvSpPr txBox="1"/>
          <p:nvPr/>
        </p:nvSpPr>
        <p:spPr>
          <a:xfrm>
            <a:off x="2391665" y="2888104"/>
            <a:ext cx="8490857" cy="1107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Konsep platform digital OPLAS dapat digunakan sebagai solusi optimalisasi sampah di Jawa Barat sehingga dapat meningkatkan perekonomian Indonesia.</a:t>
            </a:r>
            <a:endParaRPr sz="2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3" name="Google Shape;223;p15"/>
          <p:cNvSpPr txBox="1"/>
          <p:nvPr/>
        </p:nvSpPr>
        <p:spPr>
          <a:xfrm>
            <a:off x="2391665" y="4185374"/>
            <a:ext cx="8490857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Platform digital </a:t>
            </a:r>
            <a:r>
              <a:rPr i="1" lang="en-US" sz="2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OPLAS</a:t>
            </a:r>
            <a:r>
              <a:rPr lang="en-US" sz="2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diharapkan memiliki dampak yang baik bagi pemerintah dan masyarakat Jawa Barat</a:t>
            </a:r>
            <a:endParaRPr sz="2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4" name="Google Shape;224;p15"/>
          <p:cNvSpPr txBox="1"/>
          <p:nvPr/>
        </p:nvSpPr>
        <p:spPr>
          <a:xfrm>
            <a:off x="10755085" y="5631543"/>
            <a:ext cx="845103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C7E1C4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10</a:t>
            </a:r>
            <a:endParaRPr sz="4800">
              <a:solidFill>
                <a:srgbClr val="C7E1C4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6"/>
          <p:cNvSpPr txBox="1"/>
          <p:nvPr>
            <p:ph type="title"/>
          </p:nvPr>
        </p:nvSpPr>
        <p:spPr>
          <a:xfrm>
            <a:off x="1461052" y="646723"/>
            <a:ext cx="5491291" cy="9504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pen Sans Light"/>
              <a:buNone/>
            </a:pPr>
            <a:r>
              <a:rPr lang="en-US" sz="4000">
                <a:latin typeface="Open Sans Light"/>
                <a:ea typeface="Open Sans Light"/>
                <a:cs typeface="Open Sans Light"/>
                <a:sym typeface="Open Sans Light"/>
              </a:rPr>
              <a:t>Saran  </a:t>
            </a:r>
            <a:endParaRPr sz="4000"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grpSp>
        <p:nvGrpSpPr>
          <p:cNvPr id="230" name="Google Shape;230;p16"/>
          <p:cNvGrpSpPr/>
          <p:nvPr/>
        </p:nvGrpSpPr>
        <p:grpSpPr>
          <a:xfrm>
            <a:off x="1379128" y="1964530"/>
            <a:ext cx="760401" cy="1101065"/>
            <a:chOff x="1598480" y="2468163"/>
            <a:chExt cx="1152580" cy="1173059"/>
          </a:xfrm>
        </p:grpSpPr>
        <p:sp>
          <p:nvSpPr>
            <p:cNvPr id="231" name="Google Shape;231;p16"/>
            <p:cNvSpPr/>
            <p:nvPr/>
          </p:nvSpPr>
          <p:spPr>
            <a:xfrm rot="7442533">
              <a:off x="1736970" y="2654985"/>
              <a:ext cx="875599" cy="799416"/>
            </a:xfrm>
            <a:custGeom>
              <a:rect b="b" l="l" r="r" t="t"/>
              <a:pathLst>
                <a:path extrusionOk="0" h="18767" w="25523">
                  <a:moveTo>
                    <a:pt x="13778" y="0"/>
                  </a:moveTo>
                  <a:cubicBezTo>
                    <a:pt x="7245" y="1867"/>
                    <a:pt x="-3093" y="10430"/>
                    <a:pt x="983" y="15866"/>
                  </a:cubicBezTo>
                  <a:cubicBezTo>
                    <a:pt x="2952" y="18491"/>
                    <a:pt x="7432" y="17196"/>
                    <a:pt x="10707" y="17401"/>
                  </a:cubicBezTo>
                  <a:cubicBezTo>
                    <a:pt x="15307" y="17689"/>
                    <a:pt x="21646" y="20488"/>
                    <a:pt x="24525" y="16889"/>
                  </a:cubicBezTo>
                  <a:cubicBezTo>
                    <a:pt x="28976" y="11324"/>
                    <a:pt x="16569" y="-2163"/>
                    <a:pt x="10195" y="1024"/>
                  </a:cubicBezTo>
                </a:path>
              </a:pathLst>
            </a:custGeom>
            <a:solidFill>
              <a:srgbClr val="71A76C"/>
            </a:solidFill>
            <a:ln cap="flat" cmpd="sng" w="228600">
              <a:solidFill>
                <a:srgbClr val="71A76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16"/>
            <p:cNvSpPr txBox="1"/>
            <p:nvPr/>
          </p:nvSpPr>
          <p:spPr>
            <a:xfrm>
              <a:off x="1825856" y="2677607"/>
              <a:ext cx="697826" cy="75417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0">
                  <a:solidFill>
                    <a:srgbClr val="C7E1C4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1</a:t>
              </a:r>
              <a:endParaRPr sz="4000">
                <a:solidFill>
                  <a:srgbClr val="C7E1C4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</p:grpSp>
      <p:grpSp>
        <p:nvGrpSpPr>
          <p:cNvPr id="233" name="Google Shape;233;p16"/>
          <p:cNvGrpSpPr/>
          <p:nvPr/>
        </p:nvGrpSpPr>
        <p:grpSpPr>
          <a:xfrm>
            <a:off x="1345616" y="3342088"/>
            <a:ext cx="760401" cy="1101065"/>
            <a:chOff x="1598480" y="2468163"/>
            <a:chExt cx="1152580" cy="1173059"/>
          </a:xfrm>
        </p:grpSpPr>
        <p:sp>
          <p:nvSpPr>
            <p:cNvPr id="234" name="Google Shape;234;p16"/>
            <p:cNvSpPr/>
            <p:nvPr/>
          </p:nvSpPr>
          <p:spPr>
            <a:xfrm rot="7442533">
              <a:off x="1736970" y="2654985"/>
              <a:ext cx="875599" cy="799416"/>
            </a:xfrm>
            <a:custGeom>
              <a:rect b="b" l="l" r="r" t="t"/>
              <a:pathLst>
                <a:path extrusionOk="0" h="18767" w="25523">
                  <a:moveTo>
                    <a:pt x="13778" y="0"/>
                  </a:moveTo>
                  <a:cubicBezTo>
                    <a:pt x="7245" y="1867"/>
                    <a:pt x="-3093" y="10430"/>
                    <a:pt x="983" y="15866"/>
                  </a:cubicBezTo>
                  <a:cubicBezTo>
                    <a:pt x="2952" y="18491"/>
                    <a:pt x="7432" y="17196"/>
                    <a:pt x="10707" y="17401"/>
                  </a:cubicBezTo>
                  <a:cubicBezTo>
                    <a:pt x="15307" y="17689"/>
                    <a:pt x="21646" y="20488"/>
                    <a:pt x="24525" y="16889"/>
                  </a:cubicBezTo>
                  <a:cubicBezTo>
                    <a:pt x="28976" y="11324"/>
                    <a:pt x="16569" y="-2163"/>
                    <a:pt x="10195" y="1024"/>
                  </a:cubicBezTo>
                </a:path>
              </a:pathLst>
            </a:custGeom>
            <a:solidFill>
              <a:srgbClr val="71A76C"/>
            </a:solidFill>
            <a:ln cap="flat" cmpd="sng" w="228600">
              <a:solidFill>
                <a:srgbClr val="71A76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16"/>
            <p:cNvSpPr txBox="1"/>
            <p:nvPr/>
          </p:nvSpPr>
          <p:spPr>
            <a:xfrm>
              <a:off x="1825856" y="2677607"/>
              <a:ext cx="697826" cy="75417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0">
                  <a:solidFill>
                    <a:srgbClr val="C7E1C4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2</a:t>
              </a:r>
              <a:endParaRPr sz="4000">
                <a:solidFill>
                  <a:srgbClr val="C7E1C4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</p:grpSp>
      <p:sp>
        <p:nvSpPr>
          <p:cNvPr id="236" name="Google Shape;236;p16"/>
          <p:cNvSpPr txBox="1"/>
          <p:nvPr/>
        </p:nvSpPr>
        <p:spPr>
          <a:xfrm>
            <a:off x="2426240" y="2099565"/>
            <a:ext cx="6253303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Penelitian lebih lanjut dengan pemilihan variabel bebas yang berbeda. </a:t>
            </a:r>
            <a:endParaRPr sz="2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7" name="Google Shape;237;p16"/>
          <p:cNvSpPr txBox="1"/>
          <p:nvPr/>
        </p:nvSpPr>
        <p:spPr>
          <a:xfrm>
            <a:off x="2426239" y="3169345"/>
            <a:ext cx="6253303" cy="144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Memastikan bahwa platform digital OPLAS</a:t>
            </a:r>
            <a:r>
              <a:rPr i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dapat dijadikan solusi penyelesaian dalam optimalisasi perekonomian dengan mengatasi malasah sampah serta inovasi-inovasi baru dalam masalah lingkungan</a:t>
            </a:r>
            <a:endParaRPr sz="2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8" name="Google Shape;238;p16"/>
          <p:cNvSpPr txBox="1"/>
          <p:nvPr/>
        </p:nvSpPr>
        <p:spPr>
          <a:xfrm>
            <a:off x="10755085" y="5631543"/>
            <a:ext cx="845103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C7E1C4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11</a:t>
            </a:r>
            <a:endParaRPr sz="4800">
              <a:solidFill>
                <a:srgbClr val="C7E1C4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7"/>
          <p:cNvSpPr txBox="1"/>
          <p:nvPr>
            <p:ph type="title"/>
          </p:nvPr>
        </p:nvSpPr>
        <p:spPr>
          <a:xfrm>
            <a:off x="790073" y="2739357"/>
            <a:ext cx="7712242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Kata mutiara atau terimakasih?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/>
          <p:nvPr>
            <p:ph type="title"/>
          </p:nvPr>
        </p:nvSpPr>
        <p:spPr>
          <a:xfrm>
            <a:off x="3350355" y="455744"/>
            <a:ext cx="5491291" cy="9504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6F48"/>
              </a:buClr>
              <a:buSzPts val="4400"/>
              <a:buFont typeface="Open Sans Light"/>
              <a:buNone/>
            </a:pPr>
            <a:r>
              <a:rPr lang="en-US">
                <a:solidFill>
                  <a:srgbClr val="0B6F48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Video Pendahuluan</a:t>
            </a:r>
            <a:endParaRPr>
              <a:solidFill>
                <a:srgbClr val="0B6F48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pic>
        <p:nvPicPr>
          <p:cNvPr id="97" name="Google Shape;97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21686" y="1406203"/>
            <a:ext cx="7948628" cy="43717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"/>
          <p:cNvSpPr txBox="1"/>
          <p:nvPr>
            <p:ph type="title"/>
          </p:nvPr>
        </p:nvSpPr>
        <p:spPr>
          <a:xfrm>
            <a:off x="1461052" y="646723"/>
            <a:ext cx="4082143" cy="9504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Open Sans Light"/>
              <a:buNone/>
            </a:pPr>
            <a:r>
              <a:rPr lang="en-US">
                <a:latin typeface="Open Sans Light"/>
                <a:ea typeface="Open Sans Light"/>
                <a:cs typeface="Open Sans Light"/>
                <a:sym typeface="Open Sans Light"/>
              </a:rPr>
              <a:t>Latar Belakang</a:t>
            </a:r>
            <a:endParaRPr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03" name="Google Shape;103;p4"/>
          <p:cNvSpPr txBox="1"/>
          <p:nvPr/>
        </p:nvSpPr>
        <p:spPr>
          <a:xfrm>
            <a:off x="10943771" y="5646057"/>
            <a:ext cx="514885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800" u="none" cap="none" strike="noStrike">
                <a:solidFill>
                  <a:srgbClr val="C7E1C4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3</a:t>
            </a:r>
            <a:endParaRPr sz="4800">
              <a:solidFill>
                <a:srgbClr val="C7E1C4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pic>
        <p:nvPicPr>
          <p:cNvPr id="104" name="Google Shape;104;p4"/>
          <p:cNvPicPr preferRelativeResize="0"/>
          <p:nvPr/>
        </p:nvPicPr>
        <p:blipFill rotWithShape="1">
          <a:blip r:embed="rId4">
            <a:alphaModFix/>
          </a:blip>
          <a:srcRect b="8168" l="19492" r="2565" t="0"/>
          <a:stretch/>
        </p:blipFill>
        <p:spPr>
          <a:xfrm>
            <a:off x="6308034" y="2766057"/>
            <a:ext cx="4350447" cy="2880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grpSp>
        <p:nvGrpSpPr>
          <p:cNvPr id="105" name="Google Shape;105;p4"/>
          <p:cNvGrpSpPr/>
          <p:nvPr/>
        </p:nvGrpSpPr>
        <p:grpSpPr>
          <a:xfrm>
            <a:off x="1461052" y="1766557"/>
            <a:ext cx="4327869" cy="3249332"/>
            <a:chOff x="1461052" y="1766557"/>
            <a:chExt cx="4327869" cy="3249332"/>
          </a:xfrm>
        </p:grpSpPr>
        <p:pic>
          <p:nvPicPr>
            <p:cNvPr id="106" name="Google Shape;106;p4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461052" y="1766557"/>
              <a:ext cx="4327869" cy="28800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pic>
        <p:sp>
          <p:nvSpPr>
            <p:cNvPr id="107" name="Google Shape;107;p4"/>
            <p:cNvSpPr txBox="1"/>
            <p:nvPr/>
          </p:nvSpPr>
          <p:spPr>
            <a:xfrm>
              <a:off x="1461052" y="4646557"/>
              <a:ext cx="3640164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Sumber : nationalgeographic.grid.id</a:t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08" name="Google Shape;108;p4"/>
          <p:cNvSpPr txBox="1"/>
          <p:nvPr/>
        </p:nvSpPr>
        <p:spPr>
          <a:xfrm>
            <a:off x="6308034" y="5646057"/>
            <a:ext cx="259500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Sumber : news.detik.com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5"/>
          <p:cNvPicPr preferRelativeResize="0"/>
          <p:nvPr/>
        </p:nvPicPr>
        <p:blipFill rotWithShape="1">
          <a:blip r:embed="rId4">
            <a:alphaModFix/>
          </a:blip>
          <a:srcRect b="12916" l="6429" r="8213" t="9081"/>
          <a:stretch/>
        </p:blipFill>
        <p:spPr>
          <a:xfrm>
            <a:off x="2012217" y="1329773"/>
            <a:ext cx="8167567" cy="4196383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6"/>
          <p:cNvPicPr preferRelativeResize="0"/>
          <p:nvPr/>
        </p:nvPicPr>
        <p:blipFill rotWithShape="1">
          <a:blip r:embed="rId4">
            <a:alphaModFix/>
          </a:blip>
          <a:srcRect b="8339" l="18276" r="20119" t="17337"/>
          <a:stretch/>
        </p:blipFill>
        <p:spPr>
          <a:xfrm>
            <a:off x="584822" y="841829"/>
            <a:ext cx="4343897" cy="2946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grpSp>
        <p:nvGrpSpPr>
          <p:cNvPr id="119" name="Google Shape;119;p6"/>
          <p:cNvGrpSpPr/>
          <p:nvPr/>
        </p:nvGrpSpPr>
        <p:grpSpPr>
          <a:xfrm>
            <a:off x="5167087" y="1435460"/>
            <a:ext cx="6756596" cy="3933373"/>
            <a:chOff x="5167087" y="1501720"/>
            <a:chExt cx="6756596" cy="3933373"/>
          </a:xfrm>
        </p:grpSpPr>
        <p:pic>
          <p:nvPicPr>
            <p:cNvPr id="120" name="Google Shape;120;p6"/>
            <p:cNvPicPr preferRelativeResize="0"/>
            <p:nvPr/>
          </p:nvPicPr>
          <p:blipFill rotWithShape="1">
            <a:blip r:embed="rId5">
              <a:alphaModFix/>
            </a:blip>
            <a:srcRect b="3892" l="7381" r="8570" t="9081"/>
            <a:stretch/>
          </p:blipFill>
          <p:spPr>
            <a:xfrm>
              <a:off x="5167087" y="1501720"/>
              <a:ext cx="6756596" cy="3933373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pic>
        <p:sp>
          <p:nvSpPr>
            <p:cNvPr id="121" name="Google Shape;121;p6"/>
            <p:cNvSpPr/>
            <p:nvPr/>
          </p:nvSpPr>
          <p:spPr>
            <a:xfrm>
              <a:off x="8758036" y="3949995"/>
              <a:ext cx="896327" cy="220921"/>
            </a:xfrm>
            <a:prstGeom prst="rect">
              <a:avLst/>
            </a:prstGeom>
            <a:noFill/>
            <a:ln cap="flat" cmpd="sng" w="38100">
              <a:solidFill>
                <a:schemeClr val="accent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6"/>
            <p:cNvSpPr/>
            <p:nvPr/>
          </p:nvSpPr>
          <p:spPr>
            <a:xfrm>
              <a:off x="10951888" y="3949994"/>
              <a:ext cx="896327" cy="220921"/>
            </a:xfrm>
            <a:prstGeom prst="rect">
              <a:avLst/>
            </a:prstGeom>
            <a:noFill/>
            <a:ln cap="flat" cmpd="sng" w="38100">
              <a:solidFill>
                <a:schemeClr val="accent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3" name="Google Shape;123;p6"/>
          <p:cNvSpPr txBox="1"/>
          <p:nvPr/>
        </p:nvSpPr>
        <p:spPr>
          <a:xfrm>
            <a:off x="10943771" y="5646057"/>
            <a:ext cx="514885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C7E1C4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4</a:t>
            </a:r>
            <a:endParaRPr sz="4800">
              <a:solidFill>
                <a:srgbClr val="C7E1C4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7"/>
          <p:cNvPicPr preferRelativeResize="0"/>
          <p:nvPr/>
        </p:nvPicPr>
        <p:blipFill rotWithShape="1">
          <a:blip r:embed="rId4">
            <a:alphaModFix/>
          </a:blip>
          <a:srcRect b="22314" l="9048" r="36904" t="16704"/>
          <a:stretch/>
        </p:blipFill>
        <p:spPr>
          <a:xfrm>
            <a:off x="5478197" y="2890463"/>
            <a:ext cx="5326742" cy="3379079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29" name="Google Shape;129;p7"/>
          <p:cNvSpPr txBox="1"/>
          <p:nvPr/>
        </p:nvSpPr>
        <p:spPr>
          <a:xfrm>
            <a:off x="10943771" y="5646057"/>
            <a:ext cx="514885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C7E1C4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5</a:t>
            </a:r>
            <a:endParaRPr sz="4800">
              <a:solidFill>
                <a:srgbClr val="C7E1C4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pic>
        <p:nvPicPr>
          <p:cNvPr id="130" name="Google Shape;130;p7"/>
          <p:cNvPicPr preferRelativeResize="0"/>
          <p:nvPr/>
        </p:nvPicPr>
        <p:blipFill rotWithShape="1">
          <a:blip r:embed="rId5">
            <a:alphaModFix/>
          </a:blip>
          <a:srcRect b="27397" l="12604" r="13199" t="9715"/>
          <a:stretch/>
        </p:blipFill>
        <p:spPr>
          <a:xfrm>
            <a:off x="755453" y="696055"/>
            <a:ext cx="6922290" cy="3294743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8"/>
          <p:cNvSpPr txBox="1"/>
          <p:nvPr>
            <p:ph type="title"/>
          </p:nvPr>
        </p:nvSpPr>
        <p:spPr>
          <a:xfrm>
            <a:off x="1461052" y="646723"/>
            <a:ext cx="5491291" cy="9504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pen Sans Light"/>
              <a:buNone/>
            </a:pPr>
            <a:r>
              <a:rPr lang="en-US" sz="4000">
                <a:latin typeface="Open Sans Light"/>
                <a:ea typeface="Open Sans Light"/>
                <a:cs typeface="Open Sans Light"/>
                <a:sym typeface="Open Sans Light"/>
              </a:rPr>
              <a:t>Metodologi Penelitian</a:t>
            </a:r>
            <a:endParaRPr sz="4000"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grpSp>
        <p:nvGrpSpPr>
          <p:cNvPr id="136" name="Google Shape;136;p8"/>
          <p:cNvGrpSpPr/>
          <p:nvPr/>
        </p:nvGrpSpPr>
        <p:grpSpPr>
          <a:xfrm rot="311544">
            <a:off x="2493930" y="1338555"/>
            <a:ext cx="7213509" cy="4257128"/>
            <a:chOff x="2966696" y="1847665"/>
            <a:chExt cx="5889127" cy="3704085"/>
          </a:xfrm>
        </p:grpSpPr>
        <p:sp>
          <p:nvSpPr>
            <p:cNvPr id="137" name="Google Shape;137;p8"/>
            <p:cNvSpPr/>
            <p:nvPr/>
          </p:nvSpPr>
          <p:spPr>
            <a:xfrm rot="-6248977">
              <a:off x="3360133" y="4126841"/>
              <a:ext cx="948760" cy="1550753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76200">
              <a:solidFill>
                <a:srgbClr val="71A76C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8"/>
            <p:cNvSpPr/>
            <p:nvPr/>
          </p:nvSpPr>
          <p:spPr>
            <a:xfrm>
              <a:off x="3686629" y="4064000"/>
              <a:ext cx="493485" cy="464457"/>
            </a:xfrm>
            <a:prstGeom prst="ellipse">
              <a:avLst/>
            </a:prstGeom>
            <a:noFill/>
            <a:ln cap="flat" cmpd="sng" w="76200">
              <a:solidFill>
                <a:srgbClr val="71A76C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8"/>
            <p:cNvSpPr/>
            <p:nvPr/>
          </p:nvSpPr>
          <p:spPr>
            <a:xfrm>
              <a:off x="4180115" y="3630720"/>
              <a:ext cx="1445895" cy="621965"/>
            </a:xfrm>
            <a:custGeom>
              <a:rect b="b" l="l" r="r" t="t"/>
              <a:pathLst>
                <a:path extrusionOk="0" h="621965" w="1445895">
                  <a:moveTo>
                    <a:pt x="0" y="621965"/>
                  </a:moveTo>
                  <a:cubicBezTo>
                    <a:pt x="226181" y="568746"/>
                    <a:pt x="452362" y="515527"/>
                    <a:pt x="682171" y="418765"/>
                  </a:cubicBezTo>
                  <a:cubicBezTo>
                    <a:pt x="911980" y="322003"/>
                    <a:pt x="1262743" y="106708"/>
                    <a:pt x="1378857" y="41394"/>
                  </a:cubicBezTo>
                  <a:cubicBezTo>
                    <a:pt x="1494971" y="-23920"/>
                    <a:pt x="1436914" y="1480"/>
                    <a:pt x="1378857" y="26880"/>
                  </a:cubicBezTo>
                </a:path>
              </a:pathLst>
            </a:custGeom>
            <a:noFill/>
            <a:ln cap="flat" cmpd="sng" w="76200">
              <a:solidFill>
                <a:srgbClr val="71A76C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8"/>
            <p:cNvSpPr/>
            <p:nvPr/>
          </p:nvSpPr>
          <p:spPr>
            <a:xfrm>
              <a:off x="5626010" y="3340434"/>
              <a:ext cx="493485" cy="464457"/>
            </a:xfrm>
            <a:prstGeom prst="ellipse">
              <a:avLst/>
            </a:prstGeom>
            <a:noFill/>
            <a:ln cap="flat" cmpd="sng" w="76200">
              <a:solidFill>
                <a:srgbClr val="71A76C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8"/>
            <p:cNvSpPr/>
            <p:nvPr/>
          </p:nvSpPr>
          <p:spPr>
            <a:xfrm flipH="1" rot="8200650">
              <a:off x="6119495" y="2892640"/>
              <a:ext cx="1445895" cy="621965"/>
            </a:xfrm>
            <a:custGeom>
              <a:rect b="b" l="l" r="r" t="t"/>
              <a:pathLst>
                <a:path extrusionOk="0" h="621965" w="1445895">
                  <a:moveTo>
                    <a:pt x="0" y="621965"/>
                  </a:moveTo>
                  <a:cubicBezTo>
                    <a:pt x="226181" y="568746"/>
                    <a:pt x="452362" y="515527"/>
                    <a:pt x="682171" y="418765"/>
                  </a:cubicBezTo>
                  <a:cubicBezTo>
                    <a:pt x="911980" y="322003"/>
                    <a:pt x="1262743" y="106708"/>
                    <a:pt x="1378857" y="41394"/>
                  </a:cubicBezTo>
                  <a:cubicBezTo>
                    <a:pt x="1494971" y="-23920"/>
                    <a:pt x="1436914" y="1480"/>
                    <a:pt x="1378857" y="26880"/>
                  </a:cubicBezTo>
                </a:path>
              </a:pathLst>
            </a:custGeom>
            <a:noFill/>
            <a:ln cap="flat" cmpd="sng" w="76200">
              <a:solidFill>
                <a:srgbClr val="71A76C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8"/>
            <p:cNvSpPr/>
            <p:nvPr/>
          </p:nvSpPr>
          <p:spPr>
            <a:xfrm>
              <a:off x="7565390" y="2636492"/>
              <a:ext cx="493485" cy="464457"/>
            </a:xfrm>
            <a:prstGeom prst="ellipse">
              <a:avLst/>
            </a:prstGeom>
            <a:noFill/>
            <a:ln cap="flat" cmpd="sng" w="76200">
              <a:solidFill>
                <a:srgbClr val="71A76C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p8"/>
            <p:cNvSpPr/>
            <p:nvPr/>
          </p:nvSpPr>
          <p:spPr>
            <a:xfrm rot="5562680">
              <a:off x="7584495" y="1582816"/>
              <a:ext cx="948760" cy="1550753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76200">
              <a:solidFill>
                <a:srgbClr val="71A76C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4" name="Google Shape;144;p8"/>
          <p:cNvSpPr txBox="1"/>
          <p:nvPr/>
        </p:nvSpPr>
        <p:spPr>
          <a:xfrm>
            <a:off x="2202417" y="2151136"/>
            <a:ext cx="2846949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Produksi sampah terjadi karena kurangnya analisis kebijakan dengan tepat dan bertambahnya jumlah penduduk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5" name="Google Shape;145;p8"/>
          <p:cNvSpPr txBox="1"/>
          <p:nvPr/>
        </p:nvSpPr>
        <p:spPr>
          <a:xfrm>
            <a:off x="4770212" y="3675190"/>
            <a:ext cx="2764137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Pemodelan estimasi produksi sampah dengan metode </a:t>
            </a:r>
            <a:r>
              <a:rPr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Spatial Analysis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sebagai upaya dalam mengurangi produksi sampah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8"/>
          <p:cNvSpPr txBox="1"/>
          <p:nvPr/>
        </p:nvSpPr>
        <p:spPr>
          <a:xfrm>
            <a:off x="7038638" y="1375180"/>
            <a:ext cx="2934554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Hasil estimasi digunakan sebagai acuan dalam pembuatan platform OPLAS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8"/>
          <p:cNvSpPr txBox="1"/>
          <p:nvPr/>
        </p:nvSpPr>
        <p:spPr>
          <a:xfrm>
            <a:off x="10943771" y="5646057"/>
            <a:ext cx="514885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C7E1C4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6</a:t>
            </a:r>
            <a:endParaRPr sz="4800">
              <a:solidFill>
                <a:srgbClr val="C7E1C4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9"/>
          <p:cNvSpPr txBox="1"/>
          <p:nvPr/>
        </p:nvSpPr>
        <p:spPr>
          <a:xfrm>
            <a:off x="653144" y="1504588"/>
            <a:ext cx="3062513" cy="1107996"/>
          </a:xfrm>
          <a:prstGeom prst="rect">
            <a:avLst/>
          </a:prstGeom>
          <a:solidFill>
            <a:srgbClr val="98D4B5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Data jumlah produksi sampah di Jawa Barat tahun 2018</a:t>
            </a:r>
            <a:endParaRPr sz="2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3" name="Google Shape;153;p9"/>
          <p:cNvSpPr txBox="1"/>
          <p:nvPr/>
        </p:nvSpPr>
        <p:spPr>
          <a:xfrm>
            <a:off x="4637316" y="1335311"/>
            <a:ext cx="3062513" cy="1446550"/>
          </a:xfrm>
          <a:prstGeom prst="rect">
            <a:avLst/>
          </a:prstGeom>
          <a:solidFill>
            <a:srgbClr val="98D4B5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Dipilih variabel yang diduga mempengaruhi jumlah produksi sampah</a:t>
            </a:r>
            <a:endParaRPr sz="2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4" name="Google Shape;154;p9"/>
          <p:cNvSpPr txBox="1"/>
          <p:nvPr/>
        </p:nvSpPr>
        <p:spPr>
          <a:xfrm>
            <a:off x="8621487" y="1458422"/>
            <a:ext cx="3062513" cy="1200329"/>
          </a:xfrm>
          <a:prstGeom prst="rect">
            <a:avLst/>
          </a:prstGeom>
          <a:solidFill>
            <a:srgbClr val="98D4B5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Pengolahan data dengan metode </a:t>
            </a:r>
            <a:r>
              <a:rPr i="1" lang="en-US"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Spatial Analysis </a:t>
            </a:r>
            <a:endParaRPr i="1" sz="2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5" name="Google Shape;155;p9"/>
          <p:cNvSpPr txBox="1"/>
          <p:nvPr/>
        </p:nvSpPr>
        <p:spPr>
          <a:xfrm>
            <a:off x="8628743" y="3379373"/>
            <a:ext cx="3062513" cy="1938992"/>
          </a:xfrm>
          <a:prstGeom prst="rect">
            <a:avLst/>
          </a:prstGeom>
          <a:solidFill>
            <a:srgbClr val="98D4B5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Estimasi jumlah produksi sampah di Jawa Barat tahun 2020 menggunakan </a:t>
            </a:r>
            <a:r>
              <a:rPr i="1" lang="en-US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Geographically Weighted Regression </a:t>
            </a:r>
            <a:r>
              <a:rPr lang="en-US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dengan fungsi </a:t>
            </a:r>
            <a:r>
              <a:rPr i="1" lang="en-US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Kernel Adaptive Bi-Square </a:t>
            </a:r>
            <a:endParaRPr sz="2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6" name="Google Shape;156;p9"/>
          <p:cNvSpPr txBox="1"/>
          <p:nvPr/>
        </p:nvSpPr>
        <p:spPr>
          <a:xfrm>
            <a:off x="4637316" y="3456317"/>
            <a:ext cx="3062513" cy="1785104"/>
          </a:xfrm>
          <a:prstGeom prst="rect">
            <a:avLst/>
          </a:prstGeom>
          <a:solidFill>
            <a:srgbClr val="98D4B5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Penggolongan kabupaten/kota ke dalam 5 kelompok berdasarkan data hasil estimasi</a:t>
            </a:r>
            <a:endParaRPr sz="2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7" name="Google Shape;157;p9"/>
          <p:cNvSpPr txBox="1"/>
          <p:nvPr/>
        </p:nvSpPr>
        <p:spPr>
          <a:xfrm>
            <a:off x="653144" y="3564039"/>
            <a:ext cx="3062513" cy="1569660"/>
          </a:xfrm>
          <a:prstGeom prst="rect">
            <a:avLst/>
          </a:prstGeom>
          <a:solidFill>
            <a:srgbClr val="98D4B5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Data hasil estimasi digunakan sebagai acuan pembuatan platform OPLAS</a:t>
            </a:r>
            <a:endParaRPr sz="2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58" name="Google Shape;158;p9"/>
          <p:cNvCxnSpPr>
            <a:stCxn id="152" idx="3"/>
            <a:endCxn id="153" idx="1"/>
          </p:cNvCxnSpPr>
          <p:nvPr/>
        </p:nvCxnSpPr>
        <p:spPr>
          <a:xfrm>
            <a:off x="3715657" y="2058586"/>
            <a:ext cx="921600" cy="0"/>
          </a:xfrm>
          <a:prstGeom prst="straightConnector1">
            <a:avLst/>
          </a:prstGeom>
          <a:noFill/>
          <a:ln cap="flat" cmpd="sng" w="76200">
            <a:solidFill>
              <a:srgbClr val="71A76C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59" name="Google Shape;159;p9"/>
          <p:cNvCxnSpPr/>
          <p:nvPr/>
        </p:nvCxnSpPr>
        <p:spPr>
          <a:xfrm>
            <a:off x="7699829" y="2048886"/>
            <a:ext cx="921659" cy="0"/>
          </a:xfrm>
          <a:prstGeom prst="straightConnector1">
            <a:avLst/>
          </a:prstGeom>
          <a:noFill/>
          <a:ln cap="flat" cmpd="sng" w="76200">
            <a:solidFill>
              <a:srgbClr val="71A76C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60" name="Google Shape;160;p9"/>
          <p:cNvCxnSpPr/>
          <p:nvPr/>
        </p:nvCxnSpPr>
        <p:spPr>
          <a:xfrm rot="10800000">
            <a:off x="3697514" y="4343452"/>
            <a:ext cx="921659" cy="0"/>
          </a:xfrm>
          <a:prstGeom prst="straightConnector1">
            <a:avLst/>
          </a:prstGeom>
          <a:noFill/>
          <a:ln cap="flat" cmpd="sng" w="76200">
            <a:solidFill>
              <a:srgbClr val="71A76C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61" name="Google Shape;161;p9"/>
          <p:cNvCxnSpPr/>
          <p:nvPr/>
        </p:nvCxnSpPr>
        <p:spPr>
          <a:xfrm rot="10800000">
            <a:off x="7699829" y="4339875"/>
            <a:ext cx="921659" cy="0"/>
          </a:xfrm>
          <a:prstGeom prst="straightConnector1">
            <a:avLst/>
          </a:prstGeom>
          <a:noFill/>
          <a:ln cap="flat" cmpd="sng" w="76200">
            <a:solidFill>
              <a:srgbClr val="71A76C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62" name="Google Shape;162;p9"/>
          <p:cNvCxnSpPr>
            <a:endCxn id="155" idx="0"/>
          </p:cNvCxnSpPr>
          <p:nvPr/>
        </p:nvCxnSpPr>
        <p:spPr>
          <a:xfrm>
            <a:off x="10152800" y="2658773"/>
            <a:ext cx="7200" cy="720600"/>
          </a:xfrm>
          <a:prstGeom prst="straightConnector1">
            <a:avLst/>
          </a:prstGeom>
          <a:noFill/>
          <a:ln cap="flat" cmpd="sng" w="76200">
            <a:solidFill>
              <a:srgbClr val="71A76C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63" name="Google Shape;163;p9"/>
          <p:cNvSpPr txBox="1"/>
          <p:nvPr/>
        </p:nvSpPr>
        <p:spPr>
          <a:xfrm>
            <a:off x="10943771" y="5646057"/>
            <a:ext cx="514885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C7E1C4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7</a:t>
            </a:r>
            <a:endParaRPr sz="4800">
              <a:solidFill>
                <a:srgbClr val="C7E1C4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2021-07-11T14:07:58Z</dcterms:created>
  <dc:creator>Asus</dc:creator>
</cp:coreProperties>
</file>