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4F0C7E-BE68-48E1-9ECE-8CCB03E5A6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5DD4297-3F9F-490A-823C-C74D070CF9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820463F-CD7C-42E3-A275-9142EE0521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EB6C32-DE6D-4BF8-8819-DC72311F64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B7E9F8-7E65-4436-BF13-5FBA9FC841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46ECB9-40F4-4EF6-A51C-95DE9DE7F2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2B1456C-A5CD-4B07-A48A-58CA69D6B4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21EC49B-5731-4CE1-827A-8AC13A314E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7462D16-9863-4492-8B65-EC170D7229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95E8D19-7E6D-4E19-AD7E-DF7CCF67A0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AA2A437-071A-425B-9C04-2BE386C8DA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CBAE1D-D439-44A4-AFAF-EFD819A261B4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32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32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0AA1AC-D4F5-4729-901F-665823CD9EC9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32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de-DE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BE8C52-A60B-4E11-BD12-439C08969675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560CB3-6859-4CED-B984-28737A0DBBBA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8F0698-63E1-418D-95B3-16948878D80C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96F76C-13C0-4661-B298-D8016F9A8C41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Fare clic per modificare stili del testo dello schema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131285-67E8-42F6-BE4C-9A1C0F50F83D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1BEC0F-09B9-4EC2-8E11-8DA43C188C5A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Fare clic per modificare stili del testo dello schema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Aptos"/>
              </a:rPr>
              <a:t>Secondo livello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Aptos"/>
              </a:rPr>
              <a:t>Terzo livello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Quarto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Quinto livello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B6F539-EF2A-492D-920B-B65ED5E89D59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Fare clic per modificare lo stile del titolo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B6790A-F9C6-4877-A5AE-A238895F517F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79AFA9-0C88-4FA7-9459-6235B8072C8F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008080" y="1248840"/>
            <a:ext cx="6841800" cy="113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7486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de-DE" sz="4400" spc="-1" strike="noStrike">
                <a:solidFill>
                  <a:schemeClr val="dk1"/>
                </a:solidFill>
                <a:latin typeface="Aptos Display"/>
              </a:rPr>
              <a:t>Bookings Data Analysis</a:t>
            </a:r>
            <a:br>
              <a:rPr sz="4400"/>
            </a:br>
            <a:r>
              <a:rPr b="1" lang="de-DE" sz="4400" spc="-1" strike="noStrike">
                <a:solidFill>
                  <a:schemeClr val="dk1"/>
                </a:solidFill>
                <a:latin typeface="Aptos Display"/>
              </a:rPr>
              <a:t>(2019-2020)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492280" y="2808360"/>
            <a:ext cx="6190920" cy="9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chemeClr val="dk1"/>
                </a:solidFill>
                <a:latin typeface="Aptos"/>
              </a:rPr>
              <a:t>Insights on future strategies to maximize successful deals.</a:t>
            </a:r>
            <a:endParaRPr b="0" lang="en-AG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egnaposto contenuto 2"/>
          <p:cNvSpPr/>
          <p:nvPr/>
        </p:nvSpPr>
        <p:spPr>
          <a:xfrm>
            <a:off x="838080" y="3968640"/>
            <a:ext cx="105152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Report of a simple exploratory data analysis conducted to visualize the relationship between close successful rates and specific characteristics of the bookings, providing actionable insights.</a:t>
            </a:r>
            <a:endParaRPr b="0" lang="en-AG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Summary 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Target and collect more data from high-success rate industries  (Hotels, Transportation, Health Care).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Focus more on events, Google Ads, the website and Datahug for advertising.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Be aware that the businesses with highest rate of successful deals are emerging and small-to-medium ones.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Further improvements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3716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Predictive models can be developed to map key variables to success rates, offering deeper insights and helping to mitigate risks.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The analysis can be extended to take into consideration Total ARR, for example by defining new features that contain information about both the targets (ARR + success rate).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78640" y="259200"/>
            <a:ext cx="6792120" cy="74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Analysis by types of bookings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0" name="Segnaposto contenuto 4" descr="Immagine che contiene testo, schermata, Rettangolo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276840" y="1548360"/>
            <a:ext cx="5290920" cy="4307400"/>
          </a:xfrm>
          <a:prstGeom prst="rect">
            <a:avLst/>
          </a:prstGeom>
          <a:ln w="0">
            <a:noFill/>
          </a:ln>
        </p:spPr>
      </p:pic>
      <p:pic>
        <p:nvPicPr>
          <p:cNvPr id="71" name="Segnaposto contenuto 5" descr="Immagine che contiene testo, schermata, line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5770800" y="1548360"/>
            <a:ext cx="5713920" cy="430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Insights: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706400"/>
            <a:ext cx="9483480" cy="43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</a:rPr>
              <a:t>Overall it is easier to have deals consisting of upgrades.</a:t>
            </a: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 Upgrade deals show higher success rates compared to new bookings, suggesting a focus on upselling existing clients could be more profitable.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1760" y="267120"/>
            <a:ext cx="6612480" cy="73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092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Analysis by sales segments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6" name="Segnaposto contenuto 4" descr="Immagine che contiene testo, schermata, diagramma, numero&#10;&#10;Descrizione generata automaticamente"/>
          <p:cNvPicPr/>
          <p:nvPr/>
        </p:nvPicPr>
        <p:blipFill>
          <a:blip r:embed="rId1"/>
          <a:stretch/>
        </p:blipFill>
        <p:spPr>
          <a:xfrm>
            <a:off x="219240" y="1488960"/>
            <a:ext cx="5609520" cy="4346280"/>
          </a:xfrm>
          <a:prstGeom prst="rect">
            <a:avLst/>
          </a:prstGeom>
          <a:ln w="0">
            <a:noFill/>
          </a:ln>
        </p:spPr>
      </p:pic>
      <p:pic>
        <p:nvPicPr>
          <p:cNvPr id="77" name="Segnaposto contenuto 5" descr="Immagine che contiene testo, schermata, line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5968080" y="1449720"/>
            <a:ext cx="5669640" cy="440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  <a:ea typeface="Aptos Display"/>
              </a:rPr>
              <a:t>Insights: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The company demonstrates stronger performance in the small-to-medium and emerging business segments, indicating potential for targeted marketing and sales strategies in these areas.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Analysis by Industries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1" name="Segnaposto contenuto 4" descr="Immagine che contiene testo, schermata, software, numero&#10;&#10;Descrizione generata automaticamente"/>
          <p:cNvPicPr/>
          <p:nvPr/>
        </p:nvPicPr>
        <p:blipFill>
          <a:blip r:embed="rId1"/>
          <a:stretch/>
        </p:blipFill>
        <p:spPr>
          <a:xfrm>
            <a:off x="277920" y="1600560"/>
            <a:ext cx="5547960" cy="4317120"/>
          </a:xfrm>
          <a:prstGeom prst="rect">
            <a:avLst/>
          </a:prstGeom>
          <a:ln w="0">
            <a:noFill/>
          </a:ln>
        </p:spPr>
      </p:pic>
      <p:pic>
        <p:nvPicPr>
          <p:cNvPr id="82" name="Segnaposto contenuto 5" descr="Immagine che contiene testo, schermata, Policromia, numero&#10;&#10;Descrizione generata automaticamente"/>
          <p:cNvPicPr/>
          <p:nvPr/>
        </p:nvPicPr>
        <p:blipFill>
          <a:blip r:embed="rId2"/>
          <a:stretch/>
        </p:blipFill>
        <p:spPr>
          <a:xfrm>
            <a:off x="5961240" y="1599840"/>
            <a:ext cx="5889240" cy="427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Insights: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4446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Internet &amp; Software Services dominate the client base, potentially signaling a niche expertise. However, diversification into high-success rate industries like Hotels and Transportation could mitigate risk and open new revenue streams.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Analysis by lead sources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6" name="Segnaposto contenuto 4" descr="Immagine che contiene testo, schermata, diagramma, numero&#10;&#10;Descrizione generata automaticamente"/>
          <p:cNvPicPr/>
          <p:nvPr/>
        </p:nvPicPr>
        <p:blipFill>
          <a:blip r:embed="rId1"/>
          <a:stretch/>
        </p:blipFill>
        <p:spPr>
          <a:xfrm>
            <a:off x="262080" y="1845000"/>
            <a:ext cx="5603400" cy="4137840"/>
          </a:xfrm>
          <a:prstGeom prst="rect">
            <a:avLst/>
          </a:prstGeom>
          <a:ln w="0">
            <a:noFill/>
          </a:ln>
        </p:spPr>
      </p:pic>
      <p:pic>
        <p:nvPicPr>
          <p:cNvPr id="87" name="Segnaposto contenuto 8" descr="Immagine che contiene testo, schermata, Policromia, numero&#10;&#10;Descrizione generata automaticamente"/>
          <p:cNvPicPr/>
          <p:nvPr/>
        </p:nvPicPr>
        <p:blipFill>
          <a:blip r:embed="rId2"/>
          <a:stretch/>
        </p:blipFill>
        <p:spPr>
          <a:xfrm>
            <a:off x="6080040" y="1843560"/>
            <a:ext cx="5730480" cy="41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ptos Display"/>
              </a:rPr>
              <a:t>Insights:</a:t>
            </a:r>
            <a:endParaRPr b="0" lang="de-DE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chemeClr val="dk1"/>
                </a:solidFill>
                <a:latin typeface="Aptos"/>
                <a:ea typeface="Aptos"/>
              </a:rPr>
              <a:t>While Zoominfo generates high lead volume, its low conversion rate suggests a need for reassessment. Shifting resources to more effective channels like Events, Google Ads, the company website, and Datahug could improve overall sales efficiency.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LibreOffice/24.2.5.2$Linux_X86_64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2024-08-13T08:26:51Z</dcterms:created>
  <dc:creator/>
  <dc:description/>
  <dc:language>en-AG</dc:language>
  <cp:lastModifiedBy/>
  <dcterms:modified xsi:type="dcterms:W3CDTF">2024-08-13T18:46:57Z</dcterms:modified>
  <cp:revision>401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