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6" r:id="rId33"/>
    <p:sldId id="287" r:id="rId34"/>
    <p:sldId id="288" r:id="rId35"/>
    <p:sldId id="289" r:id="rId3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5" d="100"/>
          <a:sy n="105" d="100"/>
        </p:scale>
        <p:origin x="24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B737-E6AB-7919-8393-0F0D0E126A19}"/>
              </a:ext>
            </a:extLst>
          </p:cNvPr>
          <p:cNvSpPr>
            <a:spLocks noGrp="1"/>
          </p:cNvSpPr>
          <p:nvPr>
            <p:ph type="ctrTitle"/>
          </p:nvPr>
        </p:nvSpPr>
        <p:spPr>
          <a:xfrm>
            <a:off x="1524000" y="1122363"/>
            <a:ext cx="9144000" cy="2387600"/>
          </a:xfrm>
        </p:spPr>
        <p:txBody>
          <a:bodyPr anchor="b"/>
          <a:lstStyle>
            <a:lvl1pPr algn="ctr">
              <a:defRPr sz="6000"/>
            </a:lvl1pPr>
          </a:lstStyle>
          <a:p>
            <a:r>
              <a:rPr lang="en-US" altLang="zh-HK"/>
              <a:t>Click to edit Master title style</a:t>
            </a:r>
            <a:endParaRPr lang="zh-HK" altLang="en-US"/>
          </a:p>
        </p:txBody>
      </p:sp>
      <p:sp>
        <p:nvSpPr>
          <p:cNvPr id="3" name="Subtitle 2">
            <a:extLst>
              <a:ext uri="{FF2B5EF4-FFF2-40B4-BE49-F238E27FC236}">
                <a16:creationId xmlns:a16="http://schemas.microsoft.com/office/drawing/2014/main" id="{6A556A43-C4E8-E76B-7B4D-E057AB194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zh-HK" altLang="en-US"/>
          </a:p>
        </p:txBody>
      </p:sp>
      <p:sp>
        <p:nvSpPr>
          <p:cNvPr id="4" name="Date Placeholder 3">
            <a:extLst>
              <a:ext uri="{FF2B5EF4-FFF2-40B4-BE49-F238E27FC236}">
                <a16:creationId xmlns:a16="http://schemas.microsoft.com/office/drawing/2014/main" id="{EABB9FCF-ED72-B906-37B6-473C30F00143}"/>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B6E2EDED-A71C-4FDA-D759-8368751AC3DE}"/>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F48BC528-EE2A-5030-0AFB-316A1360D919}"/>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233276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948F-BC4F-5978-B88D-8E6266C62653}"/>
              </a:ext>
            </a:extLst>
          </p:cNvPr>
          <p:cNvSpPr>
            <a:spLocks noGrp="1"/>
          </p:cNvSpPr>
          <p:nvPr>
            <p:ph type="title"/>
          </p:nvPr>
        </p:nvSpPr>
        <p:spPr/>
        <p:txBody>
          <a:bodyPr/>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04CC78A9-B044-49E3-0147-F17B14A84AB4}"/>
              </a:ext>
            </a:extLst>
          </p:cNvPr>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78CE68D4-3477-8337-8500-41B57E012616}"/>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96DCF64C-62FA-079C-222A-5B1911257640}"/>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D2EDF2B5-9823-52C1-C220-E5289A11E1CD}"/>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37038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A61EE-5064-CC49-02C1-0D4CDBEE10D1}"/>
              </a:ext>
            </a:extLst>
          </p:cNvPr>
          <p:cNvSpPr>
            <a:spLocks noGrp="1"/>
          </p:cNvSpPr>
          <p:nvPr>
            <p:ph type="title" orient="vert"/>
          </p:nvPr>
        </p:nvSpPr>
        <p:spPr>
          <a:xfrm>
            <a:off x="8724900" y="365125"/>
            <a:ext cx="2628900" cy="5811838"/>
          </a:xfrm>
        </p:spPr>
        <p:txBody>
          <a:bodyPr vert="eaVert"/>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41D4F28E-CA83-3EE4-CF15-D767D0D6C5E9}"/>
              </a:ext>
            </a:extLst>
          </p:cNvPr>
          <p:cNvSpPr>
            <a:spLocks noGrp="1"/>
          </p:cNvSpPr>
          <p:nvPr>
            <p:ph type="body" orient="vert" idx="1"/>
          </p:nvPr>
        </p:nvSpPr>
        <p:spPr>
          <a:xfrm>
            <a:off x="838200" y="365125"/>
            <a:ext cx="7734300" cy="5811838"/>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2BE0A783-F880-BD13-54ED-A24811D34CD0}"/>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3E7B5E18-0695-DE4B-FE10-7FE0E23EE08A}"/>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21F3CC31-5923-65BF-5C88-25C82A0F580F}"/>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301940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C9CF-34B6-88B1-C207-7E563A4CF4AC}"/>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B647C6C9-C782-6702-EB02-8245C675370D}"/>
              </a:ext>
            </a:extLst>
          </p:cNvPr>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951CC112-9438-32B5-618B-30EC7280D6DC}"/>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3A85315E-694D-E7A7-A4CC-84D4DDA5E15F}"/>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069F3936-F04B-3848-4BE7-B7746715ED28}"/>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208012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7A66-1C8D-1E3B-8182-59F1AEC9B892}"/>
              </a:ext>
            </a:extLst>
          </p:cNvPr>
          <p:cNvSpPr>
            <a:spLocks noGrp="1"/>
          </p:cNvSpPr>
          <p:nvPr>
            <p:ph type="title"/>
          </p:nvPr>
        </p:nvSpPr>
        <p:spPr>
          <a:xfrm>
            <a:off x="831850" y="1709738"/>
            <a:ext cx="10515600" cy="2852737"/>
          </a:xfrm>
        </p:spPr>
        <p:txBody>
          <a:bodyPr anchor="b"/>
          <a:lstStyle>
            <a:lvl1pPr>
              <a:defRPr sz="6000"/>
            </a:lvl1p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822A5B77-0FEF-6E4A-BDC8-B8C1C70296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HK"/>
              <a:t>Click to edit Master text styles</a:t>
            </a:r>
          </a:p>
        </p:txBody>
      </p:sp>
      <p:sp>
        <p:nvSpPr>
          <p:cNvPr id="4" name="Date Placeholder 3">
            <a:extLst>
              <a:ext uri="{FF2B5EF4-FFF2-40B4-BE49-F238E27FC236}">
                <a16:creationId xmlns:a16="http://schemas.microsoft.com/office/drawing/2014/main" id="{8624A23E-3F5D-4798-BF8B-BAED00EFF0EE}"/>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05604520-CBC8-0EC1-EF7E-4BA8BB8A2C70}"/>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01A1A9C1-0723-AA38-E867-7A35E55A6985}"/>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153780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895C-DD88-FD82-5552-A005FB8DD350}"/>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7EC6DF7A-BD39-5E6E-9128-A5F31E000E1B}"/>
              </a:ext>
            </a:extLst>
          </p:cNvPr>
          <p:cNvSpPr>
            <a:spLocks noGrp="1"/>
          </p:cNvSpPr>
          <p:nvPr>
            <p:ph sz="half" idx="1"/>
          </p:nvPr>
        </p:nvSpPr>
        <p:spPr>
          <a:xfrm>
            <a:off x="838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a:extLst>
              <a:ext uri="{FF2B5EF4-FFF2-40B4-BE49-F238E27FC236}">
                <a16:creationId xmlns:a16="http://schemas.microsoft.com/office/drawing/2014/main" id="{F72DA2A0-13B6-78B1-F42B-500417F965F5}"/>
              </a:ext>
            </a:extLst>
          </p:cNvPr>
          <p:cNvSpPr>
            <a:spLocks noGrp="1"/>
          </p:cNvSpPr>
          <p:nvPr>
            <p:ph sz="half" idx="2"/>
          </p:nvPr>
        </p:nvSpPr>
        <p:spPr>
          <a:xfrm>
            <a:off x="6172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a:extLst>
              <a:ext uri="{FF2B5EF4-FFF2-40B4-BE49-F238E27FC236}">
                <a16:creationId xmlns:a16="http://schemas.microsoft.com/office/drawing/2014/main" id="{6EB9E54B-31D0-4A3F-7E95-0D284625969A}"/>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6" name="Footer Placeholder 5">
            <a:extLst>
              <a:ext uri="{FF2B5EF4-FFF2-40B4-BE49-F238E27FC236}">
                <a16:creationId xmlns:a16="http://schemas.microsoft.com/office/drawing/2014/main" id="{521F02CE-E399-D394-E333-499AE8332D1F}"/>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00A0121D-D0FE-DF70-D475-E93CF113DCD9}"/>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197544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D3F2-3DD6-62AA-BFFE-43F7DE9D44C6}"/>
              </a:ext>
            </a:extLst>
          </p:cNvPr>
          <p:cNvSpPr>
            <a:spLocks noGrp="1"/>
          </p:cNvSpPr>
          <p:nvPr>
            <p:ph type="title"/>
          </p:nvPr>
        </p:nvSpPr>
        <p:spPr>
          <a:xfrm>
            <a:off x="839788" y="365125"/>
            <a:ext cx="10515600" cy="1325563"/>
          </a:xfrm>
        </p:spPr>
        <p:txBody>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8148E8DD-D337-03F8-CFE9-078A60547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a:extLst>
              <a:ext uri="{FF2B5EF4-FFF2-40B4-BE49-F238E27FC236}">
                <a16:creationId xmlns:a16="http://schemas.microsoft.com/office/drawing/2014/main" id="{547D93C0-6EFA-8002-1E6D-52C505AE5D64}"/>
              </a:ext>
            </a:extLst>
          </p:cNvPr>
          <p:cNvSpPr>
            <a:spLocks noGrp="1"/>
          </p:cNvSpPr>
          <p:nvPr>
            <p:ph sz="half" idx="2"/>
          </p:nvPr>
        </p:nvSpPr>
        <p:spPr>
          <a:xfrm>
            <a:off x="839788" y="2505075"/>
            <a:ext cx="5157787"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a:extLst>
              <a:ext uri="{FF2B5EF4-FFF2-40B4-BE49-F238E27FC236}">
                <a16:creationId xmlns:a16="http://schemas.microsoft.com/office/drawing/2014/main" id="{790573F9-992C-0CCE-9DD2-FE785371A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a:extLst>
              <a:ext uri="{FF2B5EF4-FFF2-40B4-BE49-F238E27FC236}">
                <a16:creationId xmlns:a16="http://schemas.microsoft.com/office/drawing/2014/main" id="{3CAE5AD2-37A4-1ED7-9A48-44AE16730107}"/>
              </a:ext>
            </a:extLst>
          </p:cNvPr>
          <p:cNvSpPr>
            <a:spLocks noGrp="1"/>
          </p:cNvSpPr>
          <p:nvPr>
            <p:ph sz="quarter" idx="4"/>
          </p:nvPr>
        </p:nvSpPr>
        <p:spPr>
          <a:xfrm>
            <a:off x="6172200" y="2505075"/>
            <a:ext cx="5183188"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a:extLst>
              <a:ext uri="{FF2B5EF4-FFF2-40B4-BE49-F238E27FC236}">
                <a16:creationId xmlns:a16="http://schemas.microsoft.com/office/drawing/2014/main" id="{2A027448-507F-93AE-FF8A-AB6FCF40A5F3}"/>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8" name="Footer Placeholder 7">
            <a:extLst>
              <a:ext uri="{FF2B5EF4-FFF2-40B4-BE49-F238E27FC236}">
                <a16:creationId xmlns:a16="http://schemas.microsoft.com/office/drawing/2014/main" id="{376ACB83-E59A-3C94-E912-6A06B66B6BD9}"/>
              </a:ext>
            </a:extLst>
          </p:cNvPr>
          <p:cNvSpPr>
            <a:spLocks noGrp="1"/>
          </p:cNvSpPr>
          <p:nvPr>
            <p:ph type="ftr" sz="quarter" idx="11"/>
          </p:nvPr>
        </p:nvSpPr>
        <p:spPr/>
        <p:txBody>
          <a:bodyPr/>
          <a:lstStyle/>
          <a:p>
            <a:endParaRPr lang="zh-HK" altLang="en-US"/>
          </a:p>
        </p:txBody>
      </p:sp>
      <p:sp>
        <p:nvSpPr>
          <p:cNvPr id="9" name="Slide Number Placeholder 8">
            <a:extLst>
              <a:ext uri="{FF2B5EF4-FFF2-40B4-BE49-F238E27FC236}">
                <a16:creationId xmlns:a16="http://schemas.microsoft.com/office/drawing/2014/main" id="{305798CD-6888-69CF-0519-30FA61D05500}"/>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279550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68A5-5A5F-F40E-6F6F-B1168C4E7727}"/>
              </a:ext>
            </a:extLst>
          </p:cNvPr>
          <p:cNvSpPr>
            <a:spLocks noGrp="1"/>
          </p:cNvSpPr>
          <p:nvPr>
            <p:ph type="title"/>
          </p:nvPr>
        </p:nvSpPr>
        <p:spPr/>
        <p:txBody>
          <a:bodyPr/>
          <a:lstStyle/>
          <a:p>
            <a:r>
              <a:rPr lang="en-US" altLang="zh-HK"/>
              <a:t>Click to edit Master title style</a:t>
            </a:r>
            <a:endParaRPr lang="zh-HK" altLang="en-US"/>
          </a:p>
        </p:txBody>
      </p:sp>
      <p:sp>
        <p:nvSpPr>
          <p:cNvPr id="3" name="Date Placeholder 2">
            <a:extLst>
              <a:ext uri="{FF2B5EF4-FFF2-40B4-BE49-F238E27FC236}">
                <a16:creationId xmlns:a16="http://schemas.microsoft.com/office/drawing/2014/main" id="{DCB4636C-DD35-582C-9213-AD97F40B522A}"/>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4" name="Footer Placeholder 3">
            <a:extLst>
              <a:ext uri="{FF2B5EF4-FFF2-40B4-BE49-F238E27FC236}">
                <a16:creationId xmlns:a16="http://schemas.microsoft.com/office/drawing/2014/main" id="{FD28E11E-EC65-86DF-98E1-EFDAABE6BAEB}"/>
              </a:ext>
            </a:extLst>
          </p:cNvPr>
          <p:cNvSpPr>
            <a:spLocks noGrp="1"/>
          </p:cNvSpPr>
          <p:nvPr>
            <p:ph type="ftr" sz="quarter" idx="11"/>
          </p:nvPr>
        </p:nvSpPr>
        <p:spPr/>
        <p:txBody>
          <a:bodyPr/>
          <a:lstStyle/>
          <a:p>
            <a:endParaRPr lang="zh-HK" altLang="en-US"/>
          </a:p>
        </p:txBody>
      </p:sp>
      <p:sp>
        <p:nvSpPr>
          <p:cNvPr id="5" name="Slide Number Placeholder 4">
            <a:extLst>
              <a:ext uri="{FF2B5EF4-FFF2-40B4-BE49-F238E27FC236}">
                <a16:creationId xmlns:a16="http://schemas.microsoft.com/office/drawing/2014/main" id="{0B67D292-A0E9-BE68-20E6-DE8FDDA49CE6}"/>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429307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B9ECC-BFB3-3FC0-ED19-6430B92D6CD1}"/>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3" name="Footer Placeholder 2">
            <a:extLst>
              <a:ext uri="{FF2B5EF4-FFF2-40B4-BE49-F238E27FC236}">
                <a16:creationId xmlns:a16="http://schemas.microsoft.com/office/drawing/2014/main" id="{C7116B83-8D04-EEC1-7F61-16C96A68A231}"/>
              </a:ext>
            </a:extLst>
          </p:cNvPr>
          <p:cNvSpPr>
            <a:spLocks noGrp="1"/>
          </p:cNvSpPr>
          <p:nvPr>
            <p:ph type="ftr" sz="quarter" idx="11"/>
          </p:nvPr>
        </p:nvSpPr>
        <p:spPr/>
        <p:txBody>
          <a:bodyPr/>
          <a:lstStyle/>
          <a:p>
            <a:endParaRPr lang="zh-HK" altLang="en-US"/>
          </a:p>
        </p:txBody>
      </p:sp>
      <p:sp>
        <p:nvSpPr>
          <p:cNvPr id="4" name="Slide Number Placeholder 3">
            <a:extLst>
              <a:ext uri="{FF2B5EF4-FFF2-40B4-BE49-F238E27FC236}">
                <a16:creationId xmlns:a16="http://schemas.microsoft.com/office/drawing/2014/main" id="{C70FCC95-BB55-90B5-5315-7ABC8447A8AD}"/>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292634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D936-C532-E27E-7BB1-D24A24848DE6}"/>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DC38813B-C51C-CD4A-1223-B3A8EEBD3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a:extLst>
              <a:ext uri="{FF2B5EF4-FFF2-40B4-BE49-F238E27FC236}">
                <a16:creationId xmlns:a16="http://schemas.microsoft.com/office/drawing/2014/main" id="{07AE7575-E51C-7DE3-A512-A36694276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F3A5EA86-F747-E496-2CEB-680D4BEEEA47}"/>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6" name="Footer Placeholder 5">
            <a:extLst>
              <a:ext uri="{FF2B5EF4-FFF2-40B4-BE49-F238E27FC236}">
                <a16:creationId xmlns:a16="http://schemas.microsoft.com/office/drawing/2014/main" id="{F21BB2B7-F0A4-3797-4A23-0098500DA0CE}"/>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02859F1D-4746-5DC1-A5B5-D4637F2592C6}"/>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154066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0B4F-689E-11A5-6C45-CDABBFD79719}"/>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Picture Placeholder 2">
            <a:extLst>
              <a:ext uri="{FF2B5EF4-FFF2-40B4-BE49-F238E27FC236}">
                <a16:creationId xmlns:a16="http://schemas.microsoft.com/office/drawing/2014/main" id="{2FF7C28F-FA8B-A52F-4DEC-BDBF815EC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a:extLst>
              <a:ext uri="{FF2B5EF4-FFF2-40B4-BE49-F238E27FC236}">
                <a16:creationId xmlns:a16="http://schemas.microsoft.com/office/drawing/2014/main" id="{405CD6A9-9BC6-4B87-2E0D-D420F30F3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728B52A8-7CB6-B094-DAF7-BA27B634C3FA}"/>
              </a:ext>
            </a:extLst>
          </p:cNvPr>
          <p:cNvSpPr>
            <a:spLocks noGrp="1"/>
          </p:cNvSpPr>
          <p:nvPr>
            <p:ph type="dt" sz="half" idx="10"/>
          </p:nvPr>
        </p:nvSpPr>
        <p:spPr/>
        <p:txBody>
          <a:bodyPr/>
          <a:lstStyle/>
          <a:p>
            <a:fld id="{1A65ABF1-9E37-4565-AE31-8E7B7406ECFE}" type="datetimeFigureOut">
              <a:rPr lang="zh-HK" altLang="en-US" smtClean="0"/>
              <a:t>25/10/2025</a:t>
            </a:fld>
            <a:endParaRPr lang="zh-HK" altLang="en-US"/>
          </a:p>
        </p:txBody>
      </p:sp>
      <p:sp>
        <p:nvSpPr>
          <p:cNvPr id="6" name="Footer Placeholder 5">
            <a:extLst>
              <a:ext uri="{FF2B5EF4-FFF2-40B4-BE49-F238E27FC236}">
                <a16:creationId xmlns:a16="http://schemas.microsoft.com/office/drawing/2014/main" id="{A0F52AA4-53BC-2F5E-1CB0-024C58812DF7}"/>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41768345-9D00-0E7F-55BF-797A9E1438AF}"/>
              </a:ext>
            </a:extLst>
          </p:cNvPr>
          <p:cNvSpPr>
            <a:spLocks noGrp="1"/>
          </p:cNvSpPr>
          <p:nvPr>
            <p:ph type="sldNum" sz="quarter" idx="12"/>
          </p:nvPr>
        </p:nvSpPr>
        <p:spPr/>
        <p:txBody>
          <a:body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229738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DB917-7A6F-F4F9-592F-F4E529961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EDA8748E-E678-B675-40D8-DDF63D752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DF78D0DC-982C-FCD8-1B6F-7DD27A834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65ABF1-9E37-4565-AE31-8E7B7406ECFE}" type="datetimeFigureOut">
              <a:rPr lang="zh-HK" altLang="en-US" smtClean="0"/>
              <a:t>25/10/2025</a:t>
            </a:fld>
            <a:endParaRPr lang="zh-HK" altLang="en-US"/>
          </a:p>
        </p:txBody>
      </p:sp>
      <p:sp>
        <p:nvSpPr>
          <p:cNvPr id="5" name="Footer Placeholder 4">
            <a:extLst>
              <a:ext uri="{FF2B5EF4-FFF2-40B4-BE49-F238E27FC236}">
                <a16:creationId xmlns:a16="http://schemas.microsoft.com/office/drawing/2014/main" id="{23AB0C88-FE5D-2121-4940-FBB650683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Slide Number Placeholder 5">
            <a:extLst>
              <a:ext uri="{FF2B5EF4-FFF2-40B4-BE49-F238E27FC236}">
                <a16:creationId xmlns:a16="http://schemas.microsoft.com/office/drawing/2014/main" id="{ED797200-5312-E6D7-2094-D273CB216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691935-522B-4D24-8F88-48D8B202F52C}" type="slidenum">
              <a:rPr lang="zh-HK" altLang="en-US" smtClean="0"/>
              <a:t>‹#›</a:t>
            </a:fld>
            <a:endParaRPr lang="zh-HK" altLang="en-US"/>
          </a:p>
        </p:txBody>
      </p:sp>
    </p:spTree>
    <p:extLst>
      <p:ext uri="{BB962C8B-B14F-4D97-AF65-F5344CB8AC3E}">
        <p14:creationId xmlns:p14="http://schemas.microsoft.com/office/powerpoint/2010/main" val="4245946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noch-sit/mtr-mcp-example-fastapi.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8080/mc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F00A-81A4-39BB-7568-5FCD7EB7A897}"/>
              </a:ext>
            </a:extLst>
          </p:cNvPr>
          <p:cNvSpPr>
            <a:spLocks noGrp="1"/>
          </p:cNvSpPr>
          <p:nvPr>
            <p:ph type="ctrTitle"/>
          </p:nvPr>
        </p:nvSpPr>
        <p:spPr/>
        <p:txBody>
          <a:bodyPr/>
          <a:lstStyle/>
          <a:p>
            <a:r>
              <a:rPr lang="en-US" altLang="zh-HK" dirty="0"/>
              <a:t>MTR MCP Concepts</a:t>
            </a:r>
            <a:endParaRPr lang="zh-HK" altLang="en-US" dirty="0"/>
          </a:p>
        </p:txBody>
      </p:sp>
      <p:sp>
        <p:nvSpPr>
          <p:cNvPr id="3" name="Subtitle 2">
            <a:extLst>
              <a:ext uri="{FF2B5EF4-FFF2-40B4-BE49-F238E27FC236}">
                <a16:creationId xmlns:a16="http://schemas.microsoft.com/office/drawing/2014/main" id="{BFAAAFEB-6360-480D-63D7-65DE32EED25B}"/>
              </a:ext>
            </a:extLst>
          </p:cNvPr>
          <p:cNvSpPr>
            <a:spLocks noGrp="1"/>
          </p:cNvSpPr>
          <p:nvPr>
            <p:ph type="subTitle" idx="1"/>
          </p:nvPr>
        </p:nvSpPr>
        <p:spPr/>
        <p:txBody>
          <a:bodyPr/>
          <a:lstStyle/>
          <a:p>
            <a:endParaRPr lang="zh-HK" altLang="en-US"/>
          </a:p>
        </p:txBody>
      </p:sp>
    </p:spTree>
    <p:extLst>
      <p:ext uri="{BB962C8B-B14F-4D97-AF65-F5344CB8AC3E}">
        <p14:creationId xmlns:p14="http://schemas.microsoft.com/office/powerpoint/2010/main" val="177400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B2A56-7B14-DB34-BEF4-A6B080ED2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4CF400-FF35-66B4-E448-0F52E9306EA4}"/>
              </a:ext>
            </a:extLst>
          </p:cNvPr>
          <p:cNvSpPr>
            <a:spLocks noGrp="1"/>
          </p:cNvSpPr>
          <p:nvPr>
            <p:ph type="title"/>
          </p:nvPr>
        </p:nvSpPr>
        <p:spPr/>
        <p:txBody>
          <a:bodyPr/>
          <a:lstStyle/>
          <a:p>
            <a:r>
              <a:rPr lang="en-US" altLang="zh-HK" b="1" dirty="0"/>
              <a:t>MCP Transport: </a:t>
            </a:r>
            <a:r>
              <a:rPr lang="en-US" altLang="zh-HK" b="1" dirty="0" err="1"/>
              <a:t>stdio</a:t>
            </a:r>
            <a:endParaRPr lang="zh-HK" altLang="en-US" dirty="0"/>
          </a:p>
        </p:txBody>
      </p:sp>
      <p:sp>
        <p:nvSpPr>
          <p:cNvPr id="8" name="TextBox 7">
            <a:extLst>
              <a:ext uri="{FF2B5EF4-FFF2-40B4-BE49-F238E27FC236}">
                <a16:creationId xmlns:a16="http://schemas.microsoft.com/office/drawing/2014/main" id="{4F85B969-8FE0-0DA0-9D69-7771901EC905}"/>
              </a:ext>
            </a:extLst>
          </p:cNvPr>
          <p:cNvSpPr txBox="1"/>
          <p:nvPr/>
        </p:nvSpPr>
        <p:spPr>
          <a:xfrm>
            <a:off x="1355598" y="1538570"/>
            <a:ext cx="6094476" cy="4893647"/>
          </a:xfrm>
          <a:prstGeom prst="rect">
            <a:avLst/>
          </a:prstGeom>
          <a:solidFill>
            <a:schemeClr val="tx1"/>
          </a:solidFill>
        </p:spPr>
        <p:txBody>
          <a:bodyPr wrap="square">
            <a:spAutoFit/>
          </a:bodyPr>
          <a:lstStyle/>
          <a:p>
            <a:pPr>
              <a:buNone/>
            </a:pPr>
            <a:r>
              <a:rPr lang="en-US" altLang="zh-HK" sz="1200" b="0" dirty="0">
                <a:solidFill>
                  <a:srgbClr val="D4D4D4"/>
                </a:solidFill>
                <a:effectLst/>
                <a:latin typeface="Consolas" panose="020B0609020204030204" pitchFamily="49" charset="0"/>
              </a:rPr>
              <a:t># Client launches server as subprocess</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/path/to/</a:t>
            </a:r>
            <a:r>
              <a:rPr lang="en-US" altLang="zh-HK" sz="1200" b="0" dirty="0" err="1">
                <a:solidFill>
                  <a:srgbClr val="D4D4D4"/>
                </a:solidFill>
                <a:effectLst/>
                <a:latin typeface="Consolas" panose="020B0609020204030204" pitchFamily="49" charset="0"/>
              </a:rPr>
              <a:t>mcp</a:t>
            </a:r>
            <a:r>
              <a:rPr lang="en-US" altLang="zh-HK" sz="1200" b="0" dirty="0">
                <a:solidFill>
                  <a:srgbClr val="D4D4D4"/>
                </a:solidFill>
                <a:effectLst/>
                <a:latin typeface="Consolas" panose="020B0609020204030204" pitchFamily="49" charset="0"/>
              </a:rPr>
              <a:t>-server</a:t>
            </a:r>
            <a:endParaRPr lang="en-US" altLang="zh-HK" sz="1200" b="0" dirty="0">
              <a:solidFill>
                <a:srgbClr val="CCCCCC"/>
              </a:solidFill>
              <a:effectLst/>
              <a:latin typeface="Consolas" panose="020B0609020204030204" pitchFamily="49" charset="0"/>
            </a:endParaRPr>
          </a:p>
          <a:p>
            <a:pPr>
              <a:buNone/>
            </a:pPr>
            <a:br>
              <a:rPr lang="en-US" altLang="zh-HK" sz="1200" b="0" dirty="0">
                <a:solidFill>
                  <a:srgbClr val="CCCCCC"/>
                </a:solidFill>
                <a:effectLst/>
                <a:latin typeface="Consolas" panose="020B0609020204030204" pitchFamily="49" charset="0"/>
              </a:rPr>
            </a:b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Client sends to stdin</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"jsonrpc"</a:t>
            </a:r>
            <a:r>
              <a:rPr lang="en-US" altLang="zh-HK" sz="1200" b="0" dirty="0">
                <a:solidFill>
                  <a:srgbClr val="D4D4D4"/>
                </a:solidFill>
                <a:effectLst/>
                <a:latin typeface="Consolas" panose="020B0609020204030204" pitchFamily="49" charset="0"/>
              </a:rPr>
              <a:t>:</a:t>
            </a:r>
            <a:r>
              <a:rPr lang="en-US" altLang="zh-HK" sz="1200" b="0" dirty="0">
                <a:solidFill>
                  <a:srgbClr val="CE9178"/>
                </a:solidFill>
                <a:effectLst/>
                <a:latin typeface="Consolas" panose="020B0609020204030204" pitchFamily="49" charset="0"/>
              </a:rPr>
              <a:t>"2.0"</a:t>
            </a: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"id"</a:t>
            </a:r>
            <a:r>
              <a:rPr lang="en-US" altLang="zh-HK" sz="1200" b="0" dirty="0">
                <a:solidFill>
                  <a:srgbClr val="D4D4D4"/>
                </a:solidFill>
                <a:effectLst/>
                <a:latin typeface="Consolas" panose="020B0609020204030204" pitchFamily="49" charset="0"/>
              </a:rPr>
              <a:t>:</a:t>
            </a:r>
            <a:r>
              <a:rPr lang="en-US" altLang="zh-HK" sz="1200" b="0" dirty="0">
                <a:solidFill>
                  <a:srgbClr val="B5CEA8"/>
                </a:solidFill>
                <a:effectLst/>
                <a:latin typeface="Consolas" panose="020B0609020204030204" pitchFamily="49" charset="0"/>
              </a:rPr>
              <a:t>1</a:t>
            </a: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"method"</a:t>
            </a:r>
            <a:r>
              <a:rPr lang="en-US" altLang="zh-HK" sz="1200" b="0" dirty="0">
                <a:solidFill>
                  <a:srgbClr val="D4D4D4"/>
                </a:solidFill>
                <a:effectLst/>
                <a:latin typeface="Consolas" panose="020B0609020204030204" pitchFamily="49" charset="0"/>
              </a:rPr>
              <a:t>:</a:t>
            </a:r>
            <a:r>
              <a:rPr lang="en-US" altLang="zh-HK" sz="1200" b="0" dirty="0">
                <a:solidFill>
                  <a:srgbClr val="CE9178"/>
                </a:solidFill>
                <a:effectLst/>
                <a:latin typeface="Consolas" panose="020B0609020204030204" pitchFamily="49" charset="0"/>
              </a:rPr>
              <a:t>"initialize"</a:t>
            </a:r>
            <a:r>
              <a:rPr lang="en-US" altLang="zh-HK" sz="1200" b="0" dirty="0">
                <a:solidFill>
                  <a:srgbClr val="D4D4D4"/>
                </a:solidFill>
                <a:effectLst/>
                <a:latin typeface="Consolas" panose="020B0609020204030204" pitchFamily="49" charset="0"/>
              </a:rPr>
              <a:t>,</a:t>
            </a:r>
            <a:r>
              <a:rPr lang="en-US" altLang="zh-HK" sz="1200" b="0" dirty="0">
                <a:solidFill>
                  <a:srgbClr val="F44747"/>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br>
              <a:rPr lang="en-US" altLang="zh-HK" sz="1200" b="0" dirty="0">
                <a:solidFill>
                  <a:srgbClr val="CCCCCC"/>
                </a:solidFill>
                <a:effectLst/>
                <a:latin typeface="Consolas" panose="020B0609020204030204" pitchFamily="49" charset="0"/>
              </a:rPr>
            </a:b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Server responds via </a:t>
            </a:r>
            <a:r>
              <a:rPr lang="en-US" altLang="zh-HK" sz="1200" b="0" dirty="0" err="1">
                <a:solidFill>
                  <a:srgbClr val="D4D4D4"/>
                </a:solidFill>
                <a:effectLst/>
                <a:latin typeface="Consolas" panose="020B0609020204030204" pitchFamily="49" charset="0"/>
              </a:rPr>
              <a:t>stdout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"jsonrpc"</a:t>
            </a:r>
            <a:r>
              <a:rPr lang="en-US" altLang="zh-HK" sz="1200" b="0" dirty="0">
                <a:solidFill>
                  <a:srgbClr val="D4D4D4"/>
                </a:solidFill>
                <a:effectLst/>
                <a:latin typeface="Consolas" panose="020B0609020204030204" pitchFamily="49" charset="0"/>
              </a:rPr>
              <a:t>:</a:t>
            </a:r>
            <a:r>
              <a:rPr lang="en-US" altLang="zh-HK" sz="1200" b="0" dirty="0">
                <a:solidFill>
                  <a:srgbClr val="CE9178"/>
                </a:solidFill>
                <a:effectLst/>
                <a:latin typeface="Consolas" panose="020B0609020204030204" pitchFamily="49" charset="0"/>
              </a:rPr>
              <a:t>"2.0"</a:t>
            </a: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"id"</a:t>
            </a:r>
            <a:r>
              <a:rPr lang="en-US" altLang="zh-HK" sz="1200" b="0" dirty="0">
                <a:solidFill>
                  <a:srgbClr val="D4D4D4"/>
                </a:solidFill>
                <a:effectLst/>
                <a:latin typeface="Consolas" panose="020B0609020204030204" pitchFamily="49" charset="0"/>
              </a:rPr>
              <a:t>:</a:t>
            </a:r>
            <a:r>
              <a:rPr lang="en-US" altLang="zh-HK" sz="1200" b="0" dirty="0">
                <a:solidFill>
                  <a:srgbClr val="B5CEA8"/>
                </a:solidFill>
                <a:effectLst/>
                <a:latin typeface="Consolas" panose="020B0609020204030204" pitchFamily="49" charset="0"/>
              </a:rPr>
              <a:t>1</a:t>
            </a: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"result"</a:t>
            </a:r>
            <a:r>
              <a:rPr lang="en-US" altLang="zh-HK" sz="1200" b="0" dirty="0">
                <a:solidFill>
                  <a:srgbClr val="D4D4D4"/>
                </a:solidFill>
                <a:effectLst/>
                <a:latin typeface="Consolas" panose="020B0609020204030204" pitchFamily="49" charset="0"/>
              </a:rPr>
              <a:t>:{</a:t>
            </a:r>
            <a:r>
              <a:rPr lang="en-US" altLang="zh-HK" sz="1200" b="0" dirty="0">
                <a:solidFill>
                  <a:srgbClr val="F44747"/>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br>
              <a:rPr lang="en-US" altLang="zh-HK" sz="1200" b="0" dirty="0">
                <a:solidFill>
                  <a:srgbClr val="CCCCCC"/>
                </a:solidFill>
                <a:effectLst/>
                <a:latin typeface="Consolas" panose="020B0609020204030204" pitchFamily="49" charset="0"/>
              </a:rPr>
            </a:b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Server logs to stderr (optional)</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r>
              <a:rPr lang="en-US" altLang="zh-HK" sz="1200" b="0" dirty="0">
                <a:solidFill>
                  <a:srgbClr val="B5CEA8"/>
                </a:solidFill>
                <a:effectLst/>
                <a:latin typeface="Consolas" panose="020B0609020204030204" pitchFamily="49" charset="0"/>
              </a:rPr>
              <a:t>2025-10-25</a:t>
            </a:r>
            <a:r>
              <a:rPr lang="en-US" altLang="zh-HK" sz="1200" b="0" dirty="0">
                <a:solidFill>
                  <a:srgbClr val="D4D4D4"/>
                </a:solidFill>
                <a:effectLst/>
                <a:latin typeface="Consolas" panose="020B0609020204030204" pitchFamily="49" charset="0"/>
              </a:rPr>
              <a:t> </a:t>
            </a:r>
            <a:r>
              <a:rPr lang="en-US" altLang="zh-HK" sz="1200" b="0" dirty="0">
                <a:solidFill>
                  <a:srgbClr val="B5CEA8"/>
                </a:solidFill>
                <a:effectLst/>
                <a:latin typeface="Consolas" panose="020B0609020204030204" pitchFamily="49" charset="0"/>
              </a:rPr>
              <a:t>10</a:t>
            </a:r>
            <a:r>
              <a:rPr lang="en-US" altLang="zh-HK" sz="1200" b="0" dirty="0">
                <a:solidFill>
                  <a:srgbClr val="F44747"/>
                </a:solidFill>
                <a:effectLst/>
                <a:latin typeface="Consolas" panose="020B0609020204030204" pitchFamily="49" charset="0"/>
              </a:rPr>
              <a:t>:</a:t>
            </a:r>
            <a:r>
              <a:rPr lang="en-US" altLang="zh-HK" sz="1200" b="0" dirty="0">
                <a:solidFill>
                  <a:srgbClr val="B5CEA8"/>
                </a:solidFill>
                <a:effectLst/>
                <a:latin typeface="Consolas" panose="020B0609020204030204" pitchFamily="49" charset="0"/>
              </a:rPr>
              <a:t>30</a:t>
            </a:r>
            <a:r>
              <a:rPr lang="en-US" altLang="zh-HK" sz="1200" b="0" dirty="0">
                <a:solidFill>
                  <a:srgbClr val="F44747"/>
                </a:solidFill>
                <a:effectLst/>
                <a:latin typeface="Consolas" panose="020B0609020204030204" pitchFamily="49" charset="0"/>
              </a:rPr>
              <a:t>:</a:t>
            </a:r>
            <a:r>
              <a:rPr lang="en-US" altLang="zh-HK" sz="1200" b="0" dirty="0">
                <a:solidFill>
                  <a:srgbClr val="B5CEA8"/>
                </a:solidFill>
                <a:effectLst/>
                <a:latin typeface="Consolas" panose="020B0609020204030204" pitchFamily="49" charset="0"/>
              </a:rPr>
              <a:t>15</a:t>
            </a:r>
            <a:r>
              <a:rPr lang="en-US" altLang="zh-HK" sz="1200" b="0" dirty="0">
                <a:solidFill>
                  <a:srgbClr val="D4D4D4"/>
                </a:solidFill>
                <a:effectLst/>
                <a:latin typeface="Consolas" panose="020B0609020204030204" pitchFamily="49" charset="0"/>
              </a:rPr>
              <a:t>] INFO: Server initialized</a:t>
            </a:r>
            <a:endParaRPr lang="en-US" altLang="zh-HK" sz="1200" b="0" dirty="0">
              <a:solidFill>
                <a:srgbClr val="CCCCCC"/>
              </a:solidFill>
              <a:effectLst/>
              <a:latin typeface="Consolas" panose="020B0609020204030204" pitchFamily="49" charset="0"/>
            </a:endParaRPr>
          </a:p>
          <a:p>
            <a:pPr>
              <a:buNone/>
            </a:pPr>
            <a:br>
              <a:rPr lang="en-US" altLang="zh-HK" sz="1200" b="0" dirty="0">
                <a:solidFill>
                  <a:srgbClr val="CCCCCC"/>
                </a:solidFill>
                <a:effectLst/>
                <a:latin typeface="Consolas" panose="020B0609020204030204" pitchFamily="49" charset="0"/>
              </a:rPr>
            </a:b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Claude Desktop config example</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mcpServers</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"filesystem"</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"command"</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a:t>
            </a:r>
            <a:r>
              <a:rPr lang="en-US" altLang="zh-HK" sz="1200" b="0" dirty="0" err="1">
                <a:solidFill>
                  <a:srgbClr val="CE9178"/>
                </a:solidFill>
                <a:effectLst/>
                <a:latin typeface="Consolas" panose="020B0609020204030204" pitchFamily="49" charset="0"/>
              </a:rPr>
              <a:t>npx</a:t>
            </a:r>
            <a:r>
              <a:rPr lang="en-US" altLang="zh-HK" sz="1200" b="0" dirty="0">
                <a:solidFill>
                  <a:srgbClr val="CE9178"/>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args</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a:t>
            </a:r>
            <a:r>
              <a:rPr lang="en-US" altLang="zh-HK" sz="1200" b="0" dirty="0" err="1">
                <a:solidFill>
                  <a:srgbClr val="CE9178"/>
                </a:solidFill>
                <a:effectLst/>
                <a:latin typeface="Consolas" panose="020B0609020204030204" pitchFamily="49" charset="0"/>
              </a:rPr>
              <a:t>modelcontextprotocol</a:t>
            </a:r>
            <a:r>
              <a:rPr lang="en-US" altLang="zh-HK" sz="1200" b="0" dirty="0">
                <a:solidFill>
                  <a:srgbClr val="CE9178"/>
                </a:solidFill>
                <a:effectLst/>
                <a:latin typeface="Consolas" panose="020B0609020204030204" pitchFamily="49" charset="0"/>
              </a:rPr>
              <a:t>/server-filesystem"</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"/Users/data"</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4260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978A-EB79-C018-E147-F85CF6C430FB}"/>
              </a:ext>
            </a:extLst>
          </p:cNvPr>
          <p:cNvSpPr>
            <a:spLocks noGrp="1"/>
          </p:cNvSpPr>
          <p:nvPr>
            <p:ph type="title"/>
          </p:nvPr>
        </p:nvSpPr>
        <p:spPr/>
        <p:txBody>
          <a:bodyPr/>
          <a:lstStyle/>
          <a:p>
            <a:r>
              <a:rPr lang="en-US" altLang="zh-HK" b="1" dirty="0"/>
              <a:t>MCP Transport: HTTP </a:t>
            </a:r>
            <a:r>
              <a:rPr lang="en-US" altLang="zh-HK" b="1" dirty="0" err="1"/>
              <a:t>Streamable</a:t>
            </a:r>
            <a:endParaRPr lang="zh-HK" altLang="en-US" dirty="0"/>
          </a:p>
        </p:txBody>
      </p:sp>
      <p:sp>
        <p:nvSpPr>
          <p:cNvPr id="3" name="Content Placeholder 2">
            <a:extLst>
              <a:ext uri="{FF2B5EF4-FFF2-40B4-BE49-F238E27FC236}">
                <a16:creationId xmlns:a16="http://schemas.microsoft.com/office/drawing/2014/main" id="{BD53B062-AF98-0533-1C89-F2E742BEB761}"/>
              </a:ext>
            </a:extLst>
          </p:cNvPr>
          <p:cNvSpPr>
            <a:spLocks noGrp="1"/>
          </p:cNvSpPr>
          <p:nvPr>
            <p:ph idx="1"/>
          </p:nvPr>
        </p:nvSpPr>
        <p:spPr/>
        <p:txBody>
          <a:bodyPr/>
          <a:lstStyle/>
          <a:p>
            <a:r>
              <a:rPr lang="en-US" altLang="zh-HK" dirty="0"/>
              <a:t>HTTP </a:t>
            </a:r>
            <a:r>
              <a:rPr lang="en-US" altLang="zh-HK" dirty="0" err="1"/>
              <a:t>Streamable</a:t>
            </a:r>
            <a:r>
              <a:rPr lang="en-US" altLang="zh-HK" dirty="0"/>
              <a:t> enables remote web service communication with one unified /</a:t>
            </a:r>
            <a:r>
              <a:rPr lang="en-US" altLang="zh-HK" dirty="0" err="1"/>
              <a:t>mcp</a:t>
            </a:r>
            <a:r>
              <a:rPr lang="en-US" altLang="zh-HK" dirty="0"/>
              <a:t> endpoint for POST (send) and GET (receive SSE).</a:t>
            </a:r>
          </a:p>
          <a:p>
            <a:endParaRPr lang="en-US" altLang="zh-HK" dirty="0"/>
          </a:p>
          <a:p>
            <a:r>
              <a:rPr lang="en-US" altLang="zh-HK" dirty="0"/>
              <a:t>Server can respond with direct JSON (simple requests) or SSE stream (complex requests with progress updates).</a:t>
            </a:r>
          </a:p>
          <a:p>
            <a:endParaRPr lang="en-US" altLang="zh-HK" dirty="0"/>
          </a:p>
          <a:p>
            <a:r>
              <a:rPr lang="en-US" altLang="zh-HK" dirty="0"/>
              <a:t>Session management via </a:t>
            </a:r>
            <a:r>
              <a:rPr lang="en-US" altLang="zh-HK" dirty="0" err="1"/>
              <a:t>Mcp</a:t>
            </a:r>
            <a:r>
              <a:rPr lang="en-US" altLang="zh-HK" dirty="0"/>
              <a:t>-Session-Id header links all requests, enables stateful multi-turn interactions.</a:t>
            </a:r>
          </a:p>
          <a:p>
            <a:endParaRPr lang="zh-HK" altLang="en-US" dirty="0"/>
          </a:p>
        </p:txBody>
      </p:sp>
    </p:spTree>
    <p:extLst>
      <p:ext uri="{BB962C8B-B14F-4D97-AF65-F5344CB8AC3E}">
        <p14:creationId xmlns:p14="http://schemas.microsoft.com/office/powerpoint/2010/main" val="397326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BD62B-E22E-A800-941F-9DAD09570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E6F37-4E9B-D421-1B0E-9E73F1EBBC57}"/>
              </a:ext>
            </a:extLst>
          </p:cNvPr>
          <p:cNvSpPr>
            <a:spLocks noGrp="1"/>
          </p:cNvSpPr>
          <p:nvPr>
            <p:ph type="title"/>
          </p:nvPr>
        </p:nvSpPr>
        <p:spPr/>
        <p:txBody>
          <a:bodyPr/>
          <a:lstStyle/>
          <a:p>
            <a:r>
              <a:rPr lang="en-US" altLang="zh-HK" b="1" dirty="0"/>
              <a:t>MCP Transport: HTTP </a:t>
            </a:r>
            <a:r>
              <a:rPr lang="en-US" altLang="zh-HK" b="1" dirty="0" err="1"/>
              <a:t>Streamable</a:t>
            </a:r>
            <a:endParaRPr lang="zh-HK" altLang="en-US" dirty="0"/>
          </a:p>
        </p:txBody>
      </p:sp>
      <p:pic>
        <p:nvPicPr>
          <p:cNvPr id="7" name="Picture 6">
            <a:extLst>
              <a:ext uri="{FF2B5EF4-FFF2-40B4-BE49-F238E27FC236}">
                <a16:creationId xmlns:a16="http://schemas.microsoft.com/office/drawing/2014/main" id="{D43998DA-B727-2CBA-B887-4D5DD22620DD}"/>
              </a:ext>
            </a:extLst>
          </p:cNvPr>
          <p:cNvPicPr>
            <a:picLocks noChangeAspect="1"/>
          </p:cNvPicPr>
          <p:nvPr/>
        </p:nvPicPr>
        <p:blipFill>
          <a:blip r:embed="rId2"/>
          <a:stretch>
            <a:fillRect/>
          </a:stretch>
        </p:blipFill>
        <p:spPr>
          <a:xfrm>
            <a:off x="7790953" y="1553046"/>
            <a:ext cx="3562847" cy="4172532"/>
          </a:xfrm>
          <a:prstGeom prst="rect">
            <a:avLst/>
          </a:prstGeom>
        </p:spPr>
      </p:pic>
      <p:sp>
        <p:nvSpPr>
          <p:cNvPr id="9" name="TextBox 8">
            <a:extLst>
              <a:ext uri="{FF2B5EF4-FFF2-40B4-BE49-F238E27FC236}">
                <a16:creationId xmlns:a16="http://schemas.microsoft.com/office/drawing/2014/main" id="{5F1168E2-36FD-373E-8E1E-44225C54D84B}"/>
              </a:ext>
            </a:extLst>
          </p:cNvPr>
          <p:cNvSpPr txBox="1"/>
          <p:nvPr/>
        </p:nvSpPr>
        <p:spPr>
          <a:xfrm>
            <a:off x="838200" y="1825625"/>
            <a:ext cx="6094476" cy="3690947"/>
          </a:xfrm>
          <a:prstGeom prst="rect">
            <a:avLst/>
          </a:prstGeom>
          <a:solidFill>
            <a:schemeClr val="tx1"/>
          </a:solidFill>
        </p:spPr>
        <p:txBody>
          <a:bodyPr wrap="square">
            <a:spAutoFit/>
          </a:bodyPr>
          <a:lstStyle/>
          <a:p>
            <a:pPr>
              <a:lnSpc>
                <a:spcPts val="1425"/>
              </a:lnSpc>
              <a:buNone/>
            </a:pP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 Initialize (POST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POST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 HTTP/</a:t>
            </a:r>
            <a:r>
              <a:rPr lang="en-US" altLang="zh-HK" sz="1400" b="0" dirty="0">
                <a:solidFill>
                  <a:srgbClr val="B5CEA8"/>
                </a:solidFill>
                <a:effectLst/>
                <a:latin typeface="Consolas" panose="020B0609020204030204" pitchFamily="49" charset="0"/>
              </a:rPr>
              <a:t>1.1</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"initialize"</a:t>
            </a:r>
            <a:r>
              <a:rPr lang="en-US" altLang="zh-HK" sz="1400" b="0" dirty="0">
                <a:solidFill>
                  <a:srgbClr val="D4D4D4"/>
                </a:solidFill>
                <a:effectLst/>
                <a:latin typeface="Consolas" panose="020B0609020204030204" pitchFamily="49" charset="0"/>
              </a:rPr>
              <a:t>,</a:t>
            </a:r>
            <a:r>
              <a:rPr lang="en-US" altLang="zh-HK" sz="1400" b="0" dirty="0">
                <a:solidFill>
                  <a:srgbClr val="F44747"/>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lnSpc>
                <a:spcPts val="1425"/>
              </a:lnSpc>
              <a:buNone/>
            </a:pPr>
            <a:br>
              <a:rPr lang="en-US" altLang="zh-HK" sz="1400" b="0" dirty="0">
                <a:solidFill>
                  <a:srgbClr val="CCCCCC"/>
                </a:solidFill>
                <a:effectLst/>
                <a:latin typeface="Consolas" panose="020B0609020204030204" pitchFamily="49" charset="0"/>
              </a:rPr>
            </a:b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Response:</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-Session-Id: session-abc</a:t>
            </a:r>
            <a:r>
              <a:rPr lang="en-US" altLang="zh-HK" sz="1400" b="0" dirty="0">
                <a:solidFill>
                  <a:srgbClr val="B5CEA8"/>
                </a:solidFill>
                <a:effectLst/>
                <a:latin typeface="Consolas" panose="020B0609020204030204" pitchFamily="49" charset="0"/>
              </a:rPr>
              <a:t>-123</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"result"</a:t>
            </a:r>
            <a:r>
              <a:rPr lang="en-US" altLang="zh-HK" sz="1400" b="0" dirty="0">
                <a:solidFill>
                  <a:srgbClr val="D4D4D4"/>
                </a:solidFill>
                <a:effectLst/>
                <a:latin typeface="Consolas" panose="020B0609020204030204" pitchFamily="49" charset="0"/>
              </a:rPr>
              <a:t>:{</a:t>
            </a:r>
            <a:r>
              <a:rPr lang="en-US" altLang="zh-HK" sz="1400" b="0" dirty="0">
                <a:solidFill>
                  <a:srgbClr val="F44747"/>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lnSpc>
                <a:spcPts val="1425"/>
              </a:lnSpc>
              <a:buNone/>
            </a:pPr>
            <a:br>
              <a:rPr lang="en-US" altLang="zh-HK" sz="1400" b="0" dirty="0">
                <a:solidFill>
                  <a:srgbClr val="CCCCCC"/>
                </a:solidFill>
                <a:effectLst/>
                <a:latin typeface="Consolas" panose="020B0609020204030204" pitchFamily="49" charset="0"/>
              </a:rPr>
            </a:b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2</a:t>
            </a:r>
            <a:r>
              <a:rPr lang="en-US" altLang="zh-HK" sz="1400" b="0" dirty="0">
                <a:solidFill>
                  <a:srgbClr val="D4D4D4"/>
                </a:solidFill>
                <a:effectLst/>
                <a:latin typeface="Consolas" panose="020B0609020204030204" pitchFamily="49" charset="0"/>
              </a:rPr>
              <a:t>. Open SSE Stream (GET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GET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 HTTP/</a:t>
            </a:r>
            <a:r>
              <a:rPr lang="en-US" altLang="zh-HK" sz="1400" b="0" dirty="0">
                <a:solidFill>
                  <a:srgbClr val="B5CEA8"/>
                </a:solidFill>
                <a:effectLst/>
                <a:latin typeface="Consolas" panose="020B0609020204030204" pitchFamily="49" charset="0"/>
              </a:rPr>
              <a:t>1.1</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-Session-Id: session-abc</a:t>
            </a:r>
            <a:r>
              <a:rPr lang="en-US" altLang="zh-HK" sz="1400" b="0" dirty="0">
                <a:solidFill>
                  <a:srgbClr val="B5CEA8"/>
                </a:solidFill>
                <a:effectLst/>
                <a:latin typeface="Consolas" panose="020B0609020204030204" pitchFamily="49" charset="0"/>
              </a:rPr>
              <a:t>-123</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Accept: text/event-stream</a:t>
            </a:r>
            <a:endParaRPr lang="en-US" altLang="zh-HK" sz="1400" b="0" dirty="0">
              <a:solidFill>
                <a:srgbClr val="CCCCCC"/>
              </a:solidFill>
              <a:effectLst/>
              <a:latin typeface="Consolas" panose="020B0609020204030204" pitchFamily="49" charset="0"/>
            </a:endParaRPr>
          </a:p>
          <a:p>
            <a:pPr>
              <a:lnSpc>
                <a:spcPts val="1425"/>
              </a:lnSpc>
              <a:buNone/>
            </a:pPr>
            <a:br>
              <a:rPr lang="en-US" altLang="zh-HK" sz="1400" b="0" dirty="0">
                <a:solidFill>
                  <a:srgbClr val="CCCCCC"/>
                </a:solidFill>
                <a:effectLst/>
                <a:latin typeface="Consolas" panose="020B0609020204030204" pitchFamily="49" charset="0"/>
              </a:rPr>
            </a:b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3</a:t>
            </a:r>
            <a:r>
              <a:rPr lang="en-US" altLang="zh-HK" sz="1400" b="0" dirty="0">
                <a:solidFill>
                  <a:srgbClr val="D4D4D4"/>
                </a:solidFill>
                <a:effectLst/>
                <a:latin typeface="Consolas" panose="020B0609020204030204" pitchFamily="49" charset="0"/>
              </a:rPr>
              <a:t>. Send Tool Call (POST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POST /</a:t>
            </a: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 HTTP/</a:t>
            </a:r>
            <a:r>
              <a:rPr lang="en-US" altLang="zh-HK" sz="1400" b="0" dirty="0">
                <a:solidFill>
                  <a:srgbClr val="B5CEA8"/>
                </a:solidFill>
                <a:effectLst/>
                <a:latin typeface="Consolas" panose="020B0609020204030204" pitchFamily="49" charset="0"/>
              </a:rPr>
              <a:t>1.1</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err="1">
                <a:solidFill>
                  <a:srgbClr val="D4D4D4"/>
                </a:solidFill>
                <a:effectLst/>
                <a:latin typeface="Consolas" panose="020B0609020204030204" pitchFamily="49" charset="0"/>
              </a:rPr>
              <a:t>Mcp</a:t>
            </a:r>
            <a:r>
              <a:rPr lang="en-US" altLang="zh-HK" sz="1400" b="0" dirty="0">
                <a:solidFill>
                  <a:srgbClr val="D4D4D4"/>
                </a:solidFill>
                <a:effectLst/>
                <a:latin typeface="Consolas" panose="020B0609020204030204" pitchFamily="49" charset="0"/>
              </a:rPr>
              <a:t>-Session-Id: session-abc</a:t>
            </a:r>
            <a:r>
              <a:rPr lang="en-US" altLang="zh-HK" sz="1400" b="0" dirty="0">
                <a:solidFill>
                  <a:srgbClr val="B5CEA8"/>
                </a:solidFill>
                <a:effectLst/>
                <a:latin typeface="Consolas" panose="020B0609020204030204" pitchFamily="49" charset="0"/>
              </a:rPr>
              <a:t>-123</a:t>
            </a:r>
            <a:endParaRPr lang="en-US" altLang="zh-HK" sz="1400" b="0" dirty="0">
              <a:solidFill>
                <a:srgbClr val="CCCCCC"/>
              </a:solidFill>
              <a:effectLst/>
              <a:latin typeface="Consolas" panose="020B0609020204030204" pitchFamily="49" charset="0"/>
            </a:endParaRPr>
          </a:p>
          <a:p>
            <a:pPr>
              <a:lnSpc>
                <a:spcPts val="1425"/>
              </a:lnSpc>
              <a:buNone/>
            </a:pP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2</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"tools/call"</a:t>
            </a:r>
            <a:r>
              <a:rPr lang="en-US" altLang="zh-HK" sz="1400" b="0" dirty="0">
                <a:solidFill>
                  <a:srgbClr val="D4D4D4"/>
                </a:solidFill>
                <a:effectLst/>
                <a:latin typeface="Consolas" panose="020B0609020204030204" pitchFamily="49" charset="0"/>
              </a:rPr>
              <a:t>,</a:t>
            </a:r>
            <a:r>
              <a:rPr lang="en-US" altLang="zh-HK" sz="1400" b="0" dirty="0">
                <a:solidFill>
                  <a:srgbClr val="F44747"/>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4373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1702-C991-8AA9-ACAF-9306EE585865}"/>
              </a:ext>
            </a:extLst>
          </p:cNvPr>
          <p:cNvSpPr>
            <a:spLocks noGrp="1"/>
          </p:cNvSpPr>
          <p:nvPr>
            <p:ph type="title"/>
          </p:nvPr>
        </p:nvSpPr>
        <p:spPr/>
        <p:txBody>
          <a:bodyPr/>
          <a:lstStyle/>
          <a:p>
            <a:r>
              <a:rPr lang="en-US" altLang="zh-HK" b="1" dirty="0"/>
              <a:t>MCP Core Primitive: Resources</a:t>
            </a:r>
            <a:endParaRPr lang="zh-HK" altLang="en-US" dirty="0"/>
          </a:p>
        </p:txBody>
      </p:sp>
      <p:sp>
        <p:nvSpPr>
          <p:cNvPr id="3" name="Content Placeholder 2">
            <a:extLst>
              <a:ext uri="{FF2B5EF4-FFF2-40B4-BE49-F238E27FC236}">
                <a16:creationId xmlns:a16="http://schemas.microsoft.com/office/drawing/2014/main" id="{B57CA9A8-0010-3B80-FB0B-EFA19CA13F28}"/>
              </a:ext>
            </a:extLst>
          </p:cNvPr>
          <p:cNvSpPr>
            <a:spLocks noGrp="1"/>
          </p:cNvSpPr>
          <p:nvPr>
            <p:ph idx="1"/>
          </p:nvPr>
        </p:nvSpPr>
        <p:spPr>
          <a:xfrm>
            <a:off x="838200" y="1825625"/>
            <a:ext cx="10637520" cy="2517775"/>
          </a:xfrm>
        </p:spPr>
        <p:txBody>
          <a:bodyPr>
            <a:normAutofit lnSpcReduction="10000"/>
          </a:bodyPr>
          <a:lstStyle/>
          <a:p>
            <a:r>
              <a:rPr lang="en-US" altLang="zh-HK" dirty="0"/>
              <a:t>Resources are passive data sources that clients can READ (like files, database records, API responses) - context for LLMs.</a:t>
            </a:r>
          </a:p>
          <a:p>
            <a:r>
              <a:rPr lang="en-US" altLang="zh-HK" dirty="0"/>
              <a:t>Resources have URIs (e.g., file:///, db://), MIME types (text/plain, application/</a:t>
            </a:r>
            <a:r>
              <a:rPr lang="en-US" altLang="zh-HK" dirty="0" err="1"/>
              <a:t>json</a:t>
            </a:r>
            <a:r>
              <a:rPr lang="en-US" altLang="zh-HK" dirty="0"/>
              <a:t>), and optional metadata.</a:t>
            </a:r>
          </a:p>
          <a:p>
            <a:r>
              <a:rPr lang="en-US" altLang="zh-HK" dirty="0"/>
              <a:t>Flow: Client requests resources/list → Server returns available resources → Client reads specific resource by URI.</a:t>
            </a:r>
          </a:p>
          <a:p>
            <a:endParaRPr lang="zh-HK" altLang="en-US" dirty="0"/>
          </a:p>
        </p:txBody>
      </p:sp>
      <p:pic>
        <p:nvPicPr>
          <p:cNvPr id="7" name="Picture 6">
            <a:extLst>
              <a:ext uri="{FF2B5EF4-FFF2-40B4-BE49-F238E27FC236}">
                <a16:creationId xmlns:a16="http://schemas.microsoft.com/office/drawing/2014/main" id="{096150DC-C4A6-8523-CD0D-2163D20D19A6}"/>
              </a:ext>
            </a:extLst>
          </p:cNvPr>
          <p:cNvPicPr>
            <a:picLocks noChangeAspect="1"/>
          </p:cNvPicPr>
          <p:nvPr/>
        </p:nvPicPr>
        <p:blipFill>
          <a:blip r:embed="rId2"/>
          <a:stretch>
            <a:fillRect/>
          </a:stretch>
        </p:blipFill>
        <p:spPr>
          <a:xfrm>
            <a:off x="2754223" y="4409285"/>
            <a:ext cx="5649113" cy="2019582"/>
          </a:xfrm>
          <a:prstGeom prst="rect">
            <a:avLst/>
          </a:prstGeom>
        </p:spPr>
      </p:pic>
    </p:spTree>
    <p:extLst>
      <p:ext uri="{BB962C8B-B14F-4D97-AF65-F5344CB8AC3E}">
        <p14:creationId xmlns:p14="http://schemas.microsoft.com/office/powerpoint/2010/main" val="172438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9AD36-6534-0CFA-1121-5A5256799F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08653-AFA8-6BD6-F5DF-6FD789228878}"/>
              </a:ext>
            </a:extLst>
          </p:cNvPr>
          <p:cNvSpPr>
            <a:spLocks noGrp="1"/>
          </p:cNvSpPr>
          <p:nvPr>
            <p:ph type="title"/>
          </p:nvPr>
        </p:nvSpPr>
        <p:spPr/>
        <p:txBody>
          <a:bodyPr/>
          <a:lstStyle/>
          <a:p>
            <a:r>
              <a:rPr lang="en-US" altLang="zh-HK" b="1" dirty="0"/>
              <a:t>MCP Core Primitive: Resources</a:t>
            </a:r>
            <a:endParaRPr lang="zh-HK" altLang="en-US" dirty="0"/>
          </a:p>
        </p:txBody>
      </p:sp>
      <p:sp>
        <p:nvSpPr>
          <p:cNvPr id="9" name="TextBox 8">
            <a:extLst>
              <a:ext uri="{FF2B5EF4-FFF2-40B4-BE49-F238E27FC236}">
                <a16:creationId xmlns:a16="http://schemas.microsoft.com/office/drawing/2014/main" id="{761FC10A-98EF-A727-7852-B2E420152752}"/>
              </a:ext>
            </a:extLst>
          </p:cNvPr>
          <p:cNvSpPr txBox="1"/>
          <p:nvPr/>
        </p:nvSpPr>
        <p:spPr>
          <a:xfrm>
            <a:off x="642366" y="1585248"/>
            <a:ext cx="6094476" cy="4616648"/>
          </a:xfrm>
          <a:prstGeom prst="rect">
            <a:avLst/>
          </a:prstGeom>
          <a:solidFill>
            <a:schemeClr val="tx1"/>
          </a:solidFill>
        </p:spPr>
        <p:txBody>
          <a:bodyPr wrap="square">
            <a:spAutoFit/>
          </a:bodyPr>
          <a:lstStyle/>
          <a:p>
            <a:pPr>
              <a:buNone/>
            </a:pPr>
            <a:r>
              <a:rPr lang="en-US" altLang="zh-HK" sz="1400" b="0" dirty="0">
                <a:solidFill>
                  <a:srgbClr val="6A9955"/>
                </a:solidFill>
                <a:effectLst/>
                <a:latin typeface="Consolas" panose="020B0609020204030204" pitchFamily="49" charset="0"/>
              </a:rPr>
              <a:t>//1. List available resources</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"resources/list"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"resources"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uri</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"file:///project/README.md"</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"Project README"</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mimeType</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"text/plain"</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uri</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a:t>
            </a:r>
            <a:r>
              <a:rPr lang="en-US" altLang="zh-HK" sz="1400" b="0" dirty="0" err="1">
                <a:solidFill>
                  <a:srgbClr val="CE9178"/>
                </a:solidFill>
                <a:effectLst/>
                <a:latin typeface="Consolas" panose="020B0609020204030204" pitchFamily="49" charset="0"/>
              </a:rPr>
              <a:t>db</a:t>
            </a:r>
            <a:r>
              <a:rPr lang="en-US" altLang="zh-HK" sz="1400" b="0" dirty="0">
                <a:solidFill>
                  <a:srgbClr val="CE9178"/>
                </a:solidFill>
                <a:effectLst/>
                <a:latin typeface="Consolas" panose="020B0609020204030204" pitchFamily="49" charset="0"/>
              </a:rPr>
              <a:t>://users/12345"</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"User Profile"</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mimeType</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"application/</a:t>
            </a:r>
            <a:r>
              <a:rPr lang="en-US" altLang="zh-HK" sz="1400" b="0" dirty="0" err="1">
                <a:solidFill>
                  <a:srgbClr val="CE9178"/>
                </a:solidFill>
                <a:effectLst/>
                <a:latin typeface="Consolas" panose="020B0609020204030204" pitchFamily="49" charset="0"/>
              </a:rPr>
              <a:t>json</a:t>
            </a:r>
            <a:r>
              <a:rPr lang="en-US" altLang="zh-HK" sz="1400" b="0" dirty="0">
                <a:solidFill>
                  <a:srgbClr val="CE9178"/>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br>
              <a:rPr lang="en-US" altLang="zh-HK" sz="1400" b="0" dirty="0">
                <a:solidFill>
                  <a:srgbClr val="CCCCCC"/>
                </a:solidFill>
                <a:effectLst/>
                <a:latin typeface="Consolas" panose="020B0609020204030204" pitchFamily="49" charset="0"/>
              </a:rPr>
            </a:b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6A9955"/>
                </a:solidFill>
                <a:effectLst/>
                <a:latin typeface="Consolas" panose="020B0609020204030204" pitchFamily="49" charset="0"/>
              </a:rPr>
              <a:t>//2. Read specific resource</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2</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"resources/read"</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"params"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uri</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"file:///project/README.md"</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r>
              <a:rPr lang="en-US" altLang="zh-HK" sz="1400" b="0" dirty="0">
                <a:solidFill>
                  <a:srgbClr val="9CDCFE"/>
                </a:solidFill>
                <a:effectLst/>
                <a:latin typeface="Consolas" panose="020B0609020204030204" pitchFamily="49" charset="0"/>
              </a:rPr>
              <a:t>"contents"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uri</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"text"</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0102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F5AE-E93A-C51E-7C91-52E069A63AA8}"/>
              </a:ext>
            </a:extLst>
          </p:cNvPr>
          <p:cNvSpPr>
            <a:spLocks noGrp="1"/>
          </p:cNvSpPr>
          <p:nvPr>
            <p:ph type="title"/>
          </p:nvPr>
        </p:nvSpPr>
        <p:spPr/>
        <p:txBody>
          <a:bodyPr/>
          <a:lstStyle/>
          <a:p>
            <a:r>
              <a:rPr lang="en-US" altLang="zh-HK" b="1" dirty="0"/>
              <a:t>MCP Core Primitive: Prompts</a:t>
            </a:r>
            <a:endParaRPr lang="zh-HK" altLang="en-US" dirty="0"/>
          </a:p>
        </p:txBody>
      </p:sp>
      <p:sp>
        <p:nvSpPr>
          <p:cNvPr id="3" name="Content Placeholder 2">
            <a:extLst>
              <a:ext uri="{FF2B5EF4-FFF2-40B4-BE49-F238E27FC236}">
                <a16:creationId xmlns:a16="http://schemas.microsoft.com/office/drawing/2014/main" id="{0E14195A-3AA3-B646-4A19-A817D89CB3F3}"/>
              </a:ext>
            </a:extLst>
          </p:cNvPr>
          <p:cNvSpPr>
            <a:spLocks noGrp="1"/>
          </p:cNvSpPr>
          <p:nvPr>
            <p:ph idx="1"/>
          </p:nvPr>
        </p:nvSpPr>
        <p:spPr/>
        <p:txBody>
          <a:bodyPr/>
          <a:lstStyle/>
          <a:p>
            <a:r>
              <a:rPr lang="en-US" altLang="zh-HK" dirty="0"/>
              <a:t>Prompts are reusable templates/workflows (like 'code review template', 'SQL query generator') with placeholders for arguments.</a:t>
            </a:r>
          </a:p>
          <a:p>
            <a:endParaRPr lang="en-US" altLang="zh-HK" dirty="0"/>
          </a:p>
          <a:p>
            <a:r>
              <a:rPr lang="en-US" altLang="zh-HK" dirty="0"/>
              <a:t>Server defines prompts with names, descriptions, and argument schemas. Client can request and use them with custom values.</a:t>
            </a:r>
          </a:p>
          <a:p>
            <a:endParaRPr lang="en-US" altLang="zh-HK" dirty="0"/>
          </a:p>
          <a:p>
            <a:r>
              <a:rPr lang="en-US" altLang="zh-HK" dirty="0"/>
              <a:t>Flow: Client requests prompts/list → Server returns templates → Client gets prompt with </a:t>
            </a:r>
            <a:r>
              <a:rPr lang="en-US" altLang="zh-HK" dirty="0" err="1"/>
              <a:t>args</a:t>
            </a:r>
            <a:r>
              <a:rPr lang="en-US" altLang="zh-HK" dirty="0"/>
              <a:t> → Server returns filled template.</a:t>
            </a:r>
          </a:p>
          <a:p>
            <a:endParaRPr lang="zh-HK" altLang="en-US" dirty="0"/>
          </a:p>
        </p:txBody>
      </p:sp>
    </p:spTree>
    <p:extLst>
      <p:ext uri="{BB962C8B-B14F-4D97-AF65-F5344CB8AC3E}">
        <p14:creationId xmlns:p14="http://schemas.microsoft.com/office/powerpoint/2010/main" val="191862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64EF5-9094-0890-BD97-14C166846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27351-386B-07B2-A5CC-22508ACAC99B}"/>
              </a:ext>
            </a:extLst>
          </p:cNvPr>
          <p:cNvSpPr>
            <a:spLocks noGrp="1"/>
          </p:cNvSpPr>
          <p:nvPr>
            <p:ph type="title"/>
          </p:nvPr>
        </p:nvSpPr>
        <p:spPr/>
        <p:txBody>
          <a:bodyPr/>
          <a:lstStyle/>
          <a:p>
            <a:r>
              <a:rPr lang="en-US" altLang="zh-HK" b="1" dirty="0"/>
              <a:t>MCP Core Primitive: Prompts</a:t>
            </a:r>
            <a:endParaRPr lang="zh-HK" altLang="en-US" dirty="0"/>
          </a:p>
        </p:txBody>
      </p:sp>
      <p:sp>
        <p:nvSpPr>
          <p:cNvPr id="7" name="TextBox 6">
            <a:extLst>
              <a:ext uri="{FF2B5EF4-FFF2-40B4-BE49-F238E27FC236}">
                <a16:creationId xmlns:a16="http://schemas.microsoft.com/office/drawing/2014/main" id="{186B7313-2231-A949-DAF4-110C76E6783A}"/>
              </a:ext>
            </a:extLst>
          </p:cNvPr>
          <p:cNvSpPr txBox="1"/>
          <p:nvPr/>
        </p:nvSpPr>
        <p:spPr>
          <a:xfrm>
            <a:off x="1209294" y="1404919"/>
            <a:ext cx="7962138" cy="5262979"/>
          </a:xfrm>
          <a:prstGeom prst="rect">
            <a:avLst/>
          </a:prstGeom>
          <a:solidFill>
            <a:schemeClr val="tx1"/>
          </a:solidFill>
        </p:spPr>
        <p:txBody>
          <a:bodyPr wrap="square">
            <a:spAutoFit/>
          </a:bodyPr>
          <a:lstStyle/>
          <a:p>
            <a:pPr>
              <a:buNone/>
            </a:pPr>
            <a:r>
              <a:rPr lang="en-US" altLang="zh-HK" sz="1400" b="0" dirty="0">
                <a:solidFill>
                  <a:srgbClr val="6A9955"/>
                </a:solidFill>
                <a:effectLst/>
                <a:latin typeface="Consolas" panose="020B0609020204030204" pitchFamily="49" charset="0"/>
              </a:rPr>
              <a:t>// 1. List available prompts</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"prompts/list"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"prompts"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"code-review"</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"description"</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"Review code for best practices"</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"arguments"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"language"</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"description"</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"Programming language"</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br>
              <a:rPr lang="en-US" altLang="zh-HK" sz="1400" b="0" dirty="0">
                <a:solidFill>
                  <a:srgbClr val="CCCCCC"/>
                </a:solidFill>
                <a:effectLst/>
                <a:latin typeface="Consolas" panose="020B0609020204030204" pitchFamily="49" charset="0"/>
              </a:rPr>
            </a:b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6A9955"/>
                </a:solidFill>
                <a:effectLst/>
                <a:latin typeface="Consolas" panose="020B0609020204030204" pitchFamily="49" charset="0"/>
              </a:rPr>
              <a:t>// 2. Get prompt with arguments</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2</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"prompts/get"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"params"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name"</a:t>
            </a:r>
            <a:r>
              <a:rPr lang="en-US" altLang="zh-HK" sz="1400" b="0" dirty="0" err="1">
                <a:solidFill>
                  <a:srgbClr val="D4D4D4"/>
                </a:solidFill>
                <a:effectLst/>
                <a:latin typeface="Consolas" panose="020B0609020204030204" pitchFamily="49" charset="0"/>
              </a:rPr>
              <a:t>:</a:t>
            </a:r>
            <a:r>
              <a:rPr lang="en-US" altLang="zh-HK" sz="1400" b="0" dirty="0" err="1">
                <a:solidFill>
                  <a:srgbClr val="CE9178"/>
                </a:solidFill>
                <a:effectLst/>
                <a:latin typeface="Consolas" panose="020B0609020204030204" pitchFamily="49" charset="0"/>
              </a:rPr>
              <a:t>"code-review</a:t>
            </a:r>
            <a:r>
              <a:rPr lang="en-US" altLang="zh-HK" sz="1400" b="0" dirty="0">
                <a:solidFill>
                  <a:srgbClr val="CE9178"/>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"arguments"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language"</a:t>
            </a:r>
            <a:r>
              <a:rPr lang="en-US" altLang="zh-HK" sz="1400" b="0" dirty="0" err="1">
                <a:solidFill>
                  <a:srgbClr val="D4D4D4"/>
                </a:solidFill>
                <a:effectLst/>
                <a:latin typeface="Consolas" panose="020B0609020204030204" pitchFamily="49" charset="0"/>
              </a:rPr>
              <a:t>:</a:t>
            </a:r>
            <a:r>
              <a:rPr lang="en-US" altLang="zh-HK" sz="1400" b="0" dirty="0" err="1">
                <a:solidFill>
                  <a:srgbClr val="CE9178"/>
                </a:solidFill>
                <a:effectLst/>
                <a:latin typeface="Consolas" panose="020B0609020204030204" pitchFamily="49" charset="0"/>
              </a:rPr>
              <a:t>"Python</a:t>
            </a:r>
            <a:r>
              <a:rPr lang="en-US" altLang="zh-HK" sz="1400" b="0" dirty="0">
                <a:solidFill>
                  <a:srgbClr val="CE9178"/>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"messages"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"role"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"user"</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"content"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"Review this Python code..."</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99683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5D18-2FC0-9272-B2ED-CEFC31ECAF16}"/>
              </a:ext>
            </a:extLst>
          </p:cNvPr>
          <p:cNvSpPr>
            <a:spLocks noGrp="1"/>
          </p:cNvSpPr>
          <p:nvPr>
            <p:ph type="title"/>
          </p:nvPr>
        </p:nvSpPr>
        <p:spPr/>
        <p:txBody>
          <a:bodyPr/>
          <a:lstStyle/>
          <a:p>
            <a:r>
              <a:rPr lang="en-US" altLang="zh-HK" b="1" dirty="0"/>
              <a:t>MCP Core Primitive: Tools</a:t>
            </a:r>
            <a:endParaRPr lang="zh-HK" altLang="en-US" dirty="0"/>
          </a:p>
        </p:txBody>
      </p:sp>
      <p:sp>
        <p:nvSpPr>
          <p:cNvPr id="3" name="Content Placeholder 2">
            <a:extLst>
              <a:ext uri="{FF2B5EF4-FFF2-40B4-BE49-F238E27FC236}">
                <a16:creationId xmlns:a16="http://schemas.microsoft.com/office/drawing/2014/main" id="{1F5E8820-6A50-3CC3-E481-22AFE8DEEE48}"/>
              </a:ext>
            </a:extLst>
          </p:cNvPr>
          <p:cNvSpPr>
            <a:spLocks noGrp="1"/>
          </p:cNvSpPr>
          <p:nvPr>
            <p:ph idx="1"/>
          </p:nvPr>
        </p:nvSpPr>
        <p:spPr/>
        <p:txBody>
          <a:bodyPr/>
          <a:lstStyle/>
          <a:p>
            <a:r>
              <a:rPr lang="en-US" altLang="zh-HK" dirty="0"/>
              <a:t>Tools are executable functions that agents can CALL to perform actions (like calculations, file writes, API calls) - active operations.</a:t>
            </a:r>
          </a:p>
          <a:p>
            <a:endParaRPr lang="en-US" altLang="zh-HK" dirty="0"/>
          </a:p>
          <a:p>
            <a:r>
              <a:rPr lang="en-US" altLang="zh-HK" dirty="0"/>
              <a:t>Tools have names, descriptions (critical for LLM decision), and input schemas (JSON Schema for validation).</a:t>
            </a:r>
          </a:p>
          <a:p>
            <a:endParaRPr lang="en-US" altLang="zh-HK" dirty="0"/>
          </a:p>
          <a:p>
            <a:r>
              <a:rPr lang="en-US" altLang="zh-HK" dirty="0"/>
              <a:t>Flow: Client requests tools/list → Server returns available tools → Client calls tool → Server executes &amp; returns result.</a:t>
            </a:r>
          </a:p>
          <a:p>
            <a:endParaRPr lang="zh-HK" altLang="en-US" dirty="0"/>
          </a:p>
        </p:txBody>
      </p:sp>
    </p:spTree>
    <p:extLst>
      <p:ext uri="{BB962C8B-B14F-4D97-AF65-F5344CB8AC3E}">
        <p14:creationId xmlns:p14="http://schemas.microsoft.com/office/powerpoint/2010/main" val="195347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4C270-FDDE-797D-5B34-2A9B474B2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C5F34-88FD-805D-F04C-9F250EC5ED1E}"/>
              </a:ext>
            </a:extLst>
          </p:cNvPr>
          <p:cNvSpPr>
            <a:spLocks noGrp="1"/>
          </p:cNvSpPr>
          <p:nvPr>
            <p:ph type="title"/>
          </p:nvPr>
        </p:nvSpPr>
        <p:spPr/>
        <p:txBody>
          <a:bodyPr/>
          <a:lstStyle/>
          <a:p>
            <a:r>
              <a:rPr lang="en-US" altLang="zh-HK" b="1" dirty="0"/>
              <a:t>MCP Core Primitive: Tools</a:t>
            </a:r>
            <a:endParaRPr lang="zh-HK" altLang="en-US" dirty="0"/>
          </a:p>
        </p:txBody>
      </p:sp>
      <p:sp>
        <p:nvSpPr>
          <p:cNvPr id="5" name="Content Placeholder 4">
            <a:extLst>
              <a:ext uri="{FF2B5EF4-FFF2-40B4-BE49-F238E27FC236}">
                <a16:creationId xmlns:a16="http://schemas.microsoft.com/office/drawing/2014/main" id="{A25E7E8E-1277-3F75-5361-696C933ACDB9}"/>
              </a:ext>
            </a:extLst>
          </p:cNvPr>
          <p:cNvSpPr>
            <a:spLocks noGrp="1"/>
          </p:cNvSpPr>
          <p:nvPr>
            <p:ph idx="1"/>
          </p:nvPr>
        </p:nvSpPr>
        <p:spPr/>
        <p:txBody>
          <a:bodyPr/>
          <a:lstStyle/>
          <a:p>
            <a:endParaRPr lang="zh-HK" altLang="en-US"/>
          </a:p>
        </p:txBody>
      </p:sp>
      <p:sp>
        <p:nvSpPr>
          <p:cNvPr id="7" name="TextBox 6">
            <a:extLst>
              <a:ext uri="{FF2B5EF4-FFF2-40B4-BE49-F238E27FC236}">
                <a16:creationId xmlns:a16="http://schemas.microsoft.com/office/drawing/2014/main" id="{343394C9-C503-1EB1-2BB4-D62B2AB6F216}"/>
              </a:ext>
            </a:extLst>
          </p:cNvPr>
          <p:cNvSpPr txBox="1"/>
          <p:nvPr/>
        </p:nvSpPr>
        <p:spPr>
          <a:xfrm>
            <a:off x="838200" y="1441495"/>
            <a:ext cx="8099298" cy="5262979"/>
          </a:xfrm>
          <a:prstGeom prst="rect">
            <a:avLst/>
          </a:prstGeom>
          <a:solidFill>
            <a:schemeClr val="tx1"/>
          </a:solidFill>
        </p:spPr>
        <p:txBody>
          <a:bodyPr wrap="square">
            <a:spAutoFit/>
          </a:bodyPr>
          <a:lstStyle/>
          <a:p>
            <a:pPr>
              <a:buNone/>
            </a:pPr>
            <a:r>
              <a:rPr lang="en-US" altLang="zh-HK" sz="1400" b="0" dirty="0">
                <a:solidFill>
                  <a:srgbClr val="6A9955"/>
                </a:solidFill>
                <a:effectLst/>
                <a:latin typeface="Consolas" panose="020B0609020204030204" pitchFamily="49" charset="0"/>
              </a:rPr>
              <a:t>// 1. List available tools</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"tools/list"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"tools"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"calculator"</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"description"</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"Perform arithmetic calculations"</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inputSchema</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"object"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"properties"</a:t>
            </a: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"operation"</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"string"</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"number"</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"b"</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"number"</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6A9955"/>
                </a:solidFill>
                <a:effectLst/>
                <a:latin typeface="Consolas" panose="020B0609020204030204" pitchFamily="49" charset="0"/>
              </a:rPr>
              <a:t>// 2. Call tool</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Request:  {</a:t>
            </a:r>
            <a:r>
              <a:rPr lang="en-US" altLang="zh-HK" sz="1400" b="0" dirty="0">
                <a:solidFill>
                  <a:srgbClr val="9CDCFE"/>
                </a:solidFill>
                <a:effectLst/>
                <a:latin typeface="Consolas" panose="020B0609020204030204" pitchFamily="49" charset="0"/>
              </a:rPr>
              <a:t>"jsonrpc"</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2</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"tools/call"</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"params"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name"</a:t>
            </a:r>
            <a:r>
              <a:rPr lang="en-US" altLang="zh-HK" sz="1400" b="0" dirty="0" err="1">
                <a:solidFill>
                  <a:srgbClr val="D4D4D4"/>
                </a:solidFill>
                <a:effectLst/>
                <a:latin typeface="Consolas" panose="020B0609020204030204" pitchFamily="49" charset="0"/>
              </a:rPr>
              <a:t>:</a:t>
            </a:r>
            <a:r>
              <a:rPr lang="en-US" altLang="zh-HK" sz="1400" b="0" dirty="0" err="1">
                <a:solidFill>
                  <a:srgbClr val="CE9178"/>
                </a:solidFill>
                <a:effectLst/>
                <a:latin typeface="Consolas" panose="020B0609020204030204" pitchFamily="49" charset="0"/>
              </a:rPr>
              <a:t>"calculator</a:t>
            </a:r>
            <a:r>
              <a:rPr lang="en-US" altLang="zh-HK" sz="1400" b="0" dirty="0">
                <a:solidFill>
                  <a:srgbClr val="CE9178"/>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"arguments"</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"operation"</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"add"</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"a"</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5</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"b"</a:t>
            </a:r>
            <a:r>
              <a:rPr lang="en-US" altLang="zh-HK" sz="1400" b="0" dirty="0">
                <a:solidFill>
                  <a:srgbClr val="D4D4D4"/>
                </a:solidFill>
                <a:effectLst/>
                <a:latin typeface="Consolas" panose="020B0609020204030204" pitchFamily="49" charset="0"/>
              </a:rPr>
              <a:t>:</a:t>
            </a:r>
            <a:r>
              <a:rPr lang="en-US" altLang="zh-HK" sz="1400" b="0" dirty="0">
                <a:solidFill>
                  <a:srgbClr val="B5CEA8"/>
                </a:solidFill>
                <a:effectLst/>
                <a:latin typeface="Consolas" panose="020B0609020204030204" pitchFamily="49" charset="0"/>
              </a:rPr>
              <a:t>3</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Response: {</a:t>
            </a:r>
            <a:r>
              <a:rPr lang="en-US" altLang="zh-HK" sz="1400" b="0" dirty="0">
                <a:solidFill>
                  <a:srgbClr val="9CDCFE"/>
                </a:solidFill>
                <a:effectLst/>
                <a:latin typeface="Consolas" panose="020B0609020204030204" pitchFamily="49" charset="0"/>
              </a:rPr>
              <a:t>"content"</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"text"</a:t>
            </a:r>
            <a:r>
              <a:rPr lang="en-US" altLang="zh-HK" sz="1400" b="0" dirty="0">
                <a:solidFill>
                  <a:srgbClr val="D4D4D4"/>
                </a:solidFill>
                <a:effectLst/>
                <a:latin typeface="Consolas" panose="020B0609020204030204" pitchFamily="49" charset="0"/>
              </a:rPr>
              <a:t>,</a:t>
            </a:r>
            <a:r>
              <a:rPr lang="en-US" altLang="zh-HK" sz="1400" b="0" dirty="0">
                <a:solidFill>
                  <a:srgbClr val="9CDCFE"/>
                </a:solidFill>
                <a:effectLst/>
                <a:latin typeface="Consolas" panose="020B0609020204030204" pitchFamily="49" charset="0"/>
              </a:rPr>
              <a:t>"text"</a:t>
            </a:r>
            <a:r>
              <a:rPr lang="en-US" altLang="zh-HK" sz="1400" b="0" dirty="0">
                <a:solidFill>
                  <a:srgbClr val="D4D4D4"/>
                </a:solidFill>
                <a:effectLst/>
                <a:latin typeface="Consolas" panose="020B0609020204030204" pitchFamily="49" charset="0"/>
              </a:rPr>
              <a:t>:</a:t>
            </a:r>
            <a:r>
              <a:rPr lang="en-US" altLang="zh-HK" sz="1400" b="0" dirty="0">
                <a:solidFill>
                  <a:srgbClr val="CE9178"/>
                </a:solidFill>
                <a:effectLst/>
                <a:latin typeface="Consolas" panose="020B0609020204030204" pitchFamily="49" charset="0"/>
              </a:rPr>
              <a:t>"8"</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2622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AA2F-3679-38CC-B947-5D85A4ACA7AC}"/>
              </a:ext>
            </a:extLst>
          </p:cNvPr>
          <p:cNvSpPr>
            <a:spLocks noGrp="1"/>
          </p:cNvSpPr>
          <p:nvPr>
            <p:ph type="title"/>
          </p:nvPr>
        </p:nvSpPr>
        <p:spPr/>
        <p:txBody>
          <a:bodyPr/>
          <a:lstStyle/>
          <a:p>
            <a:r>
              <a:rPr lang="en-US" altLang="zh-HK" b="1" dirty="0"/>
              <a:t>MCP Primitives: When to Use Which?</a:t>
            </a:r>
            <a:endParaRPr lang="zh-HK" altLang="en-US" dirty="0"/>
          </a:p>
        </p:txBody>
      </p:sp>
      <p:sp>
        <p:nvSpPr>
          <p:cNvPr id="3" name="Content Placeholder 2">
            <a:extLst>
              <a:ext uri="{FF2B5EF4-FFF2-40B4-BE49-F238E27FC236}">
                <a16:creationId xmlns:a16="http://schemas.microsoft.com/office/drawing/2014/main" id="{EB3DD028-C4B7-E2B3-AFBF-CDC6287E3280}"/>
              </a:ext>
            </a:extLst>
          </p:cNvPr>
          <p:cNvSpPr>
            <a:spLocks noGrp="1"/>
          </p:cNvSpPr>
          <p:nvPr>
            <p:ph idx="1"/>
          </p:nvPr>
        </p:nvSpPr>
        <p:spPr/>
        <p:txBody>
          <a:bodyPr/>
          <a:lstStyle/>
          <a:p>
            <a:r>
              <a:rPr lang="en-US" altLang="zh-HK" dirty="0"/>
              <a:t>Use Resources when: You need to READ data (files, docs, DB records) for context without modification - passive data access.</a:t>
            </a:r>
          </a:p>
          <a:p>
            <a:endParaRPr lang="en-US" altLang="zh-HK" dirty="0"/>
          </a:p>
          <a:p>
            <a:r>
              <a:rPr lang="en-US" altLang="zh-HK" dirty="0"/>
              <a:t>Use Prompts when: You want reusable templates/workflows with placeholders - structured guidance for LLMs.</a:t>
            </a:r>
          </a:p>
          <a:p>
            <a:endParaRPr lang="en-US" altLang="zh-HK" dirty="0"/>
          </a:p>
          <a:p>
            <a:r>
              <a:rPr lang="en-US" altLang="zh-HK" dirty="0"/>
              <a:t>Use Tools when: You need to EXECUTE actions (calculations, writes, API calls) that change state - active operations.</a:t>
            </a:r>
          </a:p>
          <a:p>
            <a:endParaRPr lang="zh-HK" altLang="en-US" dirty="0"/>
          </a:p>
        </p:txBody>
      </p:sp>
    </p:spTree>
    <p:extLst>
      <p:ext uri="{BB962C8B-B14F-4D97-AF65-F5344CB8AC3E}">
        <p14:creationId xmlns:p14="http://schemas.microsoft.com/office/powerpoint/2010/main" val="26052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BE49-4E48-6726-84CF-84D1F3B9BDE8}"/>
              </a:ext>
            </a:extLst>
          </p:cNvPr>
          <p:cNvSpPr>
            <a:spLocks noGrp="1"/>
          </p:cNvSpPr>
          <p:nvPr>
            <p:ph type="title"/>
          </p:nvPr>
        </p:nvSpPr>
        <p:spPr/>
        <p:txBody>
          <a:bodyPr/>
          <a:lstStyle/>
          <a:p>
            <a:r>
              <a:rPr lang="en-US" altLang="zh-HK" dirty="0"/>
              <a:t>Code</a:t>
            </a:r>
            <a:endParaRPr lang="zh-HK" altLang="en-US" dirty="0"/>
          </a:p>
        </p:txBody>
      </p:sp>
      <p:sp>
        <p:nvSpPr>
          <p:cNvPr id="3" name="Content Placeholder 2">
            <a:extLst>
              <a:ext uri="{FF2B5EF4-FFF2-40B4-BE49-F238E27FC236}">
                <a16:creationId xmlns:a16="http://schemas.microsoft.com/office/drawing/2014/main" id="{03A45BA9-699E-6E95-46AE-D889CDA7BC17}"/>
              </a:ext>
            </a:extLst>
          </p:cNvPr>
          <p:cNvSpPr>
            <a:spLocks noGrp="1"/>
          </p:cNvSpPr>
          <p:nvPr>
            <p:ph idx="1"/>
          </p:nvPr>
        </p:nvSpPr>
        <p:spPr>
          <a:xfrm>
            <a:off x="838200" y="1935353"/>
            <a:ext cx="10515600" cy="2115439"/>
          </a:xfrm>
        </p:spPr>
        <p:txBody>
          <a:bodyPr>
            <a:normAutofit/>
          </a:bodyPr>
          <a:lstStyle/>
          <a:p>
            <a:pPr marL="0" indent="0">
              <a:buNone/>
            </a:pPr>
            <a:r>
              <a:rPr lang="en-US" altLang="zh-HK" dirty="0"/>
              <a:t>git clone </a:t>
            </a:r>
            <a:r>
              <a:rPr lang="en-US" altLang="zh-HK" dirty="0">
                <a:hlinkClick r:id="rId2"/>
              </a:rPr>
              <a:t>https://github.com/enoch-sit/mtr-mcp-example-fastapi.git</a:t>
            </a:r>
            <a:endParaRPr lang="en-US" altLang="zh-HK" dirty="0"/>
          </a:p>
          <a:p>
            <a:pPr marL="0" indent="0">
              <a:buNone/>
            </a:pPr>
            <a:endParaRPr lang="en-US" altLang="zh-HK" dirty="0"/>
          </a:p>
          <a:p>
            <a:pPr marL="0" indent="0">
              <a:buNone/>
            </a:pPr>
            <a:r>
              <a:rPr lang="en-US" altLang="zh-HK" dirty="0"/>
              <a:t> or in Moodle</a:t>
            </a:r>
            <a:endParaRPr lang="zh-HK" altLang="en-US" dirty="0"/>
          </a:p>
        </p:txBody>
      </p:sp>
    </p:spTree>
    <p:extLst>
      <p:ext uri="{BB962C8B-B14F-4D97-AF65-F5344CB8AC3E}">
        <p14:creationId xmlns:p14="http://schemas.microsoft.com/office/powerpoint/2010/main" val="51776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1A48-19E4-8D92-ACAC-A58B4A512F03}"/>
              </a:ext>
            </a:extLst>
          </p:cNvPr>
          <p:cNvSpPr>
            <a:spLocks noGrp="1"/>
          </p:cNvSpPr>
          <p:nvPr>
            <p:ph type="title"/>
          </p:nvPr>
        </p:nvSpPr>
        <p:spPr/>
        <p:txBody>
          <a:bodyPr/>
          <a:lstStyle/>
          <a:p>
            <a:r>
              <a:rPr lang="en-US" altLang="zh-HK" b="1" dirty="0"/>
              <a:t>MCP Lifecycle: Initialization Phase</a:t>
            </a:r>
            <a:endParaRPr lang="zh-HK" altLang="en-US" dirty="0"/>
          </a:p>
        </p:txBody>
      </p:sp>
      <p:sp>
        <p:nvSpPr>
          <p:cNvPr id="3" name="Content Placeholder 2">
            <a:extLst>
              <a:ext uri="{FF2B5EF4-FFF2-40B4-BE49-F238E27FC236}">
                <a16:creationId xmlns:a16="http://schemas.microsoft.com/office/drawing/2014/main" id="{E71F32F2-2FCB-CBE4-9EB1-D1D29E93B7D4}"/>
              </a:ext>
            </a:extLst>
          </p:cNvPr>
          <p:cNvSpPr>
            <a:spLocks noGrp="1"/>
          </p:cNvSpPr>
          <p:nvPr>
            <p:ph idx="1"/>
          </p:nvPr>
        </p:nvSpPr>
        <p:spPr>
          <a:xfrm>
            <a:off x="838200" y="1825625"/>
            <a:ext cx="4556760" cy="4351338"/>
          </a:xfrm>
        </p:spPr>
        <p:txBody>
          <a:bodyPr>
            <a:normAutofit fontScale="85000" lnSpcReduction="20000"/>
          </a:bodyPr>
          <a:lstStyle/>
          <a:p>
            <a:r>
              <a:rPr lang="en-US" altLang="zh-HK" dirty="0"/>
              <a:t>Client sends initialize request with protocol version and capabilities (experimental, roots, sampling).</a:t>
            </a:r>
          </a:p>
          <a:p>
            <a:endParaRPr lang="en-US" altLang="zh-HK" dirty="0"/>
          </a:p>
          <a:p>
            <a:r>
              <a:rPr lang="en-US" altLang="zh-HK" dirty="0"/>
              <a:t>Server responds with its protocol version, capabilities (resources, tools, prompts, logging), and server info.</a:t>
            </a:r>
          </a:p>
          <a:p>
            <a:endParaRPr lang="en-US" altLang="zh-HK" dirty="0"/>
          </a:p>
          <a:p>
            <a:r>
              <a:rPr lang="en-US" altLang="zh-HK" dirty="0"/>
              <a:t>Client sends initialized notification to confirm completion. Connection is now ready for interactions.</a:t>
            </a:r>
          </a:p>
          <a:p>
            <a:endParaRPr lang="zh-HK" altLang="en-US" dirty="0"/>
          </a:p>
        </p:txBody>
      </p:sp>
      <p:pic>
        <p:nvPicPr>
          <p:cNvPr id="5" name="Picture 4">
            <a:extLst>
              <a:ext uri="{FF2B5EF4-FFF2-40B4-BE49-F238E27FC236}">
                <a16:creationId xmlns:a16="http://schemas.microsoft.com/office/drawing/2014/main" id="{4137BFA9-616C-C8A4-F824-A8D2B70CC572}"/>
              </a:ext>
            </a:extLst>
          </p:cNvPr>
          <p:cNvPicPr>
            <a:picLocks noChangeAspect="1"/>
          </p:cNvPicPr>
          <p:nvPr/>
        </p:nvPicPr>
        <p:blipFill>
          <a:blip r:embed="rId2"/>
          <a:stretch>
            <a:fillRect/>
          </a:stretch>
        </p:blipFill>
        <p:spPr>
          <a:xfrm>
            <a:off x="6096000" y="2057923"/>
            <a:ext cx="4801270" cy="3886742"/>
          </a:xfrm>
          <a:prstGeom prst="rect">
            <a:avLst/>
          </a:prstGeom>
        </p:spPr>
      </p:pic>
    </p:spTree>
    <p:extLst>
      <p:ext uri="{BB962C8B-B14F-4D97-AF65-F5344CB8AC3E}">
        <p14:creationId xmlns:p14="http://schemas.microsoft.com/office/powerpoint/2010/main" val="2957562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13BA2-5E29-D436-6126-F70FBF014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50D1B-00D8-2733-307A-6C6DA17655B2}"/>
              </a:ext>
            </a:extLst>
          </p:cNvPr>
          <p:cNvSpPr>
            <a:spLocks noGrp="1"/>
          </p:cNvSpPr>
          <p:nvPr>
            <p:ph type="title"/>
          </p:nvPr>
        </p:nvSpPr>
        <p:spPr/>
        <p:txBody>
          <a:bodyPr/>
          <a:lstStyle/>
          <a:p>
            <a:r>
              <a:rPr lang="en-US" altLang="zh-HK" b="1" dirty="0"/>
              <a:t>MCP Lifecycle: Initialization Phase</a:t>
            </a:r>
            <a:endParaRPr lang="zh-HK" altLang="en-US" dirty="0"/>
          </a:p>
        </p:txBody>
      </p:sp>
      <p:sp>
        <p:nvSpPr>
          <p:cNvPr id="8" name="TextBox 7">
            <a:extLst>
              <a:ext uri="{FF2B5EF4-FFF2-40B4-BE49-F238E27FC236}">
                <a16:creationId xmlns:a16="http://schemas.microsoft.com/office/drawing/2014/main" id="{9ECBD9E6-87CC-B864-26EE-EE857B0E29EE}"/>
              </a:ext>
            </a:extLst>
          </p:cNvPr>
          <p:cNvSpPr txBox="1"/>
          <p:nvPr/>
        </p:nvSpPr>
        <p:spPr>
          <a:xfrm>
            <a:off x="322326" y="2147888"/>
            <a:ext cx="5218938" cy="3046988"/>
          </a:xfrm>
          <a:prstGeom prst="rect">
            <a:avLst/>
          </a:prstGeom>
          <a:solidFill>
            <a:schemeClr val="tx1"/>
          </a:solidFill>
        </p:spPr>
        <p:txBody>
          <a:bodyPr wrap="square">
            <a:spAutoFit/>
          </a:bodyPr>
          <a:lstStyle/>
          <a:p>
            <a:pPr>
              <a:buNone/>
            </a:pPr>
            <a:r>
              <a:rPr lang="en-US" altLang="zh-HK" sz="1200" b="0" dirty="0">
                <a:solidFill>
                  <a:srgbClr val="6A9955"/>
                </a:solidFill>
                <a:effectLst/>
                <a:latin typeface="Consolas" panose="020B0609020204030204" pitchFamily="49" charset="0"/>
              </a:rPr>
              <a:t>// 1. Client → Server: Initialize request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jsonrpc</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"2.0"</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"id"</a:t>
            </a:r>
            <a:r>
              <a:rPr lang="en-US" altLang="zh-HK" sz="1200" b="0" dirty="0">
                <a:solidFill>
                  <a:srgbClr val="D4D4D4"/>
                </a:solidFill>
                <a:effectLst/>
                <a:latin typeface="Consolas" panose="020B0609020204030204" pitchFamily="49" charset="0"/>
              </a:rPr>
              <a:t>: </a:t>
            </a:r>
            <a:r>
              <a:rPr lang="en-US" altLang="zh-HK" sz="1200" b="0" dirty="0">
                <a:solidFill>
                  <a:srgbClr val="B5CEA8"/>
                </a:solidFill>
                <a:effectLst/>
                <a:latin typeface="Consolas" panose="020B0609020204030204" pitchFamily="49" charset="0"/>
              </a:rPr>
              <a:t>1</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"method"</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"initialize"</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"params"</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protocolVersion</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"2025-06-18"</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"capabilities"</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"experimental"</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"roots"</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listChanged</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569CD6"/>
                </a:solidFill>
                <a:effectLst/>
                <a:latin typeface="Consolas" panose="020B0609020204030204" pitchFamily="49" charset="0"/>
              </a:rPr>
              <a:t>true</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"sampling"</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clientInfo</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"name"</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a:t>
            </a:r>
            <a:r>
              <a:rPr lang="en-US" altLang="zh-HK" sz="1200" b="0" dirty="0" err="1">
                <a:solidFill>
                  <a:srgbClr val="CE9178"/>
                </a:solidFill>
                <a:effectLst/>
                <a:latin typeface="Consolas" panose="020B0609020204030204" pitchFamily="49" charset="0"/>
              </a:rPr>
              <a:t>MyClient</a:t>
            </a:r>
            <a:r>
              <a:rPr lang="en-US" altLang="zh-HK" sz="1200" b="0" dirty="0">
                <a:solidFill>
                  <a:srgbClr val="CE9178"/>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"version"</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"1.0.0"</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endParaRPr lang="en-US" altLang="zh-HK" sz="1200" b="0" dirty="0">
              <a:solidFill>
                <a:srgbClr val="CCCCCC"/>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6E9D75F-052C-43DA-096C-E84F3DAE994A}"/>
              </a:ext>
            </a:extLst>
          </p:cNvPr>
          <p:cNvSpPr txBox="1"/>
          <p:nvPr/>
        </p:nvSpPr>
        <p:spPr>
          <a:xfrm>
            <a:off x="6096000" y="2147888"/>
            <a:ext cx="5494020" cy="3600986"/>
          </a:xfrm>
          <a:prstGeom prst="rect">
            <a:avLst/>
          </a:prstGeom>
          <a:solidFill>
            <a:schemeClr val="tx1"/>
          </a:solidFill>
        </p:spPr>
        <p:txBody>
          <a:bodyPr wrap="square">
            <a:spAutoFit/>
          </a:bodyPr>
          <a:lstStyle/>
          <a:p>
            <a:pPr>
              <a:buNone/>
            </a:pPr>
            <a:r>
              <a:rPr lang="en-US" altLang="zh-HK" sz="1200" b="0" dirty="0">
                <a:solidFill>
                  <a:srgbClr val="6A9955"/>
                </a:solidFill>
                <a:effectLst/>
                <a:latin typeface="Consolas" panose="020B0609020204030204" pitchFamily="49" charset="0"/>
              </a:rPr>
              <a:t>// 2. Server → Client: Initialize response</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jsonrpc</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"2.0"</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"id"</a:t>
            </a:r>
            <a:r>
              <a:rPr lang="en-US" altLang="zh-HK" sz="1200" b="0" dirty="0">
                <a:solidFill>
                  <a:srgbClr val="D4D4D4"/>
                </a:solidFill>
                <a:effectLst/>
                <a:latin typeface="Consolas" panose="020B0609020204030204" pitchFamily="49" charset="0"/>
              </a:rPr>
              <a:t>: </a:t>
            </a:r>
            <a:r>
              <a:rPr lang="en-US" altLang="zh-HK" sz="1200" b="0" dirty="0">
                <a:solidFill>
                  <a:srgbClr val="B5CEA8"/>
                </a:solidFill>
                <a:effectLst/>
                <a:latin typeface="Consolas" panose="020B0609020204030204" pitchFamily="49" charset="0"/>
              </a:rPr>
              <a:t>1</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"result"</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protocolVersion</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"2025-06-18"</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"capabilities"</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"resources"</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"subscribe"</a:t>
            </a:r>
            <a:r>
              <a:rPr lang="en-US" altLang="zh-HK" sz="1200" b="0" dirty="0">
                <a:solidFill>
                  <a:srgbClr val="D4D4D4"/>
                </a:solidFill>
                <a:effectLst/>
                <a:latin typeface="Consolas" panose="020B0609020204030204" pitchFamily="49" charset="0"/>
              </a:rPr>
              <a:t>: </a:t>
            </a:r>
            <a:r>
              <a:rPr lang="en-US" altLang="zh-HK" sz="1200" b="0" dirty="0">
                <a:solidFill>
                  <a:srgbClr val="569CD6"/>
                </a:solidFill>
                <a:effectLst/>
                <a:latin typeface="Consolas" panose="020B0609020204030204" pitchFamily="49" charset="0"/>
              </a:rPr>
              <a:t>true</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listChanged</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569CD6"/>
                </a:solidFill>
                <a:effectLst/>
                <a:latin typeface="Consolas" panose="020B0609020204030204" pitchFamily="49" charset="0"/>
              </a:rPr>
              <a:t>true</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"tools"</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listChanged</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569CD6"/>
                </a:solidFill>
                <a:effectLst/>
                <a:latin typeface="Consolas" panose="020B0609020204030204" pitchFamily="49" charset="0"/>
              </a:rPr>
              <a:t>true</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"prompts"</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listChanged</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569CD6"/>
                </a:solidFill>
                <a:effectLst/>
                <a:latin typeface="Consolas" panose="020B0609020204030204" pitchFamily="49" charset="0"/>
              </a:rPr>
              <a:t>true</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"logging"</a:t>
            </a: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serverInfo</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"name"</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a:t>
            </a:r>
            <a:r>
              <a:rPr lang="en-US" altLang="zh-HK" sz="1200" b="0" dirty="0" err="1">
                <a:solidFill>
                  <a:srgbClr val="CE9178"/>
                </a:solidFill>
                <a:effectLst/>
                <a:latin typeface="Consolas" panose="020B0609020204030204" pitchFamily="49" charset="0"/>
              </a:rPr>
              <a:t>MyServer</a:t>
            </a:r>
            <a:r>
              <a:rPr lang="en-US" altLang="zh-HK" sz="1200" b="0" dirty="0">
                <a:solidFill>
                  <a:srgbClr val="CE9178"/>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"version"</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"1.0.0"</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  }</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a:p>
            <a:pPr>
              <a:buNone/>
            </a:pPr>
            <a:br>
              <a:rPr lang="en-US" altLang="zh-HK" sz="1200" b="0" dirty="0">
                <a:solidFill>
                  <a:srgbClr val="CCCCCC"/>
                </a:solidFill>
                <a:effectLst/>
                <a:latin typeface="Consolas" panose="020B0609020204030204" pitchFamily="49" charset="0"/>
              </a:rPr>
            </a:b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6A9955"/>
                </a:solidFill>
                <a:effectLst/>
                <a:latin typeface="Consolas" panose="020B0609020204030204" pitchFamily="49" charset="0"/>
              </a:rPr>
              <a:t>// 3. Client → Server: Initialized notification</a:t>
            </a:r>
            <a:endParaRPr lang="en-US" altLang="zh-HK" sz="1200" b="0" dirty="0">
              <a:solidFill>
                <a:srgbClr val="CCCCCC"/>
              </a:solidFill>
              <a:effectLst/>
              <a:latin typeface="Consolas" panose="020B0609020204030204" pitchFamily="49" charset="0"/>
            </a:endParaRPr>
          </a:p>
          <a:p>
            <a:pPr>
              <a:buNone/>
            </a:pPr>
            <a:r>
              <a:rPr lang="en-US" altLang="zh-HK" sz="1200" b="0" dirty="0">
                <a:solidFill>
                  <a:srgbClr val="D4D4D4"/>
                </a:solidFill>
                <a:effectLst/>
                <a:latin typeface="Consolas" panose="020B0609020204030204" pitchFamily="49" charset="0"/>
              </a:rPr>
              <a:t>{</a:t>
            </a:r>
            <a:r>
              <a:rPr lang="en-US" altLang="zh-HK" sz="1200" b="0" dirty="0">
                <a:solidFill>
                  <a:srgbClr val="9CDCFE"/>
                </a:solidFill>
                <a:effectLst/>
                <a:latin typeface="Consolas" panose="020B0609020204030204" pitchFamily="49" charset="0"/>
              </a:rPr>
              <a:t>"</a:t>
            </a:r>
            <a:r>
              <a:rPr lang="en-US" altLang="zh-HK" sz="1200" b="0" dirty="0" err="1">
                <a:solidFill>
                  <a:srgbClr val="9CDCFE"/>
                </a:solidFill>
                <a:effectLst/>
                <a:latin typeface="Consolas" panose="020B0609020204030204" pitchFamily="49" charset="0"/>
              </a:rPr>
              <a:t>jsonrpc</a:t>
            </a:r>
            <a:r>
              <a:rPr lang="en-US" altLang="zh-HK" sz="1200" b="0" dirty="0">
                <a:solidFill>
                  <a:srgbClr val="9CDCFE"/>
                </a:solidFill>
                <a:effectLst/>
                <a:latin typeface="Consolas" panose="020B0609020204030204" pitchFamily="49" charset="0"/>
              </a:rPr>
              <a:t>"</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"2.0"</a:t>
            </a:r>
            <a:r>
              <a:rPr lang="en-US" altLang="zh-HK" sz="1200" b="0" dirty="0">
                <a:solidFill>
                  <a:srgbClr val="D4D4D4"/>
                </a:solidFill>
                <a:effectLst/>
                <a:latin typeface="Consolas" panose="020B0609020204030204" pitchFamily="49" charset="0"/>
              </a:rPr>
              <a:t>, </a:t>
            </a:r>
            <a:r>
              <a:rPr lang="en-US" altLang="zh-HK" sz="1200" b="0" dirty="0">
                <a:solidFill>
                  <a:srgbClr val="9CDCFE"/>
                </a:solidFill>
                <a:effectLst/>
                <a:latin typeface="Consolas" panose="020B0609020204030204" pitchFamily="49" charset="0"/>
              </a:rPr>
              <a:t>"method"</a:t>
            </a:r>
            <a:r>
              <a:rPr lang="en-US" altLang="zh-HK" sz="1200" b="0" dirty="0">
                <a:solidFill>
                  <a:srgbClr val="D4D4D4"/>
                </a:solidFill>
                <a:effectLst/>
                <a:latin typeface="Consolas" panose="020B0609020204030204" pitchFamily="49" charset="0"/>
              </a:rPr>
              <a:t>: </a:t>
            </a:r>
            <a:r>
              <a:rPr lang="en-US" altLang="zh-HK" sz="1200" b="0" dirty="0">
                <a:solidFill>
                  <a:srgbClr val="CE9178"/>
                </a:solidFill>
                <a:effectLst/>
                <a:latin typeface="Consolas" panose="020B0609020204030204" pitchFamily="49" charset="0"/>
              </a:rPr>
              <a:t>"notifications/initialized"</a:t>
            </a:r>
            <a:r>
              <a:rPr lang="en-US" altLang="zh-HK" sz="1200" b="0" dirty="0">
                <a:solidFill>
                  <a:srgbClr val="D4D4D4"/>
                </a:solidFill>
                <a:effectLst/>
                <a:latin typeface="Consolas" panose="020B0609020204030204" pitchFamily="49" charset="0"/>
              </a:rPr>
              <a:t>}</a:t>
            </a:r>
            <a:endParaRPr lang="en-US" altLang="zh-HK"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1304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A5FA-092E-4165-D85E-B8460AEE2FA8}"/>
              </a:ext>
            </a:extLst>
          </p:cNvPr>
          <p:cNvSpPr>
            <a:spLocks noGrp="1"/>
          </p:cNvSpPr>
          <p:nvPr>
            <p:ph type="title"/>
          </p:nvPr>
        </p:nvSpPr>
        <p:spPr/>
        <p:txBody>
          <a:bodyPr/>
          <a:lstStyle/>
          <a:p>
            <a:r>
              <a:rPr lang="en-US" altLang="zh-HK" b="1" dirty="0"/>
              <a:t>MCP Lifecycle: Discovery &amp; Interaction</a:t>
            </a:r>
            <a:endParaRPr lang="zh-HK" altLang="en-US" dirty="0"/>
          </a:p>
        </p:txBody>
      </p:sp>
      <p:sp>
        <p:nvSpPr>
          <p:cNvPr id="3" name="Content Placeholder 2">
            <a:extLst>
              <a:ext uri="{FF2B5EF4-FFF2-40B4-BE49-F238E27FC236}">
                <a16:creationId xmlns:a16="http://schemas.microsoft.com/office/drawing/2014/main" id="{8E6CA334-6F36-2E9A-5224-E10103408584}"/>
              </a:ext>
            </a:extLst>
          </p:cNvPr>
          <p:cNvSpPr>
            <a:spLocks noGrp="1"/>
          </p:cNvSpPr>
          <p:nvPr>
            <p:ph idx="1"/>
          </p:nvPr>
        </p:nvSpPr>
        <p:spPr>
          <a:xfrm>
            <a:off x="838200" y="1825625"/>
            <a:ext cx="5123688" cy="4351338"/>
          </a:xfrm>
        </p:spPr>
        <p:txBody>
          <a:bodyPr>
            <a:normAutofit fontScale="92500" lnSpcReduction="20000"/>
          </a:bodyPr>
          <a:lstStyle/>
          <a:p>
            <a:r>
              <a:rPr lang="en-US" altLang="zh-HK" dirty="0"/>
              <a:t>Discovery: Client lists available resources/prompts/tools from server to understand capabilities.</a:t>
            </a:r>
          </a:p>
          <a:p>
            <a:endParaRPr lang="en-US" altLang="zh-HK" dirty="0"/>
          </a:p>
          <a:p>
            <a:r>
              <a:rPr lang="en-US" altLang="zh-HK" dirty="0"/>
              <a:t>Interaction: Client reads resources (for context), gets prompts (for templates), calls tools (for actions).</a:t>
            </a:r>
          </a:p>
          <a:p>
            <a:endParaRPr lang="en-US" altLang="zh-HK" dirty="0"/>
          </a:p>
          <a:p>
            <a:r>
              <a:rPr lang="en-US" altLang="zh-HK" dirty="0"/>
              <a:t>Server can send notifications when lists change (resources/tools/prompts updated) - client can re-query.</a:t>
            </a:r>
          </a:p>
          <a:p>
            <a:endParaRPr lang="zh-HK" altLang="en-US" dirty="0"/>
          </a:p>
        </p:txBody>
      </p:sp>
      <p:pic>
        <p:nvPicPr>
          <p:cNvPr id="5" name="Picture 4">
            <a:extLst>
              <a:ext uri="{FF2B5EF4-FFF2-40B4-BE49-F238E27FC236}">
                <a16:creationId xmlns:a16="http://schemas.microsoft.com/office/drawing/2014/main" id="{00241467-CCC8-4DC8-082D-A71BA7EABA99}"/>
              </a:ext>
            </a:extLst>
          </p:cNvPr>
          <p:cNvPicPr>
            <a:picLocks noChangeAspect="1"/>
          </p:cNvPicPr>
          <p:nvPr/>
        </p:nvPicPr>
        <p:blipFill>
          <a:blip r:embed="rId2"/>
          <a:stretch>
            <a:fillRect/>
          </a:stretch>
        </p:blipFill>
        <p:spPr>
          <a:xfrm>
            <a:off x="6590635" y="2872028"/>
            <a:ext cx="4763165" cy="2010056"/>
          </a:xfrm>
          <a:prstGeom prst="rect">
            <a:avLst/>
          </a:prstGeom>
        </p:spPr>
      </p:pic>
    </p:spTree>
    <p:extLst>
      <p:ext uri="{BB962C8B-B14F-4D97-AF65-F5344CB8AC3E}">
        <p14:creationId xmlns:p14="http://schemas.microsoft.com/office/powerpoint/2010/main" val="39311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7EC06-03BA-C133-518E-AB7AEA885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6BE14-BA6D-AD8B-691A-33AA45BADD40}"/>
              </a:ext>
            </a:extLst>
          </p:cNvPr>
          <p:cNvSpPr>
            <a:spLocks noGrp="1"/>
          </p:cNvSpPr>
          <p:nvPr>
            <p:ph type="title"/>
          </p:nvPr>
        </p:nvSpPr>
        <p:spPr/>
        <p:txBody>
          <a:bodyPr/>
          <a:lstStyle/>
          <a:p>
            <a:r>
              <a:rPr lang="en-US" altLang="zh-HK" b="1" dirty="0"/>
              <a:t>MCP Lifecycle: Discovery &amp; Interaction</a:t>
            </a:r>
            <a:endParaRPr lang="zh-HK" altLang="en-US" dirty="0"/>
          </a:p>
        </p:txBody>
      </p:sp>
      <p:sp>
        <p:nvSpPr>
          <p:cNvPr id="8" name="TextBox 7">
            <a:extLst>
              <a:ext uri="{FF2B5EF4-FFF2-40B4-BE49-F238E27FC236}">
                <a16:creationId xmlns:a16="http://schemas.microsoft.com/office/drawing/2014/main" id="{0684DCB3-A2F5-30E7-DB8E-290044E38D88}"/>
              </a:ext>
            </a:extLst>
          </p:cNvPr>
          <p:cNvSpPr txBox="1"/>
          <p:nvPr/>
        </p:nvSpPr>
        <p:spPr>
          <a:xfrm>
            <a:off x="1282446" y="1374246"/>
            <a:ext cx="6094476" cy="5170646"/>
          </a:xfrm>
          <a:prstGeom prst="rect">
            <a:avLst/>
          </a:prstGeom>
          <a:solidFill>
            <a:schemeClr val="tx1"/>
          </a:solidFill>
        </p:spPr>
        <p:txBody>
          <a:bodyPr wrap="square">
            <a:spAutoFit/>
          </a:bodyPr>
          <a:lstStyle/>
          <a:p>
            <a:pPr>
              <a:buNone/>
            </a:pPr>
            <a:r>
              <a:rPr lang="en-US" altLang="zh-HK" sz="1100" b="0" dirty="0">
                <a:solidFill>
                  <a:srgbClr val="6A9955"/>
                </a:solidFill>
                <a:effectLst/>
                <a:latin typeface="Consolas" panose="020B0609020204030204" pitchFamily="49" charset="0"/>
              </a:rPr>
              <a:t>// DISCOVERY PHASE</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List resources</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2</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"resources/list"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"resources"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uri</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"file:///data"</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"name"</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"Data"</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List tools</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3</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"tools/list"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"tools"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name"</a:t>
            </a:r>
            <a:r>
              <a:rPr lang="en-US" altLang="zh-HK" sz="1100" b="0" dirty="0" err="1">
                <a:solidFill>
                  <a:srgbClr val="D4D4D4"/>
                </a:solidFill>
                <a:effectLst/>
                <a:latin typeface="Consolas" panose="020B0609020204030204" pitchFamily="49" charset="0"/>
              </a:rPr>
              <a:t>:</a:t>
            </a:r>
            <a:r>
              <a:rPr lang="en-US" altLang="zh-HK" sz="1100" b="0" dirty="0" err="1">
                <a:solidFill>
                  <a:srgbClr val="CE9178"/>
                </a:solidFill>
                <a:effectLst/>
                <a:latin typeface="Consolas" panose="020B0609020204030204" pitchFamily="49" charset="0"/>
              </a:rPr>
              <a:t>"calculator"</a:t>
            </a:r>
            <a:r>
              <a:rPr lang="en-US" altLang="zh-HK" sz="1100" b="0" dirty="0" err="1">
                <a:solidFill>
                  <a:srgbClr val="D4D4D4"/>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"description</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List prompts</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4</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"prompts/list"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"prompts"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name"</a:t>
            </a:r>
            <a:r>
              <a:rPr lang="en-US" altLang="zh-HK" sz="1100" b="0" dirty="0" err="1">
                <a:solidFill>
                  <a:srgbClr val="D4D4D4"/>
                </a:solidFill>
                <a:effectLst/>
                <a:latin typeface="Consolas" panose="020B0609020204030204" pitchFamily="49" charset="0"/>
              </a:rPr>
              <a:t>:</a:t>
            </a:r>
            <a:r>
              <a:rPr lang="en-US" altLang="zh-HK" sz="1100" b="0" dirty="0" err="1">
                <a:solidFill>
                  <a:srgbClr val="CE9178"/>
                </a:solidFill>
                <a:effectLst/>
                <a:latin typeface="Consolas" panose="020B0609020204030204" pitchFamily="49" charset="0"/>
              </a:rPr>
              <a:t>"review"</a:t>
            </a:r>
            <a:r>
              <a:rPr lang="en-US" altLang="zh-HK" sz="1100" b="0" dirty="0" err="1">
                <a:solidFill>
                  <a:srgbClr val="D4D4D4"/>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"description</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INTERACTION PHASE</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Read resource</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5</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"resources/read"</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"params"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uri</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"file:///data"</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Call tool</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6</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"tools/call"</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"params"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name"</a:t>
            </a:r>
            <a:r>
              <a:rPr lang="en-US" altLang="zh-HK" sz="1100" b="0" dirty="0" err="1">
                <a:solidFill>
                  <a:srgbClr val="D4D4D4"/>
                </a:solidFill>
                <a:effectLst/>
                <a:latin typeface="Consolas" panose="020B0609020204030204" pitchFamily="49" charset="0"/>
              </a:rPr>
              <a:t>:</a:t>
            </a:r>
            <a:r>
              <a:rPr lang="en-US" altLang="zh-HK" sz="1100" b="0" dirty="0" err="1">
                <a:solidFill>
                  <a:srgbClr val="CE9178"/>
                </a:solidFill>
                <a:effectLst/>
                <a:latin typeface="Consolas" panose="020B0609020204030204" pitchFamily="49" charset="0"/>
              </a:rPr>
              <a:t>"calculator"</a:t>
            </a:r>
            <a:r>
              <a:rPr lang="en-US" altLang="zh-HK" sz="1100" b="0" dirty="0" err="1">
                <a:solidFill>
                  <a:srgbClr val="D4D4D4"/>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"arguments</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F44747"/>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6A9955"/>
                </a:solidFill>
                <a:effectLst/>
                <a:latin typeface="Consolas" panose="020B0609020204030204" pitchFamily="49" charset="0"/>
              </a:rPr>
              <a:t>// Get prompt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"jsonrpc"</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"2.0"</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"id"</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7</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"method"</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"prompts/get"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buNone/>
            </a:pP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"params"</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name"</a:t>
            </a:r>
            <a:r>
              <a:rPr lang="en-US" altLang="zh-HK" sz="1100" b="0" dirty="0" err="1">
                <a:solidFill>
                  <a:srgbClr val="D4D4D4"/>
                </a:solidFill>
                <a:effectLst/>
                <a:latin typeface="Consolas" panose="020B0609020204030204" pitchFamily="49" charset="0"/>
              </a:rPr>
              <a:t>:</a:t>
            </a:r>
            <a:r>
              <a:rPr lang="en-US" altLang="zh-HK" sz="1100" b="0" dirty="0" err="1">
                <a:solidFill>
                  <a:srgbClr val="CE9178"/>
                </a:solidFill>
                <a:effectLst/>
                <a:latin typeface="Consolas" panose="020B0609020204030204" pitchFamily="49" charset="0"/>
              </a:rPr>
              <a:t>"review"</a:t>
            </a:r>
            <a:r>
              <a:rPr lang="en-US" altLang="zh-HK" sz="1100" b="0" dirty="0" err="1">
                <a:solidFill>
                  <a:srgbClr val="D4D4D4"/>
                </a:solidFill>
                <a:effectLst/>
                <a:latin typeface="Consolas" panose="020B0609020204030204" pitchFamily="49" charset="0"/>
              </a:rPr>
              <a:t>,</a:t>
            </a:r>
            <a:r>
              <a:rPr lang="en-US" altLang="zh-HK" sz="1100" b="0" dirty="0" err="1">
                <a:solidFill>
                  <a:srgbClr val="9CDCFE"/>
                </a:solidFill>
                <a:effectLst/>
                <a:latin typeface="Consolas" panose="020B0609020204030204" pitchFamily="49" charset="0"/>
              </a:rPr>
              <a:t>"arguments</a:t>
            </a:r>
            <a:r>
              <a:rPr lang="en-US" altLang="zh-HK" sz="1100" b="0" dirty="0">
                <a:solidFill>
                  <a:srgbClr val="9CDCFE"/>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r>
              <a:rPr lang="en-US" altLang="zh-HK" sz="1100" b="0" dirty="0">
                <a:solidFill>
                  <a:srgbClr val="F44747"/>
                </a:solidFill>
                <a:effectLst/>
                <a:latin typeface="Consolas" panose="020B0609020204030204" pitchFamily="49" charset="0"/>
              </a:rPr>
              <a: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8347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C103-A981-A87A-1EB9-C0002DC503DE}"/>
              </a:ext>
            </a:extLst>
          </p:cNvPr>
          <p:cNvSpPr>
            <a:spLocks noGrp="1"/>
          </p:cNvSpPr>
          <p:nvPr>
            <p:ph type="title"/>
          </p:nvPr>
        </p:nvSpPr>
        <p:spPr/>
        <p:txBody>
          <a:bodyPr/>
          <a:lstStyle/>
          <a:p>
            <a:r>
              <a:rPr lang="en-US" altLang="zh-HK" b="1" dirty="0"/>
              <a:t>MCP + </a:t>
            </a:r>
            <a:r>
              <a:rPr lang="en-US" altLang="zh-HK" b="1" dirty="0" err="1"/>
              <a:t>LangGraph</a:t>
            </a:r>
            <a:r>
              <a:rPr lang="en-US" altLang="zh-HK" b="1" dirty="0"/>
              <a:t> Integration</a:t>
            </a:r>
            <a:endParaRPr lang="zh-HK" altLang="en-US" dirty="0"/>
          </a:p>
        </p:txBody>
      </p:sp>
      <p:sp>
        <p:nvSpPr>
          <p:cNvPr id="3" name="Content Placeholder 2">
            <a:extLst>
              <a:ext uri="{FF2B5EF4-FFF2-40B4-BE49-F238E27FC236}">
                <a16:creationId xmlns:a16="http://schemas.microsoft.com/office/drawing/2014/main" id="{B67B0062-F2A8-6AD7-3125-1E05ACB66DFC}"/>
              </a:ext>
            </a:extLst>
          </p:cNvPr>
          <p:cNvSpPr>
            <a:spLocks noGrp="1"/>
          </p:cNvSpPr>
          <p:nvPr>
            <p:ph idx="1"/>
          </p:nvPr>
        </p:nvSpPr>
        <p:spPr/>
        <p:txBody>
          <a:bodyPr/>
          <a:lstStyle/>
          <a:p>
            <a:r>
              <a:rPr lang="en-US" altLang="zh-HK" dirty="0" err="1"/>
              <a:t>LangGraph</a:t>
            </a:r>
            <a:r>
              <a:rPr lang="en-US" altLang="zh-HK" dirty="0"/>
              <a:t> agents use MCP to access external tools and data during decision-making loops.</a:t>
            </a:r>
          </a:p>
          <a:p>
            <a:endParaRPr lang="en-US" altLang="zh-HK" dirty="0"/>
          </a:p>
          <a:p>
            <a:r>
              <a:rPr lang="en-US" altLang="zh-HK" dirty="0"/>
              <a:t>Flow: User input → Agent decides → Calls MCP tools OR reads MCP resources → LLM processes → Responds to user.</a:t>
            </a:r>
          </a:p>
          <a:p>
            <a:endParaRPr lang="en-US" altLang="zh-HK" dirty="0"/>
          </a:p>
          <a:p>
            <a:r>
              <a:rPr lang="en-US" altLang="zh-HK" dirty="0"/>
              <a:t>MCP provides standardized interface for tools/resources, </a:t>
            </a:r>
            <a:r>
              <a:rPr lang="en-US" altLang="zh-HK" dirty="0" err="1"/>
              <a:t>LangGraph</a:t>
            </a:r>
            <a:r>
              <a:rPr lang="en-US" altLang="zh-HK" dirty="0"/>
              <a:t> provides agent orchestration and state management.</a:t>
            </a:r>
          </a:p>
          <a:p>
            <a:endParaRPr lang="zh-HK" altLang="en-US" dirty="0"/>
          </a:p>
        </p:txBody>
      </p:sp>
    </p:spTree>
    <p:extLst>
      <p:ext uri="{BB962C8B-B14F-4D97-AF65-F5344CB8AC3E}">
        <p14:creationId xmlns:p14="http://schemas.microsoft.com/office/powerpoint/2010/main" val="263738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81D0-2441-2424-4965-185124CA9A25}"/>
              </a:ext>
            </a:extLst>
          </p:cNvPr>
          <p:cNvSpPr>
            <a:spLocks noGrp="1"/>
          </p:cNvSpPr>
          <p:nvPr>
            <p:ph type="title"/>
          </p:nvPr>
        </p:nvSpPr>
        <p:spPr/>
        <p:txBody>
          <a:bodyPr/>
          <a:lstStyle/>
          <a:p>
            <a:r>
              <a:rPr lang="en-US" altLang="zh-HK" b="1" dirty="0"/>
              <a:t>MCP + </a:t>
            </a:r>
            <a:r>
              <a:rPr lang="en-US" altLang="zh-HK" b="1" dirty="0" err="1"/>
              <a:t>LangGraph</a:t>
            </a:r>
            <a:r>
              <a:rPr lang="en-US" altLang="zh-HK" b="1" dirty="0"/>
              <a:t> Integration</a:t>
            </a:r>
            <a:endParaRPr lang="zh-HK" altLang="en-US" dirty="0"/>
          </a:p>
        </p:txBody>
      </p:sp>
      <p:pic>
        <p:nvPicPr>
          <p:cNvPr id="5" name="Picture 4">
            <a:extLst>
              <a:ext uri="{FF2B5EF4-FFF2-40B4-BE49-F238E27FC236}">
                <a16:creationId xmlns:a16="http://schemas.microsoft.com/office/drawing/2014/main" id="{C47BB872-A228-CFF3-A6D0-BB55D12A3E98}"/>
              </a:ext>
            </a:extLst>
          </p:cNvPr>
          <p:cNvPicPr>
            <a:picLocks noChangeAspect="1"/>
          </p:cNvPicPr>
          <p:nvPr/>
        </p:nvPicPr>
        <p:blipFill>
          <a:blip r:embed="rId2"/>
          <a:stretch>
            <a:fillRect/>
          </a:stretch>
        </p:blipFill>
        <p:spPr>
          <a:xfrm>
            <a:off x="7083265" y="1523585"/>
            <a:ext cx="4115374" cy="5020376"/>
          </a:xfrm>
          <a:prstGeom prst="rect">
            <a:avLst/>
          </a:prstGeom>
        </p:spPr>
      </p:pic>
      <p:sp>
        <p:nvSpPr>
          <p:cNvPr id="7" name="TextBox 6">
            <a:extLst>
              <a:ext uri="{FF2B5EF4-FFF2-40B4-BE49-F238E27FC236}">
                <a16:creationId xmlns:a16="http://schemas.microsoft.com/office/drawing/2014/main" id="{1D34F37A-A81F-7FD6-1339-E1818BA24BC7}"/>
              </a:ext>
            </a:extLst>
          </p:cNvPr>
          <p:cNvSpPr txBox="1"/>
          <p:nvPr/>
        </p:nvSpPr>
        <p:spPr>
          <a:xfrm>
            <a:off x="569214" y="1523585"/>
            <a:ext cx="6094476" cy="4939814"/>
          </a:xfrm>
          <a:prstGeom prst="rect">
            <a:avLst/>
          </a:prstGeom>
          <a:solidFill>
            <a:schemeClr val="tx1"/>
          </a:solidFill>
        </p:spPr>
        <p:txBody>
          <a:bodyPr wrap="square">
            <a:spAutoFit/>
          </a:bodyPr>
          <a:lstStyle/>
          <a:p>
            <a:pPr>
              <a:lnSpc>
                <a:spcPts val="1425"/>
              </a:lnSpc>
              <a:buNone/>
            </a:pPr>
            <a:r>
              <a:rPr lang="en-US" altLang="zh-HK" sz="1100" b="0" dirty="0">
                <a:solidFill>
                  <a:srgbClr val="C586C0"/>
                </a:solidFill>
                <a:effectLst/>
                <a:latin typeface="Consolas" panose="020B0609020204030204" pitchFamily="49" charset="0"/>
              </a:rPr>
              <a:t>from</a:t>
            </a:r>
            <a:r>
              <a:rPr lang="en-US" altLang="zh-HK" sz="1100" b="0" dirty="0">
                <a:solidFill>
                  <a:srgbClr val="D4D4D4"/>
                </a:solidFill>
                <a:effectLst/>
                <a:latin typeface="Consolas" panose="020B0609020204030204" pitchFamily="49" charset="0"/>
              </a:rPr>
              <a:t> </a:t>
            </a:r>
            <a:r>
              <a:rPr lang="en-US" altLang="zh-HK" sz="1100" b="0" dirty="0" err="1">
                <a:solidFill>
                  <a:srgbClr val="D4D4D4"/>
                </a:solidFill>
                <a:effectLst/>
                <a:latin typeface="Consolas" panose="020B0609020204030204" pitchFamily="49" charset="0"/>
              </a:rPr>
              <a:t>langgraph.prebuilt</a:t>
            </a:r>
            <a:r>
              <a:rPr lang="en-US" altLang="zh-HK" sz="1100" b="0" dirty="0">
                <a:solidFill>
                  <a:srgbClr val="D4D4D4"/>
                </a:solidFill>
                <a:effectLst/>
                <a:latin typeface="Consolas" panose="020B0609020204030204" pitchFamily="49" charset="0"/>
              </a:rPr>
              <a:t> </a:t>
            </a:r>
            <a:r>
              <a:rPr lang="en-US" altLang="zh-HK" sz="1100" b="0" dirty="0">
                <a:solidFill>
                  <a:srgbClr val="C586C0"/>
                </a:solidFill>
                <a:effectLst/>
                <a:latin typeface="Consolas" panose="020B0609020204030204" pitchFamily="49" charset="0"/>
              </a:rPr>
              <a:t>import</a:t>
            </a:r>
            <a:r>
              <a:rPr lang="en-US" altLang="zh-HK" sz="1100" b="0" dirty="0">
                <a:solidFill>
                  <a:srgbClr val="D4D4D4"/>
                </a:solidFill>
                <a:effectLst/>
                <a:latin typeface="Consolas" panose="020B0609020204030204" pitchFamily="49" charset="0"/>
              </a:rPr>
              <a:t> </a:t>
            </a:r>
            <a:r>
              <a:rPr lang="en-US" altLang="zh-HK" sz="1100" b="0" dirty="0" err="1">
                <a:solidFill>
                  <a:srgbClr val="D4D4D4"/>
                </a:solidFill>
                <a:effectLst/>
                <a:latin typeface="Consolas" panose="020B0609020204030204" pitchFamily="49" charset="0"/>
              </a:rPr>
              <a:t>create_react_agent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C586C0"/>
                </a:solidFill>
                <a:effectLst/>
                <a:latin typeface="Consolas" panose="020B0609020204030204" pitchFamily="49" charset="0"/>
              </a:rPr>
              <a:t>from</a:t>
            </a:r>
            <a:r>
              <a:rPr lang="en-US" altLang="zh-HK" sz="1100" b="0" dirty="0">
                <a:solidFill>
                  <a:srgbClr val="D4D4D4"/>
                </a:solidFill>
                <a:effectLst/>
                <a:latin typeface="Consolas" panose="020B0609020204030204" pitchFamily="49" charset="0"/>
              </a:rPr>
              <a:t> </a:t>
            </a:r>
            <a:r>
              <a:rPr lang="en-US" altLang="zh-HK" sz="1100" b="0" dirty="0" err="1">
                <a:solidFill>
                  <a:srgbClr val="D4D4D4"/>
                </a:solidFill>
                <a:effectLst/>
                <a:latin typeface="Consolas" panose="020B0609020204030204" pitchFamily="49" charset="0"/>
              </a:rPr>
              <a:t>langchain_aws</a:t>
            </a:r>
            <a:r>
              <a:rPr lang="en-US" altLang="zh-HK" sz="1100" b="0" dirty="0">
                <a:solidFill>
                  <a:srgbClr val="D4D4D4"/>
                </a:solidFill>
                <a:effectLst/>
                <a:latin typeface="Consolas" panose="020B0609020204030204" pitchFamily="49" charset="0"/>
              </a:rPr>
              <a:t> </a:t>
            </a:r>
            <a:r>
              <a:rPr lang="en-US" altLang="zh-HK" sz="1100" b="0" dirty="0">
                <a:solidFill>
                  <a:srgbClr val="C586C0"/>
                </a:solidFill>
                <a:effectLst/>
                <a:latin typeface="Consolas" panose="020B0609020204030204" pitchFamily="49" charset="0"/>
              </a:rPr>
              <a:t>import</a:t>
            </a:r>
            <a:r>
              <a:rPr lang="en-US" altLang="zh-HK" sz="1100" b="0" dirty="0">
                <a:solidFill>
                  <a:srgbClr val="D4D4D4"/>
                </a:solidFill>
                <a:effectLst/>
                <a:latin typeface="Consolas" panose="020B0609020204030204" pitchFamily="49" charset="0"/>
              </a:rPr>
              <a:t> </a:t>
            </a:r>
            <a:r>
              <a:rPr lang="en-US" altLang="zh-HK" sz="1100" b="0" dirty="0" err="1">
                <a:solidFill>
                  <a:srgbClr val="D4D4D4"/>
                </a:solidFill>
                <a:effectLst/>
                <a:latin typeface="Consolas" panose="020B0609020204030204" pitchFamily="49" charset="0"/>
              </a:rPr>
              <a:t>ChatBedrockConverse</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C586C0"/>
                </a:solidFill>
                <a:effectLst/>
                <a:latin typeface="Consolas" panose="020B0609020204030204" pitchFamily="49" charset="0"/>
              </a:rPr>
              <a:t>from</a:t>
            </a:r>
            <a:r>
              <a:rPr lang="en-US" altLang="zh-HK" sz="1100" b="0" dirty="0">
                <a:solidFill>
                  <a:srgbClr val="D4D4D4"/>
                </a:solidFill>
                <a:effectLst/>
                <a:latin typeface="Consolas" panose="020B0609020204030204" pitchFamily="49" charset="0"/>
              </a:rPr>
              <a:t> </a:t>
            </a:r>
            <a:r>
              <a:rPr lang="en-US" altLang="zh-HK" sz="1100" b="0" dirty="0" err="1">
                <a:solidFill>
                  <a:srgbClr val="D4D4D4"/>
                </a:solidFill>
                <a:effectLst/>
                <a:latin typeface="Consolas" panose="020B0609020204030204" pitchFamily="49" charset="0"/>
              </a:rPr>
              <a:t>langchain_core.tools</a:t>
            </a:r>
            <a:r>
              <a:rPr lang="en-US" altLang="zh-HK" sz="1100" b="0" dirty="0">
                <a:solidFill>
                  <a:srgbClr val="D4D4D4"/>
                </a:solidFill>
                <a:effectLst/>
                <a:latin typeface="Consolas" panose="020B0609020204030204" pitchFamily="49" charset="0"/>
              </a:rPr>
              <a:t> </a:t>
            </a:r>
            <a:r>
              <a:rPr lang="en-US" altLang="zh-HK" sz="1100" b="0" dirty="0">
                <a:solidFill>
                  <a:srgbClr val="C586C0"/>
                </a:solidFill>
                <a:effectLst/>
                <a:latin typeface="Consolas" panose="020B0609020204030204" pitchFamily="49" charset="0"/>
              </a:rPr>
              <a:t>import</a:t>
            </a:r>
            <a:r>
              <a:rPr lang="en-US" altLang="zh-HK" sz="1100" b="0" dirty="0">
                <a:solidFill>
                  <a:srgbClr val="D4D4D4"/>
                </a:solidFill>
                <a:effectLst/>
                <a:latin typeface="Consolas" panose="020B0609020204030204" pitchFamily="49" charset="0"/>
              </a:rPr>
              <a:t> tool</a:t>
            </a:r>
            <a:endParaRPr lang="en-US" altLang="zh-HK" sz="1100" b="0" dirty="0">
              <a:solidFill>
                <a:srgbClr val="CCCCCC"/>
              </a:solidFill>
              <a:effectLst/>
              <a:latin typeface="Consolas" panose="020B0609020204030204" pitchFamily="49" charset="0"/>
            </a:endParaRPr>
          </a:p>
          <a:p>
            <a:pPr>
              <a:lnSpc>
                <a:spcPts val="1425"/>
              </a:lnSpc>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6A9955"/>
                </a:solidFill>
                <a:effectLst/>
                <a:latin typeface="Consolas" panose="020B0609020204030204" pitchFamily="49" charset="0"/>
              </a:rPr>
              <a:t># Define MCP-backed tool</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CDCAA"/>
                </a:solidFill>
                <a:effectLst/>
                <a:latin typeface="Consolas" panose="020B0609020204030204" pitchFamily="49" charset="0"/>
              </a:rPr>
              <a:t>@tool</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569CD6"/>
                </a:solidFill>
                <a:effectLst/>
                <a:latin typeface="Consolas" panose="020B0609020204030204" pitchFamily="49" charset="0"/>
              </a:rPr>
              <a:t>def</a:t>
            </a:r>
            <a:r>
              <a:rPr lang="en-US" altLang="zh-HK" sz="1100" b="0" dirty="0">
                <a:solidFill>
                  <a:srgbClr val="D4D4D4"/>
                </a:solidFill>
                <a:effectLst/>
                <a:latin typeface="Consolas" panose="020B0609020204030204" pitchFamily="49" charset="0"/>
              </a:rPr>
              <a:t> </a:t>
            </a:r>
            <a:r>
              <a:rPr lang="en-US" altLang="zh-HK" sz="1100" b="0" dirty="0" err="1">
                <a:solidFill>
                  <a:srgbClr val="DCDCAA"/>
                </a:solidFill>
                <a:effectLst/>
                <a:latin typeface="Consolas" panose="020B0609020204030204" pitchFamily="49" charset="0"/>
              </a:rPr>
              <a:t>mcp_calculator</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operation</a:t>
            </a:r>
            <a:r>
              <a:rPr lang="en-US" altLang="zh-HK" sz="1100" b="0" dirty="0">
                <a:solidFill>
                  <a:srgbClr val="D4D4D4"/>
                </a:solidFill>
                <a:effectLst/>
                <a:latin typeface="Consolas" panose="020B0609020204030204" pitchFamily="49" charset="0"/>
              </a:rPr>
              <a:t>: </a:t>
            </a:r>
            <a:r>
              <a:rPr lang="en-US" altLang="zh-HK" sz="1100" b="0" dirty="0">
                <a:solidFill>
                  <a:srgbClr val="4EC9B0"/>
                </a:solidFill>
                <a:effectLst/>
                <a:latin typeface="Consolas" panose="020B0609020204030204" pitchFamily="49" charset="0"/>
              </a:rPr>
              <a:t>str</a:t>
            </a: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a</a:t>
            </a:r>
            <a:r>
              <a:rPr lang="en-US" altLang="zh-HK" sz="1100" b="0" dirty="0">
                <a:solidFill>
                  <a:srgbClr val="D4D4D4"/>
                </a:solidFill>
                <a:effectLst/>
                <a:latin typeface="Consolas" panose="020B0609020204030204" pitchFamily="49" charset="0"/>
              </a:rPr>
              <a:t>: </a:t>
            </a:r>
            <a:r>
              <a:rPr lang="en-US" altLang="zh-HK" sz="1100" b="0" dirty="0">
                <a:solidFill>
                  <a:srgbClr val="4EC9B0"/>
                </a:solidFill>
                <a:effectLst/>
                <a:latin typeface="Consolas" panose="020B0609020204030204" pitchFamily="49" charset="0"/>
              </a:rPr>
              <a:t>float</a:t>
            </a:r>
            <a:r>
              <a:rPr lang="en-US" altLang="zh-HK" sz="1100" b="0" dirty="0">
                <a:solidFill>
                  <a:srgbClr val="D4D4D4"/>
                </a:solidFill>
                <a:effectLst/>
                <a:latin typeface="Consolas" panose="020B0609020204030204" pitchFamily="49" charset="0"/>
              </a:rPr>
              <a:t>, </a:t>
            </a:r>
            <a:r>
              <a:rPr lang="en-US" altLang="zh-HK" sz="1100" b="0" dirty="0">
                <a:solidFill>
                  <a:srgbClr val="9CDCFE"/>
                </a:solidFill>
                <a:effectLst/>
                <a:latin typeface="Consolas" panose="020B0609020204030204" pitchFamily="49" charset="0"/>
              </a:rPr>
              <a:t>b</a:t>
            </a:r>
            <a:r>
              <a:rPr lang="en-US" altLang="zh-HK" sz="1100" b="0" dirty="0">
                <a:solidFill>
                  <a:srgbClr val="D4D4D4"/>
                </a:solidFill>
                <a:effectLst/>
                <a:latin typeface="Consolas" panose="020B0609020204030204" pitchFamily="49" charset="0"/>
              </a:rPr>
              <a:t>: </a:t>
            </a:r>
            <a:r>
              <a:rPr lang="en-US" altLang="zh-HK" sz="1100" b="0" dirty="0">
                <a:solidFill>
                  <a:srgbClr val="4EC9B0"/>
                </a:solidFill>
                <a:effectLst/>
                <a:latin typeface="Consolas" panose="020B0609020204030204" pitchFamily="49" charset="0"/>
              </a:rPr>
              <a:t>float</a:t>
            </a:r>
            <a:r>
              <a:rPr lang="en-US" altLang="zh-HK" sz="1100" b="0" dirty="0">
                <a:solidFill>
                  <a:srgbClr val="D4D4D4"/>
                </a:solidFill>
                <a:effectLst/>
                <a:latin typeface="Consolas" panose="020B0609020204030204" pitchFamily="49" charset="0"/>
              </a:rPr>
              <a:t>) -&gt; </a:t>
            </a:r>
            <a:r>
              <a:rPr lang="en-US" altLang="zh-HK" sz="1100" b="0" dirty="0">
                <a:solidFill>
                  <a:srgbClr val="4EC9B0"/>
                </a:solidFill>
                <a:effectLst/>
                <a:latin typeface="Consolas" panose="020B0609020204030204" pitchFamily="49" charset="0"/>
              </a:rPr>
              <a:t>float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"""Calculate using MCP calculator tool."""</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6A9955"/>
                </a:solidFill>
                <a:effectLst/>
                <a:latin typeface="Consolas" panose="020B0609020204030204" pitchFamily="49" charset="0"/>
              </a:rPr>
              <a:t># Calls MCP server's calculator tool</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response = </a:t>
            </a:r>
            <a:r>
              <a:rPr lang="en-US" altLang="zh-HK" sz="1100" b="0" dirty="0" err="1">
                <a:solidFill>
                  <a:srgbClr val="D4D4D4"/>
                </a:solidFill>
                <a:effectLst/>
                <a:latin typeface="Consolas" panose="020B0609020204030204" pitchFamily="49" charset="0"/>
              </a:rPr>
              <a:t>mcp_client.call_tool</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"calculator"</a:t>
            </a:r>
            <a:r>
              <a:rPr lang="en-US" altLang="zh-HK" sz="1100" b="0" dirty="0">
                <a:solidFill>
                  <a:srgbClr val="D4D4D4"/>
                </a:solidFill>
                <a:effectLst/>
                <a:latin typeface="Consolas" panose="020B0609020204030204" pitchFamily="49" charset="0"/>
              </a:rPr>
              <a:t>, </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"operation"</a:t>
            </a:r>
            <a:r>
              <a:rPr lang="en-US" altLang="zh-HK" sz="1100" b="0" dirty="0">
                <a:solidFill>
                  <a:srgbClr val="D4D4D4"/>
                </a:solidFill>
                <a:effectLst/>
                <a:latin typeface="Consolas" panose="020B0609020204030204" pitchFamily="49" charset="0"/>
              </a:rPr>
              <a:t>: operation, </a:t>
            </a:r>
            <a:r>
              <a:rPr lang="en-US" altLang="zh-HK" sz="1100" b="0" dirty="0">
                <a:solidFill>
                  <a:srgbClr val="CE9178"/>
                </a:solidFill>
                <a:effectLst/>
                <a:latin typeface="Consolas" panose="020B0609020204030204" pitchFamily="49" charset="0"/>
              </a:rPr>
              <a:t>"a"</a:t>
            </a:r>
            <a:r>
              <a:rPr lang="en-US" altLang="zh-HK" sz="1100" b="0" dirty="0">
                <a:solidFill>
                  <a:srgbClr val="D4D4D4"/>
                </a:solidFill>
                <a:effectLst/>
                <a:latin typeface="Consolas" panose="020B0609020204030204" pitchFamily="49" charset="0"/>
              </a:rPr>
              <a:t>: a, </a:t>
            </a:r>
            <a:r>
              <a:rPr lang="en-US" altLang="zh-HK" sz="1100" b="0" dirty="0">
                <a:solidFill>
                  <a:srgbClr val="CE9178"/>
                </a:solidFill>
                <a:effectLst/>
                <a:latin typeface="Consolas" panose="020B0609020204030204" pitchFamily="49" charset="0"/>
              </a:rPr>
              <a:t>"b"</a:t>
            </a:r>
            <a:r>
              <a:rPr lang="en-US" altLang="zh-HK" sz="1100" b="0" dirty="0">
                <a:solidFill>
                  <a:srgbClr val="D4D4D4"/>
                </a:solidFill>
                <a:effectLst/>
                <a:latin typeface="Consolas" panose="020B0609020204030204" pitchFamily="49" charset="0"/>
              </a:rPr>
              <a:t>: b}</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C586C0"/>
                </a:solidFill>
                <a:effectLst/>
                <a:latin typeface="Consolas" panose="020B0609020204030204" pitchFamily="49" charset="0"/>
              </a:rPr>
              <a:t>return</a:t>
            </a:r>
            <a:r>
              <a:rPr lang="en-US" altLang="zh-HK" sz="1100" b="0" dirty="0">
                <a:solidFill>
                  <a:srgbClr val="D4D4D4"/>
                </a:solidFill>
                <a:effectLst/>
                <a:latin typeface="Consolas" panose="020B0609020204030204" pitchFamily="49" charset="0"/>
              </a:rPr>
              <a:t> response[</a:t>
            </a:r>
            <a:r>
              <a:rPr lang="en-US" altLang="zh-HK" sz="1100" b="0" dirty="0">
                <a:solidFill>
                  <a:srgbClr val="CE9178"/>
                </a:solidFill>
                <a:effectLst/>
                <a:latin typeface="Consolas" panose="020B0609020204030204" pitchFamily="49" charset="0"/>
              </a:rPr>
              <a:t>"content"</a:t>
            </a:r>
            <a:r>
              <a:rPr lang="en-US" altLang="zh-HK" sz="1100" b="0" dirty="0">
                <a:solidFill>
                  <a:srgbClr val="D4D4D4"/>
                </a:solidFill>
                <a:effectLst/>
                <a:latin typeface="Consolas" panose="020B0609020204030204" pitchFamily="49" charset="0"/>
              </a:rPr>
              <a:t>][</a:t>
            </a:r>
            <a:r>
              <a:rPr lang="en-US" altLang="zh-HK" sz="1100" b="0" dirty="0">
                <a:solidFill>
                  <a:srgbClr val="B5CEA8"/>
                </a:solidFill>
                <a:effectLst/>
                <a:latin typeface="Consolas" panose="020B0609020204030204" pitchFamily="49" charset="0"/>
              </a:rPr>
              <a:t>0</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"text"</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6A9955"/>
                </a:solidFill>
                <a:effectLst/>
                <a:latin typeface="Consolas" panose="020B0609020204030204" pitchFamily="49" charset="0"/>
              </a:rPr>
              <a:t># Create </a:t>
            </a:r>
            <a:r>
              <a:rPr lang="en-US" altLang="zh-HK" sz="1100" b="0" dirty="0" err="1">
                <a:solidFill>
                  <a:srgbClr val="6A9955"/>
                </a:solidFill>
                <a:effectLst/>
                <a:latin typeface="Consolas" panose="020B0609020204030204" pitchFamily="49" charset="0"/>
              </a:rPr>
              <a:t>LangGraph</a:t>
            </a:r>
            <a:r>
              <a:rPr lang="en-US" altLang="zh-HK" sz="1100" b="0" dirty="0">
                <a:solidFill>
                  <a:srgbClr val="6A9955"/>
                </a:solidFill>
                <a:effectLst/>
                <a:latin typeface="Consolas" panose="020B0609020204030204" pitchFamily="49" charset="0"/>
              </a:rPr>
              <a:t> agent with MCP tools</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err="1">
                <a:solidFill>
                  <a:srgbClr val="D4D4D4"/>
                </a:solidFill>
                <a:effectLst/>
                <a:latin typeface="Consolas" panose="020B0609020204030204" pitchFamily="49" charset="0"/>
              </a:rPr>
              <a:t>llm</a:t>
            </a:r>
            <a:r>
              <a:rPr lang="en-US" altLang="zh-HK" sz="1100" b="0" dirty="0">
                <a:solidFill>
                  <a:srgbClr val="D4D4D4"/>
                </a:solidFill>
                <a:effectLst/>
                <a:latin typeface="Consolas" panose="020B0609020204030204" pitchFamily="49" charset="0"/>
              </a:rPr>
              <a:t> = </a:t>
            </a:r>
            <a:r>
              <a:rPr lang="en-US" altLang="zh-HK" sz="1100" b="0" dirty="0" err="1">
                <a:solidFill>
                  <a:srgbClr val="D4D4D4"/>
                </a:solidFill>
                <a:effectLst/>
                <a:latin typeface="Consolas" panose="020B0609020204030204" pitchFamily="49" charset="0"/>
              </a:rPr>
              <a:t>ChatBedrockConverse</a:t>
            </a:r>
            <a:r>
              <a:rPr lang="en-US" altLang="zh-HK" sz="1100" b="0" dirty="0">
                <a:solidFill>
                  <a:srgbClr val="D4D4D4"/>
                </a:solidFill>
                <a:effectLst/>
                <a:latin typeface="Consolas" panose="020B0609020204030204" pitchFamily="49" charset="0"/>
              </a:rPr>
              <a:t>(</a:t>
            </a:r>
            <a:r>
              <a:rPr lang="en-US" altLang="zh-HK" sz="1100" b="0" dirty="0">
                <a:solidFill>
                  <a:srgbClr val="9CDCFE"/>
                </a:solidFill>
                <a:effectLst/>
                <a:latin typeface="Consolas" panose="020B0609020204030204" pitchFamily="49" charset="0"/>
              </a:rPr>
              <a:t>model</a:t>
            </a:r>
            <a:r>
              <a:rPr lang="en-US" altLang="zh-HK" sz="1100" b="0" dirty="0">
                <a:solidFill>
                  <a:srgbClr val="D4D4D4"/>
                </a:solidFill>
                <a:effectLst/>
                <a:latin typeface="Consolas" panose="020B0609020204030204" pitchFamily="49" charset="0"/>
              </a:rPr>
              <a:t>=</a:t>
            </a:r>
            <a:r>
              <a:rPr lang="en-US" altLang="zh-HK" sz="1100" b="0" dirty="0">
                <a:solidFill>
                  <a:srgbClr val="CE9178"/>
                </a:solidFill>
                <a:effectLst/>
                <a:latin typeface="Consolas" panose="020B0609020204030204" pitchFamily="49" charset="0"/>
              </a:rPr>
              <a:t>"amazon.nova-lite-v1:0"</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tools = [</a:t>
            </a:r>
            <a:r>
              <a:rPr lang="en-US" altLang="zh-HK" sz="1100" b="0" dirty="0" err="1">
                <a:solidFill>
                  <a:srgbClr val="D4D4D4"/>
                </a:solidFill>
                <a:effectLst/>
                <a:latin typeface="Consolas" panose="020B0609020204030204" pitchFamily="49" charset="0"/>
              </a:rPr>
              <a:t>mcp_calculator</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agent = </a:t>
            </a:r>
            <a:r>
              <a:rPr lang="en-US" altLang="zh-HK" sz="1100" b="0" dirty="0" err="1">
                <a:solidFill>
                  <a:srgbClr val="D4D4D4"/>
                </a:solidFill>
                <a:effectLst/>
                <a:latin typeface="Consolas" panose="020B0609020204030204" pitchFamily="49" charset="0"/>
              </a:rPr>
              <a:t>create_react_agent</a:t>
            </a:r>
            <a:r>
              <a:rPr lang="en-US" altLang="zh-HK" sz="1100" b="0" dirty="0">
                <a:solidFill>
                  <a:srgbClr val="D4D4D4"/>
                </a:solidFill>
                <a:effectLst/>
                <a:latin typeface="Consolas" panose="020B0609020204030204" pitchFamily="49" charset="0"/>
              </a:rPr>
              <a:t>(</a:t>
            </a:r>
            <a:r>
              <a:rPr lang="en-US" altLang="zh-HK" sz="1100" b="0" dirty="0" err="1">
                <a:solidFill>
                  <a:srgbClr val="D4D4D4"/>
                </a:solidFill>
                <a:effectLst/>
                <a:latin typeface="Consolas" panose="020B0609020204030204" pitchFamily="49" charset="0"/>
              </a:rPr>
              <a:t>llm</a:t>
            </a:r>
            <a:r>
              <a:rPr lang="en-US" altLang="zh-HK" sz="1100" b="0" dirty="0">
                <a:solidFill>
                  <a:srgbClr val="D4D4D4"/>
                </a:solidFill>
                <a:effectLst/>
                <a:latin typeface="Consolas" panose="020B0609020204030204" pitchFamily="49" charset="0"/>
              </a:rPr>
              <a:t>, tools)</a:t>
            </a:r>
            <a:endParaRPr lang="en-US" altLang="zh-HK" sz="1100" b="0" dirty="0">
              <a:solidFill>
                <a:srgbClr val="CCCCCC"/>
              </a:solidFill>
              <a:effectLst/>
              <a:latin typeface="Consolas" panose="020B0609020204030204" pitchFamily="49" charset="0"/>
            </a:endParaRPr>
          </a:p>
          <a:p>
            <a:pPr>
              <a:lnSpc>
                <a:spcPts val="1425"/>
              </a:lnSpc>
              <a:buNone/>
            </a:pPr>
            <a:br>
              <a:rPr lang="en-US" altLang="zh-HK" sz="1100" b="0" dirty="0">
                <a:solidFill>
                  <a:srgbClr val="CCCCCC"/>
                </a:solidFill>
                <a:effectLst/>
                <a:latin typeface="Consolas" panose="020B0609020204030204" pitchFamily="49" charset="0"/>
              </a:rPr>
            </a:b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6A9955"/>
                </a:solidFill>
                <a:effectLst/>
                <a:latin typeface="Consolas" panose="020B0609020204030204" pitchFamily="49" charset="0"/>
              </a:rPr>
              <a:t># Use agent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result = </a:t>
            </a:r>
            <a:r>
              <a:rPr lang="en-US" altLang="zh-HK" sz="1100" b="0" dirty="0" err="1">
                <a:solidFill>
                  <a:srgbClr val="D4D4D4"/>
                </a:solidFill>
                <a:effectLst/>
                <a:latin typeface="Consolas" panose="020B0609020204030204" pitchFamily="49" charset="0"/>
              </a:rPr>
              <a:t>agent.invoke</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"messages"</a:t>
            </a: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"role"</a:t>
            </a: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"user"</a:t>
            </a: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"content"</a:t>
            </a:r>
            <a:r>
              <a:rPr lang="en-US" altLang="zh-HK" sz="1100" b="0" dirty="0">
                <a:solidFill>
                  <a:srgbClr val="D4D4D4"/>
                </a:solidFill>
                <a:effectLst/>
                <a:latin typeface="Consolas" panose="020B0609020204030204" pitchFamily="49" charset="0"/>
              </a:rPr>
              <a:t>: </a:t>
            </a:r>
            <a:r>
              <a:rPr lang="en-US" altLang="zh-HK" sz="1100" b="0" dirty="0">
                <a:solidFill>
                  <a:srgbClr val="CE9178"/>
                </a:solidFill>
                <a:effectLst/>
                <a:latin typeface="Consolas" panose="020B0609020204030204" pitchFamily="49" charset="0"/>
              </a:rPr>
              <a:t>"What is 15 + 27?"</a:t>
            </a: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a:p>
            <a:pPr>
              <a:lnSpc>
                <a:spcPts val="1425"/>
              </a:lnSpc>
              <a:buNone/>
            </a:pPr>
            <a:r>
              <a:rPr lang="en-US" altLang="zh-HK" sz="1100" b="0" dirty="0">
                <a:solidFill>
                  <a:srgbClr val="D4D4D4"/>
                </a:solidFill>
                <a:effectLst/>
                <a:latin typeface="Consolas" panose="020B0609020204030204" pitchFamily="49" charset="0"/>
              </a:rPr>
              <a:t>})</a:t>
            </a:r>
            <a:endParaRPr lang="en-US" altLang="zh-HK" sz="11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8542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EA42-BB41-02CE-BEBD-38573A128FF1}"/>
              </a:ext>
            </a:extLst>
          </p:cNvPr>
          <p:cNvSpPr>
            <a:spLocks noGrp="1"/>
          </p:cNvSpPr>
          <p:nvPr>
            <p:ph type="title"/>
          </p:nvPr>
        </p:nvSpPr>
        <p:spPr/>
        <p:txBody>
          <a:bodyPr/>
          <a:lstStyle/>
          <a:p>
            <a:r>
              <a:rPr lang="en-US" altLang="zh-HK" b="1" dirty="0"/>
              <a:t>Example: MTR MCP Server</a:t>
            </a:r>
            <a:endParaRPr lang="zh-HK" altLang="en-US" dirty="0"/>
          </a:p>
        </p:txBody>
      </p:sp>
      <p:sp>
        <p:nvSpPr>
          <p:cNvPr id="3" name="Content Placeholder 2">
            <a:extLst>
              <a:ext uri="{FF2B5EF4-FFF2-40B4-BE49-F238E27FC236}">
                <a16:creationId xmlns:a16="http://schemas.microsoft.com/office/drawing/2014/main" id="{B47B94EB-9F3C-3598-F077-0B0C70884EE6}"/>
              </a:ext>
            </a:extLst>
          </p:cNvPr>
          <p:cNvSpPr>
            <a:spLocks noGrp="1"/>
          </p:cNvSpPr>
          <p:nvPr>
            <p:ph idx="1"/>
          </p:nvPr>
        </p:nvSpPr>
        <p:spPr/>
        <p:txBody>
          <a:bodyPr/>
          <a:lstStyle/>
          <a:p>
            <a:r>
              <a:rPr lang="en-US" altLang="zh-HK" dirty="0"/>
              <a:t>MTR (Morning-Tea-Research) MCP server deployed at https://project-1-04.eduhk.hk/mcp/ using HTTP </a:t>
            </a:r>
            <a:r>
              <a:rPr lang="en-US" altLang="zh-HK" dirty="0" err="1"/>
              <a:t>Streamable</a:t>
            </a:r>
            <a:r>
              <a:rPr lang="en-US" altLang="zh-HK" dirty="0"/>
              <a:t> transport.</a:t>
            </a:r>
          </a:p>
          <a:p>
            <a:endParaRPr lang="en-US" altLang="zh-HK" dirty="0"/>
          </a:p>
          <a:p>
            <a:r>
              <a:rPr lang="en-US" altLang="zh-HK" dirty="0"/>
              <a:t>MCP inspector to evaluate and inspect</a:t>
            </a:r>
          </a:p>
          <a:p>
            <a:endParaRPr lang="en-US" altLang="zh-HK" dirty="0"/>
          </a:p>
          <a:p>
            <a:endParaRPr lang="zh-HK" altLang="en-US" dirty="0"/>
          </a:p>
        </p:txBody>
      </p:sp>
    </p:spTree>
    <p:extLst>
      <p:ext uri="{BB962C8B-B14F-4D97-AF65-F5344CB8AC3E}">
        <p14:creationId xmlns:p14="http://schemas.microsoft.com/office/powerpoint/2010/main" val="21147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D342-BA18-C416-2728-1273EF349C7B}"/>
              </a:ext>
            </a:extLst>
          </p:cNvPr>
          <p:cNvSpPr>
            <a:spLocks noGrp="1"/>
          </p:cNvSpPr>
          <p:nvPr>
            <p:ph type="title"/>
          </p:nvPr>
        </p:nvSpPr>
        <p:spPr/>
        <p:txBody>
          <a:bodyPr/>
          <a:lstStyle/>
          <a:p>
            <a:r>
              <a:rPr lang="en-US" altLang="zh-HK" b="1" dirty="0"/>
              <a:t>MCP Inspector</a:t>
            </a:r>
            <a:endParaRPr lang="zh-HK" altLang="en-US" dirty="0"/>
          </a:p>
        </p:txBody>
      </p:sp>
      <p:sp>
        <p:nvSpPr>
          <p:cNvPr id="3" name="Content Placeholder 2">
            <a:extLst>
              <a:ext uri="{FF2B5EF4-FFF2-40B4-BE49-F238E27FC236}">
                <a16:creationId xmlns:a16="http://schemas.microsoft.com/office/drawing/2014/main" id="{86C3F79B-D68D-A314-5BAB-0200CC832E97}"/>
              </a:ext>
            </a:extLst>
          </p:cNvPr>
          <p:cNvSpPr>
            <a:spLocks noGrp="1"/>
          </p:cNvSpPr>
          <p:nvPr>
            <p:ph idx="1"/>
          </p:nvPr>
        </p:nvSpPr>
        <p:spPr/>
        <p:txBody>
          <a:bodyPr/>
          <a:lstStyle/>
          <a:p>
            <a:r>
              <a:rPr lang="en-US" altLang="zh-HK" dirty="0" err="1"/>
              <a:t>npx</a:t>
            </a:r>
            <a:r>
              <a:rPr lang="en-US" altLang="zh-HK" dirty="0"/>
              <a:t> @modelcontextprotocol/inspector</a:t>
            </a:r>
            <a:endParaRPr lang="zh-HK" altLang="en-US" dirty="0"/>
          </a:p>
        </p:txBody>
      </p:sp>
    </p:spTree>
    <p:extLst>
      <p:ext uri="{BB962C8B-B14F-4D97-AF65-F5344CB8AC3E}">
        <p14:creationId xmlns:p14="http://schemas.microsoft.com/office/powerpoint/2010/main" val="150645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F950-0F87-FD5E-FE4F-A6E780B0886C}"/>
              </a:ext>
            </a:extLst>
          </p:cNvPr>
          <p:cNvSpPr>
            <a:spLocks noGrp="1"/>
          </p:cNvSpPr>
          <p:nvPr>
            <p:ph type="title"/>
          </p:nvPr>
        </p:nvSpPr>
        <p:spPr/>
        <p:txBody>
          <a:bodyPr/>
          <a:lstStyle/>
          <a:p>
            <a:endParaRPr lang="zh-HK" altLang="en-US"/>
          </a:p>
        </p:txBody>
      </p:sp>
      <p:sp>
        <p:nvSpPr>
          <p:cNvPr id="3" name="Content Placeholder 2">
            <a:extLst>
              <a:ext uri="{FF2B5EF4-FFF2-40B4-BE49-F238E27FC236}">
                <a16:creationId xmlns:a16="http://schemas.microsoft.com/office/drawing/2014/main" id="{80CD08BC-E74E-F0B7-9077-34C2B1230AF5}"/>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03D5878C-A7EE-21C3-E496-28F0374E48BF}"/>
              </a:ext>
            </a:extLst>
          </p:cNvPr>
          <p:cNvPicPr>
            <a:picLocks noChangeAspect="1"/>
          </p:cNvPicPr>
          <p:nvPr/>
        </p:nvPicPr>
        <p:blipFill>
          <a:blip r:embed="rId2"/>
          <a:stretch>
            <a:fillRect/>
          </a:stretch>
        </p:blipFill>
        <p:spPr>
          <a:xfrm>
            <a:off x="82196" y="0"/>
            <a:ext cx="12027608" cy="6858000"/>
          </a:xfrm>
          <a:prstGeom prst="rect">
            <a:avLst/>
          </a:prstGeom>
        </p:spPr>
      </p:pic>
    </p:spTree>
    <p:extLst>
      <p:ext uri="{BB962C8B-B14F-4D97-AF65-F5344CB8AC3E}">
        <p14:creationId xmlns:p14="http://schemas.microsoft.com/office/powerpoint/2010/main" val="1263832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F90D-DB34-6A2B-4DEF-8904BC82F4EA}"/>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0FECF9D4-D186-35B6-3C8B-F3982BE91811}"/>
              </a:ext>
            </a:extLst>
          </p:cNvPr>
          <p:cNvSpPr>
            <a:spLocks noGrp="1"/>
          </p:cNvSpPr>
          <p:nvPr>
            <p:ph idx="1"/>
          </p:nvPr>
        </p:nvSpPr>
        <p:spPr/>
        <p:txBody>
          <a:bodyPr/>
          <a:lstStyle/>
          <a:p>
            <a:r>
              <a:rPr lang="en-US" altLang="zh-HK" dirty="0">
                <a:effectLst/>
              </a:rPr>
              <a:t>location /</a:t>
            </a:r>
            <a:r>
              <a:rPr lang="en-US" altLang="zh-HK" dirty="0" err="1">
                <a:effectLst/>
              </a:rPr>
              <a:t>mcp</a:t>
            </a:r>
            <a:r>
              <a:rPr lang="en-US" altLang="zh-HK" dirty="0">
                <a:effectLst/>
              </a:rPr>
              <a:t>/ {}</a:t>
            </a:r>
          </a:p>
          <a:p>
            <a:pPr lvl="1"/>
            <a:r>
              <a:rPr lang="en-US" altLang="zh-HK" dirty="0">
                <a:effectLst/>
              </a:rPr>
              <a:t>Proxy to Docker container on localhost:8080 </a:t>
            </a:r>
            <a:r>
              <a:rPr lang="en-US" altLang="zh-HK" dirty="0" err="1">
                <a:effectLst/>
              </a:rPr>
              <a:t>proxy_pass</a:t>
            </a:r>
            <a:r>
              <a:rPr lang="en-US" altLang="zh-HK" dirty="0">
                <a:effectLst/>
              </a:rPr>
              <a:t> </a:t>
            </a:r>
            <a:r>
              <a:rPr lang="en-US" altLang="zh-HK" dirty="0">
                <a:effectLst/>
                <a:hlinkClick r:id="rId2"/>
              </a:rPr>
              <a:t>http://localhost:8080/mcp/</a:t>
            </a:r>
            <a:r>
              <a:rPr lang="en-US" altLang="zh-HK" dirty="0">
                <a:effectLst/>
              </a:rPr>
              <a:t>;</a:t>
            </a:r>
          </a:p>
          <a:p>
            <a:pPr lvl="1"/>
            <a:endParaRPr lang="en-US" altLang="zh-HK" dirty="0">
              <a:effectLst/>
            </a:endParaRPr>
          </a:p>
          <a:p>
            <a:r>
              <a:rPr lang="en-US" altLang="zh-HK" dirty="0"/>
              <a:t>Essential for SSE (Server-Sent Events)</a:t>
            </a:r>
          </a:p>
          <a:p>
            <a:pPr lvl="1"/>
            <a:r>
              <a:rPr lang="en-US" altLang="zh-HK" dirty="0" err="1"/>
              <a:t>proxy_buffering</a:t>
            </a:r>
            <a:r>
              <a:rPr lang="en-US" altLang="zh-HK" dirty="0"/>
              <a:t> off;           # CRITICAL: Must disable buffering for SSE</a:t>
            </a:r>
          </a:p>
          <a:p>
            <a:pPr lvl="1"/>
            <a:r>
              <a:rPr lang="en-US" altLang="zh-HK" dirty="0" err="1"/>
              <a:t>proxy_cache</a:t>
            </a:r>
            <a:r>
              <a:rPr lang="en-US" altLang="zh-HK" dirty="0"/>
              <a:t> off;               # Disable caching for real-time streams</a:t>
            </a:r>
          </a:p>
          <a:p>
            <a:endParaRPr lang="zh-HK" altLang="en-US" dirty="0"/>
          </a:p>
        </p:txBody>
      </p:sp>
    </p:spTree>
    <p:extLst>
      <p:ext uri="{BB962C8B-B14F-4D97-AF65-F5344CB8AC3E}">
        <p14:creationId xmlns:p14="http://schemas.microsoft.com/office/powerpoint/2010/main" val="109786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66EB-A665-0CEA-C2C2-60A6FA1AB418}"/>
              </a:ext>
            </a:extLst>
          </p:cNvPr>
          <p:cNvSpPr>
            <a:spLocks noGrp="1"/>
          </p:cNvSpPr>
          <p:nvPr>
            <p:ph type="title"/>
          </p:nvPr>
        </p:nvSpPr>
        <p:spPr/>
        <p:txBody>
          <a:bodyPr/>
          <a:lstStyle/>
          <a:p>
            <a:r>
              <a:rPr lang="en-US" altLang="zh-HK" b="1" dirty="0"/>
              <a:t>What is MCP (Model Context Protocol)?</a:t>
            </a:r>
            <a:endParaRPr lang="zh-HK" altLang="en-US" dirty="0"/>
          </a:p>
        </p:txBody>
      </p:sp>
      <p:sp>
        <p:nvSpPr>
          <p:cNvPr id="3" name="Content Placeholder 2">
            <a:extLst>
              <a:ext uri="{FF2B5EF4-FFF2-40B4-BE49-F238E27FC236}">
                <a16:creationId xmlns:a16="http://schemas.microsoft.com/office/drawing/2014/main" id="{BEF5A4FF-8EC1-F2CD-2492-7CA5AD5BC43F}"/>
              </a:ext>
            </a:extLst>
          </p:cNvPr>
          <p:cNvSpPr>
            <a:spLocks noGrp="1"/>
          </p:cNvSpPr>
          <p:nvPr>
            <p:ph idx="1"/>
          </p:nvPr>
        </p:nvSpPr>
        <p:spPr/>
        <p:txBody>
          <a:bodyPr>
            <a:normAutofit lnSpcReduction="10000"/>
          </a:bodyPr>
          <a:lstStyle/>
          <a:p>
            <a:r>
              <a:rPr lang="en-US" altLang="zh-HK" dirty="0"/>
              <a:t>An open protocol created by Anthropic that standardizes how AI applications communicate with external data sources and tools.</a:t>
            </a:r>
          </a:p>
          <a:p>
            <a:endParaRPr lang="en-US" altLang="zh-HK" dirty="0">
              <a:effectLst/>
            </a:endParaRPr>
          </a:p>
          <a:p>
            <a:r>
              <a:rPr lang="en-US" altLang="zh-HK" dirty="0"/>
              <a:t>Like USB-C for AI - one universal interface for all context sources, enabling seamless integration.</a:t>
            </a:r>
          </a:p>
          <a:p>
            <a:endParaRPr lang="en-US" altLang="zh-HK" dirty="0">
              <a:effectLst/>
            </a:endParaRPr>
          </a:p>
          <a:p>
            <a:r>
              <a:rPr lang="en-US" altLang="zh-HK" dirty="0"/>
              <a:t>Uses JSON-RPC 2.0 over </a:t>
            </a:r>
            <a:r>
              <a:rPr lang="en-US" altLang="zh-HK" dirty="0" err="1"/>
              <a:t>stdio</a:t>
            </a:r>
            <a:r>
              <a:rPr lang="en-US" altLang="zh-HK" dirty="0"/>
              <a:t> or HTTP/SSE transports with a three-layer architecture: Application → Data → Transport.</a:t>
            </a:r>
            <a:endParaRPr lang="en-US" altLang="zh-HK" dirty="0">
              <a:effectLst/>
            </a:endParaRPr>
          </a:p>
          <a:p>
            <a:br>
              <a:rPr lang="en-US" altLang="zh-HK" dirty="0">
                <a:effectLst/>
              </a:rPr>
            </a:br>
            <a:endParaRPr lang="zh-HK" altLang="en-US" dirty="0"/>
          </a:p>
        </p:txBody>
      </p:sp>
    </p:spTree>
    <p:extLst>
      <p:ext uri="{BB962C8B-B14F-4D97-AF65-F5344CB8AC3E}">
        <p14:creationId xmlns:p14="http://schemas.microsoft.com/office/powerpoint/2010/main" val="391273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E54A-9082-9E1A-8340-D74153477E25}"/>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E4B588F1-03F4-4149-D256-B2DBA8D9173E}"/>
              </a:ext>
            </a:extLst>
          </p:cNvPr>
          <p:cNvSpPr>
            <a:spLocks noGrp="1"/>
          </p:cNvSpPr>
          <p:nvPr>
            <p:ph idx="1"/>
          </p:nvPr>
        </p:nvSpPr>
        <p:spPr/>
        <p:txBody>
          <a:bodyPr/>
          <a:lstStyle/>
          <a:p>
            <a:r>
              <a:rPr lang="en-US" altLang="zh-HK" dirty="0" err="1">
                <a:effectLst/>
              </a:rPr>
              <a:t>proxy_buffering</a:t>
            </a:r>
            <a:r>
              <a:rPr lang="en-US" altLang="zh-HK" dirty="0">
                <a:effectLst/>
              </a:rPr>
              <a:t> off;</a:t>
            </a:r>
          </a:p>
          <a:p>
            <a:pPr lvl="1"/>
            <a:r>
              <a:rPr lang="en-US" altLang="zh-HK" dirty="0">
                <a:effectLst/>
              </a:rPr>
              <a:t>Disables response buffering. Normally, Nginx buffers responses for efficiency, but for SSE, this must be off to allow immediate, chunked streaming of events (e.g., tool results). Buffering would delay or break the real-time flow.</a:t>
            </a:r>
          </a:p>
          <a:p>
            <a:r>
              <a:rPr lang="en-US" altLang="zh-HK" dirty="0" err="1">
                <a:effectLst/>
              </a:rPr>
              <a:t>proxy_cache</a:t>
            </a:r>
            <a:r>
              <a:rPr lang="en-US" altLang="zh-HK" dirty="0">
                <a:effectLst/>
              </a:rPr>
              <a:t> off;</a:t>
            </a:r>
          </a:p>
          <a:p>
            <a:pPr lvl="1"/>
            <a:r>
              <a:rPr lang="en-US" altLang="zh-HK" dirty="0">
                <a:effectLst/>
              </a:rPr>
              <a:t>Disables caching of responses. SSE data is dynamic and real-time (e.g., live train schedules), so caching could serve stale content.</a:t>
            </a:r>
          </a:p>
          <a:p>
            <a:pPr lvl="1"/>
            <a:endParaRPr lang="en-US" altLang="zh-HK" dirty="0">
              <a:effectLst/>
            </a:endParaRPr>
          </a:p>
          <a:p>
            <a:endParaRPr lang="zh-HK" altLang="en-US" dirty="0"/>
          </a:p>
        </p:txBody>
      </p:sp>
    </p:spTree>
    <p:extLst>
      <p:ext uri="{BB962C8B-B14F-4D97-AF65-F5344CB8AC3E}">
        <p14:creationId xmlns:p14="http://schemas.microsoft.com/office/powerpoint/2010/main" val="63636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3174-30D8-5F04-52C2-DA785E28EB2D}"/>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221E756D-A939-616A-6E90-2B3C07BB4494}"/>
              </a:ext>
            </a:extLst>
          </p:cNvPr>
          <p:cNvSpPr>
            <a:spLocks noGrp="1"/>
          </p:cNvSpPr>
          <p:nvPr>
            <p:ph idx="1"/>
          </p:nvPr>
        </p:nvSpPr>
        <p:spPr/>
        <p:txBody>
          <a:bodyPr>
            <a:normAutofit/>
          </a:bodyPr>
          <a:lstStyle/>
          <a:p>
            <a:r>
              <a:rPr lang="en-US" altLang="zh-HK" dirty="0" err="1"/>
              <a:t>proxy_set_header</a:t>
            </a:r>
            <a:r>
              <a:rPr lang="en-US" altLang="zh-HK" dirty="0"/>
              <a:t> Host $host;</a:t>
            </a:r>
          </a:p>
          <a:p>
            <a:pPr lvl="1"/>
            <a:r>
              <a:rPr lang="en-US" altLang="zh-HK" dirty="0"/>
              <a:t>Sets the Host header to the original client's requested host (e.g., project-1-04.eduhk.hk). This helps the backend server know the original domain.</a:t>
            </a:r>
          </a:p>
          <a:p>
            <a:pPr lvl="1"/>
            <a:endParaRPr lang="en-US" altLang="zh-HK" dirty="0"/>
          </a:p>
          <a:p>
            <a:r>
              <a:rPr lang="en-US" altLang="zh-HK" dirty="0" err="1"/>
              <a:t>proxy_set_header</a:t>
            </a:r>
            <a:r>
              <a:rPr lang="en-US" altLang="zh-HK" dirty="0"/>
              <a:t> X-Real-IP $</a:t>
            </a:r>
            <a:r>
              <a:rPr lang="en-US" altLang="zh-HK" dirty="0" err="1"/>
              <a:t>remote_addr</a:t>
            </a:r>
            <a:r>
              <a:rPr lang="en-US" altLang="zh-HK" dirty="0"/>
              <a:t>;</a:t>
            </a:r>
          </a:p>
          <a:p>
            <a:pPr lvl="1"/>
            <a:r>
              <a:rPr lang="en-US" altLang="zh-HK" dirty="0"/>
              <a:t>Adds a header with the client's real IP address (from Nginx's $</a:t>
            </a:r>
            <a:r>
              <a:rPr lang="en-US" altLang="zh-HK" dirty="0" err="1"/>
              <a:t>remote_addr</a:t>
            </a:r>
            <a:r>
              <a:rPr lang="en-US" altLang="zh-HK" dirty="0"/>
              <a:t> variable). Useful for logging or access control on the backend.</a:t>
            </a:r>
          </a:p>
        </p:txBody>
      </p:sp>
    </p:spTree>
    <p:extLst>
      <p:ext uri="{BB962C8B-B14F-4D97-AF65-F5344CB8AC3E}">
        <p14:creationId xmlns:p14="http://schemas.microsoft.com/office/powerpoint/2010/main" val="138399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782D-1190-1757-902F-EDA7466C63A8}"/>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23B06496-5501-43D5-90AE-38667E9878B1}"/>
              </a:ext>
            </a:extLst>
          </p:cNvPr>
          <p:cNvSpPr>
            <a:spLocks noGrp="1"/>
          </p:cNvSpPr>
          <p:nvPr>
            <p:ph idx="1"/>
          </p:nvPr>
        </p:nvSpPr>
        <p:spPr/>
        <p:txBody>
          <a:bodyPr/>
          <a:lstStyle/>
          <a:p>
            <a:r>
              <a:rPr lang="en-US" altLang="zh-HK" dirty="0" err="1"/>
              <a:t>proxy_set_header</a:t>
            </a:r>
            <a:r>
              <a:rPr lang="en-US" altLang="zh-HK" dirty="0"/>
              <a:t> X-Forwarded-For $</a:t>
            </a:r>
            <a:r>
              <a:rPr lang="en-US" altLang="zh-HK" dirty="0" err="1"/>
              <a:t>proxy_add_x_forwarded_for</a:t>
            </a:r>
            <a:r>
              <a:rPr lang="en-US" altLang="zh-HK" dirty="0"/>
              <a:t>;</a:t>
            </a:r>
          </a:p>
          <a:p>
            <a:pPr lvl="1"/>
            <a:r>
              <a:rPr lang="en-US" altLang="zh-HK" dirty="0"/>
              <a:t>Appends the client's IP to the X-Forwarded-For header chain, tracking the request path through proxies. $</a:t>
            </a:r>
            <a:r>
              <a:rPr lang="en-US" altLang="zh-HK" dirty="0" err="1"/>
              <a:t>proxy_add_x_forwarded_for</a:t>
            </a:r>
            <a:r>
              <a:rPr lang="en-US" altLang="zh-HK" dirty="0"/>
              <a:t> automatically handles appending.</a:t>
            </a:r>
          </a:p>
          <a:p>
            <a:pPr lvl="1"/>
            <a:endParaRPr lang="en-US" altLang="zh-HK" dirty="0"/>
          </a:p>
          <a:p>
            <a:r>
              <a:rPr lang="en-US" altLang="zh-HK" dirty="0" err="1"/>
              <a:t>proxy_set_header</a:t>
            </a:r>
            <a:r>
              <a:rPr lang="en-US" altLang="zh-HK" dirty="0"/>
              <a:t> X-Forwarded-Proto $scheme;</a:t>
            </a:r>
          </a:p>
          <a:p>
            <a:pPr lvl="1"/>
            <a:r>
              <a:rPr lang="en-US" altLang="zh-HK" dirty="0"/>
              <a:t>Sets a header indicating the original protocol (e.g., https if the client used HTTPS). This informs the backend if the connection was secure, even though the proxy uses HTTP internally.</a:t>
            </a:r>
            <a:endParaRPr lang="zh-HK" altLang="en-US" dirty="0"/>
          </a:p>
          <a:p>
            <a:endParaRPr lang="zh-HK" altLang="en-US" dirty="0"/>
          </a:p>
        </p:txBody>
      </p:sp>
    </p:spTree>
    <p:extLst>
      <p:ext uri="{BB962C8B-B14F-4D97-AF65-F5344CB8AC3E}">
        <p14:creationId xmlns:p14="http://schemas.microsoft.com/office/powerpoint/2010/main" val="272053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2DAD-E9FD-7904-E166-AD4400A0AB95}"/>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30E9EFB0-C872-61BE-113A-D0BB865A3B62}"/>
              </a:ext>
            </a:extLst>
          </p:cNvPr>
          <p:cNvSpPr>
            <a:spLocks noGrp="1"/>
          </p:cNvSpPr>
          <p:nvPr>
            <p:ph idx="1"/>
          </p:nvPr>
        </p:nvSpPr>
        <p:spPr/>
        <p:txBody>
          <a:bodyPr>
            <a:normAutofit fontScale="92500" lnSpcReduction="20000"/>
          </a:bodyPr>
          <a:lstStyle/>
          <a:p>
            <a:r>
              <a:rPr lang="en-US" altLang="zh-HK" dirty="0" err="1"/>
              <a:t>proxy_read_timeout</a:t>
            </a:r>
            <a:r>
              <a:rPr lang="en-US" altLang="zh-HK" dirty="0"/>
              <a:t> 86400s;</a:t>
            </a:r>
          </a:p>
          <a:p>
            <a:pPr lvl="1"/>
            <a:r>
              <a:rPr lang="en-US" altLang="zh-HK" dirty="0"/>
              <a:t>Sets the timeout for reading a response from the backend to 86,400 seconds (24 hours). If no data is received within this time, the connection times out. This prevents indefinite hangs for idle SSE streams.</a:t>
            </a:r>
          </a:p>
          <a:p>
            <a:endParaRPr lang="en-US" altLang="zh-HK" dirty="0"/>
          </a:p>
          <a:p>
            <a:r>
              <a:rPr lang="en-US" altLang="zh-HK" dirty="0" err="1"/>
              <a:t>proxy_send_timeout</a:t>
            </a:r>
            <a:r>
              <a:rPr lang="en-US" altLang="zh-HK" dirty="0"/>
              <a:t> 86400s;</a:t>
            </a:r>
          </a:p>
          <a:p>
            <a:pPr lvl="1"/>
            <a:r>
              <a:rPr lang="en-US" altLang="zh-HK" dirty="0"/>
              <a:t>Sets the timeout for sending data to the backend to 24 hours. Similar to above, it accommodates slow or infrequent SSE events.</a:t>
            </a:r>
          </a:p>
          <a:p>
            <a:pPr lvl="1"/>
            <a:endParaRPr lang="en-US" altLang="zh-HK" dirty="0"/>
          </a:p>
          <a:p>
            <a:r>
              <a:rPr lang="en-US" altLang="zh-HK" dirty="0" err="1">
                <a:effectLst/>
              </a:rPr>
              <a:t>gzip</a:t>
            </a:r>
            <a:r>
              <a:rPr lang="en-US" altLang="zh-HK" dirty="0">
                <a:effectLst/>
              </a:rPr>
              <a:t> off;</a:t>
            </a:r>
          </a:p>
          <a:p>
            <a:pPr lvl="1"/>
            <a:r>
              <a:rPr lang="en-US" altLang="zh-HK" dirty="0">
                <a:effectLst/>
              </a:rPr>
              <a:t>Disables GZIP compression for responses in this location. SSE streams are text-based and often small; compression can interfere with chunked streaming or cause buffering issues.</a:t>
            </a:r>
          </a:p>
          <a:p>
            <a:pPr lvl="1"/>
            <a:endParaRPr lang="zh-HK" altLang="en-US" dirty="0"/>
          </a:p>
        </p:txBody>
      </p:sp>
    </p:spTree>
    <p:extLst>
      <p:ext uri="{BB962C8B-B14F-4D97-AF65-F5344CB8AC3E}">
        <p14:creationId xmlns:p14="http://schemas.microsoft.com/office/powerpoint/2010/main" val="1642284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FE7CB-4896-B2D3-78CE-EDF77FF61C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A8572-E3BB-A759-7AD8-3291DEFF9646}"/>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B158370D-5F8E-D66B-85ED-73F0823F0311}"/>
              </a:ext>
            </a:extLst>
          </p:cNvPr>
          <p:cNvSpPr>
            <a:spLocks noGrp="1"/>
          </p:cNvSpPr>
          <p:nvPr>
            <p:ph idx="1"/>
          </p:nvPr>
        </p:nvSpPr>
        <p:spPr/>
        <p:txBody>
          <a:bodyPr>
            <a:normAutofit lnSpcReduction="10000"/>
          </a:bodyPr>
          <a:lstStyle/>
          <a:p>
            <a:r>
              <a:rPr lang="en-US" altLang="zh-HK" dirty="0" err="1"/>
              <a:t>add_header</a:t>
            </a:r>
            <a:r>
              <a:rPr lang="en-US" altLang="zh-HK" dirty="0"/>
              <a:t> 'Access-Control-Allow-Origin' '*' always;</a:t>
            </a:r>
          </a:p>
          <a:p>
            <a:pPr lvl="1"/>
            <a:r>
              <a:rPr lang="en-US" altLang="zh-HK" dirty="0"/>
              <a:t>Allows requests from any origin (*). The always ensures the header is added even on error responses.</a:t>
            </a:r>
          </a:p>
          <a:p>
            <a:pPr lvl="1"/>
            <a:endParaRPr lang="en-US" altLang="zh-HK" dirty="0"/>
          </a:p>
          <a:p>
            <a:r>
              <a:rPr lang="en-US" altLang="zh-HK" dirty="0" err="1"/>
              <a:t>add_header</a:t>
            </a:r>
            <a:r>
              <a:rPr lang="en-US" altLang="zh-HK" dirty="0"/>
              <a:t> 'Access-Control-Allow-Methods' 'GET, POST, OPTIONS' always;</a:t>
            </a:r>
          </a:p>
          <a:p>
            <a:pPr lvl="1"/>
            <a:r>
              <a:rPr lang="en-US" altLang="zh-HK" dirty="0"/>
              <a:t>Permits these HTTP methods for cross-origin requests.</a:t>
            </a:r>
          </a:p>
          <a:p>
            <a:pPr lvl="1"/>
            <a:endParaRPr lang="en-US" altLang="zh-HK" dirty="0"/>
          </a:p>
          <a:p>
            <a:r>
              <a:rPr lang="en-US" altLang="zh-HK" dirty="0" err="1"/>
              <a:t>add_header</a:t>
            </a:r>
            <a:r>
              <a:rPr lang="en-US" altLang="zh-HK" dirty="0"/>
              <a:t> 'Access-Control-Allow-Headers' 'Content-Type, Accept' always;</a:t>
            </a:r>
          </a:p>
          <a:p>
            <a:pPr lvl="1"/>
            <a:r>
              <a:rPr lang="en-US" altLang="zh-HK" dirty="0"/>
              <a:t>Allows these specific headers in cross-origin requests.</a:t>
            </a:r>
            <a:endParaRPr lang="zh-HK" altLang="en-US" dirty="0"/>
          </a:p>
        </p:txBody>
      </p:sp>
    </p:spTree>
    <p:extLst>
      <p:ext uri="{BB962C8B-B14F-4D97-AF65-F5344CB8AC3E}">
        <p14:creationId xmlns:p14="http://schemas.microsoft.com/office/powerpoint/2010/main" val="151398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11382-6A02-5093-B2B3-7F97CCAA3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831F7-4A84-7E38-6CC7-42D42050549F}"/>
              </a:ext>
            </a:extLst>
          </p:cNvPr>
          <p:cNvSpPr>
            <a:spLocks noGrp="1"/>
          </p:cNvSpPr>
          <p:nvPr>
            <p:ph type="title"/>
          </p:nvPr>
        </p:nvSpPr>
        <p:spPr/>
        <p:txBody>
          <a:bodyPr/>
          <a:lstStyle/>
          <a:p>
            <a:r>
              <a:rPr lang="en-US" altLang="zh-HK" dirty="0"/>
              <a:t>Nginx Config Concepts </a:t>
            </a:r>
            <a:endParaRPr lang="zh-HK" altLang="en-US" dirty="0"/>
          </a:p>
        </p:txBody>
      </p:sp>
      <p:sp>
        <p:nvSpPr>
          <p:cNvPr id="3" name="Content Placeholder 2">
            <a:extLst>
              <a:ext uri="{FF2B5EF4-FFF2-40B4-BE49-F238E27FC236}">
                <a16:creationId xmlns:a16="http://schemas.microsoft.com/office/drawing/2014/main" id="{8B21F378-75FB-2415-B1AC-4E31C5BE8EA1}"/>
              </a:ext>
            </a:extLst>
          </p:cNvPr>
          <p:cNvSpPr>
            <a:spLocks noGrp="1"/>
          </p:cNvSpPr>
          <p:nvPr>
            <p:ph idx="1"/>
          </p:nvPr>
        </p:nvSpPr>
        <p:spPr/>
        <p:txBody>
          <a:bodyPr>
            <a:normAutofit/>
          </a:bodyPr>
          <a:lstStyle/>
          <a:p>
            <a:r>
              <a:rPr lang="en-US" altLang="zh-HK" dirty="0"/>
              <a:t>if ($</a:t>
            </a:r>
            <a:r>
              <a:rPr lang="en-US" altLang="zh-HK" dirty="0" err="1"/>
              <a:t>request_method</a:t>
            </a:r>
            <a:r>
              <a:rPr lang="en-US" altLang="zh-HK" dirty="0"/>
              <a:t> = 'OPTIONS') { ... }</a:t>
            </a:r>
          </a:p>
          <a:p>
            <a:pPr lvl="1"/>
            <a:r>
              <a:rPr lang="en-US" altLang="zh-HK" dirty="0"/>
              <a:t>Conditional block that checks if the request method is OPTIONS (using Nginx's $</a:t>
            </a:r>
            <a:r>
              <a:rPr lang="en-US" altLang="zh-HK" dirty="0" err="1"/>
              <a:t>request_method</a:t>
            </a:r>
            <a:r>
              <a:rPr lang="en-US" altLang="zh-HK" dirty="0"/>
              <a:t> variable).</a:t>
            </a:r>
          </a:p>
          <a:p>
            <a:pPr lvl="1"/>
            <a:endParaRPr lang="en-US" altLang="zh-HK" dirty="0"/>
          </a:p>
          <a:p>
            <a:r>
              <a:rPr lang="en-US" altLang="zh-HK" dirty="0"/>
              <a:t>return 204;</a:t>
            </a:r>
          </a:p>
          <a:p>
            <a:pPr lvl="1"/>
            <a:r>
              <a:rPr lang="en-US" altLang="zh-HK" dirty="0"/>
              <a:t>Responds with HTTP 204 (No Content) for preflight requests, indicating approval without sending a body. This satisfies CORS without proxying to the backend.</a:t>
            </a:r>
            <a:endParaRPr lang="zh-HK" altLang="en-US" dirty="0"/>
          </a:p>
        </p:txBody>
      </p:sp>
    </p:spTree>
    <p:extLst>
      <p:ext uri="{BB962C8B-B14F-4D97-AF65-F5344CB8AC3E}">
        <p14:creationId xmlns:p14="http://schemas.microsoft.com/office/powerpoint/2010/main" val="16580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059A-F45C-1606-AC21-3B5E29A9814C}"/>
              </a:ext>
            </a:extLst>
          </p:cNvPr>
          <p:cNvSpPr>
            <a:spLocks noGrp="1"/>
          </p:cNvSpPr>
          <p:nvPr>
            <p:ph type="title"/>
          </p:nvPr>
        </p:nvSpPr>
        <p:spPr/>
        <p:txBody>
          <a:bodyPr/>
          <a:lstStyle/>
          <a:p>
            <a:r>
              <a:rPr lang="en-US" altLang="zh-HK" b="1" dirty="0"/>
              <a:t>What is JSON-RPC?</a:t>
            </a:r>
            <a:endParaRPr lang="zh-HK" altLang="en-US" dirty="0"/>
          </a:p>
        </p:txBody>
      </p:sp>
      <p:sp>
        <p:nvSpPr>
          <p:cNvPr id="3" name="Content Placeholder 2">
            <a:extLst>
              <a:ext uri="{FF2B5EF4-FFF2-40B4-BE49-F238E27FC236}">
                <a16:creationId xmlns:a16="http://schemas.microsoft.com/office/drawing/2014/main" id="{A739A7AB-23C3-AF6E-BB3C-424167EAB9C2}"/>
              </a:ext>
            </a:extLst>
          </p:cNvPr>
          <p:cNvSpPr>
            <a:spLocks noGrp="1"/>
          </p:cNvSpPr>
          <p:nvPr>
            <p:ph idx="1"/>
          </p:nvPr>
        </p:nvSpPr>
        <p:spPr/>
        <p:txBody>
          <a:bodyPr/>
          <a:lstStyle/>
          <a:p>
            <a:r>
              <a:rPr lang="en-US" altLang="zh-HK" dirty="0"/>
              <a:t>JSON-RPC (JSON Remote Procedure Call) is a lightweight protocol for calling functions on a remote server as if they were local.</a:t>
            </a:r>
          </a:p>
          <a:p>
            <a:endParaRPr lang="en-US" altLang="zh-HK" dirty="0"/>
          </a:p>
          <a:p>
            <a:r>
              <a:rPr lang="en-US" altLang="zh-HK" dirty="0"/>
              <a:t>Uses simple JSON format for requests (client asks), responses (server replies), and notifications (one-way messages).</a:t>
            </a:r>
          </a:p>
          <a:p>
            <a:endParaRPr lang="en-US" altLang="zh-HK" dirty="0"/>
          </a:p>
          <a:p>
            <a:r>
              <a:rPr lang="en-US" altLang="zh-HK" dirty="0"/>
              <a:t>MCP chose JSON-RPC because it's simple, bidirectional, language-agnostic, standardized, and lightweight.</a:t>
            </a:r>
          </a:p>
          <a:p>
            <a:endParaRPr lang="zh-HK" altLang="en-US" dirty="0"/>
          </a:p>
        </p:txBody>
      </p:sp>
    </p:spTree>
    <p:extLst>
      <p:ext uri="{BB962C8B-B14F-4D97-AF65-F5344CB8AC3E}">
        <p14:creationId xmlns:p14="http://schemas.microsoft.com/office/powerpoint/2010/main" val="102295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C039-BDE7-01A9-7210-FB6C2887A751}"/>
              </a:ext>
            </a:extLst>
          </p:cNvPr>
          <p:cNvSpPr>
            <a:spLocks noGrp="1"/>
          </p:cNvSpPr>
          <p:nvPr>
            <p:ph type="title"/>
          </p:nvPr>
        </p:nvSpPr>
        <p:spPr/>
        <p:txBody>
          <a:bodyPr/>
          <a:lstStyle/>
          <a:p>
            <a:r>
              <a:rPr lang="en-US" altLang="zh-HK" b="1" dirty="0"/>
              <a:t>What is JSON-RPC?</a:t>
            </a:r>
            <a:endParaRPr lang="zh-HK" altLang="en-US" dirty="0"/>
          </a:p>
        </p:txBody>
      </p:sp>
      <p:pic>
        <p:nvPicPr>
          <p:cNvPr id="5" name="Picture 4">
            <a:extLst>
              <a:ext uri="{FF2B5EF4-FFF2-40B4-BE49-F238E27FC236}">
                <a16:creationId xmlns:a16="http://schemas.microsoft.com/office/drawing/2014/main" id="{1EE1A4A5-EC62-A82A-8E6B-5185DD6A22BB}"/>
              </a:ext>
            </a:extLst>
          </p:cNvPr>
          <p:cNvPicPr>
            <a:picLocks noChangeAspect="1"/>
          </p:cNvPicPr>
          <p:nvPr/>
        </p:nvPicPr>
        <p:blipFill>
          <a:blip r:embed="rId2"/>
          <a:stretch>
            <a:fillRect/>
          </a:stretch>
        </p:blipFill>
        <p:spPr>
          <a:xfrm>
            <a:off x="838200" y="2096028"/>
            <a:ext cx="4715533" cy="3810532"/>
          </a:xfrm>
          <a:prstGeom prst="rect">
            <a:avLst/>
          </a:prstGeom>
        </p:spPr>
      </p:pic>
      <p:sp>
        <p:nvSpPr>
          <p:cNvPr id="7" name="TextBox 6">
            <a:extLst>
              <a:ext uri="{FF2B5EF4-FFF2-40B4-BE49-F238E27FC236}">
                <a16:creationId xmlns:a16="http://schemas.microsoft.com/office/drawing/2014/main" id="{06D8F68E-2E73-265B-470E-B4128F466B1C}"/>
              </a:ext>
            </a:extLst>
          </p:cNvPr>
          <p:cNvSpPr txBox="1"/>
          <p:nvPr/>
        </p:nvSpPr>
        <p:spPr>
          <a:xfrm>
            <a:off x="5790438" y="2096028"/>
            <a:ext cx="6094476" cy="3970318"/>
          </a:xfrm>
          <a:prstGeom prst="rect">
            <a:avLst/>
          </a:prstGeom>
          <a:solidFill>
            <a:schemeClr val="tx1"/>
          </a:solidFill>
        </p:spPr>
        <p:txBody>
          <a:bodyPr wrap="square">
            <a:spAutoFit/>
          </a:bodyPr>
          <a:lstStyle/>
          <a:p>
            <a:pPr>
              <a:buNone/>
            </a:pPr>
            <a:r>
              <a:rPr lang="en-US" altLang="zh-HK" sz="1400" b="0" dirty="0">
                <a:solidFill>
                  <a:srgbClr val="6A9955"/>
                </a:solidFill>
                <a:effectLst/>
                <a:latin typeface="Consolas" panose="020B0609020204030204" pitchFamily="49" charset="0"/>
              </a:rPr>
              <a:t>//Request (Client asks server to do something)</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jsonrpc</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"tools/call"</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"params"</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"name"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"calculator"</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args</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a:t>
            </a: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5</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"b"</a:t>
            </a: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3</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6A9955"/>
                </a:solidFill>
                <a:effectLst/>
                <a:latin typeface="Consolas" panose="020B0609020204030204" pitchFamily="49" charset="0"/>
              </a:rPr>
              <a:t>//Response (Server replies with result)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jsonrpc</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"id"</a:t>
            </a:r>
            <a:r>
              <a:rPr lang="en-US" altLang="zh-HK" sz="1400" b="0" dirty="0">
                <a:solidFill>
                  <a:srgbClr val="D4D4D4"/>
                </a:solidFill>
                <a:effectLst/>
                <a:latin typeface="Consolas" panose="020B0609020204030204" pitchFamily="49" charset="0"/>
              </a:rPr>
              <a:t>: </a:t>
            </a:r>
            <a:r>
              <a:rPr lang="en-US" altLang="zh-HK" sz="1400" b="0" dirty="0">
                <a:solidFill>
                  <a:srgbClr val="B5CEA8"/>
                </a:solidFill>
                <a:effectLst/>
                <a:latin typeface="Consolas" panose="020B0609020204030204" pitchFamily="49" charset="0"/>
              </a:rPr>
              <a:t>1</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"result"</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"content"</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"type"</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"text"</a:t>
            </a: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"text"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"8"</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6A9955"/>
                </a:solidFill>
                <a:effectLst/>
                <a:latin typeface="Consolas" panose="020B0609020204030204" pitchFamily="49" charset="0"/>
              </a:rPr>
              <a:t>//Notification (One-way, no response expected)</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a:t>
            </a:r>
            <a:r>
              <a:rPr lang="en-US" altLang="zh-HK" sz="1400" b="0" dirty="0" err="1">
                <a:solidFill>
                  <a:srgbClr val="9CDCFE"/>
                </a:solidFill>
                <a:effectLst/>
                <a:latin typeface="Consolas" panose="020B0609020204030204" pitchFamily="49" charset="0"/>
              </a:rPr>
              <a:t>jsonrpc</a:t>
            </a:r>
            <a:r>
              <a:rPr lang="en-US" altLang="zh-HK" sz="1400" b="0" dirty="0">
                <a:solidFill>
                  <a:srgbClr val="9CDCFE"/>
                </a:solidFill>
                <a:effectLst/>
                <a:latin typeface="Consolas" panose="020B0609020204030204" pitchFamily="49" charset="0"/>
              </a:rPr>
              <a:t>"</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"2.0"</a:t>
            </a: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  </a:t>
            </a:r>
            <a:r>
              <a:rPr lang="en-US" altLang="zh-HK" sz="1400" b="0" dirty="0">
                <a:solidFill>
                  <a:srgbClr val="9CDCFE"/>
                </a:solidFill>
                <a:effectLst/>
                <a:latin typeface="Consolas" panose="020B0609020204030204" pitchFamily="49" charset="0"/>
              </a:rPr>
              <a:t>"method"</a:t>
            </a:r>
            <a:r>
              <a:rPr lang="en-US" altLang="zh-HK" sz="1400" b="0" dirty="0">
                <a:solidFill>
                  <a:srgbClr val="D4D4D4"/>
                </a:solidFill>
                <a:effectLst/>
                <a:latin typeface="Consolas" panose="020B0609020204030204" pitchFamily="49" charset="0"/>
              </a:rPr>
              <a:t>: </a:t>
            </a:r>
            <a:r>
              <a:rPr lang="en-US" altLang="zh-HK" sz="1400" b="0" dirty="0">
                <a:solidFill>
                  <a:srgbClr val="CE9178"/>
                </a:solidFill>
                <a:effectLst/>
                <a:latin typeface="Consolas" panose="020B0609020204030204" pitchFamily="49" charset="0"/>
              </a:rPr>
              <a:t>"notifications/tools/</a:t>
            </a:r>
            <a:r>
              <a:rPr lang="en-US" altLang="zh-HK" sz="1400" b="0" dirty="0" err="1">
                <a:solidFill>
                  <a:srgbClr val="CE9178"/>
                </a:solidFill>
                <a:effectLst/>
                <a:latin typeface="Consolas" panose="020B0609020204030204" pitchFamily="49" charset="0"/>
              </a:rPr>
              <a:t>list_changed</a:t>
            </a:r>
            <a:r>
              <a:rPr lang="en-US" altLang="zh-HK" sz="1400" b="0" dirty="0">
                <a:solidFill>
                  <a:srgbClr val="CE9178"/>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a:p>
            <a:pPr>
              <a:buNone/>
            </a:pPr>
            <a:r>
              <a:rPr lang="en-US" altLang="zh-HK" sz="1400" b="0" dirty="0">
                <a:solidFill>
                  <a:srgbClr val="D4D4D4"/>
                </a:solidFill>
                <a:effectLst/>
                <a:latin typeface="Consolas" panose="020B0609020204030204" pitchFamily="49" charset="0"/>
              </a:rPr>
              <a:t>}</a:t>
            </a:r>
            <a:endParaRPr lang="en-US" altLang="zh-HK"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0571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364A-4F4A-E0E6-752F-292463C8B342}"/>
              </a:ext>
            </a:extLst>
          </p:cNvPr>
          <p:cNvSpPr>
            <a:spLocks noGrp="1"/>
          </p:cNvSpPr>
          <p:nvPr>
            <p:ph type="title"/>
          </p:nvPr>
        </p:nvSpPr>
        <p:spPr/>
        <p:txBody>
          <a:bodyPr/>
          <a:lstStyle/>
          <a:p>
            <a:r>
              <a:rPr lang="en-US" altLang="zh-HK" b="1" dirty="0"/>
              <a:t>Understanding HTTP &amp; SSE</a:t>
            </a:r>
            <a:endParaRPr lang="zh-HK" altLang="en-US" dirty="0"/>
          </a:p>
        </p:txBody>
      </p:sp>
      <p:sp>
        <p:nvSpPr>
          <p:cNvPr id="3" name="Content Placeholder 2">
            <a:extLst>
              <a:ext uri="{FF2B5EF4-FFF2-40B4-BE49-F238E27FC236}">
                <a16:creationId xmlns:a16="http://schemas.microsoft.com/office/drawing/2014/main" id="{5749EE0F-A1E5-15E6-0246-DBD0549F8338}"/>
              </a:ext>
            </a:extLst>
          </p:cNvPr>
          <p:cNvSpPr>
            <a:spLocks noGrp="1"/>
          </p:cNvSpPr>
          <p:nvPr>
            <p:ph idx="1"/>
          </p:nvPr>
        </p:nvSpPr>
        <p:spPr>
          <a:xfrm>
            <a:off x="838200" y="1825625"/>
            <a:ext cx="5141976" cy="4351338"/>
          </a:xfrm>
        </p:spPr>
        <p:txBody>
          <a:bodyPr>
            <a:normAutofit fontScale="77500" lnSpcReduction="20000"/>
          </a:bodyPr>
          <a:lstStyle/>
          <a:p>
            <a:r>
              <a:rPr lang="en-US" altLang="zh-HK" dirty="0"/>
              <a:t>HTTP is the foundation of web communication - a text-based protocol using request-response model with methods (GET, POST, etc.).</a:t>
            </a:r>
          </a:p>
          <a:p>
            <a:endParaRPr lang="en-US" altLang="zh-HK" dirty="0"/>
          </a:p>
          <a:p>
            <a:r>
              <a:rPr lang="en-US" altLang="zh-HK" dirty="0"/>
              <a:t>SSE (Server-Sent Events) enables real-time </a:t>
            </a:r>
            <a:r>
              <a:rPr lang="en-US" altLang="zh-HK" dirty="0" err="1"/>
              <a:t>server→client</a:t>
            </a:r>
            <a:r>
              <a:rPr lang="en-US" altLang="zh-HK" dirty="0"/>
              <a:t> streaming over HTTP, keeping connections open for continuous updates.</a:t>
            </a:r>
          </a:p>
          <a:p>
            <a:endParaRPr lang="en-US" altLang="zh-HK" dirty="0"/>
          </a:p>
          <a:p>
            <a:r>
              <a:rPr lang="en-US" altLang="zh-HK" dirty="0"/>
              <a:t>HTTP is UTF-8 encoded text (not Base64), packaged into TCP packets for network transmission with automatic reliability.</a:t>
            </a:r>
          </a:p>
          <a:p>
            <a:endParaRPr lang="zh-HK" altLang="en-US" dirty="0"/>
          </a:p>
        </p:txBody>
      </p:sp>
      <p:sp>
        <p:nvSpPr>
          <p:cNvPr id="5" name="TextBox 4">
            <a:extLst>
              <a:ext uri="{FF2B5EF4-FFF2-40B4-BE49-F238E27FC236}">
                <a16:creationId xmlns:a16="http://schemas.microsoft.com/office/drawing/2014/main" id="{C0839091-2A52-1FBA-AB50-7E76BAB0B8E9}"/>
              </a:ext>
            </a:extLst>
          </p:cNvPr>
          <p:cNvSpPr txBox="1"/>
          <p:nvPr/>
        </p:nvSpPr>
        <p:spPr>
          <a:xfrm>
            <a:off x="6293358" y="2068312"/>
            <a:ext cx="5218938" cy="3416320"/>
          </a:xfrm>
          <a:prstGeom prst="rect">
            <a:avLst/>
          </a:prstGeom>
          <a:solidFill>
            <a:schemeClr val="tx1"/>
          </a:solidFill>
        </p:spPr>
        <p:txBody>
          <a:bodyPr wrap="square">
            <a:spAutoFit/>
          </a:bodyPr>
          <a:lstStyle/>
          <a:p>
            <a:pPr algn="l">
              <a:buNone/>
            </a:pPr>
            <a:r>
              <a:rPr lang="en-US" altLang="zh-HK" b="0" i="0" dirty="0">
                <a:solidFill>
                  <a:srgbClr val="F3F4F6"/>
                </a:solidFill>
                <a:effectLst/>
                <a:latin typeface="ui-monospace"/>
              </a:rPr>
              <a:t># Traditional HTTP (Request-Response)</a:t>
            </a:r>
          </a:p>
          <a:p>
            <a:pPr algn="l">
              <a:buNone/>
            </a:pPr>
            <a:r>
              <a:rPr lang="en-US" altLang="zh-HK" b="0" i="0" dirty="0">
                <a:solidFill>
                  <a:srgbClr val="F3F4F6"/>
                </a:solidFill>
                <a:effectLst/>
                <a:latin typeface="ui-monospace"/>
              </a:rPr>
              <a:t>Client: "GET /data HTTP/1.1"  →  Server</a:t>
            </a:r>
          </a:p>
          <a:p>
            <a:pPr algn="l">
              <a:buNone/>
            </a:pPr>
            <a:r>
              <a:rPr lang="en-US" altLang="zh-HK" b="0" i="0" dirty="0">
                <a:solidFill>
                  <a:srgbClr val="F3F4F6"/>
                </a:solidFill>
                <a:effectLst/>
                <a:latin typeface="ui-monospace"/>
              </a:rPr>
              <a:t>Client  ← "200 OK: Here's data"  Server</a:t>
            </a:r>
          </a:p>
          <a:p>
            <a:pPr algn="l">
              <a:buNone/>
            </a:pPr>
            <a:r>
              <a:rPr lang="en-US" altLang="zh-HK" b="0" i="0" dirty="0">
                <a:solidFill>
                  <a:srgbClr val="F3F4F6"/>
                </a:solidFill>
                <a:effectLst/>
                <a:latin typeface="ui-monospace"/>
              </a:rPr>
              <a:t>[Connection closes]</a:t>
            </a:r>
          </a:p>
          <a:p>
            <a:pPr algn="l">
              <a:buNone/>
            </a:pPr>
            <a:endParaRPr lang="en-US" altLang="zh-HK" b="0" i="0" dirty="0">
              <a:solidFill>
                <a:srgbClr val="F3F4F6"/>
              </a:solidFill>
              <a:effectLst/>
              <a:latin typeface="ui-monospace"/>
            </a:endParaRPr>
          </a:p>
          <a:p>
            <a:pPr algn="l">
              <a:buNone/>
            </a:pPr>
            <a:r>
              <a:rPr lang="en-US" altLang="zh-HK" b="0" i="0" dirty="0">
                <a:solidFill>
                  <a:srgbClr val="F3F4F6"/>
                </a:solidFill>
                <a:effectLst/>
                <a:latin typeface="ui-monospace"/>
              </a:rPr>
              <a:t># SSE (Server Streaming)</a:t>
            </a:r>
          </a:p>
          <a:p>
            <a:pPr algn="l">
              <a:buNone/>
            </a:pPr>
            <a:r>
              <a:rPr lang="en-US" altLang="zh-HK" b="0" i="0" dirty="0">
                <a:solidFill>
                  <a:srgbClr val="F3F4F6"/>
                </a:solidFill>
                <a:effectLst/>
                <a:latin typeface="ui-monospace"/>
              </a:rPr>
              <a:t>Client: "GET /events HTTP/1.1"  →  Server</a:t>
            </a:r>
          </a:p>
          <a:p>
            <a:pPr algn="l">
              <a:buNone/>
            </a:pPr>
            <a:r>
              <a:rPr lang="en-US" altLang="zh-HK" b="0" i="0" dirty="0">
                <a:solidFill>
                  <a:srgbClr val="F3F4F6"/>
                </a:solidFill>
                <a:effectLst/>
                <a:latin typeface="ui-monospace"/>
              </a:rPr>
              <a:t>        "Accept: text/event-stream"</a:t>
            </a:r>
          </a:p>
          <a:p>
            <a:pPr algn="l">
              <a:buNone/>
            </a:pPr>
            <a:r>
              <a:rPr lang="en-US" altLang="zh-HK" b="0" i="0" dirty="0">
                <a:solidFill>
                  <a:srgbClr val="F3F4F6"/>
                </a:solidFill>
                <a:effectLst/>
                <a:latin typeface="ui-monospace"/>
              </a:rPr>
              <a:t>        ← "data: Update 1"        Server</a:t>
            </a:r>
          </a:p>
          <a:p>
            <a:pPr algn="l">
              <a:buNone/>
            </a:pPr>
            <a:r>
              <a:rPr lang="en-US" altLang="zh-HK" b="0" i="0" dirty="0">
                <a:solidFill>
                  <a:srgbClr val="F3F4F6"/>
                </a:solidFill>
                <a:effectLst/>
                <a:latin typeface="ui-monospace"/>
              </a:rPr>
              <a:t>        ← "data: Update 2"        Server</a:t>
            </a:r>
          </a:p>
          <a:p>
            <a:pPr algn="l">
              <a:buNone/>
            </a:pPr>
            <a:r>
              <a:rPr lang="en-US" altLang="zh-HK" b="0" i="0" dirty="0">
                <a:solidFill>
                  <a:srgbClr val="F3F4F6"/>
                </a:solidFill>
                <a:effectLst/>
                <a:latin typeface="ui-monospace"/>
              </a:rPr>
              <a:t>        ← "data: Update 3"        Server</a:t>
            </a:r>
          </a:p>
          <a:p>
            <a:pPr algn="l">
              <a:buNone/>
            </a:pPr>
            <a:r>
              <a:rPr lang="en-US" altLang="zh-HK" b="0" i="0" dirty="0">
                <a:solidFill>
                  <a:srgbClr val="F3F4F6"/>
                </a:solidFill>
                <a:effectLst/>
                <a:latin typeface="ui-monospace"/>
              </a:rPr>
              <a:t>[Connection stays open]</a:t>
            </a:r>
          </a:p>
        </p:txBody>
      </p:sp>
    </p:spTree>
    <p:extLst>
      <p:ext uri="{BB962C8B-B14F-4D97-AF65-F5344CB8AC3E}">
        <p14:creationId xmlns:p14="http://schemas.microsoft.com/office/powerpoint/2010/main" val="408965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36DC-E435-FBCE-A0EE-26BDC76482FE}"/>
              </a:ext>
            </a:extLst>
          </p:cNvPr>
          <p:cNvSpPr>
            <a:spLocks noGrp="1"/>
          </p:cNvSpPr>
          <p:nvPr>
            <p:ph type="title"/>
          </p:nvPr>
        </p:nvSpPr>
        <p:spPr/>
        <p:txBody>
          <a:bodyPr/>
          <a:lstStyle/>
          <a:p>
            <a:r>
              <a:rPr lang="en-US" altLang="zh-HK" b="1" dirty="0"/>
              <a:t>HTTP+SSE vs HTTP </a:t>
            </a:r>
            <a:r>
              <a:rPr lang="en-US" altLang="zh-HK" b="1" dirty="0" err="1"/>
              <a:t>Streamable</a:t>
            </a:r>
            <a:r>
              <a:rPr lang="en-US" altLang="zh-HK" b="1" dirty="0"/>
              <a:t> Evolution</a:t>
            </a:r>
            <a:endParaRPr lang="zh-HK" altLang="en-US" dirty="0"/>
          </a:p>
        </p:txBody>
      </p:sp>
      <p:sp>
        <p:nvSpPr>
          <p:cNvPr id="3" name="Content Placeholder 2">
            <a:extLst>
              <a:ext uri="{FF2B5EF4-FFF2-40B4-BE49-F238E27FC236}">
                <a16:creationId xmlns:a16="http://schemas.microsoft.com/office/drawing/2014/main" id="{8E0C8409-AA9D-D15F-B64E-B02FF0B48CDD}"/>
              </a:ext>
            </a:extLst>
          </p:cNvPr>
          <p:cNvSpPr>
            <a:spLocks noGrp="1"/>
          </p:cNvSpPr>
          <p:nvPr>
            <p:ph idx="1"/>
          </p:nvPr>
        </p:nvSpPr>
        <p:spPr/>
        <p:txBody>
          <a:bodyPr/>
          <a:lstStyle/>
          <a:p>
            <a:r>
              <a:rPr lang="en-US" altLang="zh-HK" dirty="0"/>
              <a:t>OLD (HTTP+SSE, 2024-11-05): Required TWO separate endpoints - /messages (POST) and /</a:t>
            </a:r>
            <a:r>
              <a:rPr lang="en-US" altLang="zh-HK" dirty="0" err="1"/>
              <a:t>sse</a:t>
            </a:r>
            <a:r>
              <a:rPr lang="en-US" altLang="zh-HK" dirty="0"/>
              <a:t> (GET) - complex to configure.</a:t>
            </a:r>
          </a:p>
          <a:p>
            <a:endParaRPr lang="en-US" altLang="zh-HK" dirty="0"/>
          </a:p>
          <a:p>
            <a:r>
              <a:rPr lang="en-US" altLang="zh-HK" dirty="0"/>
              <a:t>NEW (HTTP </a:t>
            </a:r>
            <a:r>
              <a:rPr lang="en-US" altLang="zh-HK" dirty="0" err="1"/>
              <a:t>Streamable</a:t>
            </a:r>
            <a:r>
              <a:rPr lang="en-US" altLang="zh-HK" dirty="0"/>
              <a:t>, 2025-06-18): ONE unified /</a:t>
            </a:r>
            <a:r>
              <a:rPr lang="en-US" altLang="zh-HK" dirty="0" err="1"/>
              <a:t>mcp</a:t>
            </a:r>
            <a:r>
              <a:rPr lang="en-US" altLang="zh-HK" dirty="0"/>
              <a:t> endpoint handles both POST and GET - simpler, more secure.</a:t>
            </a:r>
          </a:p>
          <a:p>
            <a:endParaRPr lang="en-US" altLang="zh-HK" dirty="0"/>
          </a:p>
          <a:p>
            <a:r>
              <a:rPr lang="en-US" altLang="zh-HK" dirty="0"/>
              <a:t>Benefits: 50% fewer endpoints, unified security, easier CORS, better load balancing, flexible responses (JSON or SSE).</a:t>
            </a:r>
          </a:p>
          <a:p>
            <a:endParaRPr lang="zh-HK" altLang="en-US" dirty="0"/>
          </a:p>
        </p:txBody>
      </p:sp>
    </p:spTree>
    <p:extLst>
      <p:ext uri="{BB962C8B-B14F-4D97-AF65-F5344CB8AC3E}">
        <p14:creationId xmlns:p14="http://schemas.microsoft.com/office/powerpoint/2010/main" val="41241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2A9A-F479-DA51-64FB-47FAFF642353}"/>
              </a:ext>
            </a:extLst>
          </p:cNvPr>
          <p:cNvSpPr>
            <a:spLocks noGrp="1"/>
          </p:cNvSpPr>
          <p:nvPr>
            <p:ph type="title"/>
          </p:nvPr>
        </p:nvSpPr>
        <p:spPr/>
        <p:txBody>
          <a:bodyPr/>
          <a:lstStyle/>
          <a:p>
            <a:r>
              <a:rPr lang="en-US" altLang="zh-HK" b="1" dirty="0"/>
              <a:t>HTTP+SSE vs HTTP </a:t>
            </a:r>
            <a:r>
              <a:rPr lang="en-US" altLang="zh-HK" b="1" dirty="0" err="1"/>
              <a:t>Streamable</a:t>
            </a:r>
            <a:r>
              <a:rPr lang="en-US" altLang="zh-HK" b="1" dirty="0"/>
              <a:t> Evolution</a:t>
            </a:r>
            <a:endParaRPr lang="zh-HK" altLang="en-US" dirty="0"/>
          </a:p>
        </p:txBody>
      </p:sp>
      <p:pic>
        <p:nvPicPr>
          <p:cNvPr id="5" name="Picture 4">
            <a:extLst>
              <a:ext uri="{FF2B5EF4-FFF2-40B4-BE49-F238E27FC236}">
                <a16:creationId xmlns:a16="http://schemas.microsoft.com/office/drawing/2014/main" id="{BE1A8E4E-6AD4-B4AE-8FC3-9E6342BF394F}"/>
              </a:ext>
            </a:extLst>
          </p:cNvPr>
          <p:cNvPicPr>
            <a:picLocks noChangeAspect="1"/>
          </p:cNvPicPr>
          <p:nvPr/>
        </p:nvPicPr>
        <p:blipFill>
          <a:blip r:embed="rId2"/>
          <a:stretch>
            <a:fillRect/>
          </a:stretch>
        </p:blipFill>
        <p:spPr>
          <a:xfrm>
            <a:off x="7405423" y="1899641"/>
            <a:ext cx="3781953" cy="4277322"/>
          </a:xfrm>
          <a:prstGeom prst="rect">
            <a:avLst/>
          </a:prstGeom>
        </p:spPr>
      </p:pic>
      <p:sp>
        <p:nvSpPr>
          <p:cNvPr id="7" name="TextBox 6">
            <a:extLst>
              <a:ext uri="{FF2B5EF4-FFF2-40B4-BE49-F238E27FC236}">
                <a16:creationId xmlns:a16="http://schemas.microsoft.com/office/drawing/2014/main" id="{8FBB8787-5FF5-153A-A7A7-8A23806163ED}"/>
              </a:ext>
            </a:extLst>
          </p:cNvPr>
          <p:cNvSpPr txBox="1"/>
          <p:nvPr/>
        </p:nvSpPr>
        <p:spPr>
          <a:xfrm>
            <a:off x="838200" y="1634872"/>
            <a:ext cx="6094476" cy="4524315"/>
          </a:xfrm>
          <a:prstGeom prst="rect">
            <a:avLst/>
          </a:prstGeom>
          <a:solidFill>
            <a:schemeClr val="tx1"/>
          </a:solidFill>
        </p:spPr>
        <p:txBody>
          <a:bodyPr wrap="square">
            <a:spAutoFit/>
          </a:bodyPr>
          <a:lstStyle/>
          <a:p>
            <a:pPr>
              <a:buNone/>
            </a:pPr>
            <a:r>
              <a:rPr lang="en-US" altLang="zh-HK" b="0" dirty="0">
                <a:solidFill>
                  <a:srgbClr val="6A9955"/>
                </a:solidFill>
                <a:effectLst/>
                <a:latin typeface="Consolas" panose="020B0609020204030204" pitchFamily="49" charset="0"/>
              </a:rPr>
              <a:t># OLD: HTTP+SSE (DEPRECATED)</a:t>
            </a:r>
            <a:endParaRPr lang="en-US" altLang="zh-HK" b="0" dirty="0">
              <a:solidFill>
                <a:srgbClr val="CCCCCC"/>
              </a:solidFill>
              <a:effectLst/>
              <a:latin typeface="Consolas" panose="020B0609020204030204" pitchFamily="49" charset="0"/>
            </a:endParaRPr>
          </a:p>
          <a:p>
            <a:pPr>
              <a:buNone/>
            </a:pPr>
            <a:r>
              <a:rPr lang="en-US" altLang="zh-HK" b="0" dirty="0">
                <a:solidFill>
                  <a:srgbClr val="DCDCAA"/>
                </a:solidFill>
                <a:effectLst/>
                <a:latin typeface="Consolas" panose="020B0609020204030204" pitchFamily="49" charset="0"/>
              </a:rPr>
              <a:t>@app.post</a:t>
            </a:r>
            <a:r>
              <a:rPr lang="en-US" altLang="zh-HK" b="0" dirty="0">
                <a:solidFill>
                  <a:srgbClr val="D4D4D4"/>
                </a:solidFill>
                <a:effectLst/>
                <a:latin typeface="Consolas" panose="020B0609020204030204" pitchFamily="49" charset="0"/>
              </a:rPr>
              <a:t>(</a:t>
            </a:r>
            <a:r>
              <a:rPr lang="en-US" altLang="zh-HK" b="0" dirty="0">
                <a:solidFill>
                  <a:srgbClr val="CE9178"/>
                </a:solidFill>
                <a:effectLst/>
                <a:latin typeface="Consolas" panose="020B0609020204030204" pitchFamily="49" charset="0"/>
              </a:rPr>
              <a:t>"/messages"</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569CD6"/>
                </a:solidFill>
                <a:effectLst/>
                <a:latin typeface="Consolas" panose="020B0609020204030204" pitchFamily="49" charset="0"/>
              </a:rPr>
              <a:t>async</a:t>
            </a:r>
            <a:r>
              <a:rPr lang="en-US" altLang="zh-HK" b="0" dirty="0">
                <a:solidFill>
                  <a:srgbClr val="D4D4D4"/>
                </a:solidFill>
                <a:effectLst/>
                <a:latin typeface="Consolas" panose="020B0609020204030204" pitchFamily="49" charset="0"/>
              </a:rPr>
              <a:t> </a:t>
            </a:r>
            <a:r>
              <a:rPr lang="en-US" altLang="zh-HK" b="0" dirty="0">
                <a:solidFill>
                  <a:srgbClr val="569CD6"/>
                </a:solidFill>
                <a:effectLst/>
                <a:latin typeface="Consolas" panose="020B0609020204030204" pitchFamily="49" charset="0"/>
              </a:rPr>
              <a:t>def</a:t>
            </a:r>
            <a:r>
              <a:rPr lang="en-US" altLang="zh-HK" b="0" dirty="0">
                <a:solidFill>
                  <a:srgbClr val="D4D4D4"/>
                </a:solidFill>
                <a:effectLst/>
                <a:latin typeface="Consolas" panose="020B0609020204030204" pitchFamily="49" charset="0"/>
              </a:rPr>
              <a:t> </a:t>
            </a:r>
            <a:r>
              <a:rPr lang="en-US" altLang="zh-HK" b="0" dirty="0" err="1">
                <a:solidFill>
                  <a:srgbClr val="DCDCAA"/>
                </a:solidFill>
                <a:effectLst/>
                <a:latin typeface="Consolas" panose="020B0609020204030204" pitchFamily="49" charset="0"/>
              </a:rPr>
              <a:t>handle_messages</a:t>
            </a:r>
            <a:r>
              <a:rPr lang="en-US" altLang="zh-HK" b="0" dirty="0">
                <a:solidFill>
                  <a:srgbClr val="D4D4D4"/>
                </a:solidFill>
                <a:effectLst/>
                <a:latin typeface="Consolas" panose="020B0609020204030204" pitchFamily="49" charset="0"/>
              </a:rPr>
              <a:t>(</a:t>
            </a:r>
            <a:r>
              <a:rPr lang="en-US" altLang="zh-HK" b="0" dirty="0">
                <a:solidFill>
                  <a:srgbClr val="9CDCFE"/>
                </a:solidFill>
                <a:effectLst/>
                <a:latin typeface="Consolas" panose="020B0609020204030204" pitchFamily="49" charset="0"/>
              </a:rPr>
              <a:t>request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a:solidFill>
                  <a:srgbClr val="6A9955"/>
                </a:solidFill>
                <a:effectLst/>
                <a:latin typeface="Consolas" panose="020B0609020204030204" pitchFamily="49" charset="0"/>
              </a:rPr>
              <a:t># Handle JSON-RPC messages</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endParaRPr lang="en-US" altLang="zh-HK" b="0" dirty="0">
              <a:solidFill>
                <a:srgbClr val="CCCCCC"/>
              </a:solidFill>
              <a:effectLst/>
              <a:latin typeface="Consolas" panose="020B0609020204030204" pitchFamily="49" charset="0"/>
            </a:endParaRPr>
          </a:p>
          <a:p>
            <a:pPr>
              <a:buNone/>
            </a:pPr>
            <a:r>
              <a:rPr lang="en-US" altLang="zh-HK" b="0" dirty="0">
                <a:solidFill>
                  <a:srgbClr val="DCDCAA"/>
                </a:solidFill>
                <a:effectLst/>
                <a:latin typeface="Consolas" panose="020B0609020204030204" pitchFamily="49" charset="0"/>
              </a:rPr>
              <a:t>@app.get</a:t>
            </a:r>
            <a:r>
              <a:rPr lang="en-US" altLang="zh-HK" b="0" dirty="0">
                <a:solidFill>
                  <a:srgbClr val="D4D4D4"/>
                </a:solidFill>
                <a:effectLst/>
                <a:latin typeface="Consolas" panose="020B0609020204030204" pitchFamily="49" charset="0"/>
              </a:rPr>
              <a:t>(</a:t>
            </a:r>
            <a:r>
              <a:rPr lang="en-US" altLang="zh-HK" b="0" dirty="0">
                <a:solidFill>
                  <a:srgbClr val="CE9178"/>
                </a:solidFill>
                <a:effectLst/>
                <a:latin typeface="Consolas" panose="020B0609020204030204" pitchFamily="49" charset="0"/>
              </a:rPr>
              <a:t>"/sse"</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569CD6"/>
                </a:solidFill>
                <a:effectLst/>
                <a:latin typeface="Consolas" panose="020B0609020204030204" pitchFamily="49" charset="0"/>
              </a:rPr>
              <a:t>async</a:t>
            </a:r>
            <a:r>
              <a:rPr lang="en-US" altLang="zh-HK" b="0" dirty="0">
                <a:solidFill>
                  <a:srgbClr val="D4D4D4"/>
                </a:solidFill>
                <a:effectLst/>
                <a:latin typeface="Consolas" panose="020B0609020204030204" pitchFamily="49" charset="0"/>
              </a:rPr>
              <a:t> </a:t>
            </a:r>
            <a:r>
              <a:rPr lang="en-US" altLang="zh-HK" b="0" dirty="0">
                <a:solidFill>
                  <a:srgbClr val="569CD6"/>
                </a:solidFill>
                <a:effectLst/>
                <a:latin typeface="Consolas" panose="020B0609020204030204" pitchFamily="49" charset="0"/>
              </a:rPr>
              <a:t>def</a:t>
            </a:r>
            <a:r>
              <a:rPr lang="en-US" altLang="zh-HK" b="0" dirty="0">
                <a:solidFill>
                  <a:srgbClr val="D4D4D4"/>
                </a:solidFill>
                <a:effectLst/>
                <a:latin typeface="Consolas" panose="020B0609020204030204" pitchFamily="49" charset="0"/>
              </a:rPr>
              <a:t> </a:t>
            </a:r>
            <a:r>
              <a:rPr lang="en-US" altLang="zh-HK" b="0" dirty="0" err="1">
                <a:solidFill>
                  <a:srgbClr val="DCDCAA"/>
                </a:solidFill>
                <a:effectLst/>
                <a:latin typeface="Consolas" panose="020B0609020204030204" pitchFamily="49" charset="0"/>
              </a:rPr>
              <a:t>handle_sse</a:t>
            </a:r>
            <a:r>
              <a:rPr lang="en-US" altLang="zh-HK" b="0" dirty="0">
                <a:solidFill>
                  <a:srgbClr val="D4D4D4"/>
                </a:solidFill>
                <a:effectLst/>
                <a:latin typeface="Consolas" panose="020B0609020204030204" pitchFamily="49" charset="0"/>
              </a:rPr>
              <a:t>(</a:t>
            </a:r>
            <a:r>
              <a:rPr lang="en-US" altLang="zh-HK" b="0" dirty="0">
                <a:solidFill>
                  <a:srgbClr val="9CDCFE"/>
                </a:solidFill>
                <a:effectLst/>
                <a:latin typeface="Consolas" panose="020B0609020204030204" pitchFamily="49" charset="0"/>
              </a:rPr>
              <a:t>request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a:solidFill>
                  <a:srgbClr val="6A9955"/>
                </a:solidFill>
                <a:effectLst/>
                <a:latin typeface="Consolas" panose="020B0609020204030204" pitchFamily="49" charset="0"/>
              </a:rPr>
              <a:t># Handle SSE stream</a:t>
            </a:r>
            <a:endParaRPr lang="en-US" altLang="zh-HK" b="0" dirty="0">
              <a:solidFill>
                <a:srgbClr val="CCCCCC"/>
              </a:solidFill>
              <a:effectLst/>
              <a:latin typeface="Consolas" panose="020B0609020204030204" pitchFamily="49" charset="0"/>
            </a:endParaRPr>
          </a:p>
          <a:p>
            <a:pPr>
              <a:buNone/>
            </a:pPr>
            <a:endParaRPr lang="en-US" altLang="zh-HK" b="0" dirty="0">
              <a:solidFill>
                <a:srgbClr val="CCCCCC"/>
              </a:solidFill>
              <a:effectLst/>
              <a:latin typeface="Consolas" panose="020B0609020204030204" pitchFamily="49" charset="0"/>
            </a:endParaRPr>
          </a:p>
          <a:p>
            <a:pPr>
              <a:buNone/>
            </a:pPr>
            <a:r>
              <a:rPr lang="en-US" altLang="zh-HK" b="0" dirty="0">
                <a:solidFill>
                  <a:srgbClr val="6A9955"/>
                </a:solidFill>
                <a:effectLst/>
                <a:latin typeface="Consolas" panose="020B0609020204030204" pitchFamily="49" charset="0"/>
              </a:rPr>
              <a:t># NEW: HTTP </a:t>
            </a:r>
            <a:r>
              <a:rPr lang="en-US" altLang="zh-HK" b="0" dirty="0" err="1">
                <a:solidFill>
                  <a:srgbClr val="6A9955"/>
                </a:solidFill>
                <a:effectLst/>
                <a:latin typeface="Consolas" panose="020B0609020204030204" pitchFamily="49" charset="0"/>
              </a:rPr>
              <a:t>Streamable</a:t>
            </a:r>
            <a:r>
              <a:rPr lang="en-US" altLang="zh-HK" b="0" dirty="0">
                <a:solidFill>
                  <a:srgbClr val="6A9955"/>
                </a:solidFill>
                <a:effectLst/>
                <a:latin typeface="Consolas" panose="020B0609020204030204" pitchFamily="49" charset="0"/>
              </a:rPr>
              <a:t> (CURRENT)</a:t>
            </a:r>
            <a:endParaRPr lang="en-US" altLang="zh-HK" b="0" dirty="0">
              <a:solidFill>
                <a:srgbClr val="CCCCCC"/>
              </a:solidFill>
              <a:effectLst/>
              <a:latin typeface="Consolas" panose="020B0609020204030204" pitchFamily="49" charset="0"/>
            </a:endParaRPr>
          </a:p>
          <a:p>
            <a:pPr>
              <a:buNone/>
            </a:pPr>
            <a:r>
              <a:rPr lang="en-US" altLang="zh-HK" b="0" dirty="0">
                <a:solidFill>
                  <a:srgbClr val="DCDCAA"/>
                </a:solidFill>
                <a:effectLst/>
                <a:latin typeface="Consolas" panose="020B0609020204030204" pitchFamily="49" charset="0"/>
              </a:rPr>
              <a:t>@app.api_route</a:t>
            </a:r>
            <a:r>
              <a:rPr lang="en-US" altLang="zh-HK" b="0" dirty="0">
                <a:solidFill>
                  <a:srgbClr val="D4D4D4"/>
                </a:solidFill>
                <a:effectLst/>
                <a:latin typeface="Consolas" panose="020B0609020204030204" pitchFamily="49" charset="0"/>
              </a:rPr>
              <a:t>(</a:t>
            </a:r>
            <a:r>
              <a:rPr lang="en-US" altLang="zh-HK" b="0" dirty="0">
                <a:solidFill>
                  <a:srgbClr val="CE9178"/>
                </a:solidFill>
                <a:effectLst/>
                <a:latin typeface="Consolas" panose="020B0609020204030204" pitchFamily="49" charset="0"/>
              </a:rPr>
              <a:t>"/mcp"</a:t>
            </a:r>
            <a:r>
              <a:rPr lang="en-US" altLang="zh-HK" b="0" dirty="0">
                <a:solidFill>
                  <a:srgbClr val="D4D4D4"/>
                </a:solidFill>
                <a:effectLst/>
                <a:latin typeface="Consolas" panose="020B0609020204030204" pitchFamily="49" charset="0"/>
              </a:rPr>
              <a:t>, </a:t>
            </a:r>
            <a:r>
              <a:rPr lang="en-US" altLang="zh-HK" b="0" dirty="0">
                <a:solidFill>
                  <a:srgbClr val="9CDCFE"/>
                </a:solidFill>
                <a:effectLst/>
                <a:latin typeface="Consolas" panose="020B0609020204030204" pitchFamily="49" charset="0"/>
              </a:rPr>
              <a:t>methods</a:t>
            </a:r>
            <a:r>
              <a:rPr lang="en-US" altLang="zh-HK" b="0" dirty="0">
                <a:solidFill>
                  <a:srgbClr val="D4D4D4"/>
                </a:solidFill>
                <a:effectLst/>
                <a:latin typeface="Consolas" panose="020B0609020204030204" pitchFamily="49" charset="0"/>
              </a:rPr>
              <a:t>=[</a:t>
            </a:r>
            <a:r>
              <a:rPr lang="en-US" altLang="zh-HK" b="0" dirty="0">
                <a:solidFill>
                  <a:srgbClr val="CE9178"/>
                </a:solidFill>
                <a:effectLst/>
                <a:latin typeface="Consolas" panose="020B0609020204030204" pitchFamily="49" charset="0"/>
              </a:rPr>
              <a:t>"GET"</a:t>
            </a:r>
            <a:r>
              <a:rPr lang="en-US" altLang="zh-HK" b="0" dirty="0">
                <a:solidFill>
                  <a:srgbClr val="D4D4D4"/>
                </a:solidFill>
                <a:effectLst/>
                <a:latin typeface="Consolas" panose="020B0609020204030204" pitchFamily="49" charset="0"/>
              </a:rPr>
              <a:t>, </a:t>
            </a:r>
            <a:r>
              <a:rPr lang="en-US" altLang="zh-HK" b="0" dirty="0">
                <a:solidFill>
                  <a:srgbClr val="CE9178"/>
                </a:solidFill>
                <a:effectLst/>
                <a:latin typeface="Consolas" panose="020B0609020204030204" pitchFamily="49" charset="0"/>
              </a:rPr>
              <a:t>"POST"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569CD6"/>
                </a:solidFill>
                <a:effectLst/>
                <a:latin typeface="Consolas" panose="020B0609020204030204" pitchFamily="49" charset="0"/>
              </a:rPr>
              <a:t>async</a:t>
            </a:r>
            <a:r>
              <a:rPr lang="en-US" altLang="zh-HK" b="0" dirty="0">
                <a:solidFill>
                  <a:srgbClr val="D4D4D4"/>
                </a:solidFill>
                <a:effectLst/>
                <a:latin typeface="Consolas" panose="020B0609020204030204" pitchFamily="49" charset="0"/>
              </a:rPr>
              <a:t> </a:t>
            </a:r>
            <a:r>
              <a:rPr lang="en-US" altLang="zh-HK" b="0" dirty="0">
                <a:solidFill>
                  <a:srgbClr val="569CD6"/>
                </a:solidFill>
                <a:effectLst/>
                <a:latin typeface="Consolas" panose="020B0609020204030204" pitchFamily="49" charset="0"/>
              </a:rPr>
              <a:t>def</a:t>
            </a:r>
            <a:r>
              <a:rPr lang="en-US" altLang="zh-HK" b="0" dirty="0">
                <a:solidFill>
                  <a:srgbClr val="D4D4D4"/>
                </a:solidFill>
                <a:effectLst/>
                <a:latin typeface="Consolas" panose="020B0609020204030204" pitchFamily="49" charset="0"/>
              </a:rPr>
              <a:t> </a:t>
            </a:r>
            <a:r>
              <a:rPr lang="en-US" altLang="zh-HK" b="0" dirty="0" err="1">
                <a:solidFill>
                  <a:srgbClr val="DCDCAA"/>
                </a:solidFill>
                <a:effectLst/>
                <a:latin typeface="Consolas" panose="020B0609020204030204" pitchFamily="49" charset="0"/>
              </a:rPr>
              <a:t>handle_mcp</a:t>
            </a:r>
            <a:r>
              <a:rPr lang="en-US" altLang="zh-HK" b="0" dirty="0">
                <a:solidFill>
                  <a:srgbClr val="D4D4D4"/>
                </a:solidFill>
                <a:effectLst/>
                <a:latin typeface="Consolas" panose="020B0609020204030204" pitchFamily="49" charset="0"/>
              </a:rPr>
              <a:t>(</a:t>
            </a:r>
            <a:r>
              <a:rPr lang="en-US" altLang="zh-HK" b="0" dirty="0">
                <a:solidFill>
                  <a:srgbClr val="9CDCFE"/>
                </a:solidFill>
                <a:effectLst/>
                <a:latin typeface="Consolas" panose="020B0609020204030204" pitchFamily="49" charset="0"/>
              </a:rPr>
              <a:t>request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a:solidFill>
                  <a:srgbClr val="C586C0"/>
                </a:solidFill>
                <a:effectLst/>
                <a:latin typeface="Consolas" panose="020B0609020204030204" pitchFamily="49" charset="0"/>
              </a:rPr>
              <a:t>if</a:t>
            </a:r>
            <a:r>
              <a:rPr lang="en-US" altLang="zh-HK" b="0" dirty="0">
                <a:solidFill>
                  <a:srgbClr val="D4D4D4"/>
                </a:solidFill>
                <a:effectLst/>
                <a:latin typeface="Consolas" panose="020B0609020204030204" pitchFamily="49" charset="0"/>
              </a:rPr>
              <a:t> </a:t>
            </a:r>
            <a:r>
              <a:rPr lang="en-US" altLang="zh-HK" b="0" dirty="0" err="1">
                <a:solidFill>
                  <a:srgbClr val="D4D4D4"/>
                </a:solidFill>
                <a:effectLst/>
                <a:latin typeface="Consolas" panose="020B0609020204030204" pitchFamily="49" charset="0"/>
              </a:rPr>
              <a:t>request.method</a:t>
            </a:r>
            <a:r>
              <a:rPr lang="en-US" altLang="zh-HK" b="0" dirty="0">
                <a:solidFill>
                  <a:srgbClr val="D4D4D4"/>
                </a:solidFill>
                <a:effectLst/>
                <a:latin typeface="Consolas" panose="020B0609020204030204" pitchFamily="49" charset="0"/>
              </a:rPr>
              <a:t> == </a:t>
            </a:r>
            <a:r>
              <a:rPr lang="en-US" altLang="zh-HK" b="0" dirty="0">
                <a:solidFill>
                  <a:srgbClr val="CE9178"/>
                </a:solidFill>
                <a:effectLst/>
                <a:latin typeface="Consolas" panose="020B0609020204030204" pitchFamily="49" charset="0"/>
              </a:rPr>
              <a:t>"POST"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a:solidFill>
                  <a:srgbClr val="6A9955"/>
                </a:solidFill>
                <a:effectLst/>
                <a:latin typeface="Consolas" panose="020B0609020204030204" pitchFamily="49" charset="0"/>
              </a:rPr>
              <a:t># Can return JSON or SSE stream</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err="1">
                <a:solidFill>
                  <a:srgbClr val="C586C0"/>
                </a:solidFill>
                <a:effectLst/>
                <a:latin typeface="Consolas" panose="020B0609020204030204" pitchFamily="49" charset="0"/>
              </a:rPr>
              <a:t>elif</a:t>
            </a:r>
            <a:r>
              <a:rPr lang="en-US" altLang="zh-HK" b="0" dirty="0">
                <a:solidFill>
                  <a:srgbClr val="D4D4D4"/>
                </a:solidFill>
                <a:effectLst/>
                <a:latin typeface="Consolas" panose="020B0609020204030204" pitchFamily="49" charset="0"/>
              </a:rPr>
              <a:t> </a:t>
            </a:r>
            <a:r>
              <a:rPr lang="en-US" altLang="zh-HK" b="0" dirty="0" err="1">
                <a:solidFill>
                  <a:srgbClr val="D4D4D4"/>
                </a:solidFill>
                <a:effectLst/>
                <a:latin typeface="Consolas" panose="020B0609020204030204" pitchFamily="49" charset="0"/>
              </a:rPr>
              <a:t>request.method</a:t>
            </a:r>
            <a:r>
              <a:rPr lang="en-US" altLang="zh-HK" b="0" dirty="0">
                <a:solidFill>
                  <a:srgbClr val="D4D4D4"/>
                </a:solidFill>
                <a:effectLst/>
                <a:latin typeface="Consolas" panose="020B0609020204030204" pitchFamily="49" charset="0"/>
              </a:rPr>
              <a:t> == </a:t>
            </a:r>
            <a:r>
              <a:rPr lang="en-US" altLang="zh-HK" b="0" dirty="0">
                <a:solidFill>
                  <a:srgbClr val="CE9178"/>
                </a:solidFill>
                <a:effectLst/>
                <a:latin typeface="Consolas" panose="020B0609020204030204" pitchFamily="49" charset="0"/>
              </a:rPr>
              <a:t>"GET"</a:t>
            </a:r>
            <a:r>
              <a:rPr lang="en-US" altLang="zh-HK" b="0" dirty="0">
                <a:solidFill>
                  <a:srgbClr val="D4D4D4"/>
                </a:solidFill>
                <a:effectLst/>
                <a:latin typeface="Consolas" panose="020B0609020204030204" pitchFamily="49" charset="0"/>
              </a:rPr>
              <a:t>:</a:t>
            </a:r>
            <a:endParaRPr lang="en-US" altLang="zh-HK" b="0" dirty="0">
              <a:solidFill>
                <a:srgbClr val="CCCCCC"/>
              </a:solidFill>
              <a:effectLst/>
              <a:latin typeface="Consolas" panose="020B0609020204030204" pitchFamily="49" charset="0"/>
            </a:endParaRPr>
          </a:p>
          <a:p>
            <a:pPr>
              <a:buNone/>
            </a:pPr>
            <a:r>
              <a:rPr lang="en-US" altLang="zh-HK" b="0" dirty="0">
                <a:solidFill>
                  <a:srgbClr val="D4D4D4"/>
                </a:solidFill>
                <a:effectLst/>
                <a:latin typeface="Consolas" panose="020B0609020204030204" pitchFamily="49" charset="0"/>
              </a:rPr>
              <a:t>        </a:t>
            </a:r>
            <a:r>
              <a:rPr lang="en-US" altLang="zh-HK" b="0" dirty="0">
                <a:solidFill>
                  <a:srgbClr val="6A9955"/>
                </a:solidFill>
                <a:effectLst/>
                <a:latin typeface="Consolas" panose="020B0609020204030204" pitchFamily="49" charset="0"/>
              </a:rPr>
              <a:t># Return SSE stream</a:t>
            </a:r>
            <a:endParaRPr lang="en-US" altLang="zh-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7087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1528-30D7-9B6B-E3EA-A4C1B0BC0C67}"/>
              </a:ext>
            </a:extLst>
          </p:cNvPr>
          <p:cNvSpPr>
            <a:spLocks noGrp="1"/>
          </p:cNvSpPr>
          <p:nvPr>
            <p:ph type="title"/>
          </p:nvPr>
        </p:nvSpPr>
        <p:spPr/>
        <p:txBody>
          <a:bodyPr/>
          <a:lstStyle/>
          <a:p>
            <a:r>
              <a:rPr lang="en-US" altLang="zh-HK" b="1" dirty="0"/>
              <a:t>MCP Transport: </a:t>
            </a:r>
            <a:r>
              <a:rPr lang="en-US" altLang="zh-HK" b="1" dirty="0" err="1"/>
              <a:t>stdio</a:t>
            </a:r>
            <a:endParaRPr lang="zh-HK" altLang="en-US" dirty="0"/>
          </a:p>
        </p:txBody>
      </p:sp>
      <p:sp>
        <p:nvSpPr>
          <p:cNvPr id="3" name="Content Placeholder 2">
            <a:extLst>
              <a:ext uri="{FF2B5EF4-FFF2-40B4-BE49-F238E27FC236}">
                <a16:creationId xmlns:a16="http://schemas.microsoft.com/office/drawing/2014/main" id="{DD93A54F-30B8-F61F-3F12-8DD6FB7C6F82}"/>
              </a:ext>
            </a:extLst>
          </p:cNvPr>
          <p:cNvSpPr>
            <a:spLocks noGrp="1"/>
          </p:cNvSpPr>
          <p:nvPr>
            <p:ph idx="1"/>
          </p:nvPr>
        </p:nvSpPr>
        <p:spPr>
          <a:xfrm>
            <a:off x="838200" y="1825625"/>
            <a:ext cx="4062984" cy="4351338"/>
          </a:xfrm>
        </p:spPr>
        <p:txBody>
          <a:bodyPr>
            <a:normAutofit fontScale="70000" lnSpcReduction="20000"/>
          </a:bodyPr>
          <a:lstStyle/>
          <a:p>
            <a:r>
              <a:rPr lang="en-US" altLang="zh-HK" dirty="0" err="1"/>
              <a:t>stdio</a:t>
            </a:r>
            <a:r>
              <a:rPr lang="en-US" altLang="zh-HK" dirty="0"/>
              <a:t> transport enables local process communication - client launches MCP server as subprocess and communicates via stdin/</a:t>
            </a:r>
            <a:r>
              <a:rPr lang="en-US" altLang="zh-HK" dirty="0" err="1"/>
              <a:t>stdout</a:t>
            </a:r>
            <a:r>
              <a:rPr lang="en-US" altLang="zh-HK" dirty="0"/>
              <a:t>.</a:t>
            </a:r>
          </a:p>
          <a:p>
            <a:endParaRPr lang="en-US" altLang="zh-HK" dirty="0"/>
          </a:p>
          <a:p>
            <a:r>
              <a:rPr lang="en-US" altLang="zh-HK" dirty="0"/>
              <a:t>Messages are newline-delimited JSON-RPC on single lines, UTF-8 encoded. Server can write logs to stderr (not protocol).</a:t>
            </a:r>
          </a:p>
          <a:p>
            <a:endParaRPr lang="en-US" altLang="zh-HK" dirty="0"/>
          </a:p>
          <a:p>
            <a:r>
              <a:rPr lang="en-US" altLang="zh-HK" dirty="0"/>
              <a:t>Best for: Desktop apps (Claude, VS Code), local integrations, low latency. NOT for: remote servers, web apps, multiple clients.</a:t>
            </a:r>
          </a:p>
          <a:p>
            <a:endParaRPr lang="zh-HK" altLang="en-US" dirty="0"/>
          </a:p>
        </p:txBody>
      </p:sp>
      <p:pic>
        <p:nvPicPr>
          <p:cNvPr id="5" name="Picture 4">
            <a:extLst>
              <a:ext uri="{FF2B5EF4-FFF2-40B4-BE49-F238E27FC236}">
                <a16:creationId xmlns:a16="http://schemas.microsoft.com/office/drawing/2014/main" id="{0DA413AF-1B54-8A4E-2D34-B60B1160B480}"/>
              </a:ext>
            </a:extLst>
          </p:cNvPr>
          <p:cNvPicPr>
            <a:picLocks noChangeAspect="1"/>
          </p:cNvPicPr>
          <p:nvPr/>
        </p:nvPicPr>
        <p:blipFill>
          <a:blip r:embed="rId2"/>
          <a:stretch>
            <a:fillRect/>
          </a:stretch>
        </p:blipFill>
        <p:spPr>
          <a:xfrm>
            <a:off x="5175800" y="2370398"/>
            <a:ext cx="6068272" cy="2629267"/>
          </a:xfrm>
          <a:prstGeom prst="rect">
            <a:avLst/>
          </a:prstGeom>
        </p:spPr>
      </p:pic>
    </p:spTree>
    <p:extLst>
      <p:ext uri="{BB962C8B-B14F-4D97-AF65-F5344CB8AC3E}">
        <p14:creationId xmlns:p14="http://schemas.microsoft.com/office/powerpoint/2010/main" val="50485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3148</Words>
  <Application>Microsoft Office PowerPoint</Application>
  <PresentationFormat>Widescreen</PresentationFormat>
  <Paragraphs>379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ui-monospace</vt:lpstr>
      <vt:lpstr>Aptos</vt:lpstr>
      <vt:lpstr>Aptos Display</vt:lpstr>
      <vt:lpstr>Arial</vt:lpstr>
      <vt:lpstr>Consolas</vt:lpstr>
      <vt:lpstr>Office Theme</vt:lpstr>
      <vt:lpstr>MTR MCP Concepts</vt:lpstr>
      <vt:lpstr>Code</vt:lpstr>
      <vt:lpstr>What is MCP (Model Context Protocol)?</vt:lpstr>
      <vt:lpstr>What is JSON-RPC?</vt:lpstr>
      <vt:lpstr>What is JSON-RPC?</vt:lpstr>
      <vt:lpstr>Understanding HTTP &amp; SSE</vt:lpstr>
      <vt:lpstr>HTTP+SSE vs HTTP Streamable Evolution</vt:lpstr>
      <vt:lpstr>HTTP+SSE vs HTTP Streamable Evolution</vt:lpstr>
      <vt:lpstr>MCP Transport: stdio</vt:lpstr>
      <vt:lpstr>MCP Transport: stdio</vt:lpstr>
      <vt:lpstr>MCP Transport: HTTP Streamable</vt:lpstr>
      <vt:lpstr>MCP Transport: HTTP Streamable</vt:lpstr>
      <vt:lpstr>MCP Core Primitive: Resources</vt:lpstr>
      <vt:lpstr>MCP Core Primitive: Resources</vt:lpstr>
      <vt:lpstr>MCP Core Primitive: Prompts</vt:lpstr>
      <vt:lpstr>MCP Core Primitive: Prompts</vt:lpstr>
      <vt:lpstr>MCP Core Primitive: Tools</vt:lpstr>
      <vt:lpstr>MCP Core Primitive: Tools</vt:lpstr>
      <vt:lpstr>MCP Primitives: When to Use Which?</vt:lpstr>
      <vt:lpstr>MCP Lifecycle: Initialization Phase</vt:lpstr>
      <vt:lpstr>MCP Lifecycle: Initialization Phase</vt:lpstr>
      <vt:lpstr>MCP Lifecycle: Discovery &amp; Interaction</vt:lpstr>
      <vt:lpstr>MCP Lifecycle: Discovery &amp; Interaction</vt:lpstr>
      <vt:lpstr>MCP + LangGraph Integration</vt:lpstr>
      <vt:lpstr>MCP + LangGraph Integration</vt:lpstr>
      <vt:lpstr>Example: MTR MCP Server</vt:lpstr>
      <vt:lpstr>MCP Inspector</vt:lpstr>
      <vt:lpstr>PowerPoint Presentation</vt:lpstr>
      <vt:lpstr>Nginx Config Concepts </vt:lpstr>
      <vt:lpstr>Nginx Config Concepts </vt:lpstr>
      <vt:lpstr>Nginx Config Concepts </vt:lpstr>
      <vt:lpstr>Nginx Config Concepts </vt:lpstr>
      <vt:lpstr>Nginx Config Concepts </vt:lpstr>
      <vt:lpstr>Nginx Config Concepts </vt:lpstr>
      <vt:lpstr>Nginx Config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SIT, Chun Yan Enoch [AIDCEC]</dc:creator>
  <cp:lastModifiedBy>SIT, Chun Yan Enoch [AIDCEC]</cp:lastModifiedBy>
  <cp:revision>7</cp:revision>
  <dcterms:created xsi:type="dcterms:W3CDTF">2025-10-25T03:49:32Z</dcterms:created>
  <dcterms:modified xsi:type="dcterms:W3CDTF">2025-10-25T04:45:27Z</dcterms:modified>
</cp:coreProperties>
</file>