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71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90" r:id="rId12"/>
    <p:sldId id="284" r:id="rId13"/>
    <p:sldId id="283" r:id="rId14"/>
    <p:sldId id="285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7" r:id="rId24"/>
    <p:sldId id="298" r:id="rId25"/>
    <p:sldId id="300" r:id="rId26"/>
    <p:sldId id="299" r:id="rId27"/>
    <p:sldId id="303" r:id="rId28"/>
    <p:sldId id="310" r:id="rId29"/>
    <p:sldId id="311" r:id="rId30"/>
    <p:sldId id="312" r:id="rId31"/>
    <p:sldId id="313" r:id="rId32"/>
    <p:sldId id="314" r:id="rId33"/>
    <p:sldId id="302" r:id="rId34"/>
    <p:sldId id="304" r:id="rId35"/>
    <p:sldId id="305" r:id="rId36"/>
    <p:sldId id="306" r:id="rId37"/>
    <p:sldId id="317" r:id="rId38"/>
    <p:sldId id="315" r:id="rId39"/>
    <p:sldId id="307" r:id="rId40"/>
    <p:sldId id="309" r:id="rId41"/>
    <p:sldId id="308" r:id="rId42"/>
    <p:sldId id="272" r:id="rId43"/>
    <p:sldId id="318" r:id="rId44"/>
    <p:sldId id="319" r:id="rId45"/>
    <p:sldId id="320" r:id="rId46"/>
    <p:sldId id="270" r:id="rId47"/>
  </p:sldIdLst>
  <p:sldSz cx="14630400" cy="8229600"/>
  <p:notesSz cx="8229600" cy="146304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295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10" y="0"/>
            <a:ext cx="11955780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5996" y="0"/>
            <a:ext cx="11938407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088B85F-A825-7D2C-1934-7EE5D9721FF1}"/>
              </a:ext>
            </a:extLst>
          </p:cNvPr>
          <p:cNvSpPr/>
          <p:nvPr/>
        </p:nvSpPr>
        <p:spPr>
          <a:xfrm>
            <a:off x="1828803" y="2399538"/>
            <a:ext cx="10972800" cy="331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and AI Agent Design III: Evaluation </a:t>
            </a:r>
            <a:endParaRPr lang="en-US" sz="8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272" y="6629743"/>
            <a:ext cx="5705856" cy="32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7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4FBD834-C157-C22B-4B09-E7FB4C326071}"/>
              </a:ext>
            </a:extLst>
          </p:cNvPr>
          <p:cNvSpPr/>
          <p:nvPr/>
        </p:nvSpPr>
        <p:spPr>
          <a:xfrm>
            <a:off x="793790" y="736477"/>
            <a:ext cx="12262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93935549-B08F-D8D8-96FB-41F1E4FCE096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Serve static Front-End application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Reverse proxy to different web resource</a:t>
            </a:r>
          </a:p>
          <a:p>
            <a:pPr lvl="1"/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442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0A54-6BB9-7FA7-29EA-55497399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4" y="3107447"/>
            <a:ext cx="13796036" cy="361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EF9C4-F7C0-06E5-E5CB-8E177D45384B}"/>
              </a:ext>
            </a:extLst>
          </p:cNvPr>
          <p:cNvSpPr txBox="1"/>
          <p:nvPr/>
        </p:nvSpPr>
        <p:spPr>
          <a:xfrm>
            <a:off x="657546" y="631216"/>
            <a:ext cx="1639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209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6361-8FF9-F1FD-254E-DF56B341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776C02-7376-072D-C86D-C69B34497D7E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zh-HK" sz="4800" b="1" dirty="0">
                <a:effectLst/>
              </a:rPr>
              <a:t>Reverse proxy to different web resource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30C4781-9F43-37A8-C686-3BEBC3FDF4C4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/>
              <a:t>Forces everyone to use secure connections (HTTPS)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Routes different types of requests to different applications </a:t>
            </a:r>
            <a:br>
              <a:rPr lang="en-US" altLang="zh-HK" sz="4000" dirty="0"/>
            </a:br>
            <a:r>
              <a:rPr lang="en-US" altLang="zh-HK" sz="4000" dirty="0"/>
              <a:t>running on the server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Ensures secure, encrypted communication</a:t>
            </a: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04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37F7-E8EE-06A0-F368-A6237A269A18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8E40F-D2A2-FAC5-1CA3-9B32D36FE25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listen 80</a:t>
            </a:r>
            <a:r>
              <a:rPr lang="en-US" altLang="zh-HK" dirty="0"/>
              <a:t>: Port 80 is the standard "door" for regular HTTP traffic (non-secure). This tells Nginx to watch this door.</a:t>
            </a:r>
          </a:p>
          <a:p>
            <a:endParaRPr lang="en-US" altLang="zh-HK" dirty="0"/>
          </a:p>
          <a:p>
            <a:r>
              <a:rPr lang="en-US" altLang="zh-HK" b="1" dirty="0" err="1"/>
              <a:t>server_name</a:t>
            </a:r>
            <a:r>
              <a:rPr lang="en-US" altLang="zh-HK" b="1" dirty="0"/>
              <a:t> project-1-04.eduhk.hk</a:t>
            </a:r>
            <a:r>
              <a:rPr lang="en-US" altLang="zh-HK" dirty="0"/>
              <a:t>: This says "I handle requests for project-1-04.eduhk.hk"</a:t>
            </a:r>
          </a:p>
          <a:p>
            <a:endParaRPr lang="zh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8DA18-47C4-1A4A-C63F-A2409C86DBB4}"/>
              </a:ext>
            </a:extLst>
          </p:cNvPr>
          <p:cNvSpPr txBox="1"/>
          <p:nvPr/>
        </p:nvSpPr>
        <p:spPr>
          <a:xfrm>
            <a:off x="657546" y="565079"/>
            <a:ext cx="1639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5550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8E2D-8A7D-38BD-EEC7-CEB505DF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E8B8B-057B-692F-D67B-5997FEE21A25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7B80E1-28C9-7957-5176-726A5C635625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does</a:t>
            </a:r>
            <a:r>
              <a:rPr lang="en-US" altLang="zh-HK" dirty="0"/>
              <a:t>: This is a Nginx directive that immediately stops processing and sends a response back to the browser.</a:t>
            </a:r>
          </a:p>
          <a:p>
            <a:pPr marL="0" indent="0">
              <a:buNone/>
            </a:pPr>
            <a:r>
              <a:rPr lang="en-US" altLang="zh-HK" b="1" dirty="0"/>
              <a:t>How it works</a:t>
            </a:r>
            <a:r>
              <a:rPr lang="en-US" altLang="zh-HK" dirty="0"/>
              <a:t>:</a:t>
            </a:r>
          </a:p>
          <a:p>
            <a:pPr marL="0" indent="0">
              <a:buNone/>
            </a:pPr>
            <a:r>
              <a:rPr lang="en-US" altLang="zh-HK" dirty="0"/>
              <a:t>When Nginx encounters return, it doesn't look at any other configuration below it</a:t>
            </a:r>
          </a:p>
          <a:p>
            <a:r>
              <a:rPr lang="en-US" altLang="zh-HK" dirty="0"/>
              <a:t>It immediately constructs and sends the response</a:t>
            </a:r>
          </a:p>
          <a:p>
            <a:r>
              <a:rPr lang="en-US" altLang="zh-HK" dirty="0"/>
              <a:t>No further processing happens for this request</a:t>
            </a:r>
          </a:p>
          <a:p>
            <a:r>
              <a:rPr lang="en-US" altLang="zh-HK" b="1" dirty="0"/>
              <a:t>Think of it like</a:t>
            </a:r>
            <a:r>
              <a:rPr lang="en-US" altLang="zh-HK" dirty="0"/>
              <a:t>: A receptionist who says "Sorry, you need to go to a different building" and gives you the new address, instead of processing your request at the current location.</a:t>
            </a:r>
          </a:p>
          <a:p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FCC6-8BD9-F290-E39E-CFBDCCABAEC4}"/>
              </a:ext>
            </a:extLst>
          </p:cNvPr>
          <p:cNvSpPr txBox="1"/>
          <p:nvPr/>
        </p:nvSpPr>
        <p:spPr>
          <a:xfrm>
            <a:off x="657546" y="631216"/>
            <a:ext cx="363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Nginx(return)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3710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140B-DB40-0FD3-D6C2-2073858B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D2B4B-380B-7847-4F72-6A7894970633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684A7-7463-22C0-6F70-015D76C1ACCE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An HTTP status code meaning "Moved Permanently“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b="1" dirty="0"/>
              <a:t>HTTP Status Codes - Quick Overview</a:t>
            </a:r>
            <a:r>
              <a:rPr lang="en-US" altLang="zh-HK" dirty="0"/>
              <a:t>:</a:t>
            </a:r>
          </a:p>
          <a:p>
            <a:r>
              <a:rPr lang="en-US" altLang="zh-HK" b="1" dirty="0"/>
              <a:t>2xx</a:t>
            </a:r>
            <a:r>
              <a:rPr lang="en-US" altLang="zh-HK" dirty="0"/>
              <a:t> = Success (200 = OK)</a:t>
            </a:r>
          </a:p>
          <a:p>
            <a:r>
              <a:rPr lang="en-US" altLang="zh-HK" b="1" dirty="0"/>
              <a:t>3xx</a:t>
            </a:r>
            <a:r>
              <a:rPr lang="en-US" altLang="zh-HK" dirty="0"/>
              <a:t> = Redirection (301 = Moved Permanently, 302 = Moved Temporarily)</a:t>
            </a:r>
          </a:p>
          <a:p>
            <a:r>
              <a:rPr lang="en-US" altLang="zh-HK" b="1" dirty="0"/>
              <a:t>4xx</a:t>
            </a:r>
            <a:r>
              <a:rPr lang="en-US" altLang="zh-HK" dirty="0"/>
              <a:t> = Client Error (404 = Not Found)</a:t>
            </a:r>
          </a:p>
          <a:p>
            <a:r>
              <a:rPr lang="en-US" altLang="zh-HK" b="1" dirty="0"/>
              <a:t>5xx</a:t>
            </a:r>
            <a:r>
              <a:rPr lang="en-US" altLang="zh-HK" dirty="0"/>
              <a:t> = Server Error (500 = Internal Server Error)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9C7D0-B8EC-3380-D86B-05DC1D10B0C4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717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8F81-ED6C-19BA-738C-6E1852E9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91E7E-5E44-301A-90EC-30D23CC60CB2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585E8-2FD8-B096-8F82-1BF43062C01B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For HTTPS redirects, 301 is used</a:t>
            </a:r>
            <a:r>
              <a:rPr lang="en-US" altLang="zh-HK" dirty="0"/>
              <a:t> because:</a:t>
            </a:r>
          </a:p>
          <a:p>
            <a:r>
              <a:rPr lang="en-US" altLang="zh-HK" dirty="0"/>
              <a:t>You always want HTTPS, forever</a:t>
            </a:r>
          </a:p>
          <a:p>
            <a:r>
              <a:rPr lang="en-US" altLang="zh-HK" dirty="0"/>
              <a:t>You want browsers to remember this</a:t>
            </a:r>
          </a:p>
          <a:p>
            <a:r>
              <a:rPr lang="en-US" altLang="zh-HK" dirty="0"/>
              <a:t>You want search engines to index the HTTPS version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240F3-150B-E5E8-2752-1A96965E5532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3283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6FC2-A39F-314B-D9CA-9EEFA51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89583-1D8C-336A-A831-84CA7B470DAC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33EEC-6672-D73F-E377-1BEC2932CDA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The protocol/scheme for the new URL</a:t>
            </a:r>
          </a:p>
          <a:p>
            <a:r>
              <a:rPr lang="en-US" altLang="zh-HK" b="1" dirty="0"/>
              <a:t>This specifies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Use the HTTPS protocol (secure, encrypted)</a:t>
            </a:r>
          </a:p>
          <a:p>
            <a:pPr lvl="1"/>
            <a:r>
              <a:rPr lang="en-US" altLang="zh-HK" dirty="0"/>
              <a:t>Browser should connect on port 443 (HTTPS default port)</a:t>
            </a:r>
          </a:p>
          <a:p>
            <a:pPr lvl="1"/>
            <a:r>
              <a:rPr lang="en-US" altLang="zh-HK" dirty="0"/>
              <a:t>An encrypted TLS/SSL connection must be established</a:t>
            </a:r>
          </a:p>
          <a:p>
            <a:pPr lvl="1"/>
            <a:r>
              <a:rPr lang="en-US" altLang="zh-HK" b="1" dirty="0"/>
              <a:t>The redirect changes only the protocol</a:t>
            </a:r>
            <a:r>
              <a:rPr lang="en-US" altLang="zh-HK" dirty="0"/>
              <a:t>, not the domain or path.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DA010-5410-C573-16EE-586E2C627D61}"/>
              </a:ext>
            </a:extLst>
          </p:cNvPr>
          <p:cNvSpPr txBox="1"/>
          <p:nvPr/>
        </p:nvSpPr>
        <p:spPr>
          <a:xfrm>
            <a:off x="657546" y="631216"/>
            <a:ext cx="403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Nginx(https://)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4995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7901-D07A-8B7E-34E7-62B8C784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CAD78-47EA-AA12-C67C-7EAC771C5A4A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4C40C2-C819-0566-777D-46FBCC4D0CF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What it is</a:t>
            </a:r>
            <a:r>
              <a:rPr lang="en-US" altLang="zh-HK" dirty="0"/>
              <a:t>: A Nginx variable containing the hostname from the request</a:t>
            </a:r>
          </a:p>
          <a:p>
            <a:endParaRPr lang="en-US" altLang="zh-HK" dirty="0"/>
          </a:p>
          <a:p>
            <a:r>
              <a:rPr lang="en-US" altLang="zh-HK" b="1" dirty="0"/>
              <a:t>How it works</a:t>
            </a:r>
            <a:r>
              <a:rPr lang="en-US" altLang="zh-HK" dirty="0"/>
              <a:t>: When a browser makes a request, it includes a "Host" header. Nginx captures this in the $host variable.</a:t>
            </a:r>
          </a:p>
          <a:p>
            <a:endParaRPr lang="en-US" altLang="zh-HK" dirty="0"/>
          </a:p>
          <a:p>
            <a:r>
              <a:rPr lang="en-US" altLang="zh-HK" dirty="0"/>
              <a:t>Does anyone know what a header is?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5BE6-4C18-753B-8EF7-46452B73441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406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7D12-6B84-F9CD-664D-405AE65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7CC8A-355D-6F0A-351E-C55680B374D0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25D64-08D2-6108-EC6E-3607A1F982D8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/>
              <a:t>Benefit: Preserves whatever domain the user typed</a:t>
            </a:r>
          </a:p>
          <a:p>
            <a:pPr lvl="1"/>
            <a:r>
              <a:rPr lang="en-US" altLang="zh-HK" dirty="0"/>
              <a:t>www.project-1-04.eduhk.hk → https://www.project-1-04.eduhk.hk</a:t>
            </a:r>
          </a:p>
          <a:p>
            <a:pPr lvl="1"/>
            <a:r>
              <a:rPr lang="en-US" altLang="zh-HK" dirty="0"/>
              <a:t>project-1-04.eduhk.hk → https://project-1-04.eduhk.hk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08CEC-4191-4665-CE5F-7F814D29F8C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840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BE825A-69BA-A9D7-B017-7CAD8E30CE73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0AC3B30D-B1D7-F889-BDCD-9A1C08BB0C07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B6D65-F09E-03A5-3BD5-7CD47111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EB0E-7A94-4896-BEE3-1F5FF57C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22EF3-8513-7D91-588B-7415B3F01F17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E051F0-02EF-82D6-D564-8AFAFFCFF54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 Nginx variable containing the complete original request path and query string</a:t>
            </a:r>
          </a:p>
          <a:p>
            <a:pPr marL="0" indent="0">
              <a:buNone/>
            </a:pPr>
            <a:r>
              <a:rPr lang="en-US" altLang="zh-HK" b="1" dirty="0"/>
              <a:t>What it includes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The path (everything after the domain)</a:t>
            </a:r>
          </a:p>
          <a:p>
            <a:pPr lvl="1"/>
            <a:r>
              <a:rPr lang="en-US" altLang="zh-HK" dirty="0"/>
              <a:t>Query parameters (the ? and everything after it)</a:t>
            </a:r>
          </a:p>
          <a:p>
            <a:pPr lvl="1"/>
            <a:r>
              <a:rPr lang="en-US" altLang="zh-HK" dirty="0"/>
              <a:t>Fragment identifiers are NOT included (the # part - browsers don't send this to servers)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5AFB-6F6B-EE31-1AF9-F6BDCAD2481B}"/>
              </a:ext>
            </a:extLst>
          </p:cNvPr>
          <p:cNvSpPr txBox="1"/>
          <p:nvPr/>
        </p:nvSpPr>
        <p:spPr>
          <a:xfrm>
            <a:off x="657546" y="631216"/>
            <a:ext cx="528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</a:t>
            </a:r>
            <a:r>
              <a:rPr lang="en-US" altLang="zh-HK" sz="4800" b="1" dirty="0" err="1"/>
              <a:t>request_url</a:t>
            </a:r>
            <a:r>
              <a:rPr lang="en-US" altLang="zh-HK" sz="4800" b="1" dirty="0"/>
              <a:t>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552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2048-C067-1E0A-C308-5988C93E0B35}"/>
              </a:ext>
            </a:extLst>
          </p:cNvPr>
          <p:cNvSpPr txBox="1">
            <a:spLocks/>
          </p:cNvSpPr>
          <p:nvPr/>
        </p:nvSpPr>
        <p:spPr>
          <a:xfrm>
            <a:off x="838200" y="2185220"/>
            <a:ext cx="12908622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location /</a:t>
            </a:r>
            <a:r>
              <a:rPr lang="en-US" altLang="zh-HK" b="1" dirty="0" err="1"/>
              <a:t>langgraphplayground</a:t>
            </a:r>
            <a:r>
              <a:rPr lang="en-US" altLang="zh-HK" b="1" dirty="0"/>
              <a:t>/</a:t>
            </a:r>
          </a:p>
          <a:p>
            <a:r>
              <a:rPr lang="en-US" altLang="zh-HK" b="1" dirty="0"/>
              <a:t>What it matches</a:t>
            </a:r>
            <a:r>
              <a:rPr lang="en-US" altLang="zh-HK" dirty="0"/>
              <a:t>: Any URL starting with /</a:t>
            </a:r>
            <a:r>
              <a:rPr lang="en-US" altLang="zh-HK" dirty="0" err="1"/>
              <a:t>langgraphplayground</a:t>
            </a:r>
            <a:r>
              <a:rPr lang="en-US" altLang="zh-HK" dirty="0"/>
              <a:t>/</a:t>
            </a:r>
          </a:p>
          <a:p>
            <a:r>
              <a:rPr lang="en-US" altLang="zh-HK" b="1" dirty="0"/>
              <a:t>Examples</a:t>
            </a:r>
            <a:r>
              <a:rPr lang="en-US" altLang="zh-HK" dirty="0"/>
              <a:t>:</a:t>
            </a:r>
          </a:p>
          <a:p>
            <a:r>
              <a:rPr lang="en-US" altLang="zh-HK" dirty="0"/>
              <a:t>✓ https://project-1-04.eduhk.hk/langgraphplayground/ </a:t>
            </a:r>
          </a:p>
          <a:p>
            <a:r>
              <a:rPr lang="en-US" altLang="zh-HK" dirty="0"/>
              <a:t>✓ https://project-1-04.eduhk.hk/langgraphplayground/api/chat </a:t>
            </a:r>
          </a:p>
          <a:p>
            <a:r>
              <a:rPr lang="en-US" altLang="zh-HK" dirty="0"/>
              <a:t>✓ https://project-1-04.eduhk.hk/langgraphplayground/static/logo.png </a:t>
            </a:r>
          </a:p>
          <a:p>
            <a:r>
              <a:rPr lang="en-US" altLang="zh-HK" dirty="0"/>
              <a:t>✗ https://project-1-04.eduhk.hk/langGraph/ (case-sensitive) </a:t>
            </a:r>
          </a:p>
          <a:p>
            <a:r>
              <a:rPr lang="en-US" altLang="zh-HK" dirty="0"/>
              <a:t>✗ https://project-1-04.eduhk.hk/other/path</a:t>
            </a:r>
            <a:endParaRPr lang="zh-HK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C38F-86AC-9C0A-5A41-2EA8B7CB28DF}"/>
              </a:ext>
            </a:extLst>
          </p:cNvPr>
          <p:cNvSpPr txBox="1"/>
          <p:nvPr/>
        </p:nvSpPr>
        <p:spPr>
          <a:xfrm>
            <a:off x="657546" y="862044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57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BAD-C763-97A9-9BF6-EABA26A2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CE9F5D-971A-09D5-3E0E-00F7A034AAF7}"/>
              </a:ext>
            </a:extLst>
          </p:cNvPr>
          <p:cNvSpPr txBox="1"/>
          <p:nvPr/>
        </p:nvSpPr>
        <p:spPr>
          <a:xfrm>
            <a:off x="793789" y="1839074"/>
            <a:ext cx="10877653" cy="61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2800" b="1" i="0" dirty="0">
                <a:solidFill>
                  <a:srgbClr val="000000"/>
                </a:solidFill>
                <a:effectLst/>
                <a:latin typeface="-apple-system"/>
              </a:rPr>
              <a:t>The trailing slash matters</a:t>
            </a: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{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/*, but NOT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{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Without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 and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buNone/>
            </a:pP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In your case, with the trailing slash: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   → Goes to location /  (caught by second block)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  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/chat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>
              <a:buNone/>
            </a:pPr>
            <a:endParaRPr lang="zh-HK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D03D3-B320-7238-F342-B1FB561A7E9C}"/>
              </a:ext>
            </a:extLst>
          </p:cNvPr>
          <p:cNvSpPr txBox="1"/>
          <p:nvPr/>
        </p:nvSpPr>
        <p:spPr>
          <a:xfrm>
            <a:off x="657546" y="755755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5532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49BB8-D64F-9808-6160-C959256BCE7F}"/>
              </a:ext>
            </a:extLst>
          </p:cNvPr>
          <p:cNvSpPr txBox="1"/>
          <p:nvPr/>
        </p:nvSpPr>
        <p:spPr>
          <a:xfrm>
            <a:off x="1379417" y="3926007"/>
            <a:ext cx="99556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HK" sz="3200" dirty="0"/>
          </a:p>
          <a:p>
            <a:pPr>
              <a:buNone/>
            </a:pPr>
            <a:r>
              <a:rPr lang="en-US" altLang="zh-HK" sz="3200" dirty="0"/>
              <a:t>For SSE to work properly, you need:</a:t>
            </a:r>
          </a:p>
          <a:p>
            <a:pPr>
              <a:buNone/>
            </a:pPr>
            <a:endParaRPr lang="en-US" altLang="zh-HK" sz="3200" dirty="0"/>
          </a:p>
          <a:p>
            <a:r>
              <a:rPr lang="en-US" altLang="zh-HK" sz="3200" b="1" dirty="0"/>
              <a:t> - HTTP/1.1</a:t>
            </a:r>
            <a:r>
              <a:rPr lang="en-US" altLang="zh-HK" sz="3200" dirty="0"/>
              <a:t> (technically works with 1.0, but 1.1 is better)</a:t>
            </a:r>
          </a:p>
          <a:p>
            <a:r>
              <a:rPr lang="en-US" altLang="zh-HK" sz="3200" b="1" dirty="0"/>
              <a:t> - No response buffering</a:t>
            </a:r>
            <a:r>
              <a:rPr lang="en-US" altLang="zh-HK" sz="3200" dirty="0"/>
              <a:t> (if you want streams immediately)</a:t>
            </a:r>
          </a:p>
          <a:p>
            <a:r>
              <a:rPr lang="en-US" altLang="zh-HK" sz="3200" b="1" dirty="0"/>
              <a:t> - Long read timeout</a:t>
            </a:r>
            <a:r>
              <a:rPr lang="en-US" altLang="zh-HK" sz="3200" dirty="0"/>
              <a:t> (SSE connections stay open)</a:t>
            </a:r>
          </a:p>
          <a:p>
            <a:r>
              <a:rPr lang="en-US" altLang="zh-HK" sz="3200" b="1" dirty="0"/>
              <a:t> - No caching</a:t>
            </a:r>
            <a:r>
              <a:rPr lang="en-US" altLang="zh-HK" sz="3200" dirty="0"/>
              <a:t> (each event stream is 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F2C98-26F5-1FFA-557B-666E6D841BAE}"/>
              </a:ext>
            </a:extLst>
          </p:cNvPr>
          <p:cNvSpPr txBox="1"/>
          <p:nvPr/>
        </p:nvSpPr>
        <p:spPr>
          <a:xfrm>
            <a:off x="1099334" y="1598453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/langgraphplayground/ {</a:t>
            </a:r>
          </a:p>
          <a:p>
            <a:r>
              <a:rPr lang="zh-HK" altLang="en-US" dirty="0"/>
              <a:t>    proxy_pass http://localhost:2024;</a:t>
            </a:r>
          </a:p>
          <a:p>
            <a:r>
              <a:rPr lang="zh-HK" altLang="en-US" dirty="0"/>
              <a:t>    proxy_http_version 1.1;              # ✓ HTTP/1.1 (good for SSE)</a:t>
            </a:r>
          </a:p>
          <a:p>
            <a:r>
              <a:rPr lang="zh-HK" altLang="en-US" dirty="0"/>
              <a:t>    proxy_buffering off;                 # ✓ </a:t>
            </a:r>
            <a:r>
              <a:rPr lang="en-US" altLang="zh-HK" dirty="0"/>
              <a:t>if you want s</a:t>
            </a:r>
            <a:r>
              <a:rPr lang="zh-HK" altLang="en-US" dirty="0"/>
              <a:t>treams immediately</a:t>
            </a:r>
          </a:p>
          <a:p>
            <a:r>
              <a:rPr lang="zh-HK" altLang="en-US" dirty="0"/>
              <a:t>    proxy_cache off;                     # ✓ No caching</a:t>
            </a:r>
          </a:p>
          <a:p>
            <a:r>
              <a:rPr lang="zh-HK" altLang="en-US" dirty="0"/>
              <a:t>    proxy_read_timeout 300s;             # ✓ Long timeout for persistent connection</a:t>
            </a:r>
          </a:p>
          <a:p>
            <a:r>
              <a:rPr lang="zh-HK" altLang="en-US" dirty="0"/>
              <a:t>    # ... other headers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E8DAE-35A8-26FC-A398-BA9A7C0FD143}"/>
              </a:ext>
            </a:extLst>
          </p:cNvPr>
          <p:cNvSpPr txBox="1"/>
          <p:nvPr/>
        </p:nvSpPr>
        <p:spPr>
          <a:xfrm>
            <a:off x="657546" y="529415"/>
            <a:ext cx="661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Nginx(SSE Requirements)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879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3C9CF-95C7-E7C3-7AD2-AF06C7209673}"/>
              </a:ext>
            </a:extLst>
          </p:cNvPr>
          <p:cNvSpPr txBox="1"/>
          <p:nvPr/>
        </p:nvSpPr>
        <p:spPr>
          <a:xfrm>
            <a:off x="1027415" y="950963"/>
            <a:ext cx="771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 (if you want streaming)</a:t>
            </a:r>
            <a:endParaRPr lang="zh-HK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77FB-E6D2-8129-9753-C545F6F7DB02}"/>
              </a:ext>
            </a:extLst>
          </p:cNvPr>
          <p:cNvSpPr txBox="1"/>
          <p:nvPr/>
        </p:nvSpPr>
        <p:spPr>
          <a:xfrm>
            <a:off x="1931132" y="2530737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 {</a:t>
            </a:r>
          </a:p>
          <a:p>
            <a:r>
              <a:rPr lang="zh-HK" altLang="en-US" dirty="0"/>
              <a:t>    proxy_pass http://localhost:3000;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CRITICAL for Flowise streaming</a:t>
            </a:r>
          </a:p>
          <a:p>
            <a:r>
              <a:rPr lang="zh-HK" altLang="en-US" dirty="0"/>
              <a:t>    proxy_http_version 1.1; # ← ADD THIS </a:t>
            </a:r>
          </a:p>
          <a:p>
            <a:r>
              <a:rPr lang="zh-HK" altLang="en-US" dirty="0"/>
              <a:t>    proxy_set_header Connection ""; # ← ADD THIS </a:t>
            </a:r>
          </a:p>
          <a:p>
            <a:r>
              <a:rPr lang="zh-HK" altLang="en-US" dirty="0"/>
              <a:t>    proxy_buffering off;           # ← ADD THIS </a:t>
            </a:r>
          </a:p>
          <a:p>
            <a:r>
              <a:rPr lang="zh-HK" altLang="en-US" dirty="0"/>
              <a:t>    proxy_cache off;               # ← ADD THIS </a:t>
            </a:r>
          </a:p>
          <a:p>
            <a:r>
              <a:rPr lang="zh-HK" altLang="en-US" dirty="0"/>
              <a:t>    proxy_read_timeout 300s;       # ← ADD THIS (AI can take time)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Standard headers</a:t>
            </a:r>
          </a:p>
          <a:p>
            <a:r>
              <a:rPr lang="zh-HK" altLang="en-US" dirty="0"/>
              <a:t>    proxy_set_header Host $host;</a:t>
            </a:r>
          </a:p>
          <a:p>
            <a:r>
              <a:rPr lang="zh-HK" altLang="en-US" dirty="0"/>
              <a:t>    proxy_set_header X-Real-IP $remote_addr;</a:t>
            </a:r>
          </a:p>
          <a:p>
            <a:r>
              <a:rPr lang="zh-HK" altLang="en-US" dirty="0"/>
              <a:t>    proxy_set_header X-Forwarded-For $proxy_add_x_forwarded_for;</a:t>
            </a:r>
          </a:p>
          <a:p>
            <a:r>
              <a:rPr lang="zh-HK" altLang="en-US" dirty="0"/>
              <a:t>    proxy_set_header X-Forwarded-Proto $scheme;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ADEDBC-C47D-08FB-9A46-DA3405069BDE}"/>
              </a:ext>
            </a:extLst>
          </p:cNvPr>
          <p:cNvSpPr/>
          <p:nvPr/>
        </p:nvSpPr>
        <p:spPr>
          <a:xfrm>
            <a:off x="9246332" y="3945277"/>
            <a:ext cx="3744416" cy="20548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nginx –t </a:t>
            </a:r>
          </a:p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</a:t>
            </a:r>
            <a:r>
              <a:rPr lang="en-US" altLang="zh-HK" dirty="0" err="1">
                <a:solidFill>
                  <a:schemeClr val="tx1"/>
                </a:solidFill>
              </a:rPr>
              <a:t>systemctl</a:t>
            </a:r>
            <a:r>
              <a:rPr lang="en-US" altLang="zh-HK" dirty="0">
                <a:solidFill>
                  <a:schemeClr val="tx1"/>
                </a:solidFill>
              </a:rPr>
              <a:t> reload nginx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5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41D71-C11E-9DA4-DE1C-D7F82D13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B5FD4-E773-AFBB-5CA2-AC486AB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316224-313D-DE5C-633E-46CEBB845D15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393660 w 14630400"/>
              <a:gd name="connsiteY45" fmla="*/ 6738449 h 6738449"/>
              <a:gd name="connsiteX46" fmla="*/ 0 w 14630400"/>
              <a:gd name="connsiteY46" fmla="*/ 6344789 h 6738449"/>
              <a:gd name="connsiteX47" fmla="*/ 0 w 14630400"/>
              <a:gd name="connsiteY47" fmla="*/ 2986540 h 6738449"/>
              <a:gd name="connsiteX48" fmla="*/ 292993 w 14630400"/>
              <a:gd name="connsiteY48" fmla="*/ 3279532 h 6738449"/>
              <a:gd name="connsiteX49" fmla="*/ 1967324 w 14630400"/>
              <a:gd name="connsiteY49" fmla="*/ 3279532 h 6738449"/>
              <a:gd name="connsiteX50" fmla="*/ 2260316 w 14630400"/>
              <a:gd name="connsiteY50" fmla="*/ 2986540 h 6738449"/>
              <a:gd name="connsiteX51" fmla="*/ 2260316 w 14630400"/>
              <a:gd name="connsiteY51" fmla="*/ 1814605 h 6738449"/>
              <a:gd name="connsiteX52" fmla="*/ 1967324 w 14630400"/>
              <a:gd name="connsiteY52" fmla="*/ 1521613 h 6738449"/>
              <a:gd name="connsiteX53" fmla="*/ 292993 w 14630400"/>
              <a:gd name="connsiteY53" fmla="*/ 1521613 h 6738449"/>
              <a:gd name="connsiteX54" fmla="*/ 0 w 14630400"/>
              <a:gd name="connsiteY54" fmla="*/ 1814605 h 6738449"/>
              <a:gd name="connsiteX55" fmla="*/ 0 w 14630400"/>
              <a:gd name="connsiteY55" fmla="*/ 393660 h 6738449"/>
              <a:gd name="connsiteX56" fmla="*/ 393660 w 14630400"/>
              <a:gd name="connsiteY56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628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4825B-679B-CE8D-B15C-762D349ACC51}"/>
              </a:ext>
            </a:extLst>
          </p:cNvPr>
          <p:cNvSpPr txBox="1"/>
          <p:nvPr/>
        </p:nvSpPr>
        <p:spPr>
          <a:xfrm>
            <a:off x="1027415" y="950963"/>
            <a:ext cx="9935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 err="1"/>
              <a:t>FastAPI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LangGraph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09308-12AB-384A-31B0-776DC41C7E23}"/>
              </a:ext>
            </a:extLst>
          </p:cNvPr>
          <p:cNvSpPr txBox="1"/>
          <p:nvPr/>
        </p:nvSpPr>
        <p:spPr>
          <a:xfrm>
            <a:off x="914399" y="2545140"/>
            <a:ext cx="124522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2400" b="1" dirty="0"/>
              <a:t>LangChain as the Foundation</a:t>
            </a:r>
            <a:endParaRPr lang="en-US" altLang="zh-HK" sz="2400" b="1" dirty="0"/>
          </a:p>
          <a:p>
            <a:r>
              <a:rPr lang="zh-HK" altLang="en-US" sz="2400" dirty="0"/>
              <a:t>      Handles core LLM logic, such as chaining prompts, managing memory (e.g., conversation history), and integrating external tools/data sources. It's the "brain" for simple interactions.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LangGraph as the Orchestrator</a:t>
            </a:r>
            <a:endParaRPr lang="en-US" altLang="zh-HK" sz="2400" b="1" dirty="0"/>
          </a:p>
          <a:p>
            <a:r>
              <a:rPr lang="zh-HK" altLang="en-US" sz="2400" dirty="0"/>
              <a:t>      Builds on LangChain to create dynamic, graph-based workflows. In chatbots, it manages multi-turn conversations, agentic behaviors (e.g., deciding when to call tools or end a loop), and state persistence across sessions.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FastAPI as the Interface</a:t>
            </a:r>
            <a:endParaRPr lang="en-US" altLang="zh-HK" sz="2400" b="1" dirty="0"/>
          </a:p>
          <a:p>
            <a:r>
              <a:rPr lang="zh-HK" altLang="en-US" sz="2400" dirty="0"/>
              <a:t>      Serves as the entry point, turning the LangChain/LangGraph logic into a web service. It handles routing, request validation, and response streaming, making the chatbot accessible via APIs for frontends or integrations</a:t>
            </a:r>
            <a:r>
              <a:rPr lang="en-US" altLang="zh-HK" sz="2400" dirty="0"/>
              <a:t> and serving the frontend. 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91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9A0E4-D6FB-4E6E-6BF1-D942604013C4}"/>
              </a:ext>
            </a:extLst>
          </p:cNvPr>
          <p:cNvSpPr txBox="1"/>
          <p:nvPr/>
        </p:nvSpPr>
        <p:spPr>
          <a:xfrm>
            <a:off x="503433" y="2495885"/>
            <a:ext cx="13623533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fastapi.staticfiles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ToolMessage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add_messages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langchain_aws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FDF1-6BDE-D5C6-98C5-285A511DF58D}"/>
              </a:ext>
            </a:extLst>
          </p:cNvPr>
          <p:cNvSpPr txBox="1"/>
          <p:nvPr/>
        </p:nvSpPr>
        <p:spPr>
          <a:xfrm>
            <a:off x="503433" y="32424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660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6DD73-F1A3-271C-B6E0-3F2B8ECBA56A}"/>
              </a:ext>
            </a:extLst>
          </p:cNvPr>
          <p:cNvSpPr txBox="1"/>
          <p:nvPr/>
        </p:nvSpPr>
        <p:spPr>
          <a:xfrm>
            <a:off x="1602769" y="2968286"/>
            <a:ext cx="1057210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❌ Too restrictive - only accepts lists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-&gt;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✅ Better - accepts any sequence type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-&gt;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 all of these work: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list ✓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tuple ✓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process_items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✗ set is NOT a sequence (unordered)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B6FEB-0054-8229-24D1-EE29EA93D386}"/>
              </a:ext>
            </a:extLst>
          </p:cNvPr>
          <p:cNvSpPr txBox="1"/>
          <p:nvPr/>
        </p:nvSpPr>
        <p:spPr>
          <a:xfrm>
            <a:off x="503433" y="848222"/>
            <a:ext cx="9822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Sequence? Like [“1”, “2”, “3”]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51741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947E6-2322-0BD2-C287-EB8B3B85B377}"/>
              </a:ext>
            </a:extLst>
          </p:cNvPr>
          <p:cNvSpPr txBox="1"/>
          <p:nvPr/>
        </p:nvSpPr>
        <p:spPr>
          <a:xfrm>
            <a:off x="955496" y="1170043"/>
            <a:ext cx="10346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Annotated? For documentation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C9B0-049D-23DF-5E71-421E10D8CD25}"/>
              </a:ext>
            </a:extLst>
          </p:cNvPr>
          <p:cNvSpPr txBox="1"/>
          <p:nvPr/>
        </p:nvSpPr>
        <p:spPr>
          <a:xfrm>
            <a:off x="2065106" y="3169105"/>
            <a:ext cx="939058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send_email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 address of the recipient"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 subject line, max 100 chars"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 or plain text email body"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</a:t>
            </a:r>
          </a:p>
        </p:txBody>
      </p:sp>
    </p:spTree>
    <p:extLst>
      <p:ext uri="{BB962C8B-B14F-4D97-AF65-F5344CB8AC3E}">
        <p14:creationId xmlns:p14="http://schemas.microsoft.com/office/powerpoint/2010/main" val="21851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A0CB-FCEC-2BF5-DE88-47ABC554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43A41B-D9FB-759B-274A-5A43B140279B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3CC3375-6A07-86F0-DED0-2D7A77EDB5ED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D5F86E-460C-1A62-9F6B-98D8B9C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7B28AC-593D-5015-2A94-7952428CC66E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393660 w 14630400"/>
              <a:gd name="connsiteY8" fmla="*/ 0 h 6738449"/>
              <a:gd name="connsiteX9" fmla="*/ 14236740 w 14630400"/>
              <a:gd name="connsiteY9" fmla="*/ 0 h 6738449"/>
              <a:gd name="connsiteX10" fmla="*/ 14630400 w 14630400"/>
              <a:gd name="connsiteY10" fmla="*/ 393660 h 6738449"/>
              <a:gd name="connsiteX11" fmla="*/ 14630400 w 14630400"/>
              <a:gd name="connsiteY11" fmla="*/ 6344789 h 6738449"/>
              <a:gd name="connsiteX12" fmla="*/ 14236740 w 14630400"/>
              <a:gd name="connsiteY12" fmla="*/ 6738449 h 6738449"/>
              <a:gd name="connsiteX13" fmla="*/ 393660 w 14630400"/>
              <a:gd name="connsiteY13" fmla="*/ 6738449 h 6738449"/>
              <a:gd name="connsiteX14" fmla="*/ 0 w 14630400"/>
              <a:gd name="connsiteY14" fmla="*/ 6344789 h 6738449"/>
              <a:gd name="connsiteX15" fmla="*/ 0 w 14630400"/>
              <a:gd name="connsiteY15" fmla="*/ 2986540 h 6738449"/>
              <a:gd name="connsiteX16" fmla="*/ 292993 w 14630400"/>
              <a:gd name="connsiteY16" fmla="*/ 3279532 h 6738449"/>
              <a:gd name="connsiteX17" fmla="*/ 1967324 w 14630400"/>
              <a:gd name="connsiteY17" fmla="*/ 3279532 h 6738449"/>
              <a:gd name="connsiteX18" fmla="*/ 2260316 w 14630400"/>
              <a:gd name="connsiteY18" fmla="*/ 2986540 h 6738449"/>
              <a:gd name="connsiteX19" fmla="*/ 2260316 w 14630400"/>
              <a:gd name="connsiteY19" fmla="*/ 1814605 h 6738449"/>
              <a:gd name="connsiteX20" fmla="*/ 1967324 w 14630400"/>
              <a:gd name="connsiteY20" fmla="*/ 1521613 h 6738449"/>
              <a:gd name="connsiteX21" fmla="*/ 292993 w 14630400"/>
              <a:gd name="connsiteY21" fmla="*/ 1521613 h 6738449"/>
              <a:gd name="connsiteX22" fmla="*/ 0 w 14630400"/>
              <a:gd name="connsiteY22" fmla="*/ 1814605 h 6738449"/>
              <a:gd name="connsiteX23" fmla="*/ 0 w 14630400"/>
              <a:gd name="connsiteY23" fmla="*/ 393660 h 6738449"/>
              <a:gd name="connsiteX24" fmla="*/ 393660 w 14630400"/>
              <a:gd name="connsiteY2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rgbClr val="000000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>
              <a:solidFill>
                <a:schemeClr val="lt1">
                  <a:alpha val="3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F4AF2-3A6A-573B-1EF7-405DDA566F0B}"/>
              </a:ext>
            </a:extLst>
          </p:cNvPr>
          <p:cNvSpPr txBox="1"/>
          <p:nvPr/>
        </p:nvSpPr>
        <p:spPr>
          <a:xfrm>
            <a:off x="2095927" y="2053466"/>
            <a:ext cx="9863191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API"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API name (shows in docs)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cool API"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API description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API version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)</a:t>
            </a:r>
          </a:p>
          <a:p>
            <a:pPr>
              <a:buNone/>
            </a:pPr>
            <a:b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EA20D-C7CC-604F-84FA-793DAD910C86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? 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9220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8193A-63EF-30D2-184C-F9433EB997C8}"/>
              </a:ext>
            </a:extLst>
          </p:cNvPr>
          <p:cNvSpPr txBox="1"/>
          <p:nvPr/>
        </p:nvSpPr>
        <p:spPr>
          <a:xfrm>
            <a:off x="1397284" y="3479656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HK" sz="2800" b="1" i="0" dirty="0">
                <a:effectLst/>
                <a:latin typeface="Consolas" panose="020B0609020204030204" pitchFamily="49" charset="0"/>
              </a:rPr>
              <a:t>Request</a:t>
            </a:r>
            <a:endParaRPr lang="en-HK" sz="2800" b="1" i="0" dirty="0">
              <a:effectLst/>
              <a:latin typeface="-apple-system"/>
            </a:endParaRPr>
          </a:p>
          <a:p>
            <a:pPr algn="l"/>
            <a:r>
              <a:rPr lang="en-HK" b="1" dirty="0">
                <a:latin typeface="-apple-system"/>
              </a:rPr>
              <a:t>1. </a:t>
            </a:r>
            <a:r>
              <a:rPr lang="en-HK" b="1" i="0" dirty="0">
                <a:effectLst/>
                <a:latin typeface="-apple-system"/>
              </a:rPr>
              <a:t>Purpose</a:t>
            </a:r>
            <a:r>
              <a:rPr lang="en-HK" b="0" i="0" dirty="0">
                <a:effectLst/>
                <a:latin typeface="-apple-system"/>
              </a:rPr>
              <a:t>: Represents HTTP request data</a:t>
            </a:r>
          </a:p>
          <a:p>
            <a:pPr algn="l"/>
            <a:r>
              <a:rPr lang="en-HK" b="1" i="0" dirty="0">
                <a:effectLst/>
                <a:latin typeface="-apple-system"/>
              </a:rPr>
              <a:t>2. Use Case</a:t>
            </a:r>
            <a:r>
              <a:rPr lang="en-HK" b="0" i="0" dirty="0">
                <a:effectLst/>
                <a:latin typeface="-apple-system"/>
              </a:rPr>
              <a:t>: Access request headers, body, query parameters, etc.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HK" sz="2800" b="1" i="0" dirty="0" err="1">
                <a:effectLst/>
                <a:latin typeface="Consolas" panose="020B0609020204030204" pitchFamily="49" charset="0"/>
              </a:rPr>
              <a:t>HTMLResponse</a:t>
            </a:r>
            <a:endParaRPr lang="en-HK" sz="2800" b="1" i="0" dirty="0">
              <a:effectLst/>
              <a:latin typeface="-apple-system"/>
            </a:endParaRPr>
          </a:p>
          <a:p>
            <a:pPr algn="l"/>
            <a:r>
              <a:rPr lang="en-HK" b="1" i="0" dirty="0">
                <a:effectLst/>
                <a:latin typeface="-apple-system"/>
              </a:rPr>
              <a:t>1. Purpose</a:t>
            </a:r>
            <a:r>
              <a:rPr lang="en-HK" b="0" i="0" dirty="0">
                <a:effectLst/>
                <a:latin typeface="-apple-system"/>
              </a:rPr>
              <a:t>: Returns HTML content in HTTP responses</a:t>
            </a:r>
          </a:p>
          <a:p>
            <a:pPr algn="l"/>
            <a:r>
              <a:rPr lang="en-HK" b="1" i="0" dirty="0">
                <a:effectLst/>
                <a:latin typeface="-apple-system"/>
              </a:rPr>
              <a:t>2. Use Case</a:t>
            </a:r>
            <a:r>
              <a:rPr lang="en-HK" b="0" i="0" dirty="0">
                <a:effectLst/>
                <a:latin typeface="-apple-system"/>
              </a:rPr>
              <a:t>: Serve web pages directly from </a:t>
            </a:r>
            <a:r>
              <a:rPr lang="en-HK" b="0" i="0" dirty="0" err="1">
                <a:effectLst/>
                <a:latin typeface="-apple-system"/>
              </a:rPr>
              <a:t>FastAPI</a:t>
            </a:r>
            <a:endParaRPr lang="en-HK" b="0" i="0" dirty="0">
              <a:effectLst/>
              <a:latin typeface="-apple-system"/>
            </a:endParaRP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HK" sz="2800" b="1" i="0" dirty="0" err="1">
                <a:effectLst/>
                <a:latin typeface="Consolas" panose="020B0609020204030204" pitchFamily="49" charset="0"/>
              </a:rPr>
              <a:t>StaticFiles</a:t>
            </a:r>
            <a:endParaRPr lang="en-HK" sz="2800" b="1" i="0" dirty="0">
              <a:effectLst/>
              <a:latin typeface="-apple-system"/>
            </a:endParaRPr>
          </a:p>
          <a:p>
            <a:pPr algn="l"/>
            <a:r>
              <a:rPr lang="en-HK" b="1" i="0" dirty="0">
                <a:effectLst/>
                <a:latin typeface="-apple-system"/>
              </a:rPr>
              <a:t>1. Purpose</a:t>
            </a:r>
            <a:r>
              <a:rPr lang="en-HK" b="0" i="0" dirty="0">
                <a:effectLst/>
                <a:latin typeface="-apple-system"/>
              </a:rPr>
              <a:t>: Serves static files (CSS, JavaScript, images)</a:t>
            </a:r>
          </a:p>
          <a:p>
            <a:pPr algn="l"/>
            <a:r>
              <a:rPr lang="en-HK" b="1" i="0" dirty="0">
                <a:effectLst/>
                <a:latin typeface="-apple-system"/>
              </a:rPr>
              <a:t>2. Use Case</a:t>
            </a:r>
            <a:r>
              <a:rPr lang="en-HK" b="0" i="0" dirty="0">
                <a:effectLst/>
                <a:latin typeface="-apple-system"/>
              </a:rPr>
              <a:t>: Mount static file directories to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45955-B26E-CD99-254A-14CC8DE73B68}"/>
              </a:ext>
            </a:extLst>
          </p:cNvPr>
          <p:cNvSpPr txBox="1"/>
          <p:nvPr/>
        </p:nvSpPr>
        <p:spPr>
          <a:xfrm>
            <a:off x="1366462" y="2122285"/>
            <a:ext cx="73152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endParaRPr lang="en-US" altLang="zh-HK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fastapi.staticfiles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endParaRPr lang="en-US" altLang="zh-HK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98F6C-34DB-35A8-DD18-EEBD0869D067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?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4497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6DCC7-B6EA-DC11-2774-EC9690ACAB47}"/>
              </a:ext>
            </a:extLst>
          </p:cNvPr>
          <p:cNvSpPr txBox="1"/>
          <p:nvPr/>
        </p:nvSpPr>
        <p:spPr>
          <a:xfrm>
            <a:off x="616449" y="1773501"/>
            <a:ext cx="1339750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200" b="1" i="0" dirty="0">
                <a:effectLst/>
                <a:latin typeface="-apple-system"/>
              </a:rPr>
              <a:t>What is </a:t>
            </a:r>
            <a:r>
              <a:rPr lang="en-US" sz="3200" b="1" i="0" dirty="0" err="1">
                <a:effectLst/>
                <a:latin typeface="-apple-system"/>
              </a:rPr>
              <a:t>Pydantic</a:t>
            </a:r>
            <a:r>
              <a:rPr lang="en-US" sz="3200" b="1" i="0" dirty="0">
                <a:effectLst/>
                <a:latin typeface="-apple-system"/>
              </a:rPr>
              <a:t>?</a:t>
            </a:r>
          </a:p>
          <a:p>
            <a:pPr algn="l"/>
            <a:endParaRPr lang="en-US" sz="3200" b="0" i="0" dirty="0">
              <a:effectLst/>
              <a:latin typeface="-apple-system"/>
            </a:endParaRPr>
          </a:p>
          <a:p>
            <a:pPr algn="l"/>
            <a:r>
              <a:rPr lang="en-US" sz="3200" b="0" i="0" dirty="0">
                <a:effectLst/>
                <a:latin typeface="-apple-system"/>
              </a:rPr>
              <a:t>Data validation and settings management using Python type annotations</a:t>
            </a:r>
          </a:p>
          <a:p>
            <a:pPr algn="l"/>
            <a:endParaRPr lang="en-US" sz="3200" b="1" i="0" dirty="0">
              <a:effectLst/>
              <a:latin typeface="-apple-system"/>
            </a:endParaRPr>
          </a:p>
          <a:p>
            <a:pPr algn="l"/>
            <a:r>
              <a:rPr lang="en-US" sz="3200" b="1" i="0" dirty="0" err="1">
                <a:effectLst/>
                <a:latin typeface="-apple-system"/>
              </a:rPr>
              <a:t>BaseModel</a:t>
            </a:r>
            <a:r>
              <a:rPr lang="en-US" sz="3200" b="0" i="0" dirty="0">
                <a:effectLst/>
                <a:latin typeface="-apple-system"/>
              </a:rPr>
              <a:t>: Base class for creating data models with automatic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C41E6-8809-6752-19FF-930589878197}"/>
              </a:ext>
            </a:extLst>
          </p:cNvPr>
          <p:cNvSpPr txBox="1"/>
          <p:nvPr/>
        </p:nvSpPr>
        <p:spPr>
          <a:xfrm>
            <a:off x="503433" y="32424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What is </a:t>
            </a:r>
            <a:r>
              <a:rPr lang="en-US" altLang="zh-HK" sz="4800" b="1" dirty="0" err="1"/>
              <a:t>Pydantic</a:t>
            </a:r>
            <a:r>
              <a:rPr lang="en-US" altLang="zh-HK" sz="4800" b="1" dirty="0"/>
              <a:t>? </a:t>
            </a:r>
            <a:endParaRPr lang="zh-HK" altLang="en-US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3CCE7-37DE-8F08-33D5-17EE444D5E6B}"/>
              </a:ext>
            </a:extLst>
          </p:cNvPr>
          <p:cNvSpPr txBox="1"/>
          <p:nvPr/>
        </p:nvSpPr>
        <p:spPr>
          <a:xfrm>
            <a:off x="1191803" y="5371411"/>
            <a:ext cx="73152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ChatRequest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message: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3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F64F8-9688-7679-5CB0-DF679449FA2B}"/>
              </a:ext>
            </a:extLst>
          </p:cNvPr>
          <p:cNvSpPr txBox="1"/>
          <p:nvPr/>
        </p:nvSpPr>
        <p:spPr>
          <a:xfrm>
            <a:off x="1654139" y="1849802"/>
            <a:ext cx="11476234" cy="59093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Serving Static files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.mount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logic starts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#...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logic ends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Frontend calling these endpoints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response_class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Request):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"static/index.html"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"/chat"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"configurable"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graph.invoke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E6780-192B-D8CE-02F1-E4BB742A4089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5931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3AA2-A0C5-1D26-CB98-A5E4263E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6CC8B-BF9C-B9C2-B58A-0AC6E86FF379}"/>
              </a:ext>
            </a:extLst>
          </p:cNvPr>
          <p:cNvSpPr txBox="1"/>
          <p:nvPr/>
        </p:nvSpPr>
        <p:spPr>
          <a:xfrm>
            <a:off x="1654139" y="1849802"/>
            <a:ext cx="1147623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LLM: AWS Nova Lite via Bedrock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Simple 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"""Multiply two numbers."""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bind_tools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08853-B8A2-946A-F184-F9F411A57A24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6729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0452-F867-7129-90B5-22979BDD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F9D76-ECAB-2376-5E3B-2D8B3A11919B}"/>
              </a:ext>
            </a:extLst>
          </p:cNvPr>
          <p:cNvSpPr txBox="1"/>
          <p:nvPr/>
        </p:nvSpPr>
        <p:spPr>
          <a:xfrm>
            <a:off x="1253447" y="1867610"/>
            <a:ext cx="1206186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State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Nodes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call_model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helpful AI. Use tools if needed."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25CB-1C7A-C3B4-6D13-37C5EE68D496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2758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15ED-3449-1E05-93FE-7FD90003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6031D-0996-C015-91F6-8102FE24E7C0}"/>
              </a:ext>
            </a:extLst>
          </p:cNvPr>
          <p:cNvSpPr txBox="1"/>
          <p:nvPr/>
        </p:nvSpPr>
        <p:spPr>
          <a:xfrm>
            <a:off x="1017141" y="1569660"/>
            <a:ext cx="12811876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Condition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should_continue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"continue"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Graph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state_schema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call_model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set_entry_point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add_conditional_edges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should_continue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"continue"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for simplicity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29838-8CC6-B194-50C4-666BF209ED88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0010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3B9B3-1D9A-9B8F-B15C-49F96BDA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0" y="2400060"/>
            <a:ext cx="13184440" cy="3429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43BB2-C740-D6D2-2EFF-C659B77F7A8F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409A98-982F-113C-29D6-83B6353D75A1}"/>
              </a:ext>
            </a:extLst>
          </p:cNvPr>
          <p:cNvSpPr/>
          <p:nvPr/>
        </p:nvSpPr>
        <p:spPr>
          <a:xfrm>
            <a:off x="10757043" y="1982912"/>
            <a:ext cx="3000054" cy="236305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CB963-E598-02BA-9C6A-4082B83E1D11}"/>
              </a:ext>
            </a:extLst>
          </p:cNvPr>
          <p:cNvSpPr txBox="1"/>
          <p:nvPr/>
        </p:nvSpPr>
        <p:spPr>
          <a:xfrm>
            <a:off x="10993349" y="2108687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LangChain</a:t>
            </a:r>
            <a:endParaRPr lang="en-H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0D8B1-EA72-5A11-0448-3921967B8C58}"/>
              </a:ext>
            </a:extLst>
          </p:cNvPr>
          <p:cNvSpPr/>
          <p:nvPr/>
        </p:nvSpPr>
        <p:spPr>
          <a:xfrm>
            <a:off x="1710295" y="4345969"/>
            <a:ext cx="3621993" cy="23630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6AA46-0E36-A00E-B981-39817E5BA40D}"/>
              </a:ext>
            </a:extLst>
          </p:cNvPr>
          <p:cNvSpPr txBox="1"/>
          <p:nvPr/>
        </p:nvSpPr>
        <p:spPr>
          <a:xfrm>
            <a:off x="1710295" y="4279455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LangChain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E4C744-416A-9680-C4D6-F7CAB978076A}"/>
              </a:ext>
            </a:extLst>
          </p:cNvPr>
          <p:cNvSpPr/>
          <p:nvPr/>
        </p:nvSpPr>
        <p:spPr>
          <a:xfrm>
            <a:off x="595901" y="1636174"/>
            <a:ext cx="13313596" cy="489819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0066B-A38E-741F-3655-43DBF8D1B375}"/>
              </a:ext>
            </a:extLst>
          </p:cNvPr>
          <p:cNvSpPr txBox="1"/>
          <p:nvPr/>
        </p:nvSpPr>
        <p:spPr>
          <a:xfrm>
            <a:off x="970556" y="1790704"/>
            <a:ext cx="11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LangGraph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4101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CC1D7-C8F8-6ACD-AE7C-48964E24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36" y="1906773"/>
            <a:ext cx="8259328" cy="5258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DBADE-4CC4-9EF8-945F-4CBFCBABD5DD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endParaRPr lang="zh-HK" altLang="en-US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AEA2-FFDF-C8D4-57F1-4F2B3777FCED}"/>
              </a:ext>
            </a:extLst>
          </p:cNvPr>
          <p:cNvSpPr txBox="1"/>
          <p:nvPr/>
        </p:nvSpPr>
        <p:spPr>
          <a:xfrm>
            <a:off x="572785" y="7623895"/>
            <a:ext cx="1087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https://langchain-ai.github.io/langgraphjs/reference/classes/langgraph.StateGraph.html</a:t>
            </a:r>
          </a:p>
        </p:txBody>
      </p:sp>
    </p:spTree>
    <p:extLst>
      <p:ext uri="{BB962C8B-B14F-4D97-AF65-F5344CB8AC3E}">
        <p14:creationId xmlns:p14="http://schemas.microsoft.com/office/powerpoint/2010/main" val="2459167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E30A8C-3363-5B94-2A93-0E667956FEE4}"/>
              </a:ext>
            </a:extLst>
          </p:cNvPr>
          <p:cNvSpPr txBox="1"/>
          <p:nvPr/>
        </p:nvSpPr>
        <p:spPr>
          <a:xfrm>
            <a:off x="791111" y="2250876"/>
            <a:ext cx="1333585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message"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Unique per instance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`&lt;p&gt;You: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})});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`&lt;p&gt;Bot: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C3A3D-7AC8-EE8C-16BC-DF76810D58C6}"/>
              </a:ext>
            </a:extLst>
          </p:cNvPr>
          <p:cNvSpPr txBox="1"/>
          <p:nvPr/>
        </p:nvSpPr>
        <p:spPr>
          <a:xfrm>
            <a:off x="0" y="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Frontend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800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804F-A665-708A-69A7-6F4A1C0A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56B16-63ED-B687-EE80-C9A14F87660D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AB60EC3B-25A2-1C36-90DF-C6E2EDBC01B0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API endpoint is stateless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You need to sent full chat history to API endpoint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lnSpc>
                <a:spcPts val="2750"/>
              </a:lnSpc>
              <a:buAutoNum type="arabicPeriod"/>
            </a:pPr>
            <a:r>
              <a:rPr lang="en-US" sz="4000" dirty="0"/>
              <a:t>You can find the responses in the network 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9E0D-6AFC-1C7F-9BCA-CB57E755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422"/>
          <a:stretch>
            <a:fillRect/>
          </a:stretch>
        </p:blipFill>
        <p:spPr>
          <a:xfrm>
            <a:off x="3385705" y="4668106"/>
            <a:ext cx="6272003" cy="3321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702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5539F-3C42-1DFD-2777-F40F40B679DB}"/>
              </a:ext>
            </a:extLst>
          </p:cNvPr>
          <p:cNvSpPr txBox="1"/>
          <p:nvPr/>
        </p:nvSpPr>
        <p:spPr>
          <a:xfrm>
            <a:off x="698643" y="708917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config = {"configurable": {"</a:t>
            </a:r>
            <a:r>
              <a:rPr lang="en-US" altLang="zh-HK" sz="4800" b="1" dirty="0" err="1"/>
              <a:t>thread_id</a:t>
            </a:r>
            <a:r>
              <a:rPr lang="en-US" altLang="zh-HK" sz="4800" b="1" dirty="0"/>
              <a:t>": </a:t>
            </a:r>
            <a:r>
              <a:rPr lang="en-US" altLang="zh-HK" sz="4800" b="1" dirty="0" err="1"/>
              <a:t>input.thread_id</a:t>
            </a:r>
            <a:r>
              <a:rPr lang="en-US" altLang="zh-HK" sz="4800" b="1" dirty="0"/>
              <a:t>}}</a:t>
            </a:r>
            <a:endParaRPr lang="zh-HK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5312-DB93-F535-A287-4B722CD0D2A6}"/>
              </a:ext>
            </a:extLst>
          </p:cNvPr>
          <p:cNvSpPr txBox="1"/>
          <p:nvPr/>
        </p:nvSpPr>
        <p:spPr>
          <a:xfrm>
            <a:off x="1483332" y="2887913"/>
            <a:ext cx="12259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arenR"/>
            </a:pPr>
            <a:r>
              <a:rPr lang="en-US" altLang="zh-HK" sz="3600" dirty="0"/>
              <a:t>The config </a:t>
            </a:r>
            <a:r>
              <a:rPr lang="en-US" altLang="zh-HK" sz="3600" dirty="0" err="1"/>
              <a:t>dict</a:t>
            </a:r>
            <a:r>
              <a:rPr lang="en-US" altLang="zh-HK" sz="3600" dirty="0"/>
              <a:t> passes the actual </a:t>
            </a:r>
            <a:r>
              <a:rPr lang="en-US" altLang="zh-HK" sz="3600" dirty="0" err="1"/>
              <a:t>thread_id</a:t>
            </a:r>
            <a:r>
              <a:rPr lang="en-US" altLang="zh-HK" sz="3600" dirty="0"/>
              <a:t> (from the request input) to </a:t>
            </a:r>
            <a:r>
              <a:rPr lang="en-US" altLang="zh-HK" sz="3600" dirty="0" err="1"/>
              <a:t>LangGraph's</a:t>
            </a:r>
            <a:r>
              <a:rPr lang="en-US" altLang="zh-HK" sz="3600" dirty="0"/>
              <a:t> </a:t>
            </a:r>
            <a:r>
              <a:rPr lang="en-US" altLang="zh-HK" sz="3600" dirty="0" err="1"/>
              <a:t>checkpointer</a:t>
            </a:r>
            <a:r>
              <a:rPr lang="en-US" altLang="zh-HK" sz="3600" dirty="0"/>
              <a:t> during </a:t>
            </a:r>
            <a:r>
              <a:rPr lang="en-US" altLang="zh-HK" sz="3600" dirty="0" err="1"/>
              <a:t>graph.invoke</a:t>
            </a:r>
            <a:r>
              <a:rPr lang="en-US" altLang="zh-HK" sz="3600" dirty="0"/>
              <a:t>(). </a:t>
            </a:r>
          </a:p>
          <a:p>
            <a:pPr marL="742950" indent="-742950">
              <a:buAutoNum type="arabicParenR"/>
            </a:pPr>
            <a:endParaRPr lang="en-US" altLang="zh-HK" sz="3600" dirty="0"/>
          </a:p>
          <a:p>
            <a:pPr marL="742950" indent="-742950">
              <a:buAutoNum type="arabicParenR"/>
            </a:pPr>
            <a:r>
              <a:rPr lang="en-US" altLang="zh-HK" sz="3600" dirty="0"/>
              <a:t>This overrides the default and enables the </a:t>
            </a:r>
            <a:r>
              <a:rPr lang="en-US" altLang="zh-HK" sz="3600" dirty="0" err="1"/>
              <a:t>MemorySaver</a:t>
            </a:r>
            <a:r>
              <a:rPr lang="en-US" altLang="zh-HK" sz="3600" dirty="0"/>
              <a:t> to load/save state (including message history) specific to that </a:t>
            </a:r>
            <a:r>
              <a:rPr lang="en-US" altLang="zh-HK" sz="3600" dirty="0" err="1"/>
              <a:t>thread_id</a:t>
            </a:r>
            <a:r>
              <a:rPr lang="en-US" altLang="zh-HK" sz="3600" dirty="0"/>
              <a:t>, isolating conversations across different users or sessions.</a:t>
            </a:r>
            <a:endParaRPr lang="zh-HK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CD15B-AB60-F8C0-D5C2-DD53D5A45D39}"/>
              </a:ext>
            </a:extLst>
          </p:cNvPr>
          <p:cNvSpPr txBox="1"/>
          <p:nvPr/>
        </p:nvSpPr>
        <p:spPr>
          <a:xfrm>
            <a:off x="791111" y="7038633"/>
            <a:ext cx="133358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})});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89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43DF0-F5CD-17CE-7C34-A369D3BAA327}"/>
              </a:ext>
            </a:extLst>
          </p:cNvPr>
          <p:cNvSpPr txBox="1"/>
          <p:nvPr/>
        </p:nvSpPr>
        <p:spPr>
          <a:xfrm>
            <a:off x="698643" y="708917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Why </a:t>
            </a:r>
            <a:r>
              <a:rPr lang="en-US" altLang="zh-HK" sz="4800" b="1" dirty="0" err="1"/>
              <a:t>thread_id</a:t>
            </a:r>
            <a:r>
              <a:rPr lang="en-US" altLang="zh-HK" sz="4800" b="1" dirty="0"/>
              <a:t>: str = "1" # Default for simplicity?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D868A-CDB1-D4B8-3C3D-EA3B45A9139A}"/>
              </a:ext>
            </a:extLst>
          </p:cNvPr>
          <p:cNvSpPr txBox="1"/>
          <p:nvPr/>
        </p:nvSpPr>
        <p:spPr>
          <a:xfrm>
            <a:off x="1483332" y="2333108"/>
            <a:ext cx="12259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/>
              <a:t>1)	</a:t>
            </a:r>
            <a:r>
              <a:rPr lang="zh-HK" altLang="en-US" sz="3600" dirty="0"/>
              <a:t>This is in the ChatInput Pydantic model for request validation. </a:t>
            </a:r>
            <a:endParaRPr lang="en-US" altLang="zh-HK" sz="3600" dirty="0"/>
          </a:p>
          <a:p>
            <a:endParaRPr lang="en-US" altLang="zh-HK" sz="3600" dirty="0"/>
          </a:p>
          <a:p>
            <a:r>
              <a:rPr lang="en-US" altLang="zh-HK" sz="3600" dirty="0"/>
              <a:t>2)	</a:t>
            </a:r>
            <a:r>
              <a:rPr lang="zh-HK" altLang="en-US" sz="3600" dirty="0"/>
              <a:t>It sets a default value of "1" for thread_id if the frontend doesn't provide one in the POST body. </a:t>
            </a:r>
            <a:endParaRPr lang="en-US" altLang="zh-HK" sz="3600" dirty="0"/>
          </a:p>
          <a:p>
            <a:endParaRPr lang="en-US" altLang="zh-HK" sz="3600" dirty="0"/>
          </a:p>
          <a:p>
            <a:r>
              <a:rPr lang="zh-HK" altLang="en-US" sz="3600" dirty="0"/>
              <a:t>This ensures the API doesn't fail on missing fields (e.g., for quick testing), while allowing overrides for unique sessions.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D2BBD-0CAA-0EE7-2F94-ECD50E3C6CBB}"/>
              </a:ext>
            </a:extLst>
          </p:cNvPr>
          <p:cNvSpPr txBox="1"/>
          <p:nvPr/>
        </p:nvSpPr>
        <p:spPr>
          <a:xfrm>
            <a:off x="909262" y="6963592"/>
            <a:ext cx="1281187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for simplicity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95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A6B8E9-A720-755D-1A0A-33A796A8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49" y="929952"/>
            <a:ext cx="7258101" cy="6930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D0660-E950-977D-F8B1-667E3ED2A2E3}"/>
              </a:ext>
            </a:extLst>
          </p:cNvPr>
          <p:cNvSpPr txBox="1"/>
          <p:nvPr/>
        </p:nvSpPr>
        <p:spPr>
          <a:xfrm>
            <a:off x="821932" y="638365"/>
            <a:ext cx="3280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400" b="1" dirty="0"/>
              <a:t>Why Docker?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4400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B7E0-8375-7B70-6401-FB6FE93B8223}"/>
              </a:ext>
            </a:extLst>
          </p:cNvPr>
          <p:cNvSpPr txBox="1"/>
          <p:nvPr/>
        </p:nvSpPr>
        <p:spPr>
          <a:xfrm>
            <a:off x="1253447" y="1906029"/>
            <a:ext cx="126269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Across Environments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ensures that applications run the same way in development, testing, staging, and production.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Containers can be easily moved and deployed across different machines, clouds, or operating systems without 	reconfiguration.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 and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container runs in its own isolated environment, preventing conflicts between applications (e.g., different 	versions of libraries).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virtual machines, Docker containers share the host OS kernel, making them lightweight and fast to start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Containers can be scaled up or down quickly, supporting microservices architectures.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Development Productivity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can work in identical environments, simplifying collaboration and onboarding.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B5987-260E-4BBA-6EDC-874C6FE40051}"/>
              </a:ext>
            </a:extLst>
          </p:cNvPr>
          <p:cNvSpPr txBox="1"/>
          <p:nvPr/>
        </p:nvSpPr>
        <p:spPr>
          <a:xfrm>
            <a:off x="821932" y="638365"/>
            <a:ext cx="32800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400" b="1" dirty="0"/>
              <a:t>Why Docker?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205737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3502-7578-0648-9F27-863EB4D7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86BD5C-E686-F086-4F92-260DDFC7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9EE151-2C12-0C8A-C1DA-662001DDB575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4558296 w 14630400"/>
              <a:gd name="connsiteY45" fmla="*/ 6738449 h 6738449"/>
              <a:gd name="connsiteX46" fmla="*/ 4849404 w 14630400"/>
              <a:gd name="connsiteY46" fmla="*/ 6447342 h 6738449"/>
              <a:gd name="connsiteX47" fmla="*/ 4849404 w 14630400"/>
              <a:gd name="connsiteY47" fmla="*/ 5282949 h 6738449"/>
              <a:gd name="connsiteX48" fmla="*/ 4558296 w 14630400"/>
              <a:gd name="connsiteY48" fmla="*/ 4991842 h 6738449"/>
              <a:gd name="connsiteX49" fmla="*/ 2479503 w 14630400"/>
              <a:gd name="connsiteY49" fmla="*/ 4991842 h 6738449"/>
              <a:gd name="connsiteX50" fmla="*/ 2188396 w 14630400"/>
              <a:gd name="connsiteY50" fmla="*/ 5282949 h 6738449"/>
              <a:gd name="connsiteX51" fmla="*/ 2188396 w 14630400"/>
              <a:gd name="connsiteY51" fmla="*/ 6447342 h 6738449"/>
              <a:gd name="connsiteX52" fmla="*/ 2479503 w 14630400"/>
              <a:gd name="connsiteY52" fmla="*/ 6738449 h 6738449"/>
              <a:gd name="connsiteX53" fmla="*/ 393660 w 14630400"/>
              <a:gd name="connsiteY53" fmla="*/ 6738449 h 6738449"/>
              <a:gd name="connsiteX54" fmla="*/ 0 w 14630400"/>
              <a:gd name="connsiteY54" fmla="*/ 6344789 h 6738449"/>
              <a:gd name="connsiteX55" fmla="*/ 0 w 14630400"/>
              <a:gd name="connsiteY55" fmla="*/ 2986540 h 6738449"/>
              <a:gd name="connsiteX56" fmla="*/ 292993 w 14630400"/>
              <a:gd name="connsiteY56" fmla="*/ 3279532 h 6738449"/>
              <a:gd name="connsiteX57" fmla="*/ 1967324 w 14630400"/>
              <a:gd name="connsiteY57" fmla="*/ 3279532 h 6738449"/>
              <a:gd name="connsiteX58" fmla="*/ 2260316 w 14630400"/>
              <a:gd name="connsiteY58" fmla="*/ 2986540 h 6738449"/>
              <a:gd name="connsiteX59" fmla="*/ 2260316 w 14630400"/>
              <a:gd name="connsiteY59" fmla="*/ 1814605 h 6738449"/>
              <a:gd name="connsiteX60" fmla="*/ 1967324 w 14630400"/>
              <a:gd name="connsiteY60" fmla="*/ 1521613 h 6738449"/>
              <a:gd name="connsiteX61" fmla="*/ 292993 w 14630400"/>
              <a:gd name="connsiteY61" fmla="*/ 1521613 h 6738449"/>
              <a:gd name="connsiteX62" fmla="*/ 0 w 14630400"/>
              <a:gd name="connsiteY62" fmla="*/ 1814605 h 6738449"/>
              <a:gd name="connsiteX63" fmla="*/ 0 w 14630400"/>
              <a:gd name="connsiteY63" fmla="*/ 393660 h 6738449"/>
              <a:gd name="connsiteX64" fmla="*/ 393660 w 14630400"/>
              <a:gd name="connsiteY6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4558296" y="6738449"/>
                </a:lnTo>
                <a:cubicBezTo>
                  <a:pt x="4719070" y="6738449"/>
                  <a:pt x="4849404" y="6608116"/>
                  <a:pt x="4849404" y="6447342"/>
                </a:cubicBezTo>
                <a:lnTo>
                  <a:pt x="4849404" y="5282949"/>
                </a:lnTo>
                <a:cubicBezTo>
                  <a:pt x="4849404" y="5122175"/>
                  <a:pt x="4719070" y="4991842"/>
                  <a:pt x="4558296" y="4991842"/>
                </a:cubicBezTo>
                <a:lnTo>
                  <a:pt x="2479503" y="4991842"/>
                </a:lnTo>
                <a:cubicBezTo>
                  <a:pt x="2318729" y="4991842"/>
                  <a:pt x="2188396" y="5122175"/>
                  <a:pt x="2188396" y="5282949"/>
                </a:cubicBezTo>
                <a:lnTo>
                  <a:pt x="2188396" y="6447342"/>
                </a:lnTo>
                <a:cubicBezTo>
                  <a:pt x="2188396" y="6608116"/>
                  <a:pt x="2318729" y="6738449"/>
                  <a:pt x="2479503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001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3987C9-BBBF-E3FB-CE0D-80C33708D400}"/>
              </a:ext>
            </a:extLst>
          </p:cNvPr>
          <p:cNvSpPr txBox="1"/>
          <p:nvPr/>
        </p:nvSpPr>
        <p:spPr>
          <a:xfrm>
            <a:off x="863029" y="683501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4800" b="1" i="0" dirty="0">
                <a:solidFill>
                  <a:srgbClr val="111827"/>
                </a:solidFill>
                <a:effectLst/>
                <a:latin typeface="ui-sans-serif"/>
              </a:rPr>
              <a:t>What is </a:t>
            </a:r>
            <a:r>
              <a:rPr lang="en-US" altLang="zh-HK" sz="4800" b="1" i="0" dirty="0" err="1">
                <a:solidFill>
                  <a:srgbClr val="111827"/>
                </a:solidFill>
                <a:effectLst/>
                <a:latin typeface="ui-sans-serif"/>
              </a:rPr>
              <a:t>LangSmith</a:t>
            </a:r>
            <a:r>
              <a:rPr lang="en-US" altLang="zh-HK" sz="4800" b="1" i="0" dirty="0">
                <a:solidFill>
                  <a:srgbClr val="111827"/>
                </a:solidFill>
                <a:effectLst/>
                <a:latin typeface="ui-sans-serif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2636-51E1-B0F0-5D21-63936F7F505C}"/>
              </a:ext>
            </a:extLst>
          </p:cNvPr>
          <p:cNvSpPr txBox="1"/>
          <p:nvPr/>
        </p:nvSpPr>
        <p:spPr>
          <a:xfrm>
            <a:off x="863029" y="2441816"/>
            <a:ext cx="1263721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AutoNum type="arabicParenR"/>
            </a:pPr>
            <a:r>
              <a:rPr lang="en-US" altLang="zh-HK" sz="2800" b="0" i="0" dirty="0" err="1">
                <a:solidFill>
                  <a:srgbClr val="374151"/>
                </a:solidFill>
                <a:effectLst/>
                <a:latin typeface="ui-sans-serif"/>
              </a:rPr>
              <a:t>LangSmith</a:t>
            </a:r>
            <a:r>
              <a:rPr lang="en-US" altLang="zh-HK" sz="2800" b="0" i="0" dirty="0">
                <a:solidFill>
                  <a:srgbClr val="374151"/>
                </a:solidFill>
                <a:effectLst/>
                <a:latin typeface="ui-sans-serif"/>
              </a:rPr>
              <a:t> is an evaluation and monitoring platform for AI agents and LLM applications.</a:t>
            </a:r>
          </a:p>
          <a:p>
            <a:pPr marL="514350" indent="-514350" algn="l">
              <a:buAutoNum type="arabicParenR"/>
            </a:pPr>
            <a:endParaRPr lang="en-US" altLang="zh-HK" sz="28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>
              <a:spcBef>
                <a:spcPts val="1200"/>
              </a:spcBef>
            </a:pPr>
            <a:r>
              <a:rPr lang="en-US" altLang="zh-HK" sz="2800" b="0" i="0" dirty="0">
                <a:solidFill>
                  <a:srgbClr val="374151"/>
                </a:solidFill>
                <a:effectLst/>
                <a:latin typeface="ui-sans-serif"/>
              </a:rPr>
              <a:t>2) It helps developers systematically test, track, and improve their AI systems through structured evaluation frameworks.</a:t>
            </a:r>
          </a:p>
          <a:p>
            <a:pPr algn="l">
              <a:spcBef>
                <a:spcPts val="1200"/>
              </a:spcBef>
            </a:pPr>
            <a:endParaRPr lang="en-US" altLang="zh-HK" sz="2800" b="0" i="0" dirty="0">
              <a:solidFill>
                <a:srgbClr val="000000"/>
              </a:solidFill>
              <a:effectLst/>
              <a:latin typeface="ui-sans-serif"/>
            </a:endParaRPr>
          </a:p>
          <a:p>
            <a:pPr algn="l">
              <a:spcBef>
                <a:spcPts val="1200"/>
              </a:spcBef>
            </a:pPr>
            <a:r>
              <a:rPr lang="en-US" altLang="zh-HK" sz="2800" b="0" i="0" dirty="0">
                <a:solidFill>
                  <a:srgbClr val="374151"/>
                </a:solidFill>
                <a:effectLst/>
                <a:latin typeface="ui-sans-serif"/>
              </a:rPr>
              <a:t>3) The platform provides tools for creating datasets, running experiments, and analyzing agent performance.</a:t>
            </a:r>
            <a:endParaRPr lang="en-US" altLang="zh-HK" sz="2800" b="0" i="0" dirty="0">
              <a:solidFill>
                <a:srgbClr val="000000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164477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6751"/>
            <a:ext cx="4639270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 Comparison</a:t>
            </a:r>
            <a:endParaRPr lang="en-US" sz="3100" dirty="0"/>
          </a:p>
        </p:txBody>
      </p:sp>
      <p:sp>
        <p:nvSpPr>
          <p:cNvPr id="3" name="Shape 1"/>
          <p:cNvSpPr/>
          <p:nvPr/>
        </p:nvSpPr>
        <p:spPr>
          <a:xfrm>
            <a:off x="793790" y="1490424"/>
            <a:ext cx="13042821" cy="5629751"/>
          </a:xfrm>
          <a:prstGeom prst="roundRect">
            <a:avLst>
              <a:gd name="adj" fmla="val 118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801410" y="1498044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3"/>
          <p:cNvSpPr/>
          <p:nvPr/>
        </p:nvSpPr>
        <p:spPr>
          <a:xfrm>
            <a:off x="960477" y="160091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2918341" y="160091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Tool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4872395" y="160091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8129230" y="160091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10734675" y="160091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</a:t>
            </a:r>
            <a:endParaRPr lang="en-US" sz="1250" dirty="0"/>
          </a:p>
        </p:txBody>
      </p:sp>
      <p:sp>
        <p:nvSpPr>
          <p:cNvPr id="10" name="Shape 8"/>
          <p:cNvSpPr/>
          <p:nvPr/>
        </p:nvSpPr>
        <p:spPr>
          <a:xfrm>
            <a:off x="801410" y="1957864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1" name="Text 9"/>
          <p:cNvSpPr/>
          <p:nvPr/>
        </p:nvSpPr>
        <p:spPr>
          <a:xfrm>
            <a:off x="960477" y="206073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2918341" y="206073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4872395" y="206073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Tracing, alerting, qualitative metrics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8129230" y="206073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debugging, monitoring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10734675" y="206073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LLM-focused; vendor lock-in</a:t>
            </a:r>
            <a:endParaRPr lang="en-US" sz="1250" dirty="0"/>
          </a:p>
        </p:txBody>
      </p:sp>
      <p:sp>
        <p:nvSpPr>
          <p:cNvPr id="16" name="Shape 14"/>
          <p:cNvSpPr/>
          <p:nvPr/>
        </p:nvSpPr>
        <p:spPr>
          <a:xfrm>
            <a:off x="801410" y="2417683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Text 15"/>
          <p:cNvSpPr/>
          <p:nvPr/>
        </p:nvSpPr>
        <p:spPr>
          <a:xfrm>
            <a:off x="960477" y="2520553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 UI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2918341" y="2520553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LangWatch / DeepEval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4872395" y="2520553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users, regression tests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8129230" y="2520553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 interaction testing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10734675" y="2520553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bias; needs human oversight</a:t>
            </a:r>
            <a:endParaRPr lang="en-US" sz="1250" dirty="0"/>
          </a:p>
        </p:txBody>
      </p:sp>
      <p:sp>
        <p:nvSpPr>
          <p:cNvPr id="22" name="Shape 20"/>
          <p:cNvSpPr/>
          <p:nvPr/>
        </p:nvSpPr>
        <p:spPr>
          <a:xfrm>
            <a:off x="801410" y="3131582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3" name="Text 21"/>
          <p:cNvSpPr/>
          <p:nvPr/>
        </p:nvSpPr>
        <p:spPr>
          <a:xfrm>
            <a:off x="960477" y="3234452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Bedrock</a:t>
            </a:r>
            <a:endParaRPr lang="en-US" sz="1250" dirty="0"/>
          </a:p>
        </p:txBody>
      </p:sp>
      <p:sp>
        <p:nvSpPr>
          <p:cNvPr id="24" name="Text 22"/>
          <p:cNvSpPr/>
          <p:nvPr/>
        </p:nvSpPr>
        <p:spPr>
          <a:xfrm>
            <a:off x="2918341" y="3234452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IAM API Keys</a:t>
            </a:r>
            <a:endParaRPr lang="en-US" sz="1250" dirty="0"/>
          </a:p>
        </p:txBody>
      </p:sp>
      <p:sp>
        <p:nvSpPr>
          <p:cNvPr id="25" name="Text 23"/>
          <p:cNvSpPr/>
          <p:nvPr/>
        </p:nvSpPr>
        <p:spPr>
          <a:xfrm>
            <a:off x="4872395" y="3234452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generation, regional access</a:t>
            </a:r>
            <a:endParaRPr lang="en-US" sz="1250" dirty="0"/>
          </a:p>
        </p:txBody>
      </p:sp>
      <p:sp>
        <p:nvSpPr>
          <p:cNvPr id="26" name="Text 24"/>
          <p:cNvSpPr/>
          <p:nvPr/>
        </p:nvSpPr>
        <p:spPr>
          <a:xfrm>
            <a:off x="8129230" y="3234452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model inference</a:t>
            </a:r>
            <a:endParaRPr lang="en-US" sz="1250" dirty="0"/>
          </a:p>
        </p:txBody>
      </p:sp>
      <p:sp>
        <p:nvSpPr>
          <p:cNvPr id="27" name="Text 25"/>
          <p:cNvSpPr/>
          <p:nvPr/>
        </p:nvSpPr>
        <p:spPr>
          <a:xfrm>
            <a:off x="10734675" y="3234452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Misconfiguration risks</a:t>
            </a:r>
            <a:endParaRPr lang="en-US" sz="1250" dirty="0"/>
          </a:p>
        </p:txBody>
      </p:sp>
      <p:sp>
        <p:nvSpPr>
          <p:cNvPr id="28" name="Shape 26"/>
          <p:cNvSpPr/>
          <p:nvPr/>
        </p:nvSpPr>
        <p:spPr>
          <a:xfrm>
            <a:off x="801410" y="3591401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9" name="Text 27"/>
          <p:cNvSpPr/>
          <p:nvPr/>
        </p:nvSpPr>
        <p:spPr>
          <a:xfrm>
            <a:off x="960477" y="3694271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</a:t>
            </a:r>
            <a:endParaRPr lang="en-US" sz="1250" dirty="0"/>
          </a:p>
        </p:txBody>
      </p:sp>
      <p:sp>
        <p:nvSpPr>
          <p:cNvPr id="30" name="Text 28"/>
          <p:cNvSpPr/>
          <p:nvPr/>
        </p:nvSpPr>
        <p:spPr>
          <a:xfrm>
            <a:off x="2918341" y="3694271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Test::Nginx</a:t>
            </a:r>
            <a:endParaRPr lang="en-US" sz="1250" dirty="0"/>
          </a:p>
        </p:txBody>
      </p:sp>
      <p:sp>
        <p:nvSpPr>
          <p:cNvPr id="31" name="Text 29"/>
          <p:cNvSpPr/>
          <p:nvPr/>
        </p:nvSpPr>
        <p:spPr>
          <a:xfrm>
            <a:off x="4872395" y="3694271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 testing, RPS/CPS benchmarks</a:t>
            </a:r>
            <a:endParaRPr lang="en-US" sz="1250" dirty="0"/>
          </a:p>
        </p:txBody>
      </p:sp>
      <p:sp>
        <p:nvSpPr>
          <p:cNvPr id="32" name="Text 30"/>
          <p:cNvSpPr/>
          <p:nvPr/>
        </p:nvSpPr>
        <p:spPr>
          <a:xfrm>
            <a:off x="8129230" y="3694271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server validation</a:t>
            </a:r>
            <a:endParaRPr lang="en-US" sz="1250" dirty="0"/>
          </a:p>
        </p:txBody>
      </p:sp>
      <p:sp>
        <p:nvSpPr>
          <p:cNvPr id="33" name="Text 31"/>
          <p:cNvSpPr/>
          <p:nvPr/>
        </p:nvSpPr>
        <p:spPr>
          <a:xfrm>
            <a:off x="10734675" y="3694271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NGINX-specific; over-optimization debates</a:t>
            </a:r>
            <a:endParaRPr lang="en-US" sz="1250" dirty="0"/>
          </a:p>
        </p:txBody>
      </p:sp>
      <p:sp>
        <p:nvSpPr>
          <p:cNvPr id="34" name="Shape 32"/>
          <p:cNvSpPr/>
          <p:nvPr/>
        </p:nvSpPr>
        <p:spPr>
          <a:xfrm>
            <a:off x="801410" y="4305300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5" name="Text 33"/>
          <p:cNvSpPr/>
          <p:nvPr/>
        </p:nvSpPr>
        <p:spPr>
          <a:xfrm>
            <a:off x="960477" y="4408170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FastAPI</a:t>
            </a:r>
            <a:endParaRPr lang="en-US" sz="1250" dirty="0"/>
          </a:p>
        </p:txBody>
      </p:sp>
      <p:sp>
        <p:nvSpPr>
          <p:cNvPr id="36" name="Text 34"/>
          <p:cNvSpPr/>
          <p:nvPr/>
        </p:nvSpPr>
        <p:spPr>
          <a:xfrm>
            <a:off x="2918341" y="4408170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Pytest + TestClient</a:t>
            </a:r>
            <a:endParaRPr lang="en-US" sz="1250" dirty="0"/>
          </a:p>
        </p:txBody>
      </p:sp>
      <p:sp>
        <p:nvSpPr>
          <p:cNvPr id="37" name="Text 35"/>
          <p:cNvSpPr/>
          <p:nvPr/>
        </p:nvSpPr>
        <p:spPr>
          <a:xfrm>
            <a:off x="4872395" y="4408170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 testing, Docker integration</a:t>
            </a:r>
            <a:endParaRPr lang="en-US" sz="1250" dirty="0"/>
          </a:p>
        </p:txBody>
      </p:sp>
      <p:sp>
        <p:nvSpPr>
          <p:cNvPr id="38" name="Text 36"/>
          <p:cNvSpPr/>
          <p:nvPr/>
        </p:nvSpPr>
        <p:spPr>
          <a:xfrm>
            <a:off x="8129230" y="4408170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API/DB concurrency</a:t>
            </a:r>
            <a:endParaRPr lang="en-US" sz="1250" dirty="0"/>
          </a:p>
        </p:txBody>
      </p:sp>
      <p:sp>
        <p:nvSpPr>
          <p:cNvPr id="39" name="Text 37"/>
          <p:cNvSpPr/>
          <p:nvPr/>
        </p:nvSpPr>
        <p:spPr>
          <a:xfrm>
            <a:off x="10734675" y="4408170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Sync/async mixing issues</a:t>
            </a:r>
            <a:endParaRPr lang="en-US" sz="1250" dirty="0"/>
          </a:p>
        </p:txBody>
      </p:sp>
      <p:sp>
        <p:nvSpPr>
          <p:cNvPr id="40" name="Shape 38"/>
          <p:cNvSpPr/>
          <p:nvPr/>
        </p:nvSpPr>
        <p:spPr>
          <a:xfrm>
            <a:off x="801410" y="4765119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1" name="Text 39"/>
          <p:cNvSpPr/>
          <p:nvPr/>
        </p:nvSpPr>
        <p:spPr>
          <a:xfrm>
            <a:off x="960477" y="486798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LangChain</a:t>
            </a:r>
            <a:endParaRPr lang="en-US" sz="1250" dirty="0"/>
          </a:p>
        </p:txBody>
      </p:sp>
      <p:sp>
        <p:nvSpPr>
          <p:cNvPr id="42" name="Text 40"/>
          <p:cNvSpPr/>
          <p:nvPr/>
        </p:nvSpPr>
        <p:spPr>
          <a:xfrm>
            <a:off x="2918341" y="4867989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Evals</a:t>
            </a:r>
            <a:endParaRPr lang="en-US" sz="1250" dirty="0"/>
          </a:p>
        </p:txBody>
      </p:sp>
      <p:sp>
        <p:nvSpPr>
          <p:cNvPr id="43" name="Text 41"/>
          <p:cNvSpPr/>
          <p:nvPr/>
        </p:nvSpPr>
        <p:spPr>
          <a:xfrm>
            <a:off x="4872395" y="486798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Datasets, custom metrics, tracking</a:t>
            </a:r>
            <a:endParaRPr lang="en-US" sz="1250" dirty="0"/>
          </a:p>
        </p:txBody>
      </p:sp>
      <p:sp>
        <p:nvSpPr>
          <p:cNvPr id="44" name="Text 42"/>
          <p:cNvSpPr/>
          <p:nvPr/>
        </p:nvSpPr>
        <p:spPr>
          <a:xfrm>
            <a:off x="8129230" y="486798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chain assessments</a:t>
            </a:r>
            <a:endParaRPr lang="en-US" sz="1250" dirty="0"/>
          </a:p>
        </p:txBody>
      </p:sp>
      <p:sp>
        <p:nvSpPr>
          <p:cNvPr id="45" name="Text 43"/>
          <p:cNvSpPr/>
          <p:nvPr/>
        </p:nvSpPr>
        <p:spPr>
          <a:xfrm>
            <a:off x="10734675" y="486798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vs. manual balance</a:t>
            </a:r>
            <a:endParaRPr lang="en-US" sz="1250" dirty="0"/>
          </a:p>
        </p:txBody>
      </p:sp>
      <p:sp>
        <p:nvSpPr>
          <p:cNvPr id="46" name="Shape 44"/>
          <p:cNvSpPr/>
          <p:nvPr/>
        </p:nvSpPr>
        <p:spPr>
          <a:xfrm>
            <a:off x="801410" y="5224939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7" name="Text 45"/>
          <p:cNvSpPr/>
          <p:nvPr/>
        </p:nvSpPr>
        <p:spPr>
          <a:xfrm>
            <a:off x="960477" y="532780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LangGraph</a:t>
            </a:r>
            <a:endParaRPr lang="en-US" sz="1250" dirty="0"/>
          </a:p>
        </p:txBody>
      </p:sp>
      <p:sp>
        <p:nvSpPr>
          <p:cNvPr id="48" name="Text 46"/>
          <p:cNvSpPr/>
          <p:nvPr/>
        </p:nvSpPr>
        <p:spPr>
          <a:xfrm>
            <a:off x="2918341" y="5327809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+ Promptfoo</a:t>
            </a:r>
            <a:endParaRPr lang="en-US" sz="1250" dirty="0"/>
          </a:p>
        </p:txBody>
      </p:sp>
      <p:sp>
        <p:nvSpPr>
          <p:cNvPr id="49" name="Text 47"/>
          <p:cNvSpPr/>
          <p:nvPr/>
        </p:nvSpPr>
        <p:spPr>
          <a:xfrm>
            <a:off x="4872395" y="532780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 evals, red-teaming, LLM judges</a:t>
            </a:r>
            <a:endParaRPr lang="en-US" sz="1250" dirty="0"/>
          </a:p>
        </p:txBody>
      </p:sp>
      <p:sp>
        <p:nvSpPr>
          <p:cNvPr id="50" name="Text 48"/>
          <p:cNvSpPr/>
          <p:nvPr/>
        </p:nvSpPr>
        <p:spPr>
          <a:xfrm>
            <a:off x="8129230" y="532780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Stateful agent testing</a:t>
            </a:r>
            <a:endParaRPr lang="en-US" sz="1250" dirty="0"/>
          </a:p>
        </p:txBody>
      </p:sp>
      <p:sp>
        <p:nvSpPr>
          <p:cNvPr id="51" name="Text 49"/>
          <p:cNvSpPr/>
          <p:nvPr/>
        </p:nvSpPr>
        <p:spPr>
          <a:xfrm>
            <a:off x="10734675" y="532780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Multi-agent challenges</a:t>
            </a:r>
            <a:endParaRPr lang="en-US" sz="1250" dirty="0"/>
          </a:p>
        </p:txBody>
      </p:sp>
      <p:sp>
        <p:nvSpPr>
          <p:cNvPr id="52" name="Shape 50"/>
          <p:cNvSpPr/>
          <p:nvPr/>
        </p:nvSpPr>
        <p:spPr>
          <a:xfrm>
            <a:off x="801410" y="5938838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3" name="Text 51"/>
          <p:cNvSpPr/>
          <p:nvPr/>
        </p:nvSpPr>
        <p:spPr>
          <a:xfrm>
            <a:off x="960477" y="604170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Debug</a:t>
            </a:r>
            <a:endParaRPr lang="en-US" sz="1250" dirty="0"/>
          </a:p>
        </p:txBody>
      </p:sp>
      <p:sp>
        <p:nvSpPr>
          <p:cNvPr id="54" name="Text 52"/>
          <p:cNvSpPr/>
          <p:nvPr/>
        </p:nvSpPr>
        <p:spPr>
          <a:xfrm>
            <a:off x="2918341" y="604170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Inspector</a:t>
            </a:r>
            <a:endParaRPr lang="en-US" sz="1250" dirty="0"/>
          </a:p>
        </p:txBody>
      </p:sp>
      <p:sp>
        <p:nvSpPr>
          <p:cNvPr id="55" name="Text 53"/>
          <p:cNvSpPr/>
          <p:nvPr/>
        </p:nvSpPr>
        <p:spPr>
          <a:xfrm>
            <a:off x="4872395" y="604170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UI, security tests, logs</a:t>
            </a:r>
            <a:endParaRPr lang="en-US" sz="1250" dirty="0"/>
          </a:p>
        </p:txBody>
      </p:sp>
      <p:sp>
        <p:nvSpPr>
          <p:cNvPr id="56" name="Text 54"/>
          <p:cNvSpPr/>
          <p:nvPr/>
        </p:nvSpPr>
        <p:spPr>
          <a:xfrm>
            <a:off x="8129230" y="6041707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Protocol debugging</a:t>
            </a:r>
            <a:endParaRPr lang="en-US" sz="1250" dirty="0"/>
          </a:p>
        </p:txBody>
      </p:sp>
      <p:sp>
        <p:nvSpPr>
          <p:cNvPr id="57" name="Text 55"/>
          <p:cNvSpPr/>
          <p:nvPr/>
        </p:nvSpPr>
        <p:spPr>
          <a:xfrm>
            <a:off x="10734675" y="604170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Platform-specific; emerging</a:t>
            </a:r>
            <a:endParaRPr lang="en-US" sz="1250" dirty="0"/>
          </a:p>
        </p:txBody>
      </p:sp>
      <p:sp>
        <p:nvSpPr>
          <p:cNvPr id="58" name="Shape 56"/>
          <p:cNvSpPr/>
          <p:nvPr/>
        </p:nvSpPr>
        <p:spPr>
          <a:xfrm>
            <a:off x="801410" y="6398657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9" name="Text 57"/>
          <p:cNvSpPr/>
          <p:nvPr/>
        </p:nvSpPr>
        <p:spPr>
          <a:xfrm>
            <a:off x="960477" y="650152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</a:t>
            </a:r>
            <a:endParaRPr lang="en-US" sz="1250" dirty="0"/>
          </a:p>
        </p:txBody>
      </p:sp>
      <p:sp>
        <p:nvSpPr>
          <p:cNvPr id="60" name="Text 58"/>
          <p:cNvSpPr/>
          <p:nvPr/>
        </p:nvSpPr>
        <p:spPr>
          <a:xfrm>
            <a:off x="2918341" y="650152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Arize / Vertex AI</a:t>
            </a:r>
            <a:endParaRPr lang="en-US" sz="1250" dirty="0"/>
          </a:p>
        </p:txBody>
      </p:sp>
      <p:sp>
        <p:nvSpPr>
          <p:cNvPr id="61" name="Text 59"/>
          <p:cNvSpPr/>
          <p:nvPr/>
        </p:nvSpPr>
        <p:spPr>
          <a:xfrm>
            <a:off x="4872395" y="650152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Behaviour visibility, 6-point framework</a:t>
            </a:r>
            <a:endParaRPr lang="en-US" sz="1250" dirty="0"/>
          </a:p>
        </p:txBody>
      </p:sp>
      <p:sp>
        <p:nvSpPr>
          <p:cNvPr id="62" name="Text 60"/>
          <p:cNvSpPr/>
          <p:nvPr/>
        </p:nvSpPr>
        <p:spPr>
          <a:xfrm>
            <a:off x="8129230" y="6501527"/>
            <a:ext cx="2280404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execution, bias prevention</a:t>
            </a:r>
            <a:endParaRPr lang="en-US" sz="1250" dirty="0"/>
          </a:p>
        </p:txBody>
      </p:sp>
      <p:sp>
        <p:nvSpPr>
          <p:cNvPr id="63" name="Text 61"/>
          <p:cNvSpPr/>
          <p:nvPr/>
        </p:nvSpPr>
        <p:spPr>
          <a:xfrm>
            <a:off x="10734675" y="650152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one-size-fits-all</a:t>
            </a:r>
            <a:endParaRPr lang="en-US" sz="1250" dirty="0"/>
          </a:p>
        </p:txBody>
      </p:sp>
      <p:sp>
        <p:nvSpPr>
          <p:cNvPr id="64" name="Text 62"/>
          <p:cNvSpPr/>
          <p:nvPr/>
        </p:nvSpPr>
        <p:spPr>
          <a:xfrm>
            <a:off x="793790" y="7298769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Insight: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Diverse frameworks require domain-specific expertise, with LangSmith excelling in LLM ecosystems whilst hybrid setups demand custom integrations.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929-DFDA-E77B-814B-BE9CD3E3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5877B2-4608-E376-0B5C-4C895A17FC9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do you need to get the responses? </a:t>
            </a:r>
            <a:endParaRPr lang="en-US" sz="445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576DA0-EAC6-78BB-1512-6AC180C0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08823"/>
              </p:ext>
            </p:extLst>
          </p:nvPr>
        </p:nvGraphicFramePr>
        <p:xfrm>
          <a:off x="1006474" y="1928593"/>
          <a:ext cx="12617451" cy="58161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38774">
                  <a:extLst>
                    <a:ext uri="{9D8B030D-6E8A-4147-A177-3AD203B41FA5}">
                      <a16:colId xmlns:a16="http://schemas.microsoft.com/office/drawing/2014/main" val="3072562425"/>
                    </a:ext>
                  </a:extLst>
                </a:gridCol>
                <a:gridCol w="6972860">
                  <a:extLst>
                    <a:ext uri="{9D8B030D-6E8A-4147-A177-3AD203B41FA5}">
                      <a16:colId xmlns:a16="http://schemas.microsoft.com/office/drawing/2014/main" val="1462319770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878133489"/>
                    </a:ext>
                  </a:extLst>
                </a:gridCol>
              </a:tblGrid>
              <a:tr h="426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45784965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Base44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platform for building full-stack apps from prompts with auto-deployment. Free starter plan.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https://base44.ai/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12282484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Bolt.new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Browser-based AI for generating and deploying full-stack apps. Free tier for personal projects.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https://bolt.new/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508508576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Cline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Local-first AI coding agent for VS Code with task planning. Free open-source plan.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https://cline.app/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197562612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Windsurf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AI-native IDE with agentic editing and multi-model support. Free tier for individuals.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https://windsurf.com/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001828208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Cursor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AI-first code editor for generation and refactoring. Free tier with limited AI usage.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https://cursor.sh/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731743587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GitHub 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for real-time code suggestions and PR reviews in IDEs. Free for individuals and OSS.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https://github.com/features/copilot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546559381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Replit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H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AI-powered platform for building professional web apps and websites.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https://replit.com/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90067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7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7CBB8F-B729-8EB4-E9EE-16945181A1D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vibe coding keywords 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D423506E-C687-A04C-01B1-581F1D299854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Single page html (for fast prototyping)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React (with Vite: </a:t>
            </a:r>
            <a:r>
              <a:rPr lang="en-US" altLang="zh-HK" sz="4000" dirty="0">
                <a:effectLst/>
              </a:rPr>
              <a:t>Vite is a modern frontend build tool</a:t>
            </a:r>
            <a:r>
              <a:rPr lang="en-US" sz="4000" dirty="0"/>
              <a:t>)</a:t>
            </a:r>
          </a:p>
          <a:p>
            <a:pPr marL="1200150" lvl="1" indent="-742950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1200150" lvl="1" indent="-742950">
              <a:lnSpc>
                <a:spcPts val="2750"/>
              </a:lnSpc>
              <a:buAutoNum type="arabicPeriod"/>
            </a:pPr>
            <a:r>
              <a:rPr lang="en-US" sz="4000" dirty="0"/>
              <a:t>Vibe coding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69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E82E-7998-ADF4-EEB0-A23E985D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DF1C84-96E4-7F8E-DAC8-E255D04537B1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Vite?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E9FD967-63F5-407C-72DB-C268831524BF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26EC7F0E-6AB3-51BF-C833-E2EFFD3C1A2A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r>
              <a:rPr lang="en-US" altLang="zh-HK" sz="4000" dirty="0">
                <a:effectLst/>
              </a:rPr>
              <a:t>Fast Development Experience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Strong Ecosystem and Community Backing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Simplicity and Extensibility</a:t>
            </a:r>
          </a:p>
          <a:p>
            <a:pPr marL="1200150" lvl="1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ES Modules Facilitate UI Modularization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66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6CE2B57-08E6-1A1F-B1E2-5E314AB72EC9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 Modules Facilitate UI Modularization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328AAEA1-E511-C02D-F491-CF3092A7C05D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Break down UI rendering designs into separate files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Frameworks like React, Vue, or vanilla JS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r>
              <a:rPr lang="en-US" altLang="zh-HK" sz="4000" dirty="0">
                <a:effectLst/>
              </a:rPr>
              <a:t>Performance Benefits: Modules enable code-splitting </a:t>
            </a:r>
          </a:p>
          <a:p>
            <a:r>
              <a:rPr lang="en-US" altLang="zh-HK" sz="4000" dirty="0">
                <a:effectLst/>
              </a:rPr>
              <a:t>(lazy-loading parts of the UI) and removing unused code, </a:t>
            </a:r>
          </a:p>
          <a:p>
            <a:r>
              <a:rPr lang="en-US" altLang="zh-HK" sz="4000" dirty="0">
                <a:effectLst/>
              </a:rPr>
              <a:t>which is crucial for fast-loading UIs.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88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78B1C-5230-37D5-98B2-D195805F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E56CD3-2CDC-0DFD-B352-014D0AF1DC76}"/>
              </a:ext>
            </a:extLst>
          </p:cNvPr>
          <p:cNvSpPr/>
          <p:nvPr/>
        </p:nvSpPr>
        <p:spPr>
          <a:xfrm>
            <a:off x="0" y="8979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2443542 w 14630400"/>
              <a:gd name="connsiteY8" fmla="*/ 108892 h 6738449"/>
              <a:gd name="connsiteX9" fmla="*/ 2208944 w 14630400"/>
              <a:gd name="connsiteY9" fmla="*/ 343490 h 6738449"/>
              <a:gd name="connsiteX10" fmla="*/ 2208944 w 14630400"/>
              <a:gd name="connsiteY10" fmla="*/ 1281854 h 6738449"/>
              <a:gd name="connsiteX11" fmla="*/ 2443542 w 14630400"/>
              <a:gd name="connsiteY11" fmla="*/ 1516452 h 6738449"/>
              <a:gd name="connsiteX12" fmla="*/ 4049726 w 14630400"/>
              <a:gd name="connsiteY12" fmla="*/ 1516452 h 6738449"/>
              <a:gd name="connsiteX13" fmla="*/ 4284325 w 14630400"/>
              <a:gd name="connsiteY13" fmla="*/ 1281854 h 6738449"/>
              <a:gd name="connsiteX14" fmla="*/ 4284325 w 14630400"/>
              <a:gd name="connsiteY14" fmla="*/ 343490 h 6738449"/>
              <a:gd name="connsiteX15" fmla="*/ 4049726 w 14630400"/>
              <a:gd name="connsiteY15" fmla="*/ 108892 h 6738449"/>
              <a:gd name="connsiteX16" fmla="*/ 393660 w 14630400"/>
              <a:gd name="connsiteY16" fmla="*/ 0 h 6738449"/>
              <a:gd name="connsiteX17" fmla="*/ 14236740 w 14630400"/>
              <a:gd name="connsiteY17" fmla="*/ 0 h 6738449"/>
              <a:gd name="connsiteX18" fmla="*/ 14630400 w 14630400"/>
              <a:gd name="connsiteY18" fmla="*/ 393660 h 6738449"/>
              <a:gd name="connsiteX19" fmla="*/ 14630400 w 14630400"/>
              <a:gd name="connsiteY19" fmla="*/ 6344789 h 6738449"/>
              <a:gd name="connsiteX20" fmla="*/ 14236740 w 14630400"/>
              <a:gd name="connsiteY20" fmla="*/ 6738449 h 6738449"/>
              <a:gd name="connsiteX21" fmla="*/ 393660 w 14630400"/>
              <a:gd name="connsiteY21" fmla="*/ 6738449 h 6738449"/>
              <a:gd name="connsiteX22" fmla="*/ 0 w 14630400"/>
              <a:gd name="connsiteY22" fmla="*/ 6344789 h 6738449"/>
              <a:gd name="connsiteX23" fmla="*/ 0 w 14630400"/>
              <a:gd name="connsiteY23" fmla="*/ 2986540 h 6738449"/>
              <a:gd name="connsiteX24" fmla="*/ 292993 w 14630400"/>
              <a:gd name="connsiteY24" fmla="*/ 3279532 h 6738449"/>
              <a:gd name="connsiteX25" fmla="*/ 1967324 w 14630400"/>
              <a:gd name="connsiteY25" fmla="*/ 3279532 h 6738449"/>
              <a:gd name="connsiteX26" fmla="*/ 2260316 w 14630400"/>
              <a:gd name="connsiteY26" fmla="*/ 2986540 h 6738449"/>
              <a:gd name="connsiteX27" fmla="*/ 2260316 w 14630400"/>
              <a:gd name="connsiteY27" fmla="*/ 1814605 h 6738449"/>
              <a:gd name="connsiteX28" fmla="*/ 1967324 w 14630400"/>
              <a:gd name="connsiteY28" fmla="*/ 1521613 h 6738449"/>
              <a:gd name="connsiteX29" fmla="*/ 292993 w 14630400"/>
              <a:gd name="connsiteY29" fmla="*/ 1521613 h 6738449"/>
              <a:gd name="connsiteX30" fmla="*/ 0 w 14630400"/>
              <a:gd name="connsiteY30" fmla="*/ 1814605 h 6738449"/>
              <a:gd name="connsiteX31" fmla="*/ 0 w 14630400"/>
              <a:gd name="connsiteY31" fmla="*/ 393660 h 6738449"/>
              <a:gd name="connsiteX32" fmla="*/ 393660 w 14630400"/>
              <a:gd name="connsiteY32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7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2342</TotalTime>
  <Words>5144</Words>
  <Application>Microsoft Office PowerPoint</Application>
  <PresentationFormat>Custom</PresentationFormat>
  <Paragraphs>490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-apple-system</vt:lpstr>
      <vt:lpstr>Inter</vt:lpstr>
      <vt:lpstr>Inter Bold</vt:lpstr>
      <vt:lpstr>Menlo</vt:lpstr>
      <vt:lpstr>ui-sans-serif</vt:lpstr>
      <vt:lpstr>Aptos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SIT, Chun Yan Enoch [AIDCEC]</cp:lastModifiedBy>
  <cp:revision>38</cp:revision>
  <dcterms:created xsi:type="dcterms:W3CDTF">2025-10-22T01:43:24Z</dcterms:created>
  <dcterms:modified xsi:type="dcterms:W3CDTF">2025-10-24T07:24:13Z</dcterms:modified>
</cp:coreProperties>
</file>