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6"/>
  </p:notesMasterIdLst>
  <p:sldIdLst>
    <p:sldId id="271" r:id="rId2"/>
    <p:sldId id="273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90" r:id="rId12"/>
    <p:sldId id="284" r:id="rId13"/>
    <p:sldId id="283" r:id="rId14"/>
    <p:sldId id="285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7" r:id="rId24"/>
    <p:sldId id="298" r:id="rId25"/>
    <p:sldId id="300" r:id="rId26"/>
    <p:sldId id="299" r:id="rId27"/>
    <p:sldId id="303" r:id="rId28"/>
    <p:sldId id="310" r:id="rId29"/>
    <p:sldId id="311" r:id="rId30"/>
    <p:sldId id="312" r:id="rId31"/>
    <p:sldId id="313" r:id="rId32"/>
    <p:sldId id="314" r:id="rId33"/>
    <p:sldId id="302" r:id="rId34"/>
    <p:sldId id="304" r:id="rId35"/>
    <p:sldId id="305" r:id="rId36"/>
    <p:sldId id="306" r:id="rId37"/>
    <p:sldId id="317" r:id="rId38"/>
    <p:sldId id="315" r:id="rId39"/>
    <p:sldId id="307" r:id="rId40"/>
    <p:sldId id="309" r:id="rId41"/>
    <p:sldId id="308" r:id="rId42"/>
    <p:sldId id="272" r:id="rId43"/>
    <p:sldId id="318" r:id="rId44"/>
    <p:sldId id="319" r:id="rId45"/>
    <p:sldId id="320" r:id="rId46"/>
    <p:sldId id="257" r:id="rId47"/>
    <p:sldId id="258" r:id="rId48"/>
    <p:sldId id="259" r:id="rId49"/>
    <p:sldId id="260" r:id="rId50"/>
    <p:sldId id="261" r:id="rId51"/>
    <p:sldId id="262" r:id="rId52"/>
    <p:sldId id="263" r:id="rId53"/>
    <p:sldId id="264" r:id="rId54"/>
    <p:sldId id="265" r:id="rId55"/>
    <p:sldId id="266" r:id="rId56"/>
    <p:sldId id="267" r:id="rId57"/>
    <p:sldId id="268" r:id="rId58"/>
    <p:sldId id="269" r:id="rId59"/>
    <p:sldId id="270" r:id="rId60"/>
    <p:sldId id="322" r:id="rId61"/>
    <p:sldId id="321" r:id="rId62"/>
    <p:sldId id="323" r:id="rId63"/>
    <p:sldId id="324" r:id="rId64"/>
    <p:sldId id="327" r:id="rId65"/>
    <p:sldId id="326" r:id="rId66"/>
    <p:sldId id="325" r:id="rId67"/>
    <p:sldId id="328" r:id="rId68"/>
    <p:sldId id="329" r:id="rId69"/>
    <p:sldId id="330" r:id="rId70"/>
    <p:sldId id="331" r:id="rId71"/>
    <p:sldId id="332" r:id="rId72"/>
    <p:sldId id="335" r:id="rId73"/>
    <p:sldId id="333" r:id="rId74"/>
    <p:sldId id="334" r:id="rId75"/>
    <p:sldId id="336" r:id="rId76"/>
    <p:sldId id="337" r:id="rId77"/>
    <p:sldId id="338" r:id="rId78"/>
    <p:sldId id="339" r:id="rId79"/>
    <p:sldId id="341" r:id="rId80"/>
    <p:sldId id="340" r:id="rId81"/>
    <p:sldId id="342" r:id="rId82"/>
    <p:sldId id="343" r:id="rId83"/>
    <p:sldId id="344" r:id="rId84"/>
    <p:sldId id="346" r:id="rId85"/>
    <p:sldId id="345" r:id="rId86"/>
    <p:sldId id="347" r:id="rId87"/>
    <p:sldId id="348" r:id="rId88"/>
    <p:sldId id="349" r:id="rId89"/>
    <p:sldId id="350" r:id="rId90"/>
    <p:sldId id="351" r:id="rId91"/>
    <p:sldId id="352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4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C308A-D34E-4559-A32D-1788C7765A23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91E46-BE5D-41B0-A65C-7C0150DF256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3092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91E46-BE5D-41B0-A65C-7C0150DF2569}" type="slidenum">
              <a:rPr lang="zh-HK" altLang="en-US" smtClean="0"/>
              <a:t>50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3401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891E46-BE5D-41B0-A65C-7C0150DF2569}" type="slidenum">
              <a:rPr lang="zh-HK" altLang="en-US" smtClean="0"/>
              <a:t>104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1293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4CC4-02A5-54BA-CDE7-09C338510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AAC-538C-D664-5FDE-C17B85C88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7EAD2-B536-CD39-98CA-53002434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B61C-A5DE-9DA0-D5D8-B80FBCBE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D0EA-6844-E45F-0F38-59A5F88C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0287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9FD2-A1AB-4BC5-F86B-E1C52C0B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22C8C1-77E8-F3A2-24A1-01751D8366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5FE5-7D9D-6735-EC7B-C839BE83C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A6C-99F7-B8C1-D9EA-A00C33C2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D405A-72EA-9945-E1C8-C8FF55C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8656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94FC7-0C45-BCF0-548A-CDE646DB7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E6284-CB1D-F9B6-C8F8-479D60BD3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56E90-2FB7-30FA-6196-119D296B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E4B52-0755-30CA-0C41-86D46F82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2742A-E8C5-A1CE-59F4-F3A75FD0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33771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091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6F4F4"/>
          </a:solidFill>
          <a:ln/>
        </p:spPr>
        <p:txBody>
          <a:bodyPr/>
          <a:lstStyle/>
          <a:p>
            <a:endParaRPr lang="zh-HK" altLang="en-US" sz="150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3207086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C914-4BAB-BB65-E1B9-1DA70E7A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B40C6-73CE-DEB0-70DD-04A17775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3FEDC-D460-7395-C13A-7F25DBFE1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4AC5E-9D8C-E2E3-713D-180B94F5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848DD-3CBD-72F4-92AD-87C6071D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3797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135B-C23A-12CC-15B5-C8B512BC5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807DF-9F42-C207-ED2B-3AF082FCD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6F5E6-04A0-9FF4-69FB-8F60D98C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50D69-2D29-85BA-DD3A-424EF5E0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13343-934C-1546-AB5A-94FB4FD3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2139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C073-13FB-5BE5-5F80-C2741AF2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25FE-D14B-5068-1A24-8D89C4EE8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0A346-AA54-B27D-2091-D84AE48D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677A9-91C6-BD4F-6ACF-6361E0D4A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A4EA7-3A43-41D1-5110-B587BB04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1C3E4-048E-4455-1A8A-1D17F1FA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5861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FCAD-AD94-D89F-60BB-E953F7AE9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F87AA-EB25-61A6-28A6-A08503421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D5E0A-C338-6BCF-B3D0-6ECB11489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6C5F4-A892-BB1B-0EB5-6D6C88DEC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D21EB-3B4A-697B-3E12-062673791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D57004-FECC-251D-6E5D-ADB02B90C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93458-3465-C098-5D76-22B4D12C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A93219-D606-359F-173F-EF6486C9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41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C546-9CA1-4400-D9D4-AF0857FDC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2F7D1-3645-13DE-B804-D2617EB4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11F47-162B-507C-BCA6-6EF30F9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0BA509-DF12-E725-CB27-AF2A3F9A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36611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1501CE-9108-0731-9907-BAF4A00BD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9536F-71A8-55D5-2F36-70248030F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2D8F8-2B6C-BAD4-5A0E-D8C48B94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4099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F707-983A-6807-0106-71B575A18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76DD-AF1F-5683-EAA9-4A2CF365C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7A6A8-6131-456C-773C-72F42E108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16888-B22E-27E9-E374-6CFF9B7D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C68E-7B53-2644-09BF-440782912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8A3F3-571A-AF60-A6DF-9DD0188A8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552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C4D8-9985-A830-7811-0B139BC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BFD872-D086-831A-E8B7-BC8AFE137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C394E-F37B-3E25-153D-2D4FD61B0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0D42-E13F-2029-7497-091563A0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58A41-50CF-803B-84CE-BF50194D4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CB114-1E03-8CCF-5221-31240E4D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7894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75F62-BF7F-8778-E3EF-DEE0A6E8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FBA3C-09C1-0747-0B29-A12107422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B41B-7EEC-8EAF-55BA-82FC4FE52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76CAD-8111-46A8-BAFE-2B41A509CCC5}" type="datetimeFigureOut">
              <a:rPr lang="zh-HK" altLang="en-US" smtClean="0"/>
              <a:t>24/10/2025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B6FE-DBEC-65CC-56C3-3C034493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ACDB-D45A-9183-CECF-A374A7CBD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957B3-09FC-409A-97BA-2F96394ABC1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2049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088B85F-A825-7D2C-1934-7EE5D9721FF1}"/>
              </a:ext>
            </a:extLst>
          </p:cNvPr>
          <p:cNvSpPr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76200" tIns="38100" rIns="76200" bIns="3810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500"/>
              </a:spcAft>
            </a:pPr>
            <a:r>
              <a:rPr lang="en-US" sz="7166" b="1" dirty="0">
                <a:latin typeface="+mj-lt"/>
                <a:ea typeface="+mj-ea"/>
                <a:cs typeface="+mj-cs"/>
              </a:rPr>
              <a:t>Review and AI Agent Design III: Evaluation </a:t>
            </a:r>
            <a:endParaRPr lang="en-US" sz="7166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99721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4FBD834-C157-C22B-4B09-E7FB4C326071}"/>
              </a:ext>
            </a:extLst>
          </p:cNvPr>
          <p:cNvSpPr/>
          <p:nvPr/>
        </p:nvSpPr>
        <p:spPr>
          <a:xfrm>
            <a:off x="661492" y="613731"/>
            <a:ext cx="10219127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Nginx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93935549-B08F-D8D8-96FB-41F1E4FCE096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buFontTx/>
              <a:buAutoNum type="arabicPeriod"/>
            </a:pPr>
            <a:r>
              <a:rPr lang="en-US" altLang="zh-HK" sz="3333" dirty="0"/>
              <a:t>Serve static Front-End application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Reverse proxy to different web resource</a:t>
            </a:r>
          </a:p>
          <a:p>
            <a:pPr lvl="1"/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35644263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BE76-81D6-646E-AE20-B48DF8CA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Key Insights Did We Learn?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303FA-F47F-3FB9-3FA4-14304DB3E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Systematic evaluation reveals objective trade-offs: formal prompts are concise but less engaging.</a:t>
            </a:r>
          </a:p>
          <a:p>
            <a:endParaRPr lang="en-US" altLang="zh-HK" dirty="0"/>
          </a:p>
          <a:p>
            <a:r>
              <a:rPr lang="en-US" altLang="zh-HK" dirty="0"/>
              <a:t>Multiple evaluator types catch different issues: correctness, tool usage, helpfulness, and format.</a:t>
            </a:r>
          </a:p>
          <a:p>
            <a:endParaRPr lang="en-US" altLang="zh-HK" dirty="0"/>
          </a:p>
          <a:p>
            <a:r>
              <a:rPr lang="en-US" altLang="zh-HK" dirty="0"/>
              <a:t>The Math Calculator QA system demonstrates all concepts: datasets, tools, trajectories, evaluators, A/B testing.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2582033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556F1-D1AF-3497-5730-23729D85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 </a:t>
            </a:r>
            <a:r>
              <a:rPr lang="en-US" altLang="zh-HK" b="1" dirty="0"/>
              <a:t>Summary: Key Concepts Demonstrated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F495-C363-F9F4-A5C4-2D7E8FC6B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HK" dirty="0"/>
              <a:t>1. DATASETS</a:t>
            </a:r>
          </a:p>
          <a:p>
            <a:r>
              <a:rPr lang="en-US" altLang="zh-HK" dirty="0"/>
              <a:t>   Created 'Math Calculator QA' with 4 examples</a:t>
            </a:r>
          </a:p>
          <a:p>
            <a:r>
              <a:rPr lang="en-US" altLang="zh-HK" dirty="0"/>
              <a:t>   Includes inputs, expected outputs, and metadata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2. TOOL USAGE &amp; TRAJECTORY</a:t>
            </a:r>
          </a:p>
          <a:p>
            <a:r>
              <a:rPr lang="en-US" altLang="zh-HK" dirty="0"/>
              <a:t>   Defined 3 calculator tools (add, multiply, divide)</a:t>
            </a:r>
          </a:p>
          <a:p>
            <a:r>
              <a:rPr lang="en-US" altLang="zh-HK" dirty="0"/>
              <a:t>   Tracked tool calls in agent trajectory</a:t>
            </a:r>
          </a:p>
          <a:p>
            <a:r>
              <a:rPr lang="en-US" altLang="zh-HK" dirty="0"/>
              <a:t>   Evaluated correct tool usage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3. A/B TESTING</a:t>
            </a:r>
          </a:p>
          <a:p>
            <a:r>
              <a:rPr lang="en-US" altLang="zh-HK" dirty="0"/>
              <a:t>   Variant A: Formal system prompt</a:t>
            </a:r>
          </a:p>
          <a:p>
            <a:r>
              <a:rPr lang="en-US" altLang="zh-HK" dirty="0"/>
              <a:t>   Variant B: Friendly system prompt</a:t>
            </a:r>
          </a:p>
          <a:p>
            <a:r>
              <a:rPr lang="en-US" altLang="zh-HK" dirty="0"/>
              <a:t>   Ran separate experiments for each variant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90516938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0B09D-F092-4338-65F0-5AA9D599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5C3B6-BF51-D133-C011-BDF38EAF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 </a:t>
            </a:r>
            <a:r>
              <a:rPr lang="en-US" altLang="zh-HK" b="1" dirty="0"/>
              <a:t>Summary: Key Concepts Demonstrated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630E-17B9-4247-E95C-6B68C4CB9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HK" dirty="0"/>
              <a:t>4. MULTIPLE EVALUATORS</a:t>
            </a:r>
          </a:p>
          <a:p>
            <a:r>
              <a:rPr lang="en-US" altLang="zh-HK" dirty="0"/>
              <a:t>   Correctness: String match for numerical answers</a:t>
            </a:r>
          </a:p>
          <a:p>
            <a:r>
              <a:rPr lang="en-US" altLang="zh-HK" dirty="0"/>
              <a:t>   Tool Usage: Trajectory evaluation</a:t>
            </a:r>
          </a:p>
          <a:p>
            <a:r>
              <a:rPr lang="en-US" altLang="zh-HK" dirty="0"/>
              <a:t>   LLM-as-Judge: Helpfulness assessment</a:t>
            </a:r>
          </a:p>
          <a:p>
            <a:r>
              <a:rPr lang="en-US" altLang="zh-HK" dirty="0"/>
              <a:t>   Response Length: Conciseness check</a:t>
            </a:r>
          </a:p>
          <a:p>
            <a:pPr marL="0" indent="0">
              <a:buNone/>
            </a:pPr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5. EXPERIMENTS</a:t>
            </a:r>
          </a:p>
          <a:p>
            <a:r>
              <a:rPr lang="en-US" altLang="zh-HK" dirty="0"/>
              <a:t>   Two independent experiments (A and B)</a:t>
            </a:r>
          </a:p>
          <a:p>
            <a:r>
              <a:rPr lang="en-US" altLang="zh-HK" dirty="0"/>
              <a:t>   Metadata tracking for comparison</a:t>
            </a:r>
          </a:p>
          <a:p>
            <a:r>
              <a:rPr lang="en-US" altLang="zh-HK" dirty="0"/>
              <a:t>   Full traces and metrics in </a:t>
            </a:r>
            <a:r>
              <a:rPr lang="en-US" altLang="zh-HK" dirty="0" err="1"/>
              <a:t>LangSmith</a:t>
            </a:r>
            <a:r>
              <a:rPr lang="en-US" altLang="zh-HK" dirty="0"/>
              <a:t> UI</a:t>
            </a:r>
          </a:p>
          <a:p>
            <a:endParaRPr lang="en-US" altLang="zh-HK" dirty="0"/>
          </a:p>
          <a:p>
            <a:pPr marL="0" indent="0">
              <a:buNone/>
            </a:pPr>
            <a:r>
              <a:rPr lang="en-US" altLang="zh-HK" dirty="0"/>
              <a:t>6. RESULTS</a:t>
            </a:r>
          </a:p>
          <a:p>
            <a:r>
              <a:rPr lang="en-US" altLang="zh-HK" dirty="0"/>
              <a:t>   Formal: More concise, faster</a:t>
            </a:r>
          </a:p>
          <a:p>
            <a:r>
              <a:rPr lang="en-US" altLang="zh-HK" dirty="0"/>
              <a:t>   Friendly: More helpful, engaging</a:t>
            </a:r>
          </a:p>
          <a:p>
            <a:r>
              <a:rPr lang="en-US" altLang="zh-HK" dirty="0"/>
              <a:t>   Both: Equally correct, perfect tool usage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67792110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E6B0-17E3-DA97-C8B9-DA558B24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Summary: Key Concepts Demonstrated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F2-134E-93BD-FA47-F6551A69C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21D11-7F51-D510-C56C-6671EBF11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39" y="1281690"/>
            <a:ext cx="5719091" cy="546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157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82A0-42D1-AE76-04AD-A5D348FC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Colab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59C7C-979F-D3DD-39A5-C1CF853B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1800" dirty="0"/>
              <a:t>https://github.com/enoch-sit/langsmithdemo/blob/main/Tutorial_LangSmith_Evaluation.ipynb</a:t>
            </a:r>
            <a:endParaRPr lang="zh-HK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64124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7C0A54-6BB9-7FA7-29EA-55497399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7" y="2589539"/>
            <a:ext cx="11496697" cy="30087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EF9C4-F7C0-06E5-E5CB-8E177D45384B}"/>
              </a:ext>
            </a:extLst>
          </p:cNvPr>
          <p:cNvSpPr txBox="1"/>
          <p:nvPr/>
        </p:nvSpPr>
        <p:spPr>
          <a:xfrm>
            <a:off x="547955" y="526013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792094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6361-8FF9-F1FD-254E-DF56B341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3776C02-7376-072D-C86D-C69B34497D7E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altLang="zh-HK" sz="4000" b="1" dirty="0"/>
              <a:t>Reverse proxy to different web resource</a:t>
            </a: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730C4781-9F43-37A8-C686-3BEBC3FDF4C4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buFontTx/>
              <a:buAutoNum type="arabicPeriod"/>
            </a:pPr>
            <a:r>
              <a:rPr lang="en-US" altLang="zh-HK" sz="3333" dirty="0"/>
              <a:t>Forces everyone to use secure connections (HTTPS)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Routes different types of requests to different applications </a:t>
            </a:r>
            <a:br>
              <a:rPr lang="en-US" altLang="zh-HK" sz="3333" dirty="0"/>
            </a:br>
            <a:r>
              <a:rPr lang="en-US" altLang="zh-HK" sz="3333" dirty="0"/>
              <a:t>running on the server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Ensures secure, encrypted communication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1387041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A437F7-E8EE-06A0-F368-A6237A269A18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D8E40F-D2A2-FAC5-1CA3-9B32D36FE259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listen 80</a:t>
            </a:r>
            <a:r>
              <a:rPr lang="en-US" altLang="zh-HK" sz="2667" dirty="0"/>
              <a:t>: Port 80 is the standard "door" for regular HTTP traffic (non-secure). This tells Nginx to watch this door.</a:t>
            </a:r>
          </a:p>
          <a:p>
            <a:endParaRPr lang="en-US" altLang="zh-HK" sz="2667" dirty="0"/>
          </a:p>
          <a:p>
            <a:r>
              <a:rPr lang="en-US" altLang="zh-HK" sz="2667" b="1" dirty="0" err="1"/>
              <a:t>server_name</a:t>
            </a:r>
            <a:r>
              <a:rPr lang="en-US" altLang="zh-HK" sz="2667" b="1" dirty="0"/>
              <a:t> project-1-04.eduhk.hk</a:t>
            </a:r>
            <a:r>
              <a:rPr lang="en-US" altLang="zh-HK" sz="2667" dirty="0"/>
              <a:t>: This says "I handle requests for project-1-04.eduhk.hk"</a:t>
            </a:r>
          </a:p>
          <a:p>
            <a:endParaRPr lang="zh-HK" altLang="en-US" sz="2667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8DA18-47C4-1A4A-C63F-A2409C86DBB4}"/>
              </a:ext>
            </a:extLst>
          </p:cNvPr>
          <p:cNvSpPr txBox="1"/>
          <p:nvPr/>
        </p:nvSpPr>
        <p:spPr>
          <a:xfrm>
            <a:off x="547955" y="470899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95550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8E2D-8A7D-38BD-EEC7-CEB505DF5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9E8B8B-057B-692F-D67B-5997FEE21A25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67B80E1-28C9-7957-5176-726A5C635625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does</a:t>
            </a:r>
            <a:r>
              <a:rPr lang="en-US" altLang="zh-HK" sz="2667" dirty="0"/>
              <a:t>: This is a Nginx directive that immediately stops processing and sends a response back to the browser.</a:t>
            </a:r>
          </a:p>
          <a:p>
            <a:pPr marL="0" indent="0">
              <a:buNone/>
            </a:pPr>
            <a:r>
              <a:rPr lang="en-US" altLang="zh-HK" sz="2667" b="1" dirty="0"/>
              <a:t>How it works</a:t>
            </a:r>
            <a:r>
              <a:rPr lang="en-US" altLang="zh-HK" sz="2667" dirty="0"/>
              <a:t>:</a:t>
            </a:r>
          </a:p>
          <a:p>
            <a:pPr marL="0" indent="0">
              <a:buNone/>
            </a:pPr>
            <a:r>
              <a:rPr lang="en-US" altLang="zh-HK" sz="2667" dirty="0"/>
              <a:t>When Nginx encounters return, </a:t>
            </a:r>
            <a:r>
              <a:rPr lang="en-US" altLang="zh-HK" sz="2667" dirty="0">
                <a:highlight>
                  <a:srgbClr val="FFFF00"/>
                </a:highlight>
              </a:rPr>
              <a:t>it doesn't look at any other configuration </a:t>
            </a:r>
            <a:r>
              <a:rPr lang="en-US" altLang="zh-HK" sz="2667" dirty="0"/>
              <a:t>below it</a:t>
            </a:r>
          </a:p>
          <a:p>
            <a:r>
              <a:rPr lang="en-US" altLang="zh-HK" sz="2667" dirty="0"/>
              <a:t>It immediately constructs and sends the response</a:t>
            </a:r>
          </a:p>
          <a:p>
            <a:r>
              <a:rPr lang="en-US" altLang="zh-HK" sz="2667" dirty="0"/>
              <a:t>No further processing happens for this request</a:t>
            </a:r>
          </a:p>
          <a:p>
            <a:r>
              <a:rPr lang="en-US" altLang="zh-HK" sz="2667" b="1" dirty="0"/>
              <a:t>Think of it like</a:t>
            </a:r>
            <a:r>
              <a:rPr lang="en-US" altLang="zh-HK" sz="2667" dirty="0"/>
              <a:t>: A receptionist who says "Sorry, you need to go to a different building" and gives you the new address, instead of processing your request at the current location.</a:t>
            </a:r>
          </a:p>
          <a:p>
            <a:endParaRPr lang="zh-HK" altLang="en-US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8BFCC6-8BD9-F290-E39E-CFBDCCABAEC4}"/>
              </a:ext>
            </a:extLst>
          </p:cNvPr>
          <p:cNvSpPr txBox="1"/>
          <p:nvPr/>
        </p:nvSpPr>
        <p:spPr>
          <a:xfrm>
            <a:off x="547955" y="526013"/>
            <a:ext cx="3242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Nginx(return)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737104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140B-DB40-0FD3-D6C2-2073858B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8D2B4B-380B-7847-4F72-6A7894970633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B684A7-7463-22C0-6F70-015D76C1ACCE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An HTTP status code meaning "Moved Permanently“</a:t>
            </a:r>
          </a:p>
          <a:p>
            <a:pPr marL="0" indent="0">
              <a:buNone/>
            </a:pPr>
            <a:endParaRPr lang="en-US" altLang="zh-HK" sz="2667" dirty="0"/>
          </a:p>
          <a:p>
            <a:pPr marL="0" indent="0">
              <a:buNone/>
            </a:pPr>
            <a:r>
              <a:rPr lang="en-US" altLang="zh-HK" sz="2667" b="1" dirty="0"/>
              <a:t>HTTP Status Codes - Quick Overview</a:t>
            </a:r>
            <a:r>
              <a:rPr lang="en-US" altLang="zh-HK" sz="2667" dirty="0"/>
              <a:t>:</a:t>
            </a:r>
          </a:p>
          <a:p>
            <a:r>
              <a:rPr lang="en-US" altLang="zh-HK" sz="2667" b="1" dirty="0"/>
              <a:t>2xx</a:t>
            </a:r>
            <a:r>
              <a:rPr lang="en-US" altLang="zh-HK" sz="2667" dirty="0"/>
              <a:t> = Success (200 = OK)</a:t>
            </a:r>
          </a:p>
          <a:p>
            <a:r>
              <a:rPr lang="en-US" altLang="zh-HK" sz="2667" b="1" dirty="0"/>
              <a:t>3xx</a:t>
            </a:r>
            <a:r>
              <a:rPr lang="en-US" altLang="zh-HK" sz="2667" dirty="0"/>
              <a:t> = Redirection (301 = Moved Permanently, 302 = Moved Temporarily)</a:t>
            </a:r>
          </a:p>
          <a:p>
            <a:r>
              <a:rPr lang="en-US" altLang="zh-HK" sz="2667" b="1" dirty="0"/>
              <a:t>4xx</a:t>
            </a:r>
            <a:r>
              <a:rPr lang="en-US" altLang="zh-HK" sz="2667" dirty="0"/>
              <a:t> = Client Error (404 = Not Found)</a:t>
            </a:r>
          </a:p>
          <a:p>
            <a:r>
              <a:rPr lang="en-US" altLang="zh-HK" sz="2667" b="1" dirty="0"/>
              <a:t>5xx</a:t>
            </a:r>
            <a:r>
              <a:rPr lang="en-US" altLang="zh-HK" sz="2667" dirty="0"/>
              <a:t> = Server Error (500 = Internal Server Error)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9C7D0-B8EC-3380-D86B-05DC1D10B0C4}"/>
              </a:ext>
            </a:extLst>
          </p:cNvPr>
          <p:cNvSpPr txBox="1"/>
          <p:nvPr/>
        </p:nvSpPr>
        <p:spPr>
          <a:xfrm>
            <a:off x="547955" y="526013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Nginx(301)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07171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8F81-ED6C-19BA-738C-6E1852E9C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691E7E-5E44-301A-90EC-30D23CC60CB2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server_name example.com www.example.com;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7585E8-2FD8-B096-8F82-1BF43062C01B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For HTTPS redirects, 301 is used</a:t>
            </a:r>
            <a:r>
              <a:rPr lang="en-US" altLang="zh-HK" sz="2667" dirty="0"/>
              <a:t> because:</a:t>
            </a:r>
          </a:p>
          <a:p>
            <a:r>
              <a:rPr lang="en-US" altLang="zh-HK" sz="2667" dirty="0"/>
              <a:t>You always want HTTPS, forever</a:t>
            </a:r>
          </a:p>
          <a:p>
            <a:r>
              <a:rPr lang="en-US" altLang="zh-HK" sz="2667" dirty="0"/>
              <a:t>You want browsers to remember this</a:t>
            </a:r>
          </a:p>
          <a:p>
            <a:r>
              <a:rPr lang="en-US" altLang="zh-HK" sz="2667" dirty="0"/>
              <a:t>You want search engines to index the HTTPS version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C240F3-150B-E5E8-2752-1A96965E5532}"/>
              </a:ext>
            </a:extLst>
          </p:cNvPr>
          <p:cNvSpPr txBox="1"/>
          <p:nvPr/>
        </p:nvSpPr>
        <p:spPr>
          <a:xfrm>
            <a:off x="547955" y="526013"/>
            <a:ext cx="26292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Nginx(301)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132834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56FC2-A39F-314B-D9CA-9EEFA51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889583-1D8C-336A-A831-84CA7B470DAC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D33EEC-6672-D73F-E377-1BEC2932CDA3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return 301 https://$host$request_uri</a:t>
            </a:r>
            <a:r>
              <a:rPr lang="en-US" altLang="zh-HK" sz="2667" dirty="0"/>
              <a:t>: </a:t>
            </a:r>
          </a:p>
          <a:p>
            <a:pPr marL="0" indent="0">
              <a:buNone/>
            </a:pPr>
            <a:endParaRPr lang="en-US" altLang="zh-HK" sz="2667" b="1" dirty="0"/>
          </a:p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The protocol/scheme for the new URL</a:t>
            </a:r>
          </a:p>
          <a:p>
            <a:r>
              <a:rPr lang="en-US" altLang="zh-HK" sz="2667" b="1" dirty="0"/>
              <a:t>This specifies</a:t>
            </a:r>
            <a:r>
              <a:rPr lang="en-US" altLang="zh-HK" sz="2667" dirty="0"/>
              <a:t>:</a:t>
            </a:r>
          </a:p>
          <a:p>
            <a:pPr lvl="1"/>
            <a:r>
              <a:rPr lang="en-US" altLang="zh-HK" sz="2333" dirty="0"/>
              <a:t>Use the HTTPS protocol (secure, encrypted)</a:t>
            </a:r>
          </a:p>
          <a:p>
            <a:pPr lvl="1"/>
            <a:r>
              <a:rPr lang="en-US" altLang="zh-HK" sz="2333" dirty="0"/>
              <a:t>Browser should connect on port 443 (HTTPS default port)</a:t>
            </a:r>
          </a:p>
          <a:p>
            <a:pPr lvl="1"/>
            <a:r>
              <a:rPr lang="en-US" altLang="zh-HK" sz="2333" dirty="0"/>
              <a:t>An encrypted TLS/SSL connection must be established</a:t>
            </a:r>
          </a:p>
          <a:p>
            <a:pPr lvl="1"/>
            <a:r>
              <a:rPr lang="en-US" altLang="zh-HK" sz="2333" b="1" dirty="0"/>
              <a:t>The redirect changes only the protocol</a:t>
            </a:r>
            <a:r>
              <a:rPr lang="en-US" altLang="zh-HK" sz="2333" dirty="0"/>
              <a:t>, not the domain or path.</a:t>
            </a:r>
          </a:p>
          <a:p>
            <a:pPr marL="0" indent="0">
              <a:buNone/>
            </a:pP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DA010-5410-C573-16EE-586E2C627D61}"/>
              </a:ext>
            </a:extLst>
          </p:cNvPr>
          <p:cNvSpPr txBox="1"/>
          <p:nvPr/>
        </p:nvSpPr>
        <p:spPr>
          <a:xfrm>
            <a:off x="547955" y="526013"/>
            <a:ext cx="35862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Nginx(https://)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4149952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57901-D07A-8B7E-34E7-62B8C784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ACAD78-47EA-AA12-C67C-7EAC771C5A4A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4C40C2-C819-0566-777D-46FBCC4D0CF3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What it is</a:t>
            </a:r>
            <a:r>
              <a:rPr lang="en-US" altLang="zh-HK" sz="2667" dirty="0"/>
              <a:t>: A Nginx variable containing the hostname from the request</a:t>
            </a:r>
          </a:p>
          <a:p>
            <a:endParaRPr lang="en-US" altLang="zh-HK" sz="2667" dirty="0"/>
          </a:p>
          <a:p>
            <a:r>
              <a:rPr lang="en-US" altLang="zh-HK" sz="2667" b="1" dirty="0"/>
              <a:t>How it works</a:t>
            </a:r>
            <a:r>
              <a:rPr lang="en-US" altLang="zh-HK" sz="2667" dirty="0"/>
              <a:t>: When a browser makes a request, it includes a "Host" header. Nginx captures this in the $host variable.</a:t>
            </a:r>
          </a:p>
          <a:p>
            <a:endParaRPr lang="en-US" altLang="zh-HK" sz="2667" dirty="0"/>
          </a:p>
          <a:p>
            <a:r>
              <a:rPr lang="en-US" altLang="zh-HK" sz="2667" dirty="0"/>
              <a:t>Does anyone know what a header is?</a:t>
            </a:r>
            <a:endParaRPr lang="zh-HK" altLang="en-US" sz="2667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5BE6-4C18-753B-8EF7-46452B734417}"/>
              </a:ext>
            </a:extLst>
          </p:cNvPr>
          <p:cNvSpPr txBox="1"/>
          <p:nvPr/>
        </p:nvSpPr>
        <p:spPr>
          <a:xfrm>
            <a:off x="547955" y="526013"/>
            <a:ext cx="311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Nginx($host)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724065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17D12-6B84-F9CD-664D-405AE656D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7CC8A-355D-6F0A-351E-C55680B374D0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925D64-08D2-6108-EC6E-3607A1F982D8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2667" dirty="0"/>
              <a:t>Benefit: Preserves whatever domain the user typed</a:t>
            </a:r>
          </a:p>
          <a:p>
            <a:pPr lvl="1"/>
            <a:r>
              <a:rPr lang="en-US" altLang="zh-HK" sz="2333" dirty="0"/>
              <a:t>www.project-1-04.eduhk.hk → https://www.project-1-04.eduhk.hk</a:t>
            </a:r>
          </a:p>
          <a:p>
            <a:pPr lvl="1"/>
            <a:r>
              <a:rPr lang="en-US" altLang="zh-HK" sz="2333" dirty="0"/>
              <a:t>project-1-04.eduhk.hk → https://project-1-04.eduhk.hk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08CEC-4191-4665-CE5F-7F814D29F8C7}"/>
              </a:ext>
            </a:extLst>
          </p:cNvPr>
          <p:cNvSpPr txBox="1"/>
          <p:nvPr/>
        </p:nvSpPr>
        <p:spPr>
          <a:xfrm>
            <a:off x="547955" y="526013"/>
            <a:ext cx="311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Nginx($host)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784058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8BE825A-69BA-A9D7-B017-7CAD8E30CE73}"/>
              </a:ext>
            </a:extLst>
          </p:cNvPr>
          <p:cNvSpPr/>
          <p:nvPr/>
        </p:nvSpPr>
        <p:spPr>
          <a:xfrm>
            <a:off x="661492" y="1298675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0AC3B30D-B1D7-F889-BDCD-9A1C08BB0C07}"/>
              </a:ext>
            </a:extLst>
          </p:cNvPr>
          <p:cNvSpPr/>
          <p:nvPr/>
        </p:nvSpPr>
        <p:spPr>
          <a:xfrm>
            <a:off x="661491" y="2268877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3333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4B6D65-F09E-03A5-3BD5-7CD47111F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EB0E-7A94-4896-BEE3-1F5FF57C1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722EF3-8513-7D91-588B-7415B3F01F17}"/>
              </a:ext>
            </a:extLst>
          </p:cNvPr>
          <p:cNvSpPr txBox="1"/>
          <p:nvPr/>
        </p:nvSpPr>
        <p:spPr>
          <a:xfrm>
            <a:off x="813371" y="1510210"/>
            <a:ext cx="6096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server {</a:t>
            </a:r>
          </a:p>
          <a:p>
            <a:r>
              <a:rPr lang="zh-HK" altLang="en-US" sz="1500" dirty="0"/>
              <a:t>    listen 80;</a:t>
            </a:r>
          </a:p>
          <a:p>
            <a:r>
              <a:rPr lang="zh-HK" altLang="en-US" sz="1500" dirty="0"/>
              <a:t>     server_name </a:t>
            </a:r>
            <a:r>
              <a:rPr lang="en-US" altLang="zh-HK" sz="1500" dirty="0"/>
              <a:t>project-1-04.eduhk.hk;</a:t>
            </a:r>
          </a:p>
          <a:p>
            <a:r>
              <a:rPr lang="zh-HK" altLang="en-US" sz="1500" dirty="0"/>
              <a:t>    return 301 https://$host$request_uri;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E051F0-02EF-82D6-D564-8AFAFFCFF549}"/>
              </a:ext>
            </a:extLst>
          </p:cNvPr>
          <p:cNvSpPr txBox="1">
            <a:spLocks/>
          </p:cNvSpPr>
          <p:nvPr/>
        </p:nvSpPr>
        <p:spPr>
          <a:xfrm>
            <a:off x="661492" y="2925489"/>
            <a:ext cx="10759947" cy="362611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HK" sz="2667" b="1" dirty="0"/>
              <a:t>What it is</a:t>
            </a:r>
            <a:r>
              <a:rPr lang="en-US" altLang="zh-HK" sz="2667" dirty="0"/>
              <a:t>: A Nginx variable containing the complete original request path and query string</a:t>
            </a:r>
          </a:p>
          <a:p>
            <a:pPr marL="0" indent="0">
              <a:buNone/>
            </a:pPr>
            <a:r>
              <a:rPr lang="en-US" altLang="zh-HK" sz="2667" b="1" dirty="0"/>
              <a:t>What it includes</a:t>
            </a:r>
            <a:r>
              <a:rPr lang="en-US" altLang="zh-HK" sz="2667" dirty="0"/>
              <a:t>:</a:t>
            </a:r>
          </a:p>
          <a:p>
            <a:pPr lvl="1"/>
            <a:r>
              <a:rPr lang="en-US" altLang="zh-HK" sz="2333" dirty="0"/>
              <a:t>The path (everything after the domain)</a:t>
            </a:r>
          </a:p>
          <a:p>
            <a:pPr lvl="1"/>
            <a:r>
              <a:rPr lang="en-US" altLang="zh-HK" sz="2333" dirty="0"/>
              <a:t>Query parameters (the ? and everything after it)</a:t>
            </a:r>
          </a:p>
          <a:p>
            <a:pPr lvl="1"/>
            <a:r>
              <a:rPr lang="en-US" altLang="zh-HK" sz="2333" dirty="0"/>
              <a:t>Fragment identifiers are NOT included (the # part - browsers don't send this to servers)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5AFB-6F6B-EE31-1AF9-F6BDCAD2481B}"/>
              </a:ext>
            </a:extLst>
          </p:cNvPr>
          <p:cNvSpPr txBox="1"/>
          <p:nvPr/>
        </p:nvSpPr>
        <p:spPr>
          <a:xfrm>
            <a:off x="547955" y="526013"/>
            <a:ext cx="4752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Nginx($</a:t>
            </a:r>
            <a:r>
              <a:rPr lang="en-US" altLang="zh-HK" sz="4000" b="1" dirty="0" err="1"/>
              <a:t>request_url</a:t>
            </a:r>
            <a:r>
              <a:rPr lang="en-US" altLang="zh-HK" sz="4000" b="1" dirty="0"/>
              <a:t>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025529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2048-C067-1E0A-C308-5988C93E0B35}"/>
              </a:ext>
            </a:extLst>
          </p:cNvPr>
          <p:cNvSpPr txBox="1">
            <a:spLocks/>
          </p:cNvSpPr>
          <p:nvPr/>
        </p:nvSpPr>
        <p:spPr>
          <a:xfrm>
            <a:off x="698500" y="1821017"/>
            <a:ext cx="10757185" cy="362611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HK" sz="2667" b="1" dirty="0"/>
              <a:t>location /</a:t>
            </a:r>
            <a:r>
              <a:rPr lang="en-US" altLang="zh-HK" sz="2667" b="1" dirty="0" err="1"/>
              <a:t>langgraphplayground</a:t>
            </a:r>
            <a:r>
              <a:rPr lang="en-US" altLang="zh-HK" sz="2667" b="1" dirty="0"/>
              <a:t>/</a:t>
            </a:r>
          </a:p>
          <a:p>
            <a:r>
              <a:rPr lang="en-US" altLang="zh-HK" sz="2667" b="1" dirty="0"/>
              <a:t>What it matches</a:t>
            </a:r>
            <a:r>
              <a:rPr lang="en-US" altLang="zh-HK" sz="2667" dirty="0"/>
              <a:t>: Any URL starting with /</a:t>
            </a:r>
            <a:r>
              <a:rPr lang="en-US" altLang="zh-HK" sz="2667" dirty="0" err="1"/>
              <a:t>langgraphplayground</a:t>
            </a:r>
            <a:r>
              <a:rPr lang="en-US" altLang="zh-HK" sz="2667" dirty="0"/>
              <a:t>/</a:t>
            </a:r>
          </a:p>
          <a:p>
            <a:r>
              <a:rPr lang="en-US" altLang="zh-HK" sz="2667" b="1" dirty="0"/>
              <a:t>Examples</a:t>
            </a:r>
            <a:r>
              <a:rPr lang="en-US" altLang="zh-HK" sz="2667" dirty="0"/>
              <a:t>:</a:t>
            </a:r>
          </a:p>
          <a:p>
            <a:r>
              <a:rPr lang="en-US" altLang="zh-HK" sz="2667" dirty="0"/>
              <a:t>✓ https://project-1-04.eduhk.hk/langgraphplayground/ </a:t>
            </a:r>
          </a:p>
          <a:p>
            <a:r>
              <a:rPr lang="en-US" altLang="zh-HK" sz="2667" dirty="0"/>
              <a:t>✓ https://project-1-04.eduhk.hk/langgraphplayground/api/chat </a:t>
            </a:r>
          </a:p>
          <a:p>
            <a:r>
              <a:rPr lang="en-US" altLang="zh-HK" sz="2667" dirty="0"/>
              <a:t>✓ https://project-1-04.eduhk.hk/langgraphplayground/static/logo.png </a:t>
            </a:r>
          </a:p>
          <a:p>
            <a:r>
              <a:rPr lang="en-US" altLang="zh-HK" sz="2667" dirty="0"/>
              <a:t>✗ https://project-1-04.eduhk.hk/langGraph/ (case-sensitive) </a:t>
            </a:r>
          </a:p>
          <a:p>
            <a:r>
              <a:rPr lang="en-US" altLang="zh-HK" sz="2667" dirty="0"/>
              <a:t>✗ https://project-1-04.eduhk.hk/other/path</a:t>
            </a:r>
            <a:endParaRPr lang="zh-HK" altLang="en-US" sz="2667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C7C38F-86AC-9C0A-5A41-2EA8B7CB28DF}"/>
              </a:ext>
            </a:extLst>
          </p:cNvPr>
          <p:cNvSpPr txBox="1"/>
          <p:nvPr/>
        </p:nvSpPr>
        <p:spPr>
          <a:xfrm>
            <a:off x="547955" y="718370"/>
            <a:ext cx="916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Nginx(location /</a:t>
            </a:r>
            <a:r>
              <a:rPr lang="en-US" altLang="zh-HK" sz="4000" b="1" dirty="0" err="1"/>
              <a:t>langgraphplayground</a:t>
            </a:r>
            <a:r>
              <a:rPr lang="en-US" altLang="zh-HK" sz="4000" b="1" dirty="0"/>
              <a:t>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35741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D5BAD-C763-97A9-9BF6-EABA26A2F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CCE9F5D-971A-09D5-3E0E-00F7A034AAF7}"/>
              </a:ext>
            </a:extLst>
          </p:cNvPr>
          <p:cNvSpPr txBox="1"/>
          <p:nvPr/>
        </p:nvSpPr>
        <p:spPr>
          <a:xfrm>
            <a:off x="661491" y="1532562"/>
            <a:ext cx="9064711" cy="5272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2333" b="1" dirty="0">
                <a:solidFill>
                  <a:srgbClr val="000000"/>
                </a:solidFill>
                <a:latin typeface="-apple-system"/>
              </a:rPr>
              <a:t>The trailing slash matters</a:t>
            </a:r>
            <a:r>
              <a:rPr lang="en-US" altLang="zh-HK" sz="2333" dirty="0">
                <a:solidFill>
                  <a:srgbClr val="000000"/>
                </a:solidFill>
                <a:latin typeface="-apple-system"/>
              </a:rPr>
              <a:t>:</a:t>
            </a:r>
            <a:br>
              <a:rPr lang="en-US" altLang="zh-HK" sz="2333" dirty="0">
                <a:solidFill>
                  <a:srgbClr val="000000"/>
                </a:solidFill>
                <a:latin typeface="-apple-system"/>
              </a:rPr>
            </a:br>
            <a:endParaRPr lang="en-US" altLang="zh-HK" sz="2333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latin typeface="Menlo"/>
              </a:rPr>
              <a:t>location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  {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With trailing slash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Matches: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/*, but NOT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}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latin typeface="Menlo"/>
              </a:rPr>
              <a:t>location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{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Without trailing slash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# Matches: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 and /</a:t>
            </a:r>
            <a:r>
              <a:rPr lang="en-US" altLang="zh-HK" sz="2333" dirty="0" err="1">
                <a:solidFill>
                  <a:srgbClr val="8E908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8E908C"/>
                </a:solidFill>
                <a:latin typeface="Menlo"/>
              </a:rPr>
              <a:t>/*</a:t>
            </a: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br>
              <a:rPr lang="en-US" altLang="zh-HK" sz="2333" dirty="0">
                <a:solidFill>
                  <a:srgbClr val="8E908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}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 algn="l">
              <a:buNone/>
            </a:pPr>
            <a:r>
              <a:rPr lang="en-US" altLang="zh-HK" sz="2333" dirty="0">
                <a:solidFill>
                  <a:srgbClr val="000000"/>
                </a:solidFill>
                <a:latin typeface="-apple-system"/>
              </a:rPr>
              <a:t>In your case, with the trailing slash:</a:t>
            </a:r>
            <a:br>
              <a:rPr lang="en-US" altLang="zh-HK" sz="2333" dirty="0">
                <a:solidFill>
                  <a:srgbClr val="000000"/>
                </a:solidFill>
                <a:latin typeface="-apple-system"/>
              </a:rPr>
            </a:br>
            <a:endParaRPr lang="en-US" altLang="zh-HK" sz="2333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       → Goes to location /  (caught by second block)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      → Goes to this block ✓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lnSpc>
                <a:spcPts val="1187"/>
              </a:lnSpc>
            </a:pP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</a:t>
            </a:r>
            <a:r>
              <a:rPr lang="en-US" altLang="zh-HK" sz="2333" dirty="0" err="1">
                <a:solidFill>
                  <a:srgbClr val="4D4D4C"/>
                </a:solidFill>
                <a:latin typeface="Menlo"/>
              </a:rPr>
              <a:t>langgraphplayground</a:t>
            </a:r>
            <a:r>
              <a:rPr lang="en-US" altLang="zh-HK" sz="2333" dirty="0">
                <a:solidFill>
                  <a:srgbClr val="4D4D4C"/>
                </a:solidFill>
                <a:latin typeface="Menlo"/>
              </a:rPr>
              <a:t>/chat  → Goes to this block ✓</a:t>
            </a:r>
            <a:br>
              <a:rPr lang="en-US" altLang="zh-HK" sz="2333" dirty="0">
                <a:solidFill>
                  <a:srgbClr val="4D4D4C"/>
                </a:solidFill>
                <a:latin typeface="Menlo"/>
              </a:rPr>
            </a:br>
            <a:endParaRPr lang="en-US" altLang="zh-HK" sz="2333" dirty="0">
              <a:solidFill>
                <a:srgbClr val="4D4D4C"/>
              </a:solidFill>
              <a:latin typeface="Menlo"/>
            </a:endParaRPr>
          </a:p>
          <a:p>
            <a:pPr>
              <a:buNone/>
            </a:pPr>
            <a:endParaRPr lang="zh-HK" altLang="en-US" sz="2333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ED03D3-B320-7238-F342-B1FB561A7E9C}"/>
              </a:ext>
            </a:extLst>
          </p:cNvPr>
          <p:cNvSpPr txBox="1"/>
          <p:nvPr/>
        </p:nvSpPr>
        <p:spPr>
          <a:xfrm>
            <a:off x="547955" y="629796"/>
            <a:ext cx="91602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Nginx(location /</a:t>
            </a:r>
            <a:r>
              <a:rPr lang="en-US" altLang="zh-HK" sz="4000" b="1" dirty="0" err="1"/>
              <a:t>langgraphplayground</a:t>
            </a:r>
            <a:r>
              <a:rPr lang="en-US" altLang="zh-HK" sz="4000" b="1" dirty="0"/>
              <a:t>/)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325532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049BB8-D64F-9808-6160-C959256BCE7F}"/>
              </a:ext>
            </a:extLst>
          </p:cNvPr>
          <p:cNvSpPr txBox="1"/>
          <p:nvPr/>
        </p:nvSpPr>
        <p:spPr>
          <a:xfrm>
            <a:off x="1149514" y="3271672"/>
            <a:ext cx="8296382" cy="3375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altLang="zh-HK" sz="2667" dirty="0"/>
          </a:p>
          <a:p>
            <a:pPr>
              <a:buNone/>
            </a:pPr>
            <a:r>
              <a:rPr lang="en-US" altLang="zh-HK" sz="2667" dirty="0"/>
              <a:t>For SSE to work properly, you need:</a:t>
            </a:r>
          </a:p>
          <a:p>
            <a:pPr>
              <a:buNone/>
            </a:pPr>
            <a:endParaRPr lang="en-US" altLang="zh-HK" sz="2667" dirty="0"/>
          </a:p>
          <a:p>
            <a:r>
              <a:rPr lang="en-US" altLang="zh-HK" sz="2667" b="1" dirty="0"/>
              <a:t> - HTTP/1.1</a:t>
            </a:r>
            <a:r>
              <a:rPr lang="en-US" altLang="zh-HK" sz="2667" dirty="0"/>
              <a:t> (technically works with 1.0, but 1.1 is better)</a:t>
            </a:r>
          </a:p>
          <a:p>
            <a:r>
              <a:rPr lang="en-US" altLang="zh-HK" sz="2667" b="1" dirty="0"/>
              <a:t> - No response buffering</a:t>
            </a:r>
            <a:r>
              <a:rPr lang="en-US" altLang="zh-HK" sz="2667" dirty="0"/>
              <a:t> (if you want streams immediately)</a:t>
            </a:r>
          </a:p>
          <a:p>
            <a:r>
              <a:rPr lang="en-US" altLang="zh-HK" sz="2667" b="1" dirty="0"/>
              <a:t> - Long read timeout</a:t>
            </a:r>
            <a:r>
              <a:rPr lang="en-US" altLang="zh-HK" sz="2667" dirty="0"/>
              <a:t> (SSE connections stay open)</a:t>
            </a:r>
          </a:p>
          <a:p>
            <a:r>
              <a:rPr lang="en-US" altLang="zh-HK" sz="2667" b="1" dirty="0"/>
              <a:t> - No caching</a:t>
            </a:r>
            <a:r>
              <a:rPr lang="en-US" altLang="zh-HK" sz="2667" dirty="0"/>
              <a:t> (each event stream is unique)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6F2C98-26F5-1FFA-557B-666E6D841BAE}"/>
              </a:ext>
            </a:extLst>
          </p:cNvPr>
          <p:cNvSpPr txBox="1"/>
          <p:nvPr/>
        </p:nvSpPr>
        <p:spPr>
          <a:xfrm>
            <a:off x="916112" y="1332044"/>
            <a:ext cx="6096000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location /langgraphplayground/ {</a:t>
            </a:r>
          </a:p>
          <a:p>
            <a:r>
              <a:rPr lang="zh-HK" altLang="en-US" sz="1500" dirty="0"/>
              <a:t>    proxy_pass http://localhost:2024;</a:t>
            </a:r>
          </a:p>
          <a:p>
            <a:r>
              <a:rPr lang="zh-HK" altLang="en-US" sz="1500" dirty="0"/>
              <a:t>    proxy_http_version 1.1;              # ✓ HTTP/1.1 (good for SSE)</a:t>
            </a:r>
          </a:p>
          <a:p>
            <a:r>
              <a:rPr lang="zh-HK" altLang="en-US" sz="1500" dirty="0"/>
              <a:t>    proxy_buffering off;                 # ✓ </a:t>
            </a:r>
            <a:r>
              <a:rPr lang="en-US" altLang="zh-HK" sz="1500" dirty="0"/>
              <a:t>if you want s</a:t>
            </a:r>
            <a:r>
              <a:rPr lang="zh-HK" altLang="en-US" sz="1500" dirty="0"/>
              <a:t>treams immediately</a:t>
            </a:r>
          </a:p>
          <a:p>
            <a:r>
              <a:rPr lang="zh-HK" altLang="en-US" sz="1500" dirty="0"/>
              <a:t>    proxy_cache off;                     # ✓ No caching</a:t>
            </a:r>
          </a:p>
          <a:p>
            <a:r>
              <a:rPr lang="zh-HK" altLang="en-US" sz="1500" dirty="0"/>
              <a:t>    proxy_read_timeout 300s;             # ✓ Long timeout for persistent connection</a:t>
            </a:r>
          </a:p>
          <a:p>
            <a:r>
              <a:rPr lang="zh-HK" altLang="en-US" sz="1500" dirty="0"/>
              <a:t>    # ... other headers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4E8DAE-35A8-26FC-A398-BA9A7C0FD143}"/>
              </a:ext>
            </a:extLst>
          </p:cNvPr>
          <p:cNvSpPr txBox="1"/>
          <p:nvPr/>
        </p:nvSpPr>
        <p:spPr>
          <a:xfrm>
            <a:off x="547955" y="441179"/>
            <a:ext cx="6118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Nginx(SSE Requirements)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1868792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43C9CF-95C7-E7C3-7AD2-AF06C7209673}"/>
              </a:ext>
            </a:extLst>
          </p:cNvPr>
          <p:cNvSpPr txBox="1"/>
          <p:nvPr/>
        </p:nvSpPr>
        <p:spPr>
          <a:xfrm>
            <a:off x="856180" y="792469"/>
            <a:ext cx="6876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/>
              <a:t>Nginx (if you want streaming)</a:t>
            </a:r>
            <a:endParaRPr lang="zh-HK" alt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377FB-E6D2-8129-9753-C545F6F7DB02}"/>
              </a:ext>
            </a:extLst>
          </p:cNvPr>
          <p:cNvSpPr txBox="1"/>
          <p:nvPr/>
        </p:nvSpPr>
        <p:spPr>
          <a:xfrm>
            <a:off x="1609277" y="2108948"/>
            <a:ext cx="6096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1500" dirty="0"/>
              <a:t>location / {</a:t>
            </a:r>
          </a:p>
          <a:p>
            <a:r>
              <a:rPr lang="zh-HK" altLang="en-US" sz="1500" dirty="0"/>
              <a:t>    proxy_pass http://localhost:3000;</a:t>
            </a:r>
          </a:p>
          <a:p>
            <a:r>
              <a:rPr lang="zh-HK" altLang="en-US" sz="1500" dirty="0"/>
              <a:t>    </a:t>
            </a:r>
          </a:p>
          <a:p>
            <a:r>
              <a:rPr lang="zh-HK" altLang="en-US" sz="1500" dirty="0"/>
              <a:t>    # CRITICAL for Flowise streaming</a:t>
            </a:r>
          </a:p>
          <a:p>
            <a:r>
              <a:rPr lang="zh-HK" altLang="en-US" sz="1500" dirty="0"/>
              <a:t>    proxy_http_version 1.1; # ← ADD THIS </a:t>
            </a:r>
          </a:p>
          <a:p>
            <a:r>
              <a:rPr lang="zh-HK" altLang="en-US" sz="1500" dirty="0"/>
              <a:t>    proxy_set_header Connection ""; # ← ADD THIS </a:t>
            </a:r>
          </a:p>
          <a:p>
            <a:r>
              <a:rPr lang="zh-HK" altLang="en-US" sz="1500" dirty="0"/>
              <a:t>    proxy_buffering off;           # ← ADD THIS </a:t>
            </a:r>
          </a:p>
          <a:p>
            <a:r>
              <a:rPr lang="zh-HK" altLang="en-US" sz="1500" dirty="0"/>
              <a:t>    proxy_cache off;               # ← ADD THIS </a:t>
            </a:r>
          </a:p>
          <a:p>
            <a:r>
              <a:rPr lang="zh-HK" altLang="en-US" sz="1500" dirty="0"/>
              <a:t>    proxy_read_timeout 300s;       # ← ADD THIS (AI can take time)</a:t>
            </a:r>
          </a:p>
          <a:p>
            <a:r>
              <a:rPr lang="zh-HK" altLang="en-US" sz="1500" dirty="0"/>
              <a:t>    </a:t>
            </a:r>
          </a:p>
          <a:p>
            <a:r>
              <a:rPr lang="zh-HK" altLang="en-US" sz="1500" dirty="0"/>
              <a:t>    # Standard headers</a:t>
            </a:r>
          </a:p>
          <a:p>
            <a:r>
              <a:rPr lang="zh-HK" altLang="en-US" sz="1500" dirty="0"/>
              <a:t>    proxy_set_header Host $host;</a:t>
            </a:r>
          </a:p>
          <a:p>
            <a:r>
              <a:rPr lang="zh-HK" altLang="en-US" sz="1500" dirty="0"/>
              <a:t>    proxy_set_header X-Real-IP $remote_addr;</a:t>
            </a:r>
          </a:p>
          <a:p>
            <a:r>
              <a:rPr lang="zh-HK" altLang="en-US" sz="1500" dirty="0"/>
              <a:t>    proxy_set_header X-Forwarded-For $proxy_add_x_forwarded_for;</a:t>
            </a:r>
          </a:p>
          <a:p>
            <a:r>
              <a:rPr lang="zh-HK" altLang="en-US" sz="1500" dirty="0"/>
              <a:t>    proxy_set_header X-Forwarded-Proto $scheme;</a:t>
            </a:r>
          </a:p>
          <a:p>
            <a:r>
              <a:rPr lang="zh-HK" altLang="en-US" sz="1500" dirty="0"/>
              <a:t>}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FADEDBC-C47D-08FB-9A46-DA3405069BDE}"/>
              </a:ext>
            </a:extLst>
          </p:cNvPr>
          <p:cNvSpPr/>
          <p:nvPr/>
        </p:nvSpPr>
        <p:spPr>
          <a:xfrm>
            <a:off x="7705277" y="3287731"/>
            <a:ext cx="3120347" cy="171235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500" dirty="0" err="1">
                <a:solidFill>
                  <a:schemeClr val="tx1"/>
                </a:solidFill>
              </a:rPr>
              <a:t>sudo</a:t>
            </a:r>
            <a:r>
              <a:rPr lang="en-US" altLang="zh-HK" sz="1500" dirty="0">
                <a:solidFill>
                  <a:schemeClr val="tx1"/>
                </a:solidFill>
              </a:rPr>
              <a:t> nginx –t </a:t>
            </a:r>
          </a:p>
          <a:p>
            <a:r>
              <a:rPr lang="en-US" altLang="zh-HK" sz="1500" dirty="0" err="1">
                <a:solidFill>
                  <a:schemeClr val="tx1"/>
                </a:solidFill>
              </a:rPr>
              <a:t>sudo</a:t>
            </a:r>
            <a:r>
              <a:rPr lang="en-US" altLang="zh-HK" sz="1500" dirty="0">
                <a:solidFill>
                  <a:schemeClr val="tx1"/>
                </a:solidFill>
              </a:rPr>
              <a:t> </a:t>
            </a:r>
            <a:r>
              <a:rPr lang="en-US" altLang="zh-HK" sz="1500" dirty="0" err="1">
                <a:solidFill>
                  <a:schemeClr val="tx1"/>
                </a:solidFill>
              </a:rPr>
              <a:t>systemctl</a:t>
            </a:r>
            <a:r>
              <a:rPr lang="en-US" altLang="zh-HK" sz="1500" dirty="0">
                <a:solidFill>
                  <a:schemeClr val="tx1"/>
                </a:solidFill>
              </a:rPr>
              <a:t> reload nginx</a:t>
            </a:r>
            <a:endParaRPr lang="zh-HK" altLang="en-US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859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41D71-C11E-9DA4-DE1C-D7F82D13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B5FD4-E773-AFBB-5CA2-AC486AB03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A316224-313D-DE5C-633E-46CEBB845D15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393660 w 14630400"/>
              <a:gd name="connsiteY45" fmla="*/ 6738449 h 6738449"/>
              <a:gd name="connsiteX46" fmla="*/ 0 w 14630400"/>
              <a:gd name="connsiteY46" fmla="*/ 6344789 h 6738449"/>
              <a:gd name="connsiteX47" fmla="*/ 0 w 14630400"/>
              <a:gd name="connsiteY47" fmla="*/ 2986540 h 6738449"/>
              <a:gd name="connsiteX48" fmla="*/ 292993 w 14630400"/>
              <a:gd name="connsiteY48" fmla="*/ 3279532 h 6738449"/>
              <a:gd name="connsiteX49" fmla="*/ 1967324 w 14630400"/>
              <a:gd name="connsiteY49" fmla="*/ 3279532 h 6738449"/>
              <a:gd name="connsiteX50" fmla="*/ 2260316 w 14630400"/>
              <a:gd name="connsiteY50" fmla="*/ 2986540 h 6738449"/>
              <a:gd name="connsiteX51" fmla="*/ 2260316 w 14630400"/>
              <a:gd name="connsiteY51" fmla="*/ 1814605 h 6738449"/>
              <a:gd name="connsiteX52" fmla="*/ 1967324 w 14630400"/>
              <a:gd name="connsiteY52" fmla="*/ 1521613 h 6738449"/>
              <a:gd name="connsiteX53" fmla="*/ 292993 w 14630400"/>
              <a:gd name="connsiteY53" fmla="*/ 1521613 h 6738449"/>
              <a:gd name="connsiteX54" fmla="*/ 0 w 14630400"/>
              <a:gd name="connsiteY54" fmla="*/ 1814605 h 6738449"/>
              <a:gd name="connsiteX55" fmla="*/ 0 w 14630400"/>
              <a:gd name="connsiteY55" fmla="*/ 393660 h 6738449"/>
              <a:gd name="connsiteX56" fmla="*/ 393660 w 14630400"/>
              <a:gd name="connsiteY56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1386283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4825B-679B-CE8D-B15C-762D349ACC51}"/>
              </a:ext>
            </a:extLst>
          </p:cNvPr>
          <p:cNvSpPr txBox="1"/>
          <p:nvPr/>
        </p:nvSpPr>
        <p:spPr>
          <a:xfrm>
            <a:off x="856180" y="792469"/>
            <a:ext cx="9168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b="1" dirty="0" err="1"/>
              <a:t>FastAPI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LangGraph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309308-12AB-384A-31B0-776DC41C7E23}"/>
              </a:ext>
            </a:extLst>
          </p:cNvPr>
          <p:cNvSpPr txBox="1"/>
          <p:nvPr/>
        </p:nvSpPr>
        <p:spPr>
          <a:xfrm>
            <a:off x="762000" y="2120950"/>
            <a:ext cx="1037689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HK" altLang="en-US" sz="2000" b="1" dirty="0"/>
              <a:t>LangChain as the Foundation</a:t>
            </a:r>
            <a:endParaRPr lang="en-US" altLang="zh-HK" sz="2000" b="1" dirty="0"/>
          </a:p>
          <a:p>
            <a:r>
              <a:rPr lang="zh-HK" altLang="en-US" sz="2000" dirty="0"/>
              <a:t>      Handles core LLM logic, such as chaining prompts, managing memory (e.g., conversation history), and integrating external tools/data sources. It's the "brain" for simple interactions.</a:t>
            </a:r>
            <a:endParaRPr lang="en-US" altLang="zh-HK" sz="2000" dirty="0"/>
          </a:p>
          <a:p>
            <a:endParaRPr lang="zh-HK" altLang="en-US" sz="2000" dirty="0"/>
          </a:p>
          <a:p>
            <a:r>
              <a:rPr lang="zh-HK" altLang="en-US" sz="2000" b="1" dirty="0"/>
              <a:t>LangGraph as the Orchestrator</a:t>
            </a:r>
            <a:endParaRPr lang="en-US" altLang="zh-HK" sz="2000" b="1" dirty="0"/>
          </a:p>
          <a:p>
            <a:r>
              <a:rPr lang="zh-HK" altLang="en-US" sz="2000" dirty="0"/>
              <a:t>      Builds on LangChain to create dynamic, graph-based workflows. In chatbots, it manages multi-turn conversations, agentic behaviors (e.g., deciding when to call tools or end a loop), and state persistence across sessions.</a:t>
            </a:r>
            <a:endParaRPr lang="en-US" altLang="zh-HK" sz="2000" dirty="0"/>
          </a:p>
          <a:p>
            <a:endParaRPr lang="zh-HK" altLang="en-US" sz="2000" dirty="0"/>
          </a:p>
          <a:p>
            <a:r>
              <a:rPr lang="zh-HK" altLang="en-US" sz="2000" b="1" dirty="0"/>
              <a:t>FastAPI as the Interface</a:t>
            </a:r>
            <a:endParaRPr lang="en-US" altLang="zh-HK" sz="2000" b="1" dirty="0"/>
          </a:p>
          <a:p>
            <a:r>
              <a:rPr lang="zh-HK" altLang="en-US" sz="2000" dirty="0"/>
              <a:t>      Serves as the entry point, turning the LangChain/LangGraph logic into a web service. It handles routing, request validation, and response streaming, making the chatbot accessible via APIs for frontends or integrations</a:t>
            </a:r>
            <a:r>
              <a:rPr lang="en-US" altLang="zh-HK" sz="2000" dirty="0"/>
              <a:t> and serving the frontend. 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1911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09A0E4-D6FB-4E6E-6BF1-D942604013C4}"/>
              </a:ext>
            </a:extLst>
          </p:cNvPr>
          <p:cNvSpPr txBox="1"/>
          <p:nvPr/>
        </p:nvSpPr>
        <p:spPr>
          <a:xfrm>
            <a:off x="419528" y="2079904"/>
            <a:ext cx="11352944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fastapi.responses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fastapi.staticfiles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pydantic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langchain_core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HumanMessage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ToolMessage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add_messages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StateGraph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2000" dirty="0">
                <a:solidFill>
                  <a:srgbClr val="4FC1FF"/>
                </a:solidFill>
                <a:latin typeface="Consolas" panose="020B0609020204030204" pitchFamily="49" charset="0"/>
              </a:rPr>
              <a:t>END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langchain_core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DCDCAA"/>
                </a:solidFill>
                <a:latin typeface="Consolas" panose="020B0609020204030204" pitchFamily="49" charset="0"/>
              </a:rPr>
              <a:t>tool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langchain_aws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ChatBedrock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checkpoint</a:t>
            </a:r>
            <a:r>
              <a:rPr lang="en-US" altLang="zh-HK" sz="20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MemorySaver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20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20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20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endParaRPr lang="en-US" altLang="zh-HK" sz="20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7AFDF1-6BDE-D5C6-98C5-285A511DF58D}"/>
              </a:ext>
            </a:extLst>
          </p:cNvPr>
          <p:cNvSpPr txBox="1"/>
          <p:nvPr/>
        </p:nvSpPr>
        <p:spPr>
          <a:xfrm>
            <a:off x="419528" y="27020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16609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46DD73-F1A3-271C-B6E0-3F2B8ECBA56A}"/>
              </a:ext>
            </a:extLst>
          </p:cNvPr>
          <p:cNvSpPr txBox="1"/>
          <p:nvPr/>
        </p:nvSpPr>
        <p:spPr>
          <a:xfrm>
            <a:off x="1335641" y="2473572"/>
            <a:ext cx="8810090" cy="30931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❌ Too restrictive - only accepts lists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-&gt;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✅ Better - accepts any sequence type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-&gt;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Now all of these work: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list ✓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tuple ✓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process_items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"a"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"b"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"c"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})           </a:t>
            </a:r>
            <a:r>
              <a:rPr lang="en-US" sz="1500" dirty="0">
                <a:solidFill>
                  <a:srgbClr val="6A9955"/>
                </a:solidFill>
                <a:latin typeface="Consolas" panose="020B0609020204030204" pitchFamily="49" charset="0"/>
              </a:rPr>
              <a:t># ✗ set is NOT a sequence (unordered)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6FEB-0054-8229-24D1-EE29EA93D386}"/>
              </a:ext>
            </a:extLst>
          </p:cNvPr>
          <p:cNvSpPr txBox="1"/>
          <p:nvPr/>
        </p:nvSpPr>
        <p:spPr>
          <a:xfrm>
            <a:off x="419528" y="706852"/>
            <a:ext cx="81850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Sequence? Like [“1”, “2”, “3”]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751741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3947E6-2322-0BD2-C287-EB8B3B85B377}"/>
              </a:ext>
            </a:extLst>
          </p:cNvPr>
          <p:cNvSpPr txBox="1"/>
          <p:nvPr/>
        </p:nvSpPr>
        <p:spPr>
          <a:xfrm>
            <a:off x="796247" y="975036"/>
            <a:ext cx="86217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Annotated? For documentation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1C9B0-049D-23DF-5E71-421E10D8CD25}"/>
              </a:ext>
            </a:extLst>
          </p:cNvPr>
          <p:cNvSpPr txBox="1"/>
          <p:nvPr/>
        </p:nvSpPr>
        <p:spPr>
          <a:xfrm>
            <a:off x="1720922" y="2640921"/>
            <a:ext cx="7825483" cy="19389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typing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b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send_email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recipient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"Email address of the recipient"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subject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"Email subject line, max 100 chars"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>
                <a:solidFill>
                  <a:srgbClr val="CE9178"/>
                </a:solidFill>
                <a:latin typeface="Consolas" panose="020B0609020204030204" pitchFamily="49" charset="0"/>
              </a:rPr>
              <a:t>"HTML or plain text email body"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) -&gt; </a:t>
            </a: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...</a:t>
            </a:r>
          </a:p>
        </p:txBody>
      </p:sp>
    </p:spTree>
    <p:extLst>
      <p:ext uri="{BB962C8B-B14F-4D97-AF65-F5344CB8AC3E}">
        <p14:creationId xmlns:p14="http://schemas.microsoft.com/office/powerpoint/2010/main" val="218510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5A0CB-FCEC-2BF5-DE88-47ABC5545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43A41B-D9FB-759B-274A-5A43B140279B}"/>
              </a:ext>
            </a:extLst>
          </p:cNvPr>
          <p:cNvSpPr/>
          <p:nvPr/>
        </p:nvSpPr>
        <p:spPr>
          <a:xfrm>
            <a:off x="661492" y="1298675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3CC3375-6A07-86F0-DED0-2D7A77EDB5ED}"/>
              </a:ext>
            </a:extLst>
          </p:cNvPr>
          <p:cNvSpPr/>
          <p:nvPr/>
        </p:nvSpPr>
        <p:spPr>
          <a:xfrm>
            <a:off x="661491" y="2268877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3333" dirty="0"/>
              <a:t>1. Most LLM API endpoint for 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D5F86E-460C-1A62-9F6B-98D8B9C1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7B28AC-593D-5015-2A94-7952428CC66E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393660 w 14630400"/>
              <a:gd name="connsiteY8" fmla="*/ 0 h 6738449"/>
              <a:gd name="connsiteX9" fmla="*/ 14236740 w 14630400"/>
              <a:gd name="connsiteY9" fmla="*/ 0 h 6738449"/>
              <a:gd name="connsiteX10" fmla="*/ 14630400 w 14630400"/>
              <a:gd name="connsiteY10" fmla="*/ 393660 h 6738449"/>
              <a:gd name="connsiteX11" fmla="*/ 14630400 w 14630400"/>
              <a:gd name="connsiteY11" fmla="*/ 6344789 h 6738449"/>
              <a:gd name="connsiteX12" fmla="*/ 14236740 w 14630400"/>
              <a:gd name="connsiteY12" fmla="*/ 6738449 h 6738449"/>
              <a:gd name="connsiteX13" fmla="*/ 393660 w 14630400"/>
              <a:gd name="connsiteY13" fmla="*/ 6738449 h 6738449"/>
              <a:gd name="connsiteX14" fmla="*/ 0 w 14630400"/>
              <a:gd name="connsiteY14" fmla="*/ 6344789 h 6738449"/>
              <a:gd name="connsiteX15" fmla="*/ 0 w 14630400"/>
              <a:gd name="connsiteY15" fmla="*/ 2986540 h 6738449"/>
              <a:gd name="connsiteX16" fmla="*/ 292993 w 14630400"/>
              <a:gd name="connsiteY16" fmla="*/ 3279532 h 6738449"/>
              <a:gd name="connsiteX17" fmla="*/ 1967324 w 14630400"/>
              <a:gd name="connsiteY17" fmla="*/ 3279532 h 6738449"/>
              <a:gd name="connsiteX18" fmla="*/ 2260316 w 14630400"/>
              <a:gd name="connsiteY18" fmla="*/ 2986540 h 6738449"/>
              <a:gd name="connsiteX19" fmla="*/ 2260316 w 14630400"/>
              <a:gd name="connsiteY19" fmla="*/ 1814605 h 6738449"/>
              <a:gd name="connsiteX20" fmla="*/ 1967324 w 14630400"/>
              <a:gd name="connsiteY20" fmla="*/ 1521613 h 6738449"/>
              <a:gd name="connsiteX21" fmla="*/ 292993 w 14630400"/>
              <a:gd name="connsiteY21" fmla="*/ 1521613 h 6738449"/>
              <a:gd name="connsiteX22" fmla="*/ 0 w 14630400"/>
              <a:gd name="connsiteY22" fmla="*/ 1814605 h 6738449"/>
              <a:gd name="connsiteX23" fmla="*/ 0 w 14630400"/>
              <a:gd name="connsiteY23" fmla="*/ 393660 h 6738449"/>
              <a:gd name="connsiteX24" fmla="*/ 393660 w 14630400"/>
              <a:gd name="connsiteY2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rgbClr val="000000">
              <a:alpha val="57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>
              <a:solidFill>
                <a:schemeClr val="lt1">
                  <a:alpha val="3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686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BF4AF2-3A6A-573B-1EF7-405DDA566F0B}"/>
              </a:ext>
            </a:extLst>
          </p:cNvPr>
          <p:cNvSpPr txBox="1"/>
          <p:nvPr/>
        </p:nvSpPr>
        <p:spPr>
          <a:xfrm>
            <a:off x="1746606" y="1711222"/>
            <a:ext cx="8219326" cy="240065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FastAPI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"My API"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name (shows in docs)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description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 cool API"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description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HK" sz="1500" dirty="0">
                <a:solidFill>
                  <a:srgbClr val="9CDCFE"/>
                </a:solidFill>
                <a:latin typeface="Consolas" panose="020B0609020204030204" pitchFamily="49" charset="0"/>
              </a:rPr>
              <a:t>version</a:t>
            </a:r>
            <a:r>
              <a:rPr lang="en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"1.0.0"</a:t>
            </a: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 </a:t>
            </a:r>
            <a:r>
              <a:rPr lang="en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API version</a:t>
            </a: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)</a:t>
            </a:r>
          </a:p>
          <a:p>
            <a:pPr>
              <a:buNone/>
            </a:pPr>
            <a:br>
              <a:rPr lang="en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6EA20D-C7CC-604F-84FA-793DAD910C86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? 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92200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F8193A-63EF-30D2-184C-F9433EB997C8}"/>
              </a:ext>
            </a:extLst>
          </p:cNvPr>
          <p:cNvSpPr txBox="1"/>
          <p:nvPr/>
        </p:nvSpPr>
        <p:spPr>
          <a:xfrm>
            <a:off x="1164403" y="2899714"/>
            <a:ext cx="6096000" cy="3323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>
                <a:latin typeface="Consolas" panose="020B0609020204030204" pitchFamily="49" charset="0"/>
              </a:rPr>
              <a:t>Request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Represents HTTP request data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Access request headers, body, query parameters, etc.</a:t>
            </a: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 err="1">
                <a:latin typeface="Consolas" panose="020B0609020204030204" pitchFamily="49" charset="0"/>
              </a:rPr>
              <a:t>HTMLResponse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Returns HTML content in HTTP responses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Serve web pages directly from </a:t>
            </a:r>
            <a:r>
              <a:rPr lang="en-HK" sz="1500" dirty="0" err="1">
                <a:latin typeface="-apple-system"/>
              </a:rPr>
              <a:t>FastAPI</a:t>
            </a:r>
            <a:endParaRPr lang="en-HK" sz="1500" dirty="0">
              <a:latin typeface="-apple-system"/>
            </a:endParaRPr>
          </a:p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HK" sz="2333" b="1" dirty="0" err="1">
                <a:latin typeface="Consolas" panose="020B0609020204030204" pitchFamily="49" charset="0"/>
              </a:rPr>
              <a:t>StaticFiles</a:t>
            </a:r>
            <a:endParaRPr lang="en-HK" sz="2333" b="1" dirty="0">
              <a:latin typeface="-apple-system"/>
            </a:endParaRPr>
          </a:p>
          <a:p>
            <a:pPr algn="l"/>
            <a:r>
              <a:rPr lang="en-HK" sz="1500" b="1" dirty="0">
                <a:latin typeface="-apple-system"/>
              </a:rPr>
              <a:t>1. Purpose</a:t>
            </a:r>
            <a:r>
              <a:rPr lang="en-HK" sz="1500" dirty="0">
                <a:latin typeface="-apple-system"/>
              </a:rPr>
              <a:t>: Serves static files (CSS, JavaScript, images)</a:t>
            </a:r>
          </a:p>
          <a:p>
            <a:pPr algn="l"/>
            <a:r>
              <a:rPr lang="en-HK" sz="1500" b="1" dirty="0">
                <a:latin typeface="-apple-system"/>
              </a:rPr>
              <a:t>2. Use Case</a:t>
            </a:r>
            <a:r>
              <a:rPr lang="en-HK" sz="1500" dirty="0">
                <a:latin typeface="-apple-system"/>
              </a:rPr>
              <a:t>: Mount static file directories to the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45955-B26E-CD99-254A-14CC8DE73B68}"/>
              </a:ext>
            </a:extLst>
          </p:cNvPr>
          <p:cNvSpPr txBox="1"/>
          <p:nvPr/>
        </p:nvSpPr>
        <p:spPr>
          <a:xfrm>
            <a:off x="1138718" y="1768571"/>
            <a:ext cx="6096000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Request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fastapi.responses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fastapi.staticfiles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8F6C-34DB-35A8-DD18-EEBD0869D067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?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449731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96DCC7-B6EA-DC11-2774-EC9690ACAB47}"/>
              </a:ext>
            </a:extLst>
          </p:cNvPr>
          <p:cNvSpPr txBox="1"/>
          <p:nvPr/>
        </p:nvSpPr>
        <p:spPr>
          <a:xfrm>
            <a:off x="513708" y="1477918"/>
            <a:ext cx="11164585" cy="227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1000"/>
              </a:spcAft>
            </a:pPr>
            <a:r>
              <a:rPr lang="en-US" sz="2667" b="1" dirty="0">
                <a:latin typeface="-apple-system"/>
              </a:rPr>
              <a:t>What is </a:t>
            </a:r>
            <a:r>
              <a:rPr lang="en-US" sz="2667" b="1" dirty="0" err="1">
                <a:latin typeface="-apple-system"/>
              </a:rPr>
              <a:t>Pydantic</a:t>
            </a:r>
            <a:r>
              <a:rPr lang="en-US" sz="2667" b="1" dirty="0">
                <a:latin typeface="-apple-system"/>
              </a:rPr>
              <a:t>?</a:t>
            </a:r>
          </a:p>
          <a:p>
            <a:pPr algn="l"/>
            <a:endParaRPr lang="en-US" sz="2667" dirty="0">
              <a:latin typeface="-apple-system"/>
            </a:endParaRPr>
          </a:p>
          <a:p>
            <a:pPr algn="l"/>
            <a:r>
              <a:rPr lang="en-US" sz="2667" dirty="0">
                <a:latin typeface="-apple-system"/>
              </a:rPr>
              <a:t>Data validation and settings management using Python type annotations</a:t>
            </a:r>
          </a:p>
          <a:p>
            <a:pPr algn="l"/>
            <a:endParaRPr lang="en-US" sz="2667" b="1" dirty="0">
              <a:latin typeface="-apple-system"/>
            </a:endParaRPr>
          </a:p>
          <a:p>
            <a:pPr algn="l"/>
            <a:r>
              <a:rPr lang="en-US" sz="2667" b="1" dirty="0" err="1">
                <a:latin typeface="-apple-system"/>
              </a:rPr>
              <a:t>BaseModel</a:t>
            </a:r>
            <a:r>
              <a:rPr lang="en-US" sz="2667" dirty="0">
                <a:latin typeface="-apple-system"/>
              </a:rPr>
              <a:t>: Base class for creating data models with automatic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2C41E6-8809-6752-19FF-930589878197}"/>
              </a:ext>
            </a:extLst>
          </p:cNvPr>
          <p:cNvSpPr txBox="1"/>
          <p:nvPr/>
        </p:nvSpPr>
        <p:spPr>
          <a:xfrm>
            <a:off x="419528" y="270200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What is </a:t>
            </a:r>
            <a:r>
              <a:rPr lang="en-US" altLang="zh-HK" sz="4000" b="1" dirty="0" err="1"/>
              <a:t>Pydantic</a:t>
            </a:r>
            <a:r>
              <a:rPr lang="en-US" altLang="zh-HK" sz="4000" b="1" dirty="0"/>
              <a:t>? </a:t>
            </a:r>
            <a:endParaRPr lang="zh-HK" alt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3CCE7-37DE-8F08-33D5-17EE444D5E6B}"/>
              </a:ext>
            </a:extLst>
          </p:cNvPr>
          <p:cNvSpPr txBox="1"/>
          <p:nvPr/>
        </p:nvSpPr>
        <p:spPr>
          <a:xfrm>
            <a:off x="993169" y="4476176"/>
            <a:ext cx="6096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pydantic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BaseModel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ChatRequest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message: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thread_id</a:t>
            </a:r>
            <a:r>
              <a:rPr lang="en-US" sz="15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30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7F64F8-9688-7679-5CB0-DF679449FA2B}"/>
              </a:ext>
            </a:extLst>
          </p:cNvPr>
          <p:cNvSpPr txBox="1"/>
          <p:nvPr/>
        </p:nvSpPr>
        <p:spPr>
          <a:xfrm>
            <a:off x="1378449" y="1541502"/>
            <a:ext cx="9563528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Serving Static files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FastAPI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.mount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StaticFiles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directory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LangChain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and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logic starts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#...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LangChain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and </a:t>
            </a:r>
            <a:r>
              <a:rPr lang="en-US" altLang="zh-HK" sz="1500" dirty="0" err="1">
                <a:solidFill>
                  <a:srgbClr val="6A9955"/>
                </a:solidFill>
                <a:latin typeface="Consolas" panose="020B0609020204030204" pitchFamily="49" charset="0"/>
              </a:rPr>
              <a:t>LangGraph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 logic ends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Frontend calling these endpoints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.get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response_class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root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request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Request):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HTMLResponse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"static/index.html"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read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.post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"/chat"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chat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"configurable"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}}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HumanMessage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)]}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graph.invoke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config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"response"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].content}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E6780-192B-D8CE-02F1-E4BB742A4089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3259318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23AA2-A0C5-1D26-CB98-A5E4263EF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16CC8B-BF9C-B9C2-B58A-0AC6E86FF379}"/>
              </a:ext>
            </a:extLst>
          </p:cNvPr>
          <p:cNvSpPr txBox="1"/>
          <p:nvPr/>
        </p:nvSpPr>
        <p:spPr>
          <a:xfrm>
            <a:off x="1378449" y="1541502"/>
            <a:ext cx="9563528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LLM: AWS Nova Lite via Bedrock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ChatBedrock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model_id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"amazon.nova-lite-v1:0"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region_name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"us-east-1"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Simple tool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@tool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 -&gt;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"""Multiply two numbers."""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*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[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multiply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bind_tools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tools_by_name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tools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08853-B8A2-946A-F184-F9F411A57A24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267296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70452-F867-7129-90B5-22979BDD8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1F9D76-ECAB-2376-5E3B-2D8B3A11919B}"/>
              </a:ext>
            </a:extLst>
          </p:cNvPr>
          <p:cNvSpPr txBox="1"/>
          <p:nvPr/>
        </p:nvSpPr>
        <p:spPr>
          <a:xfrm>
            <a:off x="1044539" y="1556342"/>
            <a:ext cx="10051552" cy="447814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State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dict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Annotated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Sequence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add_messages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Nodes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tool_node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[]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tool_calls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tools_by_name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]].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args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ToolMessage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content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dumps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tool_result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tool_call_id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tool_call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"id"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outputs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call_model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system_prompt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SystemMessage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"You are a helpful AI. Use tools if needed."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llm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invoke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system_prompt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[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925CB-1C7A-C3B4-6D13-37C5EE68D496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27583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715ED-3449-1E05-93FE-7FD90003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46031D-0996-C015-91F6-8102FE24E7C0}"/>
              </a:ext>
            </a:extLst>
          </p:cNvPr>
          <p:cNvSpPr txBox="1"/>
          <p:nvPr/>
        </p:nvSpPr>
        <p:spPr>
          <a:xfrm>
            <a:off x="847618" y="1308050"/>
            <a:ext cx="10676563" cy="517064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Condition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should_continue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-</a:t>
            </a:r>
            <a:r>
              <a:rPr lang="en-US" altLang="zh-HK" sz="15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last_message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.tool_calls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"end"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"continue"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Graph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StateGraph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state_schema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AgentState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call_model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tool_node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set_entry_point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add_conditional_edges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should_continue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"continue"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"end"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END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})</a:t>
            </a:r>
          </a:p>
          <a:p>
            <a:pPr>
              <a:buNone/>
            </a:pP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add_edge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"tools"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"agent"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MemorySaver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workflow</a:t>
            </a:r>
            <a:r>
              <a:rPr lang="en-US" altLang="zh-HK" sz="15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compile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checkpointer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memory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Default for simplicity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29838-8CC6-B194-50C4-666BF209ED88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0010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43B9B3-1D9A-9B8F-B15C-49F96BDA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4" y="2000051"/>
            <a:ext cx="10987033" cy="2857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43BB2-C740-D6D2-2EFF-C659B77F7A8F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code</a:t>
            </a:r>
            <a:endParaRPr lang="zh-HK" altLang="en-US" sz="40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409A98-982F-113C-29D6-83B6353D75A1}"/>
              </a:ext>
            </a:extLst>
          </p:cNvPr>
          <p:cNvSpPr/>
          <p:nvPr/>
        </p:nvSpPr>
        <p:spPr>
          <a:xfrm>
            <a:off x="8964203" y="1652427"/>
            <a:ext cx="2500045" cy="1969214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DCB963-E598-02BA-9C6A-4082B83E1D11}"/>
              </a:ext>
            </a:extLst>
          </p:cNvPr>
          <p:cNvSpPr txBox="1"/>
          <p:nvPr/>
        </p:nvSpPr>
        <p:spPr>
          <a:xfrm>
            <a:off x="9161125" y="1757240"/>
            <a:ext cx="107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LangChain</a:t>
            </a:r>
            <a:endParaRPr lang="en-HK" sz="15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0D8B1-EA72-5A11-0448-3921967B8C58}"/>
              </a:ext>
            </a:extLst>
          </p:cNvPr>
          <p:cNvSpPr/>
          <p:nvPr/>
        </p:nvSpPr>
        <p:spPr>
          <a:xfrm>
            <a:off x="1425246" y="3621641"/>
            <a:ext cx="3018328" cy="19692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26AA46-0E36-A00E-B981-39817E5BA40D}"/>
              </a:ext>
            </a:extLst>
          </p:cNvPr>
          <p:cNvSpPr txBox="1"/>
          <p:nvPr/>
        </p:nvSpPr>
        <p:spPr>
          <a:xfrm>
            <a:off x="1425246" y="3566213"/>
            <a:ext cx="107830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LangChain</a:t>
            </a:r>
            <a:endParaRPr lang="en-HK" sz="15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E4C744-416A-9680-C4D6-F7CAB978076A}"/>
              </a:ext>
            </a:extLst>
          </p:cNvPr>
          <p:cNvSpPr/>
          <p:nvPr/>
        </p:nvSpPr>
        <p:spPr>
          <a:xfrm>
            <a:off x="496584" y="1363478"/>
            <a:ext cx="11094663" cy="4081825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70066B-A38E-741F-3655-43DBF8D1B375}"/>
              </a:ext>
            </a:extLst>
          </p:cNvPr>
          <p:cNvSpPr txBox="1"/>
          <p:nvPr/>
        </p:nvSpPr>
        <p:spPr>
          <a:xfrm>
            <a:off x="808797" y="1492254"/>
            <a:ext cx="10950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LangGraph</a:t>
            </a:r>
            <a:endParaRPr lang="en-HK" sz="1500" dirty="0"/>
          </a:p>
        </p:txBody>
      </p:sp>
    </p:spTree>
    <p:extLst>
      <p:ext uri="{BB962C8B-B14F-4D97-AF65-F5344CB8AC3E}">
        <p14:creationId xmlns:p14="http://schemas.microsoft.com/office/powerpoint/2010/main" val="34410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9CC1D7-C8F8-6ACD-AE7C-48964E247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614" y="1588977"/>
            <a:ext cx="6882773" cy="43821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7DBADE-4CC4-9EF8-945F-4CBFCBABD5DD}"/>
              </a:ext>
            </a:extLst>
          </p:cNvPr>
          <p:cNvSpPr txBox="1"/>
          <p:nvPr/>
        </p:nvSpPr>
        <p:spPr>
          <a:xfrm>
            <a:off x="0" y="0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The relationship between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LangChain</a:t>
            </a:r>
            <a:r>
              <a:rPr lang="en-US" altLang="zh-HK" sz="4000" b="1" dirty="0"/>
              <a:t> and </a:t>
            </a:r>
            <a:r>
              <a:rPr lang="en-US" altLang="zh-HK" sz="4000" b="1" dirty="0" err="1"/>
              <a:t>FastAPI</a:t>
            </a:r>
            <a:r>
              <a:rPr lang="en-US" altLang="zh-HK" sz="4000" b="1" dirty="0"/>
              <a:t>: </a:t>
            </a:r>
            <a:r>
              <a:rPr lang="en-US" altLang="zh-HK" sz="4000" b="1" dirty="0" err="1"/>
              <a:t>LangGraph</a:t>
            </a:r>
            <a:r>
              <a:rPr lang="en-US" altLang="zh-HK" sz="4000" b="1" dirty="0"/>
              <a:t> doc demo</a:t>
            </a:r>
            <a:endParaRPr lang="zh-HK" alt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FAEA2-FFDF-C8D4-57F1-4F2B3777FCED}"/>
              </a:ext>
            </a:extLst>
          </p:cNvPr>
          <p:cNvSpPr txBox="1"/>
          <p:nvPr/>
        </p:nvSpPr>
        <p:spPr>
          <a:xfrm>
            <a:off x="477321" y="6353246"/>
            <a:ext cx="9060066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1500" dirty="0"/>
              <a:t>https://langchain-ai.github.io/langgraphjs/reference/classes/langgraph.StateGraph.html</a:t>
            </a:r>
          </a:p>
        </p:txBody>
      </p:sp>
    </p:spTree>
    <p:extLst>
      <p:ext uri="{BB962C8B-B14F-4D97-AF65-F5344CB8AC3E}">
        <p14:creationId xmlns:p14="http://schemas.microsoft.com/office/powerpoint/2010/main" val="24591678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E30A8C-3363-5B94-2A93-0E667956FEE4}"/>
              </a:ext>
            </a:extLst>
          </p:cNvPr>
          <p:cNvSpPr txBox="1"/>
          <p:nvPr/>
        </p:nvSpPr>
        <p:spPr>
          <a:xfrm>
            <a:off x="659259" y="1875730"/>
            <a:ext cx="11113213" cy="401648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&lt;!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DOCTYPE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"messages"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"input"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placeholder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"Type message"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()"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button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crypto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randomUUID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();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// Unique per instance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send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 {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'input'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inp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'messages'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`&lt;p&gt;You: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&lt;/p&gt;`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'/chat'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})});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'messages'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innerHTML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`&lt;p&gt;Bot: 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${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data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response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&lt;/p&gt;`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body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html</a:t>
            </a:r>
            <a:r>
              <a:rPr lang="en-US" altLang="zh-HK" sz="15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8C3A3D-7AC8-EE8C-16BC-DF76810D58C6}"/>
              </a:ext>
            </a:extLst>
          </p:cNvPr>
          <p:cNvSpPr txBox="1"/>
          <p:nvPr/>
        </p:nvSpPr>
        <p:spPr>
          <a:xfrm>
            <a:off x="659259" y="466344"/>
            <a:ext cx="2724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Frontend</a:t>
            </a:r>
            <a:endParaRPr lang="zh-HK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08002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B804F-A665-708A-69A7-6F4A1C0A6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56B16-63ED-B687-EE80-C9A14F87660D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</a:t>
            </a:r>
            <a:endParaRPr lang="en-US" sz="3708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AB60EC3B-25A2-1C36-90DF-C6E2EDBC01B0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API endpoint is stateless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You need to sent full chat history to API endpoint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You can find the responses in the network tab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499E0D-6AFC-1C7F-9BCA-CB57E755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422"/>
          <a:stretch>
            <a:fillRect/>
          </a:stretch>
        </p:blipFill>
        <p:spPr>
          <a:xfrm>
            <a:off x="2821421" y="3890089"/>
            <a:ext cx="5226669" cy="27679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37026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C5539F-3C42-1DFD-2777-F40F40B679DB}"/>
              </a:ext>
            </a:extLst>
          </p:cNvPr>
          <p:cNvSpPr txBox="1"/>
          <p:nvPr/>
        </p:nvSpPr>
        <p:spPr>
          <a:xfrm>
            <a:off x="582203" y="590764"/>
            <a:ext cx="11524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config = {"configurable": {"</a:t>
            </a:r>
            <a:r>
              <a:rPr lang="en-US" altLang="zh-HK" sz="4000" b="1" dirty="0" err="1"/>
              <a:t>thread_id</a:t>
            </a:r>
            <a:r>
              <a:rPr lang="en-US" altLang="zh-HK" sz="4000" b="1" dirty="0"/>
              <a:t>": </a:t>
            </a:r>
            <a:r>
              <a:rPr lang="en-US" altLang="zh-HK" sz="4000" b="1" dirty="0" err="1"/>
              <a:t>input.thread_id</a:t>
            </a:r>
            <a:r>
              <a:rPr lang="en-US" altLang="zh-HK" sz="4000" b="1" dirty="0"/>
              <a:t>}}</a:t>
            </a:r>
            <a:endParaRPr lang="zh-HK" altLang="en-US" sz="4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5312-DB93-F535-A287-4B722CD0D2A6}"/>
              </a:ext>
            </a:extLst>
          </p:cNvPr>
          <p:cNvSpPr txBox="1"/>
          <p:nvPr/>
        </p:nvSpPr>
        <p:spPr>
          <a:xfrm>
            <a:off x="1236111" y="2406594"/>
            <a:ext cx="102163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9100" indent="-619100">
              <a:buAutoNum type="arabicParenR"/>
            </a:pPr>
            <a:r>
              <a:rPr lang="en-US" altLang="zh-HK" sz="3000" dirty="0"/>
              <a:t>The config </a:t>
            </a:r>
            <a:r>
              <a:rPr lang="en-US" altLang="zh-HK" sz="3000" dirty="0" err="1"/>
              <a:t>dict</a:t>
            </a:r>
            <a:r>
              <a:rPr lang="en-US" altLang="zh-HK" sz="3000" dirty="0"/>
              <a:t> passes the actual </a:t>
            </a:r>
            <a:r>
              <a:rPr lang="en-US" altLang="zh-HK" sz="3000" dirty="0" err="1"/>
              <a:t>thread_id</a:t>
            </a:r>
            <a:r>
              <a:rPr lang="en-US" altLang="zh-HK" sz="3000" dirty="0"/>
              <a:t> (from the request input) to </a:t>
            </a:r>
            <a:r>
              <a:rPr lang="en-US" altLang="zh-HK" sz="3000" dirty="0" err="1"/>
              <a:t>LangGraph's</a:t>
            </a:r>
            <a:r>
              <a:rPr lang="en-US" altLang="zh-HK" sz="3000" dirty="0"/>
              <a:t> </a:t>
            </a:r>
            <a:r>
              <a:rPr lang="en-US" altLang="zh-HK" sz="3000" dirty="0" err="1"/>
              <a:t>checkpointer</a:t>
            </a:r>
            <a:r>
              <a:rPr lang="en-US" altLang="zh-HK" sz="3000" dirty="0"/>
              <a:t> during </a:t>
            </a:r>
            <a:r>
              <a:rPr lang="en-US" altLang="zh-HK" sz="3000" dirty="0" err="1"/>
              <a:t>graph.invoke</a:t>
            </a:r>
            <a:r>
              <a:rPr lang="en-US" altLang="zh-HK" sz="3000" dirty="0"/>
              <a:t>(). </a:t>
            </a:r>
          </a:p>
          <a:p>
            <a:pPr marL="619100" indent="-619100">
              <a:buAutoNum type="arabicParenR"/>
            </a:pPr>
            <a:endParaRPr lang="en-US" altLang="zh-HK" sz="3000" dirty="0"/>
          </a:p>
          <a:p>
            <a:pPr marL="619100" indent="-619100">
              <a:buAutoNum type="arabicParenR"/>
            </a:pPr>
            <a:r>
              <a:rPr lang="en-US" altLang="zh-HK" sz="3000" dirty="0"/>
              <a:t>This overrides the default and enables the </a:t>
            </a:r>
            <a:r>
              <a:rPr lang="en-US" altLang="zh-HK" sz="3000" dirty="0" err="1"/>
              <a:t>MemorySaver</a:t>
            </a:r>
            <a:r>
              <a:rPr lang="en-US" altLang="zh-HK" sz="3000" dirty="0"/>
              <a:t> to load/save state (including message history) specific to that </a:t>
            </a:r>
            <a:r>
              <a:rPr lang="en-US" altLang="zh-HK" sz="3000" dirty="0" err="1"/>
              <a:t>thread_id</a:t>
            </a:r>
            <a:r>
              <a:rPr lang="en-US" altLang="zh-HK" sz="3000" dirty="0"/>
              <a:t>, isolating conversations across different users or sessions.</a:t>
            </a:r>
            <a:endParaRPr lang="zh-HK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2CD15B-AB60-F8C0-D5C2-DD53D5A45D39}"/>
              </a:ext>
            </a:extLst>
          </p:cNvPr>
          <p:cNvSpPr txBox="1"/>
          <p:nvPr/>
        </p:nvSpPr>
        <p:spPr>
          <a:xfrm>
            <a:off x="659259" y="5865528"/>
            <a:ext cx="11113213" cy="55399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res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altLang="zh-HK" sz="1500" dirty="0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CDCAA"/>
                </a:solidFill>
                <a:latin typeface="Consolas" panose="020B0609020204030204" pitchFamily="49" charset="0"/>
              </a:rPr>
              <a:t>fetch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'/chat'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method: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'POST'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headers: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{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'Content-Type'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'application/</a:t>
            </a:r>
            <a:r>
              <a:rPr lang="en-US" altLang="zh-HK" sz="1500" dirty="0" err="1">
                <a:solidFill>
                  <a:srgbClr val="CE9178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body: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JSON</a:t>
            </a:r>
            <a:r>
              <a:rPr lang="en-US" altLang="zh-HK" sz="15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altLang="zh-HK" sz="1500" dirty="0" err="1">
                <a:solidFill>
                  <a:srgbClr val="DCDCAA"/>
                </a:solidFill>
                <a:latin typeface="Consolas" panose="020B0609020204030204" pitchFamily="49" charset="0"/>
              </a:rPr>
              <a:t>stringify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4FC1FF"/>
                </a:solidFill>
                <a:latin typeface="Consolas" panose="020B0609020204030204" pitchFamily="49" charset="0"/>
              </a:rPr>
              <a:t>msg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FC1FF"/>
                </a:solidFill>
                <a:latin typeface="Consolas" panose="020B0609020204030204" pitchFamily="49" charset="0"/>
              </a:rPr>
              <a:t>threadId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})});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895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243DF0-F5CD-17CE-7C34-A369D3BAA327}"/>
              </a:ext>
            </a:extLst>
          </p:cNvPr>
          <p:cNvSpPr txBox="1"/>
          <p:nvPr/>
        </p:nvSpPr>
        <p:spPr>
          <a:xfrm>
            <a:off x="582203" y="590764"/>
            <a:ext cx="11524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4000" b="1" dirty="0"/>
              <a:t>Why </a:t>
            </a:r>
            <a:r>
              <a:rPr lang="en-US" altLang="zh-HK" sz="4000" b="1" dirty="0" err="1"/>
              <a:t>thread_id</a:t>
            </a:r>
            <a:r>
              <a:rPr lang="en-US" altLang="zh-HK" sz="4000" b="1" dirty="0"/>
              <a:t>: str = "1" # Default for simplicity?</a:t>
            </a:r>
            <a:endParaRPr lang="zh-HK" altLang="en-US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D868A-CDB1-D4B8-3C3D-EA3B45A9139A}"/>
              </a:ext>
            </a:extLst>
          </p:cNvPr>
          <p:cNvSpPr txBox="1"/>
          <p:nvPr/>
        </p:nvSpPr>
        <p:spPr>
          <a:xfrm>
            <a:off x="1236111" y="1944257"/>
            <a:ext cx="1021636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3000" dirty="0"/>
              <a:t>1)	</a:t>
            </a:r>
            <a:r>
              <a:rPr lang="zh-HK" altLang="en-US" sz="3000" dirty="0"/>
              <a:t>This is in the ChatInput Pydantic model for request validation. </a:t>
            </a:r>
            <a:endParaRPr lang="en-US" altLang="zh-HK" sz="3000" dirty="0"/>
          </a:p>
          <a:p>
            <a:endParaRPr lang="en-US" altLang="zh-HK" sz="3000" dirty="0"/>
          </a:p>
          <a:p>
            <a:r>
              <a:rPr lang="en-US" altLang="zh-HK" sz="3000" dirty="0"/>
              <a:t>2)	</a:t>
            </a:r>
            <a:r>
              <a:rPr lang="zh-HK" altLang="en-US" sz="3000" dirty="0"/>
              <a:t>It sets a default value of "1" for thread_id if the frontend doesn't provide one in the POST body. </a:t>
            </a:r>
            <a:endParaRPr lang="en-US" altLang="zh-HK" sz="3000" dirty="0"/>
          </a:p>
          <a:p>
            <a:endParaRPr lang="en-US" altLang="zh-HK" sz="3000" dirty="0"/>
          </a:p>
          <a:p>
            <a:r>
              <a:rPr lang="zh-HK" altLang="en-US" sz="3000" dirty="0"/>
              <a:t>This ensures the API doesn't fail on missing fields (e.g., for quick testing), while allowing overrides for unique sessions.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D2BBD-0CAA-0EE7-2F94-ECD50E3C6CBB}"/>
              </a:ext>
            </a:extLst>
          </p:cNvPr>
          <p:cNvSpPr txBox="1"/>
          <p:nvPr/>
        </p:nvSpPr>
        <p:spPr>
          <a:xfrm>
            <a:off x="757719" y="5802993"/>
            <a:ext cx="10676563" cy="7848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5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ChatInput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altLang="zh-HK" sz="1500" dirty="0" err="1">
                <a:solidFill>
                  <a:srgbClr val="4EC9B0"/>
                </a:solidFill>
                <a:latin typeface="Consolas" panose="020B0609020204030204" pitchFamily="49" charset="0"/>
              </a:rPr>
              <a:t>BaseModel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>
                <a:solidFill>
                  <a:srgbClr val="9CDCFE"/>
                </a:solidFill>
                <a:latin typeface="Consolas" panose="020B0609020204030204" pitchFamily="49" charset="0"/>
              </a:rPr>
              <a:t>message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altLang="zh-HK" sz="1500" dirty="0" err="1">
                <a:solidFill>
                  <a:srgbClr val="9CDCFE"/>
                </a:solidFill>
                <a:latin typeface="Consolas" panose="020B0609020204030204" pitchFamily="49" charset="0"/>
              </a:rPr>
              <a:t>thread_id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: </a:t>
            </a:r>
            <a:r>
              <a:rPr lang="en-US" altLang="zh-HK" sz="15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sz="15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altLang="zh-HK" sz="1500" dirty="0">
                <a:solidFill>
                  <a:srgbClr val="CCCCCC"/>
                </a:solidFill>
                <a:latin typeface="Consolas" panose="020B0609020204030204" pitchFamily="49" charset="0"/>
              </a:rPr>
              <a:t>  </a:t>
            </a:r>
            <a:r>
              <a:rPr lang="en-US" altLang="zh-HK" sz="1500" dirty="0">
                <a:solidFill>
                  <a:srgbClr val="6A9955"/>
                </a:solidFill>
                <a:latin typeface="Consolas" panose="020B0609020204030204" pitchFamily="49" charset="0"/>
              </a:rPr>
              <a:t># Default for simplicity</a:t>
            </a:r>
            <a:endParaRPr lang="en-US" altLang="zh-HK" sz="15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959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BA6B8E9-A720-755D-1A0A-33A796A80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791" y="774960"/>
            <a:ext cx="6048418" cy="57752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ED0660-E950-977D-F8B1-667E3ED2A2E3}"/>
              </a:ext>
            </a:extLst>
          </p:cNvPr>
          <p:cNvSpPr txBox="1"/>
          <p:nvPr/>
        </p:nvSpPr>
        <p:spPr>
          <a:xfrm>
            <a:off x="684943" y="531971"/>
            <a:ext cx="3013004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667" b="1" dirty="0"/>
              <a:t>Why Docker?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744004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6B7E0-8375-7B70-6401-FB6FE93B8223}"/>
              </a:ext>
            </a:extLst>
          </p:cNvPr>
          <p:cNvSpPr txBox="1"/>
          <p:nvPr/>
        </p:nvSpPr>
        <p:spPr>
          <a:xfrm>
            <a:off x="1044539" y="1588358"/>
            <a:ext cx="10522450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Consistency Across Environments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Docker ensures that applications run the same way in development, testing, staging, and production.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Portability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Containers can be easily moved and deployed across different machines, clouds, or operating systems without 	reconfiguration.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Isolation and Security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Each container runs in its own isolated environment, preventing conflicts between applications (e.g., different 	versions of libraries).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Resource Efficiency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Unlike virtual machines, Docker containers share the host OS kernel, making them lightweight and fast to start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Scalability and Speed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Containers can be scaled up or down quickly, supporting microservices architectures.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00" dirty="0">
              <a:latin typeface="Arial" panose="020B0604020202020204" pitchFamily="34" charset="0"/>
            </a:endParaRP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>
                <a:latin typeface="Arial" panose="020B0604020202020204" pitchFamily="34" charset="0"/>
              </a:rPr>
              <a:t>Improved Development Productivity</a:t>
            </a:r>
            <a:r>
              <a:rPr lang="en-US" altLang="en-US" sz="1500" dirty="0">
                <a:latin typeface="Arial" panose="020B0604020202020204" pitchFamily="34" charset="0"/>
              </a:rPr>
              <a:t>: </a:t>
            </a:r>
          </a:p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latin typeface="Arial" panose="020B0604020202020204" pitchFamily="34" charset="0"/>
              </a:rPr>
              <a:t>	Developers can work in identical environments, simplifying collaboration and onboarding.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B5987-260E-4BBA-6EDC-874C6FE40051}"/>
              </a:ext>
            </a:extLst>
          </p:cNvPr>
          <p:cNvSpPr txBox="1"/>
          <p:nvPr/>
        </p:nvSpPr>
        <p:spPr>
          <a:xfrm>
            <a:off x="684943" y="531971"/>
            <a:ext cx="3013004" cy="656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667" b="1" dirty="0"/>
              <a:t>Why Docker?</a:t>
            </a:r>
            <a:endParaRPr lang="zh-HK" altLang="en-US" sz="3667" b="1" dirty="0"/>
          </a:p>
        </p:txBody>
      </p:sp>
    </p:spTree>
    <p:extLst>
      <p:ext uri="{BB962C8B-B14F-4D97-AF65-F5344CB8AC3E}">
        <p14:creationId xmlns:p14="http://schemas.microsoft.com/office/powerpoint/2010/main" val="22057377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83502-7578-0648-9F27-863EB4D7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86BD5C-E686-F086-4F92-260DDFC76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59EE151-2C12-0C8A-C1DA-662001DDB575}"/>
              </a:ext>
            </a:extLst>
          </p:cNvPr>
          <p:cNvSpPr/>
          <p:nvPr/>
        </p:nvSpPr>
        <p:spPr>
          <a:xfrm>
            <a:off x="0" y="621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7537811 w 14630400"/>
              <a:gd name="connsiteY8" fmla="*/ 2778461 h 6738449"/>
              <a:gd name="connsiteX9" fmla="*/ 7315200 w 14630400"/>
              <a:gd name="connsiteY9" fmla="*/ 3001072 h 6738449"/>
              <a:gd name="connsiteX10" fmla="*/ 7315200 w 14630400"/>
              <a:gd name="connsiteY10" fmla="*/ 3891490 h 6738449"/>
              <a:gd name="connsiteX11" fmla="*/ 7537811 w 14630400"/>
              <a:gd name="connsiteY11" fmla="*/ 4114101 h 6738449"/>
              <a:gd name="connsiteX12" fmla="*/ 9198791 w 14630400"/>
              <a:gd name="connsiteY12" fmla="*/ 4114101 h 6738449"/>
              <a:gd name="connsiteX13" fmla="*/ 9421402 w 14630400"/>
              <a:gd name="connsiteY13" fmla="*/ 3891490 h 6738449"/>
              <a:gd name="connsiteX14" fmla="*/ 9421402 w 14630400"/>
              <a:gd name="connsiteY14" fmla="*/ 3001072 h 6738449"/>
              <a:gd name="connsiteX15" fmla="*/ 9198791 w 14630400"/>
              <a:gd name="connsiteY15" fmla="*/ 2778461 h 6738449"/>
              <a:gd name="connsiteX16" fmla="*/ 5018932 w 14630400"/>
              <a:gd name="connsiteY16" fmla="*/ 1638029 h 6738449"/>
              <a:gd name="connsiteX17" fmla="*/ 4777484 w 14630400"/>
              <a:gd name="connsiteY17" fmla="*/ 1879477 h 6738449"/>
              <a:gd name="connsiteX18" fmla="*/ 4777484 w 14630400"/>
              <a:gd name="connsiteY18" fmla="*/ 2845238 h 6738449"/>
              <a:gd name="connsiteX19" fmla="*/ 5018932 w 14630400"/>
              <a:gd name="connsiteY19" fmla="*/ 3086686 h 6738449"/>
              <a:gd name="connsiteX20" fmla="*/ 6611416 w 14630400"/>
              <a:gd name="connsiteY20" fmla="*/ 3086686 h 6738449"/>
              <a:gd name="connsiteX21" fmla="*/ 6852863 w 14630400"/>
              <a:gd name="connsiteY21" fmla="*/ 2845238 h 6738449"/>
              <a:gd name="connsiteX22" fmla="*/ 6852863 w 14630400"/>
              <a:gd name="connsiteY22" fmla="*/ 1879477 h 6738449"/>
              <a:gd name="connsiteX23" fmla="*/ 6611416 w 14630400"/>
              <a:gd name="connsiteY23" fmla="*/ 1638029 h 6738449"/>
              <a:gd name="connsiteX24" fmla="*/ 2443542 w 14630400"/>
              <a:gd name="connsiteY24" fmla="*/ 108892 h 6738449"/>
              <a:gd name="connsiteX25" fmla="*/ 2208944 w 14630400"/>
              <a:gd name="connsiteY25" fmla="*/ 343490 h 6738449"/>
              <a:gd name="connsiteX26" fmla="*/ 2208944 w 14630400"/>
              <a:gd name="connsiteY26" fmla="*/ 1281854 h 6738449"/>
              <a:gd name="connsiteX27" fmla="*/ 2443542 w 14630400"/>
              <a:gd name="connsiteY27" fmla="*/ 1516452 h 6738449"/>
              <a:gd name="connsiteX28" fmla="*/ 4049726 w 14630400"/>
              <a:gd name="connsiteY28" fmla="*/ 1516452 h 6738449"/>
              <a:gd name="connsiteX29" fmla="*/ 4284325 w 14630400"/>
              <a:gd name="connsiteY29" fmla="*/ 1281854 h 6738449"/>
              <a:gd name="connsiteX30" fmla="*/ 4284325 w 14630400"/>
              <a:gd name="connsiteY30" fmla="*/ 343490 h 6738449"/>
              <a:gd name="connsiteX31" fmla="*/ 4049726 w 14630400"/>
              <a:gd name="connsiteY31" fmla="*/ 108892 h 6738449"/>
              <a:gd name="connsiteX32" fmla="*/ 393660 w 14630400"/>
              <a:gd name="connsiteY32" fmla="*/ 0 h 6738449"/>
              <a:gd name="connsiteX33" fmla="*/ 14236740 w 14630400"/>
              <a:gd name="connsiteY33" fmla="*/ 0 h 6738449"/>
              <a:gd name="connsiteX34" fmla="*/ 14630400 w 14630400"/>
              <a:gd name="connsiteY34" fmla="*/ 393660 h 6738449"/>
              <a:gd name="connsiteX35" fmla="*/ 14630400 w 14630400"/>
              <a:gd name="connsiteY35" fmla="*/ 6344789 h 6738449"/>
              <a:gd name="connsiteX36" fmla="*/ 14236740 w 14630400"/>
              <a:gd name="connsiteY36" fmla="*/ 6738449 h 6738449"/>
              <a:gd name="connsiteX37" fmla="*/ 8145690 w 14630400"/>
              <a:gd name="connsiteY37" fmla="*/ 6738449 h 6738449"/>
              <a:gd name="connsiteX38" fmla="*/ 8368301 w 14630400"/>
              <a:gd name="connsiteY38" fmla="*/ 6515838 h 6738449"/>
              <a:gd name="connsiteX39" fmla="*/ 8368301 w 14630400"/>
              <a:gd name="connsiteY39" fmla="*/ 5625420 h 6738449"/>
              <a:gd name="connsiteX40" fmla="*/ 8145690 w 14630400"/>
              <a:gd name="connsiteY40" fmla="*/ 5402809 h 6738449"/>
              <a:gd name="connsiteX41" fmla="*/ 6484711 w 14630400"/>
              <a:gd name="connsiteY41" fmla="*/ 5402809 h 6738449"/>
              <a:gd name="connsiteX42" fmla="*/ 6262099 w 14630400"/>
              <a:gd name="connsiteY42" fmla="*/ 5625420 h 6738449"/>
              <a:gd name="connsiteX43" fmla="*/ 6262099 w 14630400"/>
              <a:gd name="connsiteY43" fmla="*/ 6515838 h 6738449"/>
              <a:gd name="connsiteX44" fmla="*/ 6484711 w 14630400"/>
              <a:gd name="connsiteY44" fmla="*/ 6738449 h 6738449"/>
              <a:gd name="connsiteX45" fmla="*/ 4558296 w 14630400"/>
              <a:gd name="connsiteY45" fmla="*/ 6738449 h 6738449"/>
              <a:gd name="connsiteX46" fmla="*/ 4849404 w 14630400"/>
              <a:gd name="connsiteY46" fmla="*/ 6447342 h 6738449"/>
              <a:gd name="connsiteX47" fmla="*/ 4849404 w 14630400"/>
              <a:gd name="connsiteY47" fmla="*/ 5282949 h 6738449"/>
              <a:gd name="connsiteX48" fmla="*/ 4558296 w 14630400"/>
              <a:gd name="connsiteY48" fmla="*/ 4991842 h 6738449"/>
              <a:gd name="connsiteX49" fmla="*/ 2479503 w 14630400"/>
              <a:gd name="connsiteY49" fmla="*/ 4991842 h 6738449"/>
              <a:gd name="connsiteX50" fmla="*/ 2188396 w 14630400"/>
              <a:gd name="connsiteY50" fmla="*/ 5282949 h 6738449"/>
              <a:gd name="connsiteX51" fmla="*/ 2188396 w 14630400"/>
              <a:gd name="connsiteY51" fmla="*/ 6447342 h 6738449"/>
              <a:gd name="connsiteX52" fmla="*/ 2479503 w 14630400"/>
              <a:gd name="connsiteY52" fmla="*/ 6738449 h 6738449"/>
              <a:gd name="connsiteX53" fmla="*/ 393660 w 14630400"/>
              <a:gd name="connsiteY53" fmla="*/ 6738449 h 6738449"/>
              <a:gd name="connsiteX54" fmla="*/ 0 w 14630400"/>
              <a:gd name="connsiteY54" fmla="*/ 6344789 h 6738449"/>
              <a:gd name="connsiteX55" fmla="*/ 0 w 14630400"/>
              <a:gd name="connsiteY55" fmla="*/ 2986540 h 6738449"/>
              <a:gd name="connsiteX56" fmla="*/ 292993 w 14630400"/>
              <a:gd name="connsiteY56" fmla="*/ 3279532 h 6738449"/>
              <a:gd name="connsiteX57" fmla="*/ 1967324 w 14630400"/>
              <a:gd name="connsiteY57" fmla="*/ 3279532 h 6738449"/>
              <a:gd name="connsiteX58" fmla="*/ 2260316 w 14630400"/>
              <a:gd name="connsiteY58" fmla="*/ 2986540 h 6738449"/>
              <a:gd name="connsiteX59" fmla="*/ 2260316 w 14630400"/>
              <a:gd name="connsiteY59" fmla="*/ 1814605 h 6738449"/>
              <a:gd name="connsiteX60" fmla="*/ 1967324 w 14630400"/>
              <a:gd name="connsiteY60" fmla="*/ 1521613 h 6738449"/>
              <a:gd name="connsiteX61" fmla="*/ 292993 w 14630400"/>
              <a:gd name="connsiteY61" fmla="*/ 1521613 h 6738449"/>
              <a:gd name="connsiteX62" fmla="*/ 0 w 14630400"/>
              <a:gd name="connsiteY62" fmla="*/ 1814605 h 6738449"/>
              <a:gd name="connsiteX63" fmla="*/ 0 w 14630400"/>
              <a:gd name="connsiteY63" fmla="*/ 393660 h 6738449"/>
              <a:gd name="connsiteX64" fmla="*/ 393660 w 14630400"/>
              <a:gd name="connsiteY64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7537811" y="2778461"/>
                </a:moveTo>
                <a:cubicBezTo>
                  <a:pt x="7414866" y="2778461"/>
                  <a:pt x="7315200" y="2878127"/>
                  <a:pt x="7315200" y="3001072"/>
                </a:cubicBezTo>
                <a:lnTo>
                  <a:pt x="7315200" y="3891490"/>
                </a:lnTo>
                <a:cubicBezTo>
                  <a:pt x="7315200" y="4014435"/>
                  <a:pt x="7414866" y="4114101"/>
                  <a:pt x="7537811" y="4114101"/>
                </a:cubicBezTo>
                <a:lnTo>
                  <a:pt x="9198791" y="4114101"/>
                </a:lnTo>
                <a:cubicBezTo>
                  <a:pt x="9321736" y="4114101"/>
                  <a:pt x="9421402" y="4014435"/>
                  <a:pt x="9421402" y="3891490"/>
                </a:cubicBezTo>
                <a:lnTo>
                  <a:pt x="9421402" y="3001072"/>
                </a:lnTo>
                <a:cubicBezTo>
                  <a:pt x="9421402" y="2878127"/>
                  <a:pt x="9321736" y="2778461"/>
                  <a:pt x="9198791" y="2778461"/>
                </a:cubicBezTo>
                <a:close/>
                <a:moveTo>
                  <a:pt x="5018932" y="1638029"/>
                </a:moveTo>
                <a:cubicBezTo>
                  <a:pt x="4885583" y="1638029"/>
                  <a:pt x="4777484" y="1746129"/>
                  <a:pt x="4777484" y="1879477"/>
                </a:cubicBezTo>
                <a:lnTo>
                  <a:pt x="4777484" y="2845238"/>
                </a:lnTo>
                <a:cubicBezTo>
                  <a:pt x="4777484" y="2978586"/>
                  <a:pt x="4885583" y="3086686"/>
                  <a:pt x="5018932" y="3086686"/>
                </a:cubicBezTo>
                <a:lnTo>
                  <a:pt x="6611416" y="3086686"/>
                </a:lnTo>
                <a:cubicBezTo>
                  <a:pt x="6744763" y="3086686"/>
                  <a:pt x="6852863" y="2978586"/>
                  <a:pt x="6852863" y="2845238"/>
                </a:cubicBezTo>
                <a:lnTo>
                  <a:pt x="6852863" y="1879477"/>
                </a:lnTo>
                <a:cubicBezTo>
                  <a:pt x="6852863" y="1746129"/>
                  <a:pt x="6744763" y="1638029"/>
                  <a:pt x="6611416" y="163802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8145690" y="6738449"/>
                </a:lnTo>
                <a:cubicBezTo>
                  <a:pt x="8268635" y="6738449"/>
                  <a:pt x="8368301" y="6638783"/>
                  <a:pt x="8368301" y="6515838"/>
                </a:cubicBezTo>
                <a:lnTo>
                  <a:pt x="8368301" y="5625420"/>
                </a:lnTo>
                <a:cubicBezTo>
                  <a:pt x="8368301" y="5502475"/>
                  <a:pt x="8268635" y="5402809"/>
                  <a:pt x="8145690" y="5402809"/>
                </a:cubicBezTo>
                <a:lnTo>
                  <a:pt x="6484711" y="5402809"/>
                </a:lnTo>
                <a:cubicBezTo>
                  <a:pt x="6361766" y="5402809"/>
                  <a:pt x="6262099" y="5502475"/>
                  <a:pt x="6262099" y="5625420"/>
                </a:cubicBezTo>
                <a:lnTo>
                  <a:pt x="6262099" y="6515838"/>
                </a:lnTo>
                <a:cubicBezTo>
                  <a:pt x="6262099" y="6638783"/>
                  <a:pt x="6361766" y="6738449"/>
                  <a:pt x="6484711" y="6738449"/>
                </a:cubicBezTo>
                <a:lnTo>
                  <a:pt x="4558296" y="6738449"/>
                </a:lnTo>
                <a:cubicBezTo>
                  <a:pt x="4719070" y="6738449"/>
                  <a:pt x="4849404" y="6608116"/>
                  <a:pt x="4849404" y="6447342"/>
                </a:cubicBezTo>
                <a:lnTo>
                  <a:pt x="4849404" y="5282949"/>
                </a:lnTo>
                <a:cubicBezTo>
                  <a:pt x="4849404" y="5122175"/>
                  <a:pt x="4719070" y="4991842"/>
                  <a:pt x="4558296" y="4991842"/>
                </a:cubicBezTo>
                <a:lnTo>
                  <a:pt x="2479503" y="4991842"/>
                </a:lnTo>
                <a:cubicBezTo>
                  <a:pt x="2318729" y="4991842"/>
                  <a:pt x="2188396" y="5122175"/>
                  <a:pt x="2188396" y="5282949"/>
                </a:cubicBezTo>
                <a:lnTo>
                  <a:pt x="2188396" y="6447342"/>
                </a:lnTo>
                <a:cubicBezTo>
                  <a:pt x="2188396" y="6608116"/>
                  <a:pt x="2318729" y="6738449"/>
                  <a:pt x="2479503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230019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3987C9-BBBF-E3FB-CE0D-80C33708D400}"/>
              </a:ext>
            </a:extLst>
          </p:cNvPr>
          <p:cNvSpPr txBox="1"/>
          <p:nvPr/>
        </p:nvSpPr>
        <p:spPr>
          <a:xfrm>
            <a:off x="719191" y="56958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zh-HK" sz="4000" b="1" dirty="0">
                <a:solidFill>
                  <a:srgbClr val="111827"/>
                </a:solidFill>
                <a:latin typeface="ui-sans-serif"/>
              </a:rPr>
              <a:t>What is </a:t>
            </a:r>
            <a:r>
              <a:rPr lang="en-US" altLang="zh-HK" sz="4000" b="1" dirty="0" err="1">
                <a:solidFill>
                  <a:srgbClr val="111827"/>
                </a:solidFill>
                <a:latin typeface="ui-sans-serif"/>
              </a:rPr>
              <a:t>LangSmith</a:t>
            </a:r>
            <a:r>
              <a:rPr lang="en-US" altLang="zh-HK" sz="4000" b="1" dirty="0">
                <a:solidFill>
                  <a:srgbClr val="111827"/>
                </a:solidFill>
                <a:latin typeface="ui-sans-serif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12636-51E1-B0F0-5D21-63936F7F505C}"/>
              </a:ext>
            </a:extLst>
          </p:cNvPr>
          <p:cNvSpPr txBox="1"/>
          <p:nvPr/>
        </p:nvSpPr>
        <p:spPr>
          <a:xfrm>
            <a:off x="719191" y="2034847"/>
            <a:ext cx="10531011" cy="3349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8608" indent="-428608">
              <a:buAutoNum type="arabicParenR"/>
            </a:pPr>
            <a:r>
              <a:rPr lang="en-US" altLang="zh-HK" sz="2333" dirty="0" err="1">
                <a:solidFill>
                  <a:srgbClr val="374151"/>
                </a:solidFill>
                <a:latin typeface="ui-sans-serif"/>
              </a:rPr>
              <a:t>LangSmith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 is an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evaluation and monitoring 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platform for AI agents and LLM applications.</a:t>
            </a:r>
          </a:p>
          <a:p>
            <a:pPr marL="428608" indent="-428608">
              <a:buAutoNum type="arabicParenR"/>
            </a:pP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  <a:p>
            <a:pPr>
              <a:spcBef>
                <a:spcPts val="1000"/>
              </a:spcBef>
            </a:pP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2) It helps developers systematically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test, track, and improve 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their AI systems through structured evaluation frameworks.</a:t>
            </a:r>
          </a:p>
          <a:p>
            <a:pPr>
              <a:spcBef>
                <a:spcPts val="1000"/>
              </a:spcBef>
            </a:pP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  <a:p>
            <a:pPr>
              <a:spcBef>
                <a:spcPts val="1000"/>
              </a:spcBef>
            </a:pP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3) The platform provides tools for </a:t>
            </a:r>
            <a:r>
              <a:rPr lang="en-US" altLang="zh-HK" sz="2333" dirty="0">
                <a:solidFill>
                  <a:srgbClr val="374151"/>
                </a:solidFill>
                <a:highlight>
                  <a:srgbClr val="FFFF00"/>
                </a:highlight>
                <a:latin typeface="ui-sans-serif"/>
              </a:rPr>
              <a:t>creating datasets, running experiments, and analyzing agent performance</a:t>
            </a:r>
            <a:r>
              <a:rPr lang="en-US" altLang="zh-HK" sz="2333" dirty="0">
                <a:solidFill>
                  <a:srgbClr val="374151"/>
                </a:solidFill>
                <a:latin typeface="ui-sans-serif"/>
              </a:rPr>
              <a:t>.</a:t>
            </a:r>
            <a:endParaRPr lang="en-US" altLang="zh-HK" sz="2333" dirty="0">
              <a:solidFill>
                <a:srgbClr val="000000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164477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0165-1092-3DA3-37D1-6FD42F38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Traces in </a:t>
            </a:r>
            <a:r>
              <a:rPr lang="en-US" altLang="zh-HK" b="1" dirty="0" err="1"/>
              <a:t>LangSmith</a:t>
            </a:r>
            <a:r>
              <a:rPr lang="en-US" altLang="zh-HK" b="1" dirty="0"/>
              <a:t>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4757-FA49-4B70-219E-AB7F416D0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804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Traces</a:t>
            </a:r>
            <a:r>
              <a:rPr lang="en-US" altLang="zh-HK" dirty="0"/>
              <a:t> are comprehensive logs of your agent's execution runs.</a:t>
            </a:r>
          </a:p>
          <a:p>
            <a:endParaRPr lang="en-US" altLang="zh-HK" dirty="0"/>
          </a:p>
          <a:p>
            <a:r>
              <a:rPr lang="en-US" altLang="zh-HK" dirty="0"/>
              <a:t>They </a:t>
            </a:r>
            <a:r>
              <a:rPr lang="en-US" altLang="zh-HK" dirty="0">
                <a:highlight>
                  <a:srgbClr val="FFFF00"/>
                </a:highlight>
              </a:rPr>
              <a:t>capture</a:t>
            </a:r>
            <a:r>
              <a:rPr lang="en-US" altLang="zh-HK" dirty="0"/>
              <a:t> inputs, outputs, latencies, and any errors that occur during runtime.</a:t>
            </a:r>
          </a:p>
          <a:p>
            <a:endParaRPr lang="en-US" altLang="zh-HK" dirty="0"/>
          </a:p>
          <a:p>
            <a:r>
              <a:rPr lang="en-US" altLang="zh-HK" dirty="0"/>
              <a:t>These traces provide </a:t>
            </a:r>
            <a:r>
              <a:rPr lang="en-US" altLang="zh-HK" dirty="0">
                <a:highlight>
                  <a:srgbClr val="FFFF00"/>
                </a:highlight>
              </a:rPr>
              <a:t>visibility</a:t>
            </a:r>
            <a:r>
              <a:rPr lang="en-US" altLang="zh-HK" dirty="0"/>
              <a:t> into how your agent behaves and help identify issues or optimization opportunities.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C8505F-D22E-6374-44B3-726AAD75EF44}"/>
              </a:ext>
            </a:extLst>
          </p:cNvPr>
          <p:cNvSpPr txBox="1"/>
          <p:nvPr/>
        </p:nvSpPr>
        <p:spPr>
          <a:xfrm>
            <a:off x="6199632" y="2405541"/>
            <a:ext cx="5824728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Enable tracing in your .env file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LANGCHAIN_TRACING_V2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LANGCHAIN_API_KEY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lsv2_pt_...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LANGCHAIN_PROJECT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name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Traces are automatically captured when you run your agent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langchain_aws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ChatBedrock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model_id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invoke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This run is traced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5266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C5D7-18FD-156C-B143-9A55B215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Why Do We Need Datasets?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F350F-EEEB-9734-6C9B-EC619EF2F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Datasets are </a:t>
            </a:r>
            <a:r>
              <a:rPr lang="en-US" altLang="zh-HK" dirty="0">
                <a:highlight>
                  <a:srgbClr val="FFFF00"/>
                </a:highlight>
              </a:rPr>
              <a:t>collections of test examples </a:t>
            </a:r>
            <a:r>
              <a:rPr lang="en-US" altLang="zh-HK" dirty="0"/>
              <a:t>with inputs and optional expected outputs.</a:t>
            </a:r>
          </a:p>
          <a:p>
            <a:endParaRPr lang="en-US" altLang="zh-HK" dirty="0"/>
          </a:p>
          <a:p>
            <a:r>
              <a:rPr lang="en-US" altLang="zh-HK" dirty="0"/>
              <a:t>They enable repeatable testing across </a:t>
            </a:r>
            <a:r>
              <a:rPr lang="en-US" altLang="zh-HK" dirty="0">
                <a:highlight>
                  <a:srgbClr val="FFFF00"/>
                </a:highlight>
              </a:rPr>
              <a:t>different versions of your agent.</a:t>
            </a:r>
          </a:p>
          <a:p>
            <a:endParaRPr lang="en-US" altLang="zh-HK" dirty="0"/>
          </a:p>
          <a:p>
            <a:r>
              <a:rPr lang="en-US" altLang="zh-HK" dirty="0"/>
              <a:t>By maintaining </a:t>
            </a:r>
            <a:r>
              <a:rPr lang="en-US" altLang="zh-HK" dirty="0">
                <a:highlight>
                  <a:srgbClr val="FFFF00"/>
                </a:highlight>
              </a:rPr>
              <a:t>consistent test cases</a:t>
            </a:r>
            <a:r>
              <a:rPr lang="en-US" altLang="zh-HK" dirty="0"/>
              <a:t>, you can objectively measure </a:t>
            </a:r>
            <a:r>
              <a:rPr lang="en-US" altLang="zh-HK" dirty="0">
                <a:highlight>
                  <a:srgbClr val="FFFF00"/>
                </a:highlight>
              </a:rPr>
              <a:t>improvements or regressions over time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05081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C94F-87AA-53F1-3684-EA51F095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Create Datasets?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C1ED7-18B5-A78E-7FC4-E9566629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50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Create datasets using the </a:t>
            </a:r>
            <a:r>
              <a:rPr lang="en-US" altLang="zh-HK" dirty="0" err="1">
                <a:highlight>
                  <a:srgbClr val="FFFF00"/>
                </a:highlight>
              </a:rPr>
              <a:t>LangSmith</a:t>
            </a:r>
            <a:r>
              <a:rPr lang="en-US" altLang="zh-HK" dirty="0">
                <a:highlight>
                  <a:srgbClr val="FFFF00"/>
                </a:highlight>
              </a:rPr>
              <a:t> Client </a:t>
            </a:r>
            <a:r>
              <a:rPr lang="en-US" altLang="zh-HK" dirty="0"/>
              <a:t>with </a:t>
            </a:r>
            <a:r>
              <a:rPr lang="en-US" altLang="zh-HK" dirty="0" err="1"/>
              <a:t>create_dataset</a:t>
            </a:r>
            <a:r>
              <a:rPr lang="en-US" altLang="zh-HK" dirty="0"/>
              <a:t>() and add examples with </a:t>
            </a:r>
            <a:r>
              <a:rPr lang="en-US" altLang="zh-HK" dirty="0" err="1"/>
              <a:t>create_examples</a:t>
            </a:r>
            <a:r>
              <a:rPr lang="en-US" altLang="zh-HK" dirty="0"/>
              <a:t>().</a:t>
            </a:r>
          </a:p>
          <a:p>
            <a:endParaRPr lang="en-US" altLang="zh-HK" dirty="0"/>
          </a:p>
          <a:p>
            <a:r>
              <a:rPr lang="en-US" altLang="zh-HK" dirty="0"/>
              <a:t>You can batch-create multiple examples at once with inputs and expected outputs.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Dataset versioning allows you to track changes and evaluate against specific versions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C4ED7-4972-3C16-13AB-F81E65C663C3}"/>
              </a:ext>
            </a:extLst>
          </p:cNvPr>
          <p:cNvSpPr txBox="1"/>
          <p:nvPr/>
        </p:nvSpPr>
        <p:spPr>
          <a:xfrm>
            <a:off x="5733288" y="1414562"/>
            <a:ext cx="6094476" cy="49398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a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"Simple Q&amp;A examples for MTR"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Batch create examples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MTR?"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"Mass Transit Railway"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"How many lines?"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 lines"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0531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C6DAC-2E79-77B2-D5D1-E463B9F1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Evaluators?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F2673-EEA7-E1C2-9B9F-AFD26694D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Evaluators are functions that score your agent's outputs against </a:t>
            </a:r>
            <a:r>
              <a:rPr lang="en-US" altLang="zh-HK" dirty="0">
                <a:highlight>
                  <a:srgbClr val="FFFF00"/>
                </a:highlight>
              </a:rPr>
              <a:t>quality criteria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They can use </a:t>
            </a:r>
            <a:r>
              <a:rPr lang="en-US" altLang="zh-HK" dirty="0">
                <a:highlight>
                  <a:srgbClr val="FFFF00"/>
                </a:highlight>
              </a:rPr>
              <a:t>string matching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LLM-as-judge</a:t>
            </a:r>
            <a:r>
              <a:rPr lang="en-US" altLang="zh-HK" dirty="0"/>
              <a:t> patterns, or </a:t>
            </a:r>
            <a:r>
              <a:rPr lang="en-US" altLang="zh-HK" dirty="0">
                <a:highlight>
                  <a:srgbClr val="FFFF00"/>
                </a:highlight>
              </a:rPr>
              <a:t>custom logic</a:t>
            </a:r>
            <a:r>
              <a:rPr lang="en-US" altLang="zh-HK" dirty="0"/>
              <a:t> for metrics like correctness or tool usage.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Multiple evaluators </a:t>
            </a:r>
            <a:r>
              <a:rPr lang="en-US" altLang="zh-HK" dirty="0"/>
              <a:t>can be combined to assess different aspects of agent performance.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6886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929-DFDA-E77B-814B-BE9CD3E38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A5877B2-4608-E376-0B5C-4C895A17FC97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do you need to get the responses? </a:t>
            </a:r>
            <a:endParaRPr lang="en-US" sz="3708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576DA0-EAC6-78BB-1512-6AC180C01686}"/>
              </a:ext>
            </a:extLst>
          </p:cNvPr>
          <p:cNvGraphicFramePr>
            <a:graphicFrameLocks noGrp="1"/>
          </p:cNvGraphicFramePr>
          <p:nvPr/>
        </p:nvGraphicFramePr>
        <p:xfrm>
          <a:off x="838729" y="1607161"/>
          <a:ext cx="10514543" cy="4925233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198978">
                  <a:extLst>
                    <a:ext uri="{9D8B030D-6E8A-4147-A177-3AD203B41FA5}">
                      <a16:colId xmlns:a16="http://schemas.microsoft.com/office/drawing/2014/main" val="3072562425"/>
                    </a:ext>
                  </a:extLst>
                </a:gridCol>
                <a:gridCol w="5810717">
                  <a:extLst>
                    <a:ext uri="{9D8B030D-6E8A-4147-A177-3AD203B41FA5}">
                      <a16:colId xmlns:a16="http://schemas.microsoft.com/office/drawing/2014/main" val="1462319770"/>
                    </a:ext>
                  </a:extLst>
                </a:gridCol>
                <a:gridCol w="3504848">
                  <a:extLst>
                    <a:ext uri="{9D8B030D-6E8A-4147-A177-3AD203B41FA5}">
                      <a16:colId xmlns:a16="http://schemas.microsoft.com/office/drawing/2014/main" val="878133489"/>
                    </a:ext>
                  </a:extLst>
                </a:gridCol>
              </a:tblGrid>
              <a:tr h="3570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URL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1545784965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Base44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AI platform for building full-stack apps from prompts with auto-deployment. Free starter plan.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https://base44.ai/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212282484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Bolt.new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Browser-based AI for generating and deploying full-stack apps. Free tier for personal projects.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https://bolt.new/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3508508576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Cline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Local-first AI coding agent for VS Code with task planning. Free open-source plan.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https://cline.app/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197562612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Windsurf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AI-native IDE with agentic editing and multi-model support. Free tier for individuals.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https://windsurf.com/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2001828208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Cursor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>
                          <a:solidFill>
                            <a:schemeClr val="tx1"/>
                          </a:solidFill>
                          <a:effectLst/>
                        </a:rPr>
                        <a:t>AI-first code editor for generation and refactoring. Free tier with limited AI usage.</a:t>
                      </a:r>
                      <a:endParaRPr lang="zh-TW" sz="2700" kern="10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https://cursor.sh/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1731743587"/>
                  </a:ext>
                </a:extLst>
              </a:tr>
              <a:tr h="6491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GitHub Copilot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AI for real-time code suggestions and PR reviews in IDEs. Free for individuals and OSS.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kern="0" dirty="0">
                          <a:solidFill>
                            <a:schemeClr val="tx1"/>
                          </a:solidFill>
                          <a:effectLst/>
                        </a:rPr>
                        <a:t>https://github.com/features/copilot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546559381"/>
                  </a:ext>
                </a:extLst>
              </a:tr>
              <a:tr h="5990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2700" kern="100" dirty="0" err="1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Replit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HK" sz="15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AI-powered platform for building professional web apps and websites.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altLang="zh-TW" sz="2700" kern="1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Times New Roman" panose="02020603050405020304" pitchFamily="18" charset="0"/>
                        </a:rPr>
                        <a:t>https://replit.com/</a:t>
                      </a:r>
                      <a:endParaRPr lang="zh-TW" sz="27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9375" marR="79375" marT="39688" marB="39688" anchor="ctr"/>
                </a:tc>
                <a:extLst>
                  <a:ext uri="{0D108BD9-81ED-4DB2-BD59-A6C34878D82A}">
                    <a16:rowId xmlns:a16="http://schemas.microsoft.com/office/drawing/2014/main" val="900676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677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BB31-16DD-5F73-1EC8-2FAF4A54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Types of Evaluators Exist?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96F8-7054-FFD4-321D-ECA28BD1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5559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Row-level evaluators </a:t>
            </a:r>
            <a:r>
              <a:rPr lang="en-US" altLang="zh-HK" dirty="0"/>
              <a:t>score individual examples (exact match, keyword presence, conciseness).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Summary evaluators </a:t>
            </a:r>
            <a:r>
              <a:rPr lang="en-US" altLang="zh-HK" dirty="0"/>
              <a:t>aggregate metrics across entire datasets.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Comparative evaluators judge which of two outputs is better, useful for A/B testing different agent versions.</a:t>
            </a:r>
          </a:p>
          <a:p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7D125-86F8-E476-8176-30959F1505BF}"/>
              </a:ext>
            </a:extLst>
          </p:cNvPr>
          <p:cNvSpPr txBox="1"/>
          <p:nvPr/>
        </p:nvSpPr>
        <p:spPr>
          <a:xfrm>
            <a:off x="5340096" y="1462137"/>
            <a:ext cx="6428232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Built-in String Evaluator (LLM-as-judge)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LangChainStringEvaluator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labeled_score_string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"criteria"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"correctness"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the response factually correct?"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normalize_by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Score out of 10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Custom Evaluator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@run_evaluator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prediction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9934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8E1C1-462D-313C-A1ED-DF24D0501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Trajectory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734D-6455-3C63-577C-FA5942719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36136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Trajectory evaluation examines the </a:t>
            </a:r>
            <a:r>
              <a:rPr lang="en-US" altLang="zh-HK" dirty="0">
                <a:highlight>
                  <a:srgbClr val="FFFF00"/>
                </a:highlight>
              </a:rPr>
              <a:t>sequence of actions an agent takes</a:t>
            </a:r>
            <a:r>
              <a:rPr lang="en-US" altLang="zh-HK" dirty="0"/>
              <a:t>, not just the final output.</a:t>
            </a:r>
          </a:p>
          <a:p>
            <a:endParaRPr lang="en-US" altLang="zh-HK" dirty="0"/>
          </a:p>
          <a:p>
            <a:r>
              <a:rPr lang="en-US" altLang="zh-HK" dirty="0"/>
              <a:t>It </a:t>
            </a:r>
            <a:r>
              <a:rPr lang="en-US" altLang="zh-HK" dirty="0">
                <a:highlight>
                  <a:srgbClr val="FFFF00"/>
                </a:highlight>
              </a:rPr>
              <a:t>validates that tools are called in the correct order and with appropriate parameters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This is crucial for multi-step reasoning and </a:t>
            </a:r>
            <a:r>
              <a:rPr lang="en-US" altLang="zh-HK" dirty="0">
                <a:highlight>
                  <a:srgbClr val="FFFF00"/>
                </a:highlight>
              </a:rPr>
              <a:t>complex agent workflows</a:t>
            </a:r>
            <a:r>
              <a:rPr lang="en-US" altLang="zh-HK" dirty="0"/>
              <a:t>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FD34A-9725-3C21-3808-10B62C7132D2}"/>
              </a:ext>
            </a:extLst>
          </p:cNvPr>
          <p:cNvSpPr txBox="1"/>
          <p:nvPr/>
        </p:nvSpPr>
        <p:spPr>
          <a:xfrm>
            <a:off x="5148072" y="2466122"/>
            <a:ext cx="6879336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@run_evaluator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tool was called when expected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"messages"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"multiply"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].lower()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tool_usage_correct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tool: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Used: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actual_tool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064332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B3E7-2E96-5176-561D-AB9D268D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Experiments?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B6B4-A4B8-5176-99E9-4C245E96C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4328" cy="4351338"/>
          </a:xfrm>
        </p:spPr>
        <p:txBody>
          <a:bodyPr>
            <a:normAutofit/>
          </a:bodyPr>
          <a:lstStyle/>
          <a:p>
            <a:r>
              <a:rPr lang="en-US" altLang="zh-HK" dirty="0"/>
              <a:t>Experiments are </a:t>
            </a:r>
            <a:r>
              <a:rPr lang="en-US" altLang="zh-HK" dirty="0">
                <a:highlight>
                  <a:srgbClr val="FFFF00"/>
                </a:highlight>
              </a:rPr>
              <a:t>tracked runs</a:t>
            </a:r>
            <a:r>
              <a:rPr lang="en-US" altLang="zh-HK" dirty="0"/>
              <a:t> of your agent on specific </a:t>
            </a:r>
            <a:r>
              <a:rPr lang="en-US" altLang="zh-HK" dirty="0">
                <a:highlight>
                  <a:srgbClr val="FFFF00"/>
                </a:highlight>
              </a:rPr>
              <a:t>datasets</a:t>
            </a:r>
            <a:r>
              <a:rPr lang="en-US" altLang="zh-HK" dirty="0"/>
              <a:t> with associated evaluators.</a:t>
            </a:r>
          </a:p>
          <a:p>
            <a:endParaRPr lang="en-US" altLang="zh-HK" dirty="0"/>
          </a:p>
          <a:p>
            <a:r>
              <a:rPr lang="en-US" altLang="zh-HK" dirty="0"/>
              <a:t>Each experiment captures </a:t>
            </a:r>
            <a:r>
              <a:rPr lang="en-US" altLang="zh-HK" dirty="0">
                <a:highlight>
                  <a:srgbClr val="FFFF00"/>
                </a:highlight>
              </a:rPr>
              <a:t>metrics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 (</a:t>
            </a:r>
            <a:r>
              <a:rPr lang="en-US" altLang="zh-HK" dirty="0">
                <a:highlight>
                  <a:srgbClr val="FFFF00"/>
                </a:highlight>
              </a:rPr>
              <a:t>model version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prompts</a:t>
            </a:r>
            <a:r>
              <a:rPr lang="en-US" altLang="zh-HK" dirty="0"/>
              <a:t>), and </a:t>
            </a:r>
            <a:r>
              <a:rPr lang="en-US" altLang="zh-HK" dirty="0">
                <a:highlight>
                  <a:srgbClr val="FFFF00"/>
                </a:highlight>
              </a:rPr>
              <a:t>timestamps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Experiments enable systematic comparison of different agent configurations or improvements.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8438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8911C-2309-DA70-DB98-0A779EB1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Run Evaluations?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D7805-7440-33E0-D72C-234069B2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3104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/>
              <a:t>Use the </a:t>
            </a:r>
            <a:r>
              <a:rPr lang="en-US" altLang="zh-HK" dirty="0">
                <a:highlight>
                  <a:srgbClr val="FFFF00"/>
                </a:highlight>
              </a:rPr>
              <a:t>evaluate</a:t>
            </a:r>
            <a:r>
              <a:rPr lang="en-US" altLang="zh-HK" dirty="0"/>
              <a:t>() function with your target function, dataset, and evaluators.</a:t>
            </a:r>
          </a:p>
          <a:p>
            <a:endParaRPr lang="en-US" altLang="zh-HK" dirty="0"/>
          </a:p>
          <a:p>
            <a:r>
              <a:rPr lang="en-US" altLang="zh-HK" dirty="0"/>
              <a:t>For better performance, use </a:t>
            </a:r>
            <a:r>
              <a:rPr lang="en-US" altLang="zh-HK" dirty="0" err="1">
                <a:highlight>
                  <a:srgbClr val="FFFF00"/>
                </a:highlight>
              </a:rPr>
              <a:t>aevaluate</a:t>
            </a:r>
            <a:r>
              <a:rPr lang="en-US" altLang="zh-HK" dirty="0"/>
              <a:t>() for async evaluation with higher concurrency.</a:t>
            </a:r>
          </a:p>
          <a:p>
            <a:endParaRPr lang="en-US" altLang="zh-HK" dirty="0"/>
          </a:p>
          <a:p>
            <a:r>
              <a:rPr lang="en-US" altLang="zh-HK" dirty="0"/>
              <a:t>Results include </a:t>
            </a:r>
            <a:r>
              <a:rPr lang="en-US" altLang="zh-HK" dirty="0">
                <a:highlight>
                  <a:srgbClr val="FFFF00"/>
                </a:highlight>
              </a:rPr>
              <a:t>scores</a:t>
            </a:r>
            <a:r>
              <a:rPr lang="en-US" altLang="zh-HK" dirty="0"/>
              <a:t>, metadata, and detailed traces for each test example.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ECF3C-F203-D8FD-12B9-4B716D2891F6}"/>
              </a:ext>
            </a:extLst>
          </p:cNvPr>
          <p:cNvSpPr txBox="1"/>
          <p:nvPr/>
        </p:nvSpPr>
        <p:spPr>
          <a:xfrm>
            <a:off x="5790438" y="1585248"/>
            <a:ext cx="6094476" cy="49410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"""Your system to evaluate."""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llm.invoke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evaluation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       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target function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Dataset name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"baseline-v1"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 baseline evaluation"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score: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'results'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5107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D195-66C5-1B88-8070-5B51A2CD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Can We Compare Different Versions?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8605-9C6B-AF5B-A25B-5F82EB15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9288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Use </a:t>
            </a:r>
            <a:r>
              <a:rPr lang="en-US" altLang="zh-HK" dirty="0" err="1">
                <a:highlight>
                  <a:srgbClr val="FFFF00"/>
                </a:highlight>
              </a:rPr>
              <a:t>evaluate_comparative</a:t>
            </a:r>
            <a:r>
              <a:rPr lang="en-US" altLang="zh-HK" dirty="0"/>
              <a:t>() to compare two experiments with pairwise evaluators.</a:t>
            </a:r>
          </a:p>
          <a:p>
            <a:endParaRPr lang="en-US" altLang="zh-HK" dirty="0"/>
          </a:p>
          <a:p>
            <a:r>
              <a:rPr lang="en-US" altLang="zh-HK" dirty="0"/>
              <a:t>The platform can randomize comparison order to reduce bias.</a:t>
            </a:r>
          </a:p>
          <a:p>
            <a:endParaRPr lang="en-US" altLang="zh-HK" dirty="0"/>
          </a:p>
          <a:p>
            <a:r>
              <a:rPr lang="en-US" altLang="zh-HK" dirty="0"/>
              <a:t>Results show which version performs better across your test dataset with statistical metrics.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9B434-0FEF-0639-E529-D84AAF67A10F}"/>
              </a:ext>
            </a:extLst>
          </p:cNvPr>
          <p:cNvSpPr txBox="1"/>
          <p:nvPr/>
        </p:nvSpPr>
        <p:spPr>
          <a:xfrm>
            <a:off x="5259324" y="1351209"/>
            <a:ext cx="6094476" cy="53001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evaluate_comparative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two experiments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evaluate(agent_v1,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evaluate(agent_v2,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Compare with pairwise evaluator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preference_evaluator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"""LLM judges which output is better."""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"""Question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'question'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Answer A: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].outputs[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Answer B: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runs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].outputs[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Which answer is better? Return score for A and B."""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LLM to judge (simplified)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"preference"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"scores"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evaluate_comparative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exp1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exp2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.experiment_name),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preference_evaluator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randomize_order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Reduce bias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6125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43A8-64A9-98F0-F754-D86FCC66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Async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0CD95-8FF9-5120-8CA1-06113FCAC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482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/>
              <a:t>Async evaluation uses </a:t>
            </a:r>
            <a:r>
              <a:rPr lang="en-US" altLang="zh-HK" dirty="0" err="1"/>
              <a:t>aevaluate</a:t>
            </a:r>
            <a:r>
              <a:rPr lang="en-US" altLang="zh-HK" dirty="0"/>
              <a:t>() for better performance with concurrent requests.</a:t>
            </a:r>
          </a:p>
          <a:p>
            <a:endParaRPr lang="en-US" altLang="zh-HK" dirty="0"/>
          </a:p>
          <a:p>
            <a:r>
              <a:rPr lang="en-US" altLang="zh-HK" dirty="0"/>
              <a:t>It allows higher concurrency levels than synchronous evaluation.</a:t>
            </a:r>
          </a:p>
          <a:p>
            <a:endParaRPr lang="en-US" altLang="zh-HK" dirty="0"/>
          </a:p>
          <a:p>
            <a:r>
              <a:rPr lang="en-US" altLang="zh-HK" dirty="0"/>
              <a:t>This significantly reduces total evaluation time for large datasets.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3A5CE-F1EE-C7D7-9540-A8997DA9111B}"/>
              </a:ext>
            </a:extLst>
          </p:cNvPr>
          <p:cNvSpPr txBox="1"/>
          <p:nvPr/>
        </p:nvSpPr>
        <p:spPr>
          <a:xfrm>
            <a:off x="5614416" y="1946720"/>
            <a:ext cx="6094476" cy="360098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aevaluate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async_agent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"""Async version of your agent."""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async_llm.ainvoke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async evaluation with higher concurrency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async_agent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Process 10 examples simultaneously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"async-baseline"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9752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1A95-8FA2-C36F-78FC-D7DE1394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Metadata Should We Track?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22C0-8AF9-9162-6A04-DC38C2EF1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5048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Track model versions, </a:t>
            </a:r>
            <a:r>
              <a:rPr lang="en-US" altLang="zh-HK" dirty="0">
                <a:highlight>
                  <a:srgbClr val="FFFF00"/>
                </a:highlight>
              </a:rPr>
              <a:t>temperature settings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prompt templates</a:t>
            </a:r>
            <a:r>
              <a:rPr lang="en-US" altLang="zh-HK" dirty="0"/>
              <a:t>, and </a:t>
            </a:r>
            <a:r>
              <a:rPr lang="en-US" altLang="zh-HK" dirty="0">
                <a:highlight>
                  <a:srgbClr val="FFFF00"/>
                </a:highlight>
              </a:rPr>
              <a:t>timestamps in experiment metadata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>
                <a:highlight>
                  <a:srgbClr val="FFFF00"/>
                </a:highlight>
              </a:rPr>
              <a:t>This enables filtering and grouping results in the </a:t>
            </a:r>
            <a:r>
              <a:rPr lang="en-US" altLang="zh-HK" dirty="0" err="1">
                <a:highlight>
                  <a:srgbClr val="FFFF00"/>
                </a:highlight>
              </a:rPr>
              <a:t>LangSmith</a:t>
            </a:r>
            <a:r>
              <a:rPr lang="en-US" altLang="zh-HK" dirty="0">
                <a:highlight>
                  <a:srgbClr val="FFFF00"/>
                </a:highlight>
              </a:rPr>
              <a:t> UI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Metadata makes results reproducible and helps identify which changes improved performance.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866D34-1078-8A0F-4298-4A29E3CF6D51}"/>
              </a:ext>
            </a:extLst>
          </p:cNvPr>
          <p:cNvSpPr txBox="1"/>
          <p:nvPr/>
        </p:nvSpPr>
        <p:spPr>
          <a:xfrm>
            <a:off x="5479542" y="1585248"/>
            <a:ext cx="6094476" cy="4582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Add metadata to experiments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[evaluators],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prompt_version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"v2.1"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"2025-10-24"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"engineer"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"team-ai"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Version your datasets too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client.update_dataset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dataset.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"v1.0"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created_date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"2025-10-24"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7536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B622-BD18-604D-B3FD-664010DC7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Best Practices?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2ED8-6F6E-A1C7-4F9D-1C6C358D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73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Always </a:t>
            </a:r>
            <a:r>
              <a:rPr lang="en-US" altLang="zh-HK" dirty="0">
                <a:highlight>
                  <a:srgbClr val="FFFF00"/>
                </a:highlight>
              </a:rPr>
              <a:t>tag experiments </a:t>
            </a:r>
            <a:r>
              <a:rPr lang="en-US" altLang="zh-HK" dirty="0"/>
              <a:t>with metadata and establish </a:t>
            </a:r>
            <a:r>
              <a:rPr lang="en-US" altLang="zh-HK" dirty="0">
                <a:highlight>
                  <a:srgbClr val="FFFF00"/>
                </a:highlight>
              </a:rPr>
              <a:t>baselines</a:t>
            </a:r>
            <a:r>
              <a:rPr lang="en-US" altLang="zh-HK" dirty="0"/>
              <a:t> before making changes.</a:t>
            </a:r>
          </a:p>
          <a:p>
            <a:endParaRPr lang="en-US" altLang="zh-HK" dirty="0"/>
          </a:p>
          <a:p>
            <a:r>
              <a:rPr lang="en-US" altLang="zh-HK" dirty="0"/>
              <a:t>Use async evaluation for better performance and run multiple repetitions for statistical significance.</a:t>
            </a:r>
          </a:p>
          <a:p>
            <a:endParaRPr lang="en-US" altLang="zh-HK" dirty="0"/>
          </a:p>
          <a:p>
            <a:r>
              <a:rPr lang="en-US" altLang="zh-HK" dirty="0"/>
              <a:t>Include edge cases in datasets and use multiple evaluator types beyond just exact matching.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EE6E4-A20A-2550-7F1B-EF882A5C812D}"/>
              </a:ext>
            </a:extLst>
          </p:cNvPr>
          <p:cNvSpPr txBox="1"/>
          <p:nvPr/>
        </p:nvSpPr>
        <p:spPr>
          <a:xfrm>
            <a:off x="5360670" y="1800691"/>
            <a:ext cx="6094476" cy="386387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Run with repetitions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my_agent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"MTR Simple QA"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correctness, conciseness],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num_repetitions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each example 3 times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"amazon.nova-lite-v1:0"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Include diverse evaluators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exact_match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Exact string match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keyword_match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Contains key terms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correctness_llm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 judges correctness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conciseness,       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Response length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tool_usage_correct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Trajectory validation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588093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0A35-A3AE-48A9-34F5-8409FA1E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Can We Do in the </a:t>
            </a:r>
            <a:r>
              <a:rPr lang="en-US" altLang="zh-HK" b="1" dirty="0" err="1"/>
              <a:t>LangSmith</a:t>
            </a:r>
            <a:r>
              <a:rPr lang="en-US" altLang="zh-HK" b="1" dirty="0"/>
              <a:t> UI?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05E38-25AB-BD60-D122-8C0E86139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web interface at </a:t>
            </a:r>
            <a:r>
              <a:rPr lang="en-US" altLang="zh-HK" dirty="0">
                <a:highlight>
                  <a:srgbClr val="FFFF00"/>
                </a:highlight>
              </a:rPr>
              <a:t>smith.langchain.com </a:t>
            </a:r>
            <a:r>
              <a:rPr lang="en-US" altLang="zh-HK" dirty="0"/>
              <a:t>provides visual experiment comparison and detailed trace inspection.</a:t>
            </a:r>
          </a:p>
          <a:p>
            <a:endParaRPr lang="en-US" altLang="zh-HK" dirty="0"/>
          </a:p>
          <a:p>
            <a:r>
              <a:rPr lang="en-US" altLang="zh-HK" dirty="0"/>
              <a:t>You can analyze </a:t>
            </a:r>
            <a:r>
              <a:rPr lang="en-US" altLang="zh-HK" dirty="0">
                <a:highlight>
                  <a:srgbClr val="FFFF00"/>
                </a:highlight>
              </a:rPr>
              <a:t>aggregate</a:t>
            </a:r>
            <a:r>
              <a:rPr lang="en-US" altLang="zh-HK" dirty="0"/>
              <a:t> metrics, filter by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, and add </a:t>
            </a:r>
            <a:r>
              <a:rPr lang="en-US" altLang="zh-HK" dirty="0">
                <a:highlight>
                  <a:srgbClr val="FFFF00"/>
                </a:highlight>
              </a:rPr>
              <a:t>human feedback</a:t>
            </a:r>
            <a:r>
              <a:rPr lang="en-US" altLang="zh-HK" dirty="0"/>
              <a:t>.</a:t>
            </a:r>
          </a:p>
          <a:p>
            <a:endParaRPr lang="en-US" altLang="zh-HK" dirty="0"/>
          </a:p>
          <a:p>
            <a:r>
              <a:rPr lang="en-US" altLang="zh-HK" dirty="0"/>
              <a:t>The UI makes it easy to share results and collaborate on improvements.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8563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D333-B345-7FE4-7511-623EECAF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Does This Improve AI Agents?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459-EB72-4282-1436-3A840DE11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59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dirty="0">
                <a:highlight>
                  <a:srgbClr val="FFFF00"/>
                </a:highlight>
              </a:rPr>
              <a:t>Systematic evaluation </a:t>
            </a:r>
            <a:r>
              <a:rPr lang="en-US" altLang="zh-HK" dirty="0"/>
              <a:t>reveals strengths and weaknesses in agent behavior objectively.</a:t>
            </a:r>
          </a:p>
          <a:p>
            <a:endParaRPr lang="en-US" altLang="zh-HK" dirty="0"/>
          </a:p>
          <a:p>
            <a:r>
              <a:rPr lang="en-US" altLang="zh-HK" dirty="0"/>
              <a:t>Experiment tracking shows whether changes actually improve performance.</a:t>
            </a:r>
          </a:p>
          <a:p>
            <a:endParaRPr lang="en-US" altLang="zh-HK" dirty="0"/>
          </a:p>
          <a:p>
            <a:r>
              <a:rPr lang="en-US" altLang="zh-HK" dirty="0"/>
              <a:t>The iterative cycle of test-measure-improve leads to more reliable and capable AI systems over time.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667677-4B1A-4489-9E5B-C92380C71B10}"/>
              </a:ext>
            </a:extLst>
          </p:cNvPr>
          <p:cNvSpPr txBox="1"/>
          <p:nvPr/>
        </p:nvSpPr>
        <p:spPr>
          <a:xfrm>
            <a:off x="5598414" y="1477526"/>
            <a:ext cx="6094476" cy="45820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Complete evaluation workflow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Create dataset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"Production Tests"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Define evaluators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[correctness, conciseness,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Run baseline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(agent_v1,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Make improvements to your agent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 modify prompts, add tools, tune parameters ...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Run new experiment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(agent_v2,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 Compare results in UI or programmatically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.metrics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.metrics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7418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07CBB8F-B729-8EB4-E9EE-16945181A1D7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Chatbot UI vibe coding keywords 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D423506E-C687-A04C-01B1-581F1D299854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Single page html (for fast prototyping)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r>
              <a:rPr lang="en-US" sz="3333" dirty="0"/>
              <a:t>React (with Vite: </a:t>
            </a:r>
            <a:r>
              <a:rPr lang="en-US" altLang="zh-HK" sz="3333" dirty="0"/>
              <a:t>Vite is a modern frontend build tool</a:t>
            </a:r>
            <a:r>
              <a:rPr lang="en-US" sz="3333" dirty="0"/>
              <a:t>)</a:t>
            </a:r>
          </a:p>
          <a:p>
            <a:pPr marL="1000085" lvl="1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1000085" lvl="1" indent="-619100">
              <a:lnSpc>
                <a:spcPts val="2292"/>
              </a:lnSpc>
              <a:buAutoNum type="arabicPeriod"/>
            </a:pPr>
            <a:r>
              <a:rPr lang="en-US" sz="3333" dirty="0"/>
              <a:t>Vibe coding</a:t>
            </a:r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</p:txBody>
      </p:sp>
    </p:spTree>
    <p:extLst>
      <p:ext uri="{BB962C8B-B14F-4D97-AF65-F5344CB8AC3E}">
        <p14:creationId xmlns:p14="http://schemas.microsoft.com/office/powerpoint/2010/main" val="408692112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F3F6-DB66-60F6-FA66-F6807369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err="1"/>
              <a:t>Langsmith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8331B-17BE-317E-E14A-D32C5F22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E69DE-9963-4DFC-36D6-4C0CD183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64" y="2156437"/>
            <a:ext cx="9761472" cy="33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530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919E-E51A-53E1-DD41-B8364B5E8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Math Chabot evaluation by </a:t>
            </a:r>
            <a:r>
              <a:rPr lang="en-US" altLang="zh-HK" b="1" dirty="0" err="1"/>
              <a:t>LangSmith</a:t>
            </a:r>
            <a:endParaRPr lang="zh-HK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378AD-EEED-6C28-1921-D235D1AB1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err="1"/>
              <a:t>LangSmith</a:t>
            </a:r>
            <a:r>
              <a:rPr lang="en-US" altLang="zh-HK" dirty="0"/>
              <a:t> Evaluation Example</a:t>
            </a:r>
          </a:p>
          <a:p>
            <a:r>
              <a:rPr lang="en-US" altLang="zh-HK" dirty="0"/>
              <a:t>1. Dataset creation</a:t>
            </a:r>
          </a:p>
          <a:p>
            <a:r>
              <a:rPr lang="en-US" altLang="zh-HK" dirty="0"/>
              <a:t>2. LLM-as-judge evaluators</a:t>
            </a:r>
          </a:p>
          <a:p>
            <a:r>
              <a:rPr lang="en-US" altLang="zh-HK" dirty="0"/>
              <a:t>3. A/B testing with different system prompts</a:t>
            </a:r>
          </a:p>
          <a:p>
            <a:r>
              <a:rPr lang="en-US" altLang="zh-HK" dirty="0"/>
              <a:t>4. Trajectory evaluation with tool usage</a:t>
            </a:r>
          </a:p>
          <a:p>
            <a:r>
              <a:rPr lang="en-US" altLang="zh-HK" dirty="0"/>
              <a:t>5. Comparative experiments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4809043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CDFCD-AEF2-EBC2-BC44-55A1C119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Datasets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0648E-843E-6041-6F31-69FD476BD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Datasets are collections of test examples with inputs and expected outputs that enable repeatable testing.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761A7-A9F4-9C52-4059-CC565A4DCA8F}"/>
              </a:ext>
            </a:extLst>
          </p:cNvPr>
          <p:cNvSpPr txBox="1"/>
          <p:nvPr/>
        </p:nvSpPr>
        <p:spPr>
          <a:xfrm>
            <a:off x="1126998" y="2973422"/>
            <a:ext cx="9873234" cy="27998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Create dataset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questions requiring calculator tool usage"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56163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01A4A-99F8-E200-5962-3D153812D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D928-05D6-6017-E5B9-F0D011D7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Chatbot: </a:t>
            </a:r>
            <a:r>
              <a:rPr lang="en-US" altLang="zh-HK" b="1" dirty="0"/>
              <a:t>How Do We Create Dataset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6D80-490D-B0EA-9A3C-1DEEB616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Our Math Calculator QA dataset includes 4 examples covering math operations and edge cases (conversational queries).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A0CB0-D15A-9AF0-CBEA-515594C9149D}"/>
              </a:ext>
            </a:extLst>
          </p:cNvPr>
          <p:cNvSpPr txBox="1"/>
          <p:nvPr/>
        </p:nvSpPr>
        <p:spPr>
          <a:xfrm>
            <a:off x="1200150" y="2965161"/>
            <a:ext cx="9434322" cy="29649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15 plus 27?"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"42"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"add"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},…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"outputs"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</p:spTree>
    <p:extLst>
      <p:ext uri="{BB962C8B-B14F-4D97-AF65-F5344CB8AC3E}">
        <p14:creationId xmlns:p14="http://schemas.microsoft.com/office/powerpoint/2010/main" val="24963004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F7D3B-2F55-1015-8152-6F4CAC289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DDE3-E836-CD85-99B9-8186B00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Chatbot: </a:t>
            </a:r>
            <a:r>
              <a:rPr lang="en-US" altLang="zh-HK" b="1" dirty="0"/>
              <a:t>How Do We Create Dataset Examples?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0253B-D41E-56BE-DE99-5507697A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batch creation with </a:t>
            </a:r>
            <a:r>
              <a:rPr lang="en-US" altLang="zh-HK" dirty="0" err="1"/>
              <a:t>create_examples</a:t>
            </a:r>
            <a:r>
              <a:rPr lang="en-US" altLang="zh-HK" dirty="0"/>
              <a:t>() to add multiple test cases at once with inputs and outputs.</a:t>
            </a:r>
          </a:p>
          <a:p>
            <a:endParaRPr lang="en-US" altLang="zh-HK" dirty="0"/>
          </a:p>
          <a:p>
            <a:r>
              <a:rPr lang="en-US" altLang="zh-HK" dirty="0"/>
              <a:t>Each example includes the question, expected answer, and metadata about tool usage expectations.</a:t>
            </a:r>
          </a:p>
          <a:p>
            <a:endParaRPr lang="en-US" altLang="zh-HK" dirty="0"/>
          </a:p>
          <a:p>
            <a:r>
              <a:rPr lang="en-US" altLang="zh-HK" dirty="0"/>
              <a:t>Include edge cases like conversational queries that shouldn't trigger tool usage to validate agent behavior.</a:t>
            </a:r>
          </a:p>
        </p:txBody>
      </p:sp>
    </p:spTree>
    <p:extLst>
      <p:ext uri="{BB962C8B-B14F-4D97-AF65-F5344CB8AC3E}">
        <p14:creationId xmlns:p14="http://schemas.microsoft.com/office/powerpoint/2010/main" val="11858274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680D9-8B54-6520-D7F5-2A5D2815F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452D0-BEC7-0674-7B9F-F09ACC80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Datasets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9500-C569-2A66-426B-FC1F6349C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Our Math Calculator QA dataset includes 4 examples covering math operations and edge cases (conversational queries).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  <p:pic>
        <p:nvPicPr>
          <p:cNvPr id="3074" name="Picture 2" descr="Why Do We Need Datasets?">
            <a:extLst>
              <a:ext uri="{FF2B5EF4-FFF2-40B4-BE49-F238E27FC236}">
                <a16:creationId xmlns:a16="http://schemas.microsoft.com/office/drawing/2014/main" id="{41CB85A6-81E4-DE5F-06C7-8B322E58C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86" b="43067"/>
          <a:stretch>
            <a:fillRect/>
          </a:stretch>
        </p:blipFill>
        <p:spPr bwMode="auto">
          <a:xfrm>
            <a:off x="597788" y="2881465"/>
            <a:ext cx="10515601" cy="369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4380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AF05-B8CF-E7DD-43DD-1061B03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Define Tools for Agents? (</a:t>
            </a:r>
            <a:r>
              <a:rPr lang="en-US" altLang="zh-HK" b="1" dirty="0" err="1"/>
              <a:t>LangChain</a:t>
            </a:r>
            <a:r>
              <a:rPr lang="en-US" altLang="zh-HK" b="1" dirty="0"/>
              <a:t> Stuff)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A5B1-03D8-EC8E-1CEE-87FD0CB21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Tools are Python functions decorated with @tool that agents can call to perform operations.</a:t>
            </a:r>
          </a:p>
          <a:p>
            <a:endParaRPr lang="en-US" altLang="zh-HK" dirty="0"/>
          </a:p>
          <a:p>
            <a:r>
              <a:rPr lang="en-US" altLang="zh-HK" dirty="0"/>
              <a:t>Clear docstrings are crucial - the LLM uses them to decide when to call each tool.</a:t>
            </a:r>
          </a:p>
          <a:p>
            <a:endParaRPr lang="en-US" altLang="zh-HK" dirty="0"/>
          </a:p>
          <a:p>
            <a:r>
              <a:rPr lang="en-US" altLang="zh-HK" dirty="0"/>
              <a:t>Our calculator has three tools: add, multiply, and divide with error handling for edge cases.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708922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B89F-FD2E-D42C-AF76-BB9B5AD3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Define Tools for Agents? (</a:t>
            </a:r>
            <a:r>
              <a:rPr lang="en-US" altLang="zh-HK" b="1" dirty="0" err="1"/>
              <a:t>LangChain</a:t>
            </a:r>
            <a:r>
              <a:rPr lang="en-US" altLang="zh-HK" b="1" dirty="0"/>
              <a:t> Stuff)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492C3-AED9-9271-3407-BE029FFE69FD}"/>
              </a:ext>
            </a:extLst>
          </p:cNvPr>
          <p:cNvSpPr txBox="1"/>
          <p:nvPr/>
        </p:nvSpPr>
        <p:spPr>
          <a:xfrm>
            <a:off x="2334006" y="1771464"/>
            <a:ext cx="6535674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langchain_core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"""Add two numbers together."""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"""Multiply two numbers together."""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@tool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"""Divide first number by second number."""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"Error: Division by zero"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multiply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divide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59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844E-1EF2-CF86-BC5E-76EBD0A90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and Agent Factory Pattern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8AF84-52D8-2AF4-672F-C22FEC9C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 factory function creates agents with different configurations while maintaining the same core logic.</a:t>
            </a:r>
          </a:p>
          <a:p>
            <a:endParaRPr lang="en-US" altLang="zh-HK" dirty="0"/>
          </a:p>
          <a:p>
            <a:r>
              <a:rPr lang="en-US" altLang="zh-HK" dirty="0"/>
              <a:t>It enables easy A/B testing by generating variants with different system prompts or parameters.</a:t>
            </a:r>
          </a:p>
          <a:p>
            <a:endParaRPr lang="en-US" altLang="zh-HK" dirty="0"/>
          </a:p>
          <a:p>
            <a:r>
              <a:rPr lang="en-US" altLang="zh-HK" dirty="0"/>
              <a:t>The factory captures trajectories (execution history) and extracts tool calls for evaluation.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6942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C437-9463-923F-DF6A-79231E3F9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F0ACD-637C-97E2-811C-A9060E7B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285B1-9685-4F87-91FE-983312EA21D7}"/>
              </a:ext>
            </a:extLst>
          </p:cNvPr>
          <p:cNvSpPr txBox="1"/>
          <p:nvPr/>
        </p:nvSpPr>
        <p:spPr>
          <a:xfrm>
            <a:off x="301752" y="0"/>
            <a:ext cx="11768328" cy="672658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"""Factory function to create agents with different system prompts."""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agent_with_tools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llm_with_tools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agent_llm.bind_tools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(tools)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SystemMessage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"initial"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question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llm_with_tools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.invoke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"llm_response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ai_message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]].invoke(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ToolMessage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tool_call_id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HK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].content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 response"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"trajectory"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agent_with_tools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altLang="zh-HK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(SYSTEM_PROMPT_A)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(SYSTEM_PROMPT_B)</a:t>
            </a:r>
          </a:p>
        </p:txBody>
      </p:sp>
    </p:spTree>
    <p:extLst>
      <p:ext uri="{BB962C8B-B14F-4D97-AF65-F5344CB8AC3E}">
        <p14:creationId xmlns:p14="http://schemas.microsoft.com/office/powerpoint/2010/main" val="127148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E82E-7998-ADF4-EEB0-A23E985DB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BDF1C84-96E4-7F8E-DAC8-E255D04537B1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Vite?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E9FD967-63F5-407C-72DB-C268831524BF}"/>
              </a:ext>
            </a:extLst>
          </p:cNvPr>
          <p:cNvSpPr/>
          <p:nvPr/>
        </p:nvSpPr>
        <p:spPr>
          <a:xfrm>
            <a:off x="661491" y="1583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26EC7F0E-6AB3-51BF-C833-E2EFFD3C1A2A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buAutoNum type="arabicPeriod"/>
            </a:pPr>
            <a:r>
              <a:rPr lang="en-US" altLang="zh-HK" sz="3333" dirty="0"/>
              <a:t>Fast Development Experience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Strong Ecosystem and Community Backing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Simplicity and Extensibility</a:t>
            </a:r>
          </a:p>
          <a:p>
            <a:pPr marL="1000085" lvl="1" indent="-619100">
              <a:buFontTx/>
              <a:buAutoNum type="arabicPeriod"/>
            </a:pPr>
            <a:r>
              <a:rPr lang="en-US" altLang="zh-HK" sz="3333" dirty="0"/>
              <a:t>ES Modules Facilitate UI Modularization</a:t>
            </a:r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907665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C0D9F-FBEC-5116-802F-7BE724EA9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Rule base evaluator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7C6A0-EF5D-161A-1666-E9986E510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13976" cy="4351338"/>
          </a:xfrm>
        </p:spPr>
        <p:txBody>
          <a:bodyPr>
            <a:normAutofit/>
          </a:bodyPr>
          <a:lstStyle/>
          <a:p>
            <a:r>
              <a:rPr lang="en-US" altLang="zh-HK" dirty="0"/>
              <a:t>Rule-based evaluators use simple logic like string matching or keyword detection for fast, deterministic scoring.</a:t>
            </a:r>
          </a:p>
          <a:p>
            <a:endParaRPr lang="en-US" altLang="zh-HK" dirty="0"/>
          </a:p>
          <a:p>
            <a:r>
              <a:rPr lang="en-US" altLang="zh-HK" dirty="0"/>
              <a:t>The correctness evaluator checks if the expected numerical answer appears in the agent's response.</a:t>
            </a:r>
          </a:p>
          <a:p>
            <a:endParaRPr lang="en-US" altLang="zh-HK" dirty="0"/>
          </a:p>
          <a:p>
            <a:r>
              <a:rPr lang="en-US" altLang="zh-HK" dirty="0"/>
              <a:t>They're ideal for clear success criteria but less flexible than LLM-as-judge approaches.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644212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1CF7A-4028-1D33-E8D0-5CCB6CC44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17EB9-D694-5800-F4F6-3003D88C4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Rule base evaluator with Math Chatbot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C304A-E231-5874-9DD3-F2EA86A6A9BC}"/>
              </a:ext>
            </a:extLst>
          </p:cNvPr>
          <p:cNvSpPr txBox="1"/>
          <p:nvPr/>
        </p:nvSpPr>
        <p:spPr>
          <a:xfrm>
            <a:off x="838200" y="1318029"/>
            <a:ext cx="972693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answer contains the expected numerical result."""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].lower()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]).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Check if expected answer is in the response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"correctness"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"Expected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 in answer"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Example usage: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Input: "What is 15 plus 27?"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Expected: "42"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Agent output: "The answer is 42"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Score: 1 (correct) ✅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8318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AD1B0-CA4A-5935-B2EF-DF2BC9C9A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Math Chatbot Trajectory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F81B6-AEE7-ADDA-6ED2-EE65122A0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/>
              <a:t>Trajectory evaluation examines the sequence of actions an agent takes, not just the final output.</a:t>
            </a:r>
          </a:p>
          <a:p>
            <a:endParaRPr lang="en-US" altLang="zh-HK" dirty="0"/>
          </a:p>
          <a:p>
            <a:r>
              <a:rPr lang="en-US" altLang="zh-HK" dirty="0"/>
              <a:t>It validates that the correct tools were called when needed and that conversational queries didn't trigger tools.</a:t>
            </a:r>
          </a:p>
          <a:p>
            <a:endParaRPr lang="en-US" altLang="zh-HK" dirty="0"/>
          </a:p>
          <a:p>
            <a:r>
              <a:rPr lang="en-US" altLang="zh-HK" dirty="0"/>
              <a:t>This is crucial for multi-step reasoning and ensuring agents follow expected behavior patterns.</a:t>
            </a:r>
          </a:p>
          <a:p>
            <a:br>
              <a:rPr lang="en-US" altLang="zh-HK" dirty="0"/>
            </a:b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3178601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6BC2-823D-8521-CC23-62CE677B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Evaluation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00A88F-7ED4-586C-2FFE-34870E58525B}"/>
              </a:ext>
            </a:extLst>
          </p:cNvPr>
          <p:cNvSpPr txBox="1"/>
          <p:nvPr/>
        </p:nvSpPr>
        <p:spPr>
          <a:xfrm>
            <a:off x="614934" y="1359034"/>
            <a:ext cx="10650474" cy="526297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correct tool was used when needed."""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[])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tc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should_use_tool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"Correctly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"Should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use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expected_tool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but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"Correctly did not use tools"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"Should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not use tools, but used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tools_used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31097883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64312-BA3F-5BDB-94C7-D55ABE34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1F47-33F1-C44B-CC66-41B5D231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Trajectory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5F8DD-DA40-2346-78CB-FF53933B7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4098" name="Picture 2" descr="What is Trajectory Evaluation?">
            <a:extLst>
              <a:ext uri="{FF2B5EF4-FFF2-40B4-BE49-F238E27FC236}">
                <a16:creationId xmlns:a16="http://schemas.microsoft.com/office/drawing/2014/main" id="{9E1CEF26-5CB5-E597-6658-F6836F3A7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1113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6A64-9B17-DDBD-BE03-B959B4D6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LLM-as-Judge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6DC13-8443-D406-59ED-42027C3E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LLM-as-judge uses another LLM to assess subjective qualities like helpfulness, clarity, or tone.</a:t>
            </a:r>
          </a:p>
          <a:p>
            <a:endParaRPr lang="en-US" altLang="zh-HK" dirty="0"/>
          </a:p>
          <a:p>
            <a:r>
              <a:rPr lang="en-US" altLang="zh-HK" dirty="0"/>
              <a:t>It's more flexible than rule-based evaluators but slower and more expensive due to additional LLM calls.</a:t>
            </a:r>
          </a:p>
          <a:p>
            <a:endParaRPr lang="en-US" altLang="zh-HK" dirty="0"/>
          </a:p>
          <a:p>
            <a:r>
              <a:rPr lang="en-US" altLang="zh-HK" dirty="0"/>
              <a:t>Use </a:t>
            </a:r>
            <a:r>
              <a:rPr lang="en-US" altLang="zh-HK" dirty="0">
                <a:highlight>
                  <a:srgbClr val="FFFF00"/>
                </a:highlight>
              </a:rPr>
              <a:t>low temperature (0.0) </a:t>
            </a:r>
            <a:r>
              <a:rPr lang="en-US" altLang="zh-HK" dirty="0"/>
              <a:t>for consistency and clear scoring criteria in the judge prompt.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6334285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E24D-32E4-C89B-8271-3202C5117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5B5E-0406-241D-CA07-37524BAAF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34D99A-83BA-FCBC-F6B1-4F7C2C4FA3BF}"/>
              </a:ext>
            </a:extLst>
          </p:cNvPr>
          <p:cNvSpPr txBox="1"/>
          <p:nvPr/>
        </p:nvSpPr>
        <p:spPr>
          <a:xfrm>
            <a:off x="0" y="240306"/>
            <a:ext cx="12192000" cy="63773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"""Use LLM to judge the helpfulness of the response."""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are evaluating an AI assistant's response for helpfulness.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Question: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reference_outputs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'question'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'N/A'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'answer'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Rate the helpfulness on a scale of 0-1: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- 1.0: Very helpful, clear, and answers the question well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- 0.5: Somewhat helpful but could be clearer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- 0.0: Not helpful or confusing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Respond with ONLY a number between 0 and 1 (e.g., 0.8)"""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judge_response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judge_llm.invoke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HumanMessage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judge_prompt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judge_response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.content.strip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number from response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'0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HK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HK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altLang="zh-HK" sz="1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Default if can't parse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helpfulness_llm_judge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judged: 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score_text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US" altLang="zh-HK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HK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128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DA96-5883-53E8-ACAB-95AB18B0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Heuristic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89AD5-57AF-611C-782E-4CDF28D3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473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altLang="zh-HK" dirty="0"/>
              <a:t>Heuristic evaluators apply simple rules like checking response length, format, or structure.</a:t>
            </a:r>
          </a:p>
          <a:p>
            <a:endParaRPr lang="en-US" altLang="zh-HK" dirty="0"/>
          </a:p>
          <a:p>
            <a:r>
              <a:rPr lang="en-US" altLang="zh-HK" dirty="0"/>
              <a:t>The </a:t>
            </a:r>
            <a:r>
              <a:rPr lang="en-US" altLang="zh-HK" dirty="0" err="1"/>
              <a:t>response_length</a:t>
            </a:r>
            <a:r>
              <a:rPr lang="en-US" altLang="zh-HK" dirty="0"/>
              <a:t> evaluator ensures answers are concise (20-200 characters) without being too brief.</a:t>
            </a:r>
          </a:p>
          <a:p>
            <a:endParaRPr lang="en-US" altLang="zh-HK" dirty="0"/>
          </a:p>
          <a:p>
            <a:r>
              <a:rPr lang="en-US" altLang="zh-HK" dirty="0"/>
              <a:t>They're fast, free, and useful for quick sanity checks but don't assess content quality.</a:t>
            </a:r>
          </a:p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B5C860-E429-46D7-7954-51CDEB80026A}"/>
              </a:ext>
            </a:extLst>
          </p:cNvPr>
          <p:cNvSpPr txBox="1"/>
          <p:nvPr/>
        </p:nvSpPr>
        <p:spPr>
          <a:xfrm>
            <a:off x="5476494" y="2161312"/>
            <a:ext cx="6715506" cy="333187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altLang="zh-HK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"""Check if response is appropriately concise."""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Good range: 20-200 characters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Too short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zh-HK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 bit long but acceptable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"key"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response_length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"score"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"Length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altLang="zh-HK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chars"</a:t>
            </a:r>
            <a:endParaRPr lang="en-US" altLang="zh-HK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0373051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1DDEA-364A-C450-1A08-16B42D1D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Run an Experiment for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6B9BB-72BD-D42B-AF52-ACC1F4A5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the evaluate() function with </a:t>
            </a:r>
            <a:r>
              <a:rPr lang="en-US" altLang="zh-HK" dirty="0">
                <a:highlight>
                  <a:srgbClr val="FFFF00"/>
                </a:highlight>
              </a:rPr>
              <a:t>your agent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dataset name</a:t>
            </a:r>
            <a:r>
              <a:rPr lang="en-US" altLang="zh-HK" dirty="0"/>
              <a:t>, </a:t>
            </a:r>
            <a:r>
              <a:rPr lang="en-US" altLang="zh-HK" dirty="0">
                <a:highlight>
                  <a:srgbClr val="FFFF00"/>
                </a:highlight>
              </a:rPr>
              <a:t>evaluators</a:t>
            </a:r>
            <a:r>
              <a:rPr lang="en-US" altLang="zh-HK" dirty="0"/>
              <a:t>, and </a:t>
            </a:r>
            <a:r>
              <a:rPr lang="en-US" altLang="zh-HK" dirty="0">
                <a:highlight>
                  <a:srgbClr val="FFFF00"/>
                </a:highlight>
              </a:rPr>
              <a:t>metadata</a:t>
            </a:r>
            <a:r>
              <a:rPr lang="en-US" altLang="zh-HK" dirty="0"/>
              <a:t> for tracking.</a:t>
            </a:r>
          </a:p>
          <a:p>
            <a:endParaRPr lang="en-US" altLang="zh-HK" dirty="0"/>
          </a:p>
          <a:p>
            <a:r>
              <a:rPr lang="en-US" altLang="zh-HK" dirty="0"/>
              <a:t>Each experiment processes all examples, runs all evaluators, and captures metrics, latency, and traces.</a:t>
            </a:r>
          </a:p>
          <a:p>
            <a:endParaRPr lang="en-US" altLang="zh-HK" dirty="0"/>
          </a:p>
          <a:p>
            <a:r>
              <a:rPr lang="en-US" altLang="zh-HK" dirty="0"/>
              <a:t>Results are automatically uploaded to </a:t>
            </a:r>
            <a:r>
              <a:rPr lang="en-US" altLang="zh-HK" dirty="0" err="1"/>
              <a:t>LangSmith</a:t>
            </a:r>
            <a:r>
              <a:rPr lang="en-US" altLang="zh-HK" dirty="0"/>
              <a:t> with a unique experiment name for comparison.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1332515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9A32-A116-C9AD-5D98-1F741317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9C388-6F71-E906-74C4-78804A398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3880E-EAE2-7446-A021-E6CE23CD6F7C}"/>
              </a:ext>
            </a:extLst>
          </p:cNvPr>
          <p:cNvSpPr txBox="1"/>
          <p:nvPr/>
        </p:nvSpPr>
        <p:spPr>
          <a:xfrm>
            <a:off x="0" y="118872"/>
            <a:ext cx="12192000" cy="646330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Your target function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"Agent with formal, precise system prompt"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"model"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os.getenv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"BEDROCK_MODEL"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"temperature"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zh-H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HK" alt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✅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Experiment A Complete: 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What gets tracked:</a:t>
            </a:r>
            <a:r>
              <a:rPr lang="en-US" altLang="zh-HK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Input: The question, Output: Agent's response, Trajectory: Full execution trace, Evaluator Scores: All 4 evaluator results, Latency: How long it took Metadata: Model, variant, temperature, etc.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9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6CE2B57-08E6-1A1F-B1E2-5E314AB72EC9}"/>
              </a:ext>
            </a:extLst>
          </p:cNvPr>
          <p:cNvSpPr/>
          <p:nvPr/>
        </p:nvSpPr>
        <p:spPr>
          <a:xfrm>
            <a:off x="661492" y="613731"/>
            <a:ext cx="8403630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ES Modules Facilitate UI Modularization</a:t>
            </a:r>
            <a:endParaRPr lang="en-US" sz="3708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328AAEA1-E511-C02D-F491-CF3092A7C05D}"/>
              </a:ext>
            </a:extLst>
          </p:cNvPr>
          <p:cNvSpPr/>
          <p:nvPr/>
        </p:nvSpPr>
        <p:spPr>
          <a:xfrm>
            <a:off x="788491" y="1710934"/>
            <a:ext cx="10092128" cy="38870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19100" indent="-619100">
              <a:lnSpc>
                <a:spcPts val="2292"/>
              </a:lnSpc>
              <a:buAutoNum type="arabicPeriod"/>
            </a:pPr>
            <a:endParaRPr lang="en-US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Break down UI rendering designs into separate files</a:t>
            </a:r>
          </a:p>
          <a:p>
            <a:pPr marL="619100" indent="-619100">
              <a:buAutoNum type="arabicPeriod"/>
            </a:pPr>
            <a:endParaRPr lang="en-US" altLang="zh-HK" sz="3333" dirty="0"/>
          </a:p>
          <a:p>
            <a:pPr marL="619100" indent="-619100">
              <a:buFontTx/>
              <a:buAutoNum type="arabicPeriod"/>
            </a:pPr>
            <a:r>
              <a:rPr lang="en-US" altLang="zh-HK" sz="3333" dirty="0"/>
              <a:t>Frameworks like React, Vue, or vanilla JS</a:t>
            </a:r>
          </a:p>
          <a:p>
            <a:pPr marL="619100" indent="-619100">
              <a:buFontTx/>
              <a:buAutoNum type="arabicPeriod"/>
            </a:pPr>
            <a:endParaRPr lang="en-US" altLang="zh-HK" sz="3333" dirty="0"/>
          </a:p>
          <a:p>
            <a:r>
              <a:rPr lang="en-US" altLang="zh-HK" sz="3333" dirty="0"/>
              <a:t>Performance Benefits: Modules enable code-splitting </a:t>
            </a:r>
          </a:p>
          <a:p>
            <a:r>
              <a:rPr lang="en-US" altLang="zh-HK" sz="3333" dirty="0"/>
              <a:t>(lazy-loading parts of the UI) and removing unused code, </a:t>
            </a:r>
          </a:p>
          <a:p>
            <a:r>
              <a:rPr lang="en-US" altLang="zh-HK" sz="3333" dirty="0"/>
              <a:t>which is crucial for fast-loading UIs.</a:t>
            </a:r>
          </a:p>
          <a:p>
            <a:pPr marL="1000085" lvl="1" indent="-619100">
              <a:buFontTx/>
              <a:buAutoNum type="arabicPeriod"/>
            </a:pPr>
            <a:endParaRPr lang="en-US" altLang="zh-HK" sz="3333" dirty="0"/>
          </a:p>
          <a:p>
            <a:pPr marL="619100" indent="-619100">
              <a:buAutoNum type="arabicPeriod"/>
            </a:pPr>
            <a:endParaRPr lang="en-US" altLang="zh-HK" sz="3333" dirty="0"/>
          </a:p>
        </p:txBody>
      </p:sp>
    </p:spTree>
    <p:extLst>
      <p:ext uri="{BB962C8B-B14F-4D97-AF65-F5344CB8AC3E}">
        <p14:creationId xmlns:p14="http://schemas.microsoft.com/office/powerpoint/2010/main" val="25498810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593D-D73B-B3C1-5405-BBE80DF0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4B7F-E14B-AD9C-63F8-484052FE4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5122" name="Picture 2" descr="How Do We Run an Experiment?">
            <a:extLst>
              <a:ext uri="{FF2B5EF4-FFF2-40B4-BE49-F238E27FC236}">
                <a16:creationId xmlns:a16="http://schemas.microsoft.com/office/drawing/2014/main" id="{6C1DF485-7B53-F65E-B592-3A3B1979C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723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E65-EFF0-4CAF-0BDB-3C6D91B4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441A-39B4-1E49-6595-1B96890F5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A/B testing compares two agent variants to determine which configuration performs better.</a:t>
            </a:r>
          </a:p>
          <a:p>
            <a:endParaRPr lang="en-US" altLang="zh-HK" dirty="0"/>
          </a:p>
          <a:p>
            <a:r>
              <a:rPr lang="en-US" altLang="zh-HK" dirty="0"/>
              <a:t>Our example tests a formal prompt (concise, directive) vs. a friendly prompt (warm, explanatory).</a:t>
            </a:r>
          </a:p>
          <a:p>
            <a:endParaRPr lang="en-US" altLang="zh-HK" dirty="0"/>
          </a:p>
          <a:p>
            <a:r>
              <a:rPr lang="en-US" altLang="zh-HK" dirty="0"/>
              <a:t>Both agents use the same tools and dataset but differ in tone and instruction style.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26014724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0EAB4-3BC5-9900-59C1-5F040D28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A/B Testing with Math Chatbot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E2FB4-9967-BC66-26A5-ACDBC0410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7AD822-CE41-D1E1-00AD-92B3EF1F50D9}"/>
              </a:ext>
            </a:extLst>
          </p:cNvPr>
          <p:cNvSpPr txBox="1"/>
          <p:nvPr/>
        </p:nvSpPr>
        <p:spPr>
          <a:xfrm>
            <a:off x="418719" y="1825625"/>
            <a:ext cx="11354562" cy="369607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Variant A: Formal system prompt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 are a precise mathematical assistant. 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When asked to perform calculations, you MUST use the available calculator tools.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Always use tools for arithmetic operations. Be formal and concise."""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Variant B: Friendly system prompt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"""You are a friendly and helpful math tutor! 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When someone asks you to calculate something, use your calculator tools to help them out.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 tools for math operations and explain your steps in a warm, encouraging way."""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create_agent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SYSTEM_PROMPT_B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What's being tested?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Tone: Formal vs. Friendly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Length: Concise vs. Explanatory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Instruction: "MUST use" vs. "use your tools to help"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4074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60DD1-C5D1-3F8C-1B6E-36BBA4472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Compare Two Experiments?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29D97-D62A-9F8F-E2B0-AFBD5A6D3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Run both variants on the same dataset with identical evaluators to ensure fair comparison.</a:t>
            </a:r>
          </a:p>
          <a:p>
            <a:endParaRPr lang="en-US" altLang="zh-HK" dirty="0"/>
          </a:p>
          <a:p>
            <a:r>
              <a:rPr lang="en-US" altLang="zh-HK" dirty="0"/>
              <a:t>Tag each experiment with metadata (variant: A/B) to easily identify and filter results.</a:t>
            </a:r>
          </a:p>
          <a:p>
            <a:endParaRPr lang="en-US" altLang="zh-HK" dirty="0"/>
          </a:p>
          <a:p>
            <a:r>
              <a:rPr lang="en-US" altLang="zh-HK" dirty="0"/>
              <a:t>In the </a:t>
            </a:r>
            <a:r>
              <a:rPr lang="en-US" altLang="zh-HK" dirty="0" err="1"/>
              <a:t>LangSmith</a:t>
            </a:r>
            <a:r>
              <a:rPr lang="en-US" altLang="zh-HK" dirty="0"/>
              <a:t> UI, select both experiments and click Compare for side-by-side analysis.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7192214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47815-AF67-A823-A62B-2BD43723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Compare Two Experiments?</a:t>
            </a:r>
            <a:endParaRPr lang="zh-HK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0EA15-DF68-0288-A0A8-271BFAD05B60}"/>
              </a:ext>
            </a:extLst>
          </p:cNvPr>
          <p:cNvSpPr txBox="1"/>
          <p:nvPr/>
        </p:nvSpPr>
        <p:spPr>
          <a:xfrm>
            <a:off x="1090422" y="1690688"/>
            <a:ext cx="9818370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Experiment A: Formal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agent_a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evaluators,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"formal"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Run Experiment B: Friendly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agent_b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dataset!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evaluators,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evaluators!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"math-agent-friendly"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"variant"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system_prompt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"friendly"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Navigate to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UI: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Go to "Math Calculator QA" → "Experiments" tab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Click checkboxes for both experiments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Click "Compare" button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View side-by-side results with differences highlighted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592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453F-1AA7-5ED4-E456-21B18E5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30F49-C7EA-3174-8EB0-B3C586CEA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6146" name="Picture 2" descr="How Do We Compare Two Experiments?">
            <a:extLst>
              <a:ext uri="{FF2B5EF4-FFF2-40B4-BE49-F238E27FC236}">
                <a16:creationId xmlns:a16="http://schemas.microsoft.com/office/drawing/2014/main" id="{A7ED325B-9363-4A80-BCB7-1D2496FE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91165"/>
            <a:ext cx="10810875" cy="66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086579A-B6CD-2E0F-D86C-D6FF22DF6B11}"/>
              </a:ext>
            </a:extLst>
          </p:cNvPr>
          <p:cNvSpPr/>
          <p:nvPr/>
        </p:nvSpPr>
        <p:spPr>
          <a:xfrm>
            <a:off x="10256520" y="360997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6441211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63FD-D8FB-81BC-DF4E-D39CDAF3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FD1D-1371-9A72-2C28-6BA2BC7B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7170" name="Picture 2" descr="What Results Did We Get from A/B Testing?">
            <a:extLst>
              <a:ext uri="{FF2B5EF4-FFF2-40B4-BE49-F238E27FC236}">
                <a16:creationId xmlns:a16="http://schemas.microsoft.com/office/drawing/2014/main" id="{A5660F8E-9EBE-7C5B-4CBC-B3692232F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5608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09F4-68A4-D3A7-A9EE-9FC608791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Results Did We Get from A/B Testing?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583B8-A158-5C22-D0A0-FD5CD18A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Formal variant: More concise (1.00 length score), faster (fewer tokens), but lower helpfulness (0.13).</a:t>
            </a:r>
          </a:p>
          <a:p>
            <a:endParaRPr lang="en-US" altLang="zh-HK" dirty="0"/>
          </a:p>
          <a:p>
            <a:r>
              <a:rPr lang="en-US" altLang="zh-HK" dirty="0"/>
              <a:t>Friendly variant: Higher helpfulness (0.50), more engaging, but slightly longer responses (0.93 length score).</a:t>
            </a:r>
          </a:p>
          <a:p>
            <a:endParaRPr lang="en-US" altLang="zh-HK" dirty="0"/>
          </a:p>
          <a:p>
            <a:r>
              <a:rPr lang="en-US" altLang="zh-HK" dirty="0"/>
              <a:t>Both variants: Equally correct (0.75), perfect tool usage (1.00) - the trade-off is conciseness vs. engagement.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313752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8EA4-66BB-A4E0-2180-03337133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0891-2D20-4B54-F908-8E7E40AB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8194" name="Picture 2" descr="What Results Did We Get from A/B Testing?">
            <a:extLst>
              <a:ext uri="{FF2B5EF4-FFF2-40B4-BE49-F238E27FC236}">
                <a16:creationId xmlns:a16="http://schemas.microsoft.com/office/drawing/2014/main" id="{0A1B29C7-D187-6FB7-E524-A9102CAA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0" y="173736"/>
            <a:ext cx="10987659" cy="678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7986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4BD4-8613-244C-5BDE-51030891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 err="1"/>
              <a:t>LangSmith</a:t>
            </a:r>
            <a:r>
              <a:rPr lang="en-US" altLang="zh-HK" b="1" dirty="0"/>
              <a:t> UI: Experiment Results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27880-E835-1A76-896B-4E829415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The Experiments tab shows aggregate charts for all metrics (correctness, helpfulness, tool usage, length).</a:t>
            </a:r>
          </a:p>
          <a:p>
            <a:endParaRPr lang="en-US" altLang="zh-HK" dirty="0"/>
          </a:p>
          <a:p>
            <a:r>
              <a:rPr lang="en-US" altLang="zh-HK" dirty="0"/>
              <a:t>Each experiment row displays scores, latencies (P50, P99), error rates, and metadata columns.</a:t>
            </a:r>
          </a:p>
          <a:p>
            <a:endParaRPr lang="en-US" altLang="zh-HK" dirty="0"/>
          </a:p>
          <a:p>
            <a:r>
              <a:rPr lang="en-US" altLang="zh-HK" dirty="0"/>
              <a:t>Click any experiment to see detailed results for each test example with color-coded scores (green = good, red = bad).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55873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78B1C-5230-37D5-98B2-D195805FF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1313"/>
            <a:ext cx="12192000" cy="5615374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7E56CD3-2CDC-0DFD-B352-014D0AF1DC76}"/>
              </a:ext>
            </a:extLst>
          </p:cNvPr>
          <p:cNvSpPr/>
          <p:nvPr/>
        </p:nvSpPr>
        <p:spPr>
          <a:xfrm>
            <a:off x="0" y="748313"/>
            <a:ext cx="12192000" cy="5615374"/>
          </a:xfrm>
          <a:custGeom>
            <a:avLst/>
            <a:gdLst>
              <a:gd name="connsiteX0" fmla="*/ 9948027 w 14630400"/>
              <a:gd name="connsiteY0" fmla="*/ 4329859 h 6738449"/>
              <a:gd name="connsiteX1" fmla="*/ 9682062 w 14630400"/>
              <a:gd name="connsiteY1" fmla="*/ 4595824 h 6738449"/>
              <a:gd name="connsiteX2" fmla="*/ 9682062 w 14630400"/>
              <a:gd name="connsiteY2" fmla="*/ 5659651 h 6738449"/>
              <a:gd name="connsiteX3" fmla="*/ 9948027 w 14630400"/>
              <a:gd name="connsiteY3" fmla="*/ 5925616 h 6738449"/>
              <a:gd name="connsiteX4" fmla="*/ 11808264 w 14630400"/>
              <a:gd name="connsiteY4" fmla="*/ 5925616 h 6738449"/>
              <a:gd name="connsiteX5" fmla="*/ 12074229 w 14630400"/>
              <a:gd name="connsiteY5" fmla="*/ 5659651 h 6738449"/>
              <a:gd name="connsiteX6" fmla="*/ 12074229 w 14630400"/>
              <a:gd name="connsiteY6" fmla="*/ 4595824 h 6738449"/>
              <a:gd name="connsiteX7" fmla="*/ 11808264 w 14630400"/>
              <a:gd name="connsiteY7" fmla="*/ 4329859 h 6738449"/>
              <a:gd name="connsiteX8" fmla="*/ 2443542 w 14630400"/>
              <a:gd name="connsiteY8" fmla="*/ 108892 h 6738449"/>
              <a:gd name="connsiteX9" fmla="*/ 2208944 w 14630400"/>
              <a:gd name="connsiteY9" fmla="*/ 343490 h 6738449"/>
              <a:gd name="connsiteX10" fmla="*/ 2208944 w 14630400"/>
              <a:gd name="connsiteY10" fmla="*/ 1281854 h 6738449"/>
              <a:gd name="connsiteX11" fmla="*/ 2443542 w 14630400"/>
              <a:gd name="connsiteY11" fmla="*/ 1516452 h 6738449"/>
              <a:gd name="connsiteX12" fmla="*/ 4049726 w 14630400"/>
              <a:gd name="connsiteY12" fmla="*/ 1516452 h 6738449"/>
              <a:gd name="connsiteX13" fmla="*/ 4284325 w 14630400"/>
              <a:gd name="connsiteY13" fmla="*/ 1281854 h 6738449"/>
              <a:gd name="connsiteX14" fmla="*/ 4284325 w 14630400"/>
              <a:gd name="connsiteY14" fmla="*/ 343490 h 6738449"/>
              <a:gd name="connsiteX15" fmla="*/ 4049726 w 14630400"/>
              <a:gd name="connsiteY15" fmla="*/ 108892 h 6738449"/>
              <a:gd name="connsiteX16" fmla="*/ 393660 w 14630400"/>
              <a:gd name="connsiteY16" fmla="*/ 0 h 6738449"/>
              <a:gd name="connsiteX17" fmla="*/ 14236740 w 14630400"/>
              <a:gd name="connsiteY17" fmla="*/ 0 h 6738449"/>
              <a:gd name="connsiteX18" fmla="*/ 14630400 w 14630400"/>
              <a:gd name="connsiteY18" fmla="*/ 393660 h 6738449"/>
              <a:gd name="connsiteX19" fmla="*/ 14630400 w 14630400"/>
              <a:gd name="connsiteY19" fmla="*/ 6344789 h 6738449"/>
              <a:gd name="connsiteX20" fmla="*/ 14236740 w 14630400"/>
              <a:gd name="connsiteY20" fmla="*/ 6738449 h 6738449"/>
              <a:gd name="connsiteX21" fmla="*/ 393660 w 14630400"/>
              <a:gd name="connsiteY21" fmla="*/ 6738449 h 6738449"/>
              <a:gd name="connsiteX22" fmla="*/ 0 w 14630400"/>
              <a:gd name="connsiteY22" fmla="*/ 6344789 h 6738449"/>
              <a:gd name="connsiteX23" fmla="*/ 0 w 14630400"/>
              <a:gd name="connsiteY23" fmla="*/ 2986540 h 6738449"/>
              <a:gd name="connsiteX24" fmla="*/ 292993 w 14630400"/>
              <a:gd name="connsiteY24" fmla="*/ 3279532 h 6738449"/>
              <a:gd name="connsiteX25" fmla="*/ 1967324 w 14630400"/>
              <a:gd name="connsiteY25" fmla="*/ 3279532 h 6738449"/>
              <a:gd name="connsiteX26" fmla="*/ 2260316 w 14630400"/>
              <a:gd name="connsiteY26" fmla="*/ 2986540 h 6738449"/>
              <a:gd name="connsiteX27" fmla="*/ 2260316 w 14630400"/>
              <a:gd name="connsiteY27" fmla="*/ 1814605 h 6738449"/>
              <a:gd name="connsiteX28" fmla="*/ 1967324 w 14630400"/>
              <a:gd name="connsiteY28" fmla="*/ 1521613 h 6738449"/>
              <a:gd name="connsiteX29" fmla="*/ 292993 w 14630400"/>
              <a:gd name="connsiteY29" fmla="*/ 1521613 h 6738449"/>
              <a:gd name="connsiteX30" fmla="*/ 0 w 14630400"/>
              <a:gd name="connsiteY30" fmla="*/ 1814605 h 6738449"/>
              <a:gd name="connsiteX31" fmla="*/ 0 w 14630400"/>
              <a:gd name="connsiteY31" fmla="*/ 393660 h 6738449"/>
              <a:gd name="connsiteX32" fmla="*/ 393660 w 14630400"/>
              <a:gd name="connsiteY32" fmla="*/ 0 h 673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4630400" h="6738449">
                <a:moveTo>
                  <a:pt x="9948027" y="4329859"/>
                </a:moveTo>
                <a:cubicBezTo>
                  <a:pt x="9801139" y="4329859"/>
                  <a:pt x="9682062" y="4448936"/>
                  <a:pt x="9682062" y="4595824"/>
                </a:cubicBezTo>
                <a:lnTo>
                  <a:pt x="9682062" y="5659651"/>
                </a:lnTo>
                <a:cubicBezTo>
                  <a:pt x="9682062" y="5806539"/>
                  <a:pt x="9801139" y="5925616"/>
                  <a:pt x="9948027" y="5925616"/>
                </a:cubicBezTo>
                <a:lnTo>
                  <a:pt x="11808264" y="5925616"/>
                </a:lnTo>
                <a:cubicBezTo>
                  <a:pt x="11955152" y="5925616"/>
                  <a:pt x="12074229" y="5806539"/>
                  <a:pt x="12074229" y="5659651"/>
                </a:cubicBezTo>
                <a:lnTo>
                  <a:pt x="12074229" y="4595824"/>
                </a:lnTo>
                <a:cubicBezTo>
                  <a:pt x="12074229" y="4448936"/>
                  <a:pt x="11955152" y="4329859"/>
                  <a:pt x="11808264" y="4329859"/>
                </a:cubicBezTo>
                <a:close/>
                <a:moveTo>
                  <a:pt x="2443542" y="108892"/>
                </a:moveTo>
                <a:cubicBezTo>
                  <a:pt x="2313977" y="108892"/>
                  <a:pt x="2208944" y="213925"/>
                  <a:pt x="2208944" y="343490"/>
                </a:cubicBezTo>
                <a:lnTo>
                  <a:pt x="2208944" y="1281854"/>
                </a:lnTo>
                <a:cubicBezTo>
                  <a:pt x="2208944" y="1411419"/>
                  <a:pt x="2313977" y="1516452"/>
                  <a:pt x="2443542" y="1516452"/>
                </a:cubicBezTo>
                <a:lnTo>
                  <a:pt x="4049726" y="1516452"/>
                </a:lnTo>
                <a:cubicBezTo>
                  <a:pt x="4179291" y="1516452"/>
                  <a:pt x="4284325" y="1411419"/>
                  <a:pt x="4284325" y="1281854"/>
                </a:cubicBezTo>
                <a:lnTo>
                  <a:pt x="4284325" y="343490"/>
                </a:lnTo>
                <a:cubicBezTo>
                  <a:pt x="4284325" y="213925"/>
                  <a:pt x="4179291" y="108892"/>
                  <a:pt x="4049726" y="108892"/>
                </a:cubicBezTo>
                <a:close/>
                <a:moveTo>
                  <a:pt x="393660" y="0"/>
                </a:moveTo>
                <a:lnTo>
                  <a:pt x="14236740" y="0"/>
                </a:lnTo>
                <a:cubicBezTo>
                  <a:pt x="14454152" y="0"/>
                  <a:pt x="14630400" y="176248"/>
                  <a:pt x="14630400" y="393660"/>
                </a:cubicBezTo>
                <a:lnTo>
                  <a:pt x="14630400" y="6344789"/>
                </a:lnTo>
                <a:cubicBezTo>
                  <a:pt x="14630400" y="6562201"/>
                  <a:pt x="14454152" y="6738449"/>
                  <a:pt x="14236740" y="6738449"/>
                </a:cubicBezTo>
                <a:lnTo>
                  <a:pt x="393660" y="6738449"/>
                </a:lnTo>
                <a:cubicBezTo>
                  <a:pt x="176248" y="6738449"/>
                  <a:pt x="0" y="6562201"/>
                  <a:pt x="0" y="6344789"/>
                </a:cubicBezTo>
                <a:lnTo>
                  <a:pt x="0" y="2986540"/>
                </a:lnTo>
                <a:cubicBezTo>
                  <a:pt x="0" y="3148356"/>
                  <a:pt x="131177" y="3279532"/>
                  <a:pt x="292993" y="3279532"/>
                </a:cubicBezTo>
                <a:lnTo>
                  <a:pt x="1967324" y="3279532"/>
                </a:lnTo>
                <a:cubicBezTo>
                  <a:pt x="2129139" y="3279532"/>
                  <a:pt x="2260316" y="3148356"/>
                  <a:pt x="2260316" y="2986540"/>
                </a:cubicBezTo>
                <a:lnTo>
                  <a:pt x="2260316" y="1814605"/>
                </a:lnTo>
                <a:cubicBezTo>
                  <a:pt x="2260316" y="1652790"/>
                  <a:pt x="2129139" y="1521613"/>
                  <a:pt x="1967324" y="1521613"/>
                </a:cubicBezTo>
                <a:lnTo>
                  <a:pt x="292993" y="1521613"/>
                </a:lnTo>
                <a:cubicBezTo>
                  <a:pt x="131177" y="1521613"/>
                  <a:pt x="0" y="1652790"/>
                  <a:pt x="0" y="1814605"/>
                </a:cubicBezTo>
                <a:lnTo>
                  <a:pt x="0" y="393660"/>
                </a:lnTo>
                <a:cubicBezTo>
                  <a:pt x="0" y="176248"/>
                  <a:pt x="176248" y="0"/>
                  <a:pt x="393660" y="0"/>
                </a:cubicBezTo>
                <a:close/>
              </a:path>
            </a:pathLst>
          </a:custGeom>
          <a:solidFill>
            <a:schemeClr val="tx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HK" altLang="en-US" sz="1500"/>
          </a:p>
        </p:txBody>
      </p:sp>
    </p:spTree>
    <p:extLst>
      <p:ext uri="{BB962C8B-B14F-4D97-AF65-F5344CB8AC3E}">
        <p14:creationId xmlns:p14="http://schemas.microsoft.com/office/powerpoint/2010/main" val="17576630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098A-E5DB-D49B-BD9B-FA3BC1E54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2EEC0-35E6-AC25-3732-1ECF2ED5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pic>
        <p:nvPicPr>
          <p:cNvPr id="9218" name="Picture 2" descr="LangSmith UI: Experiment Results">
            <a:extLst>
              <a:ext uri="{FF2B5EF4-FFF2-40B4-BE49-F238E27FC236}">
                <a16:creationId xmlns:a16="http://schemas.microsoft.com/office/drawing/2014/main" id="{04F2553D-4DFD-9A36-7229-E5682FE26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0"/>
            <a:ext cx="11106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246072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55A9F96-B651-8BE5-E5E3-5EB60126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3" y="251969"/>
            <a:ext cx="12060333" cy="635406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57E3C2D-25C8-4B55-9479-1DF554A517B0}"/>
              </a:ext>
            </a:extLst>
          </p:cNvPr>
          <p:cNvSpPr/>
          <p:nvPr/>
        </p:nvSpPr>
        <p:spPr>
          <a:xfrm>
            <a:off x="399288" y="686071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830F42-DC34-504A-1C2D-78DF96964C6F}"/>
              </a:ext>
            </a:extLst>
          </p:cNvPr>
          <p:cNvSpPr/>
          <p:nvPr/>
        </p:nvSpPr>
        <p:spPr>
          <a:xfrm>
            <a:off x="664464" y="3429000"/>
            <a:ext cx="1097280" cy="64008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548224-4010-9214-7018-5F8FD6B4756C}"/>
              </a:ext>
            </a:extLst>
          </p:cNvPr>
          <p:cNvSpPr/>
          <p:nvPr/>
        </p:nvSpPr>
        <p:spPr>
          <a:xfrm>
            <a:off x="7107936" y="1158240"/>
            <a:ext cx="4870704" cy="3413760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9313726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23E7-AD95-1265-E7B3-58DD21CB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How Do We Capture Agent Trajectories in Math Chatbot?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F3A14-2B4D-777F-7D96-B88A6E3BE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Build trajectory tracking into your agent by appending each step (user message, LLM response, tool call) to an array.</a:t>
            </a:r>
          </a:p>
          <a:p>
            <a:endParaRPr lang="en-US" altLang="zh-HK" dirty="0"/>
          </a:p>
          <a:p>
            <a:r>
              <a:rPr lang="en-US" altLang="zh-HK" dirty="0"/>
              <a:t>Include step type, content, tool names, arguments, and results for complete execution history.</a:t>
            </a:r>
          </a:p>
          <a:p>
            <a:endParaRPr lang="en-US" altLang="zh-HK" dirty="0"/>
          </a:p>
          <a:p>
            <a:r>
              <a:rPr lang="en-US" altLang="zh-HK" dirty="0"/>
              <a:t>Return trajectory and extracted </a:t>
            </a:r>
            <a:r>
              <a:rPr lang="en-US" altLang="zh-HK" dirty="0" err="1"/>
              <a:t>tool_calls</a:t>
            </a:r>
            <a:r>
              <a:rPr lang="en-US" altLang="zh-HK" dirty="0"/>
              <a:t> in the agent output for evaluators to analyze.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40841737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A04A-A839-BA3B-F8E0-E1ABCF521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7BED9-4C16-4326-AEAE-3D24A7C13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AE32CB-64D2-1A01-7C53-91897DBC7834}"/>
              </a:ext>
            </a:extLst>
          </p:cNvPr>
          <p:cNvSpPr txBox="1"/>
          <p:nvPr/>
        </p:nvSpPr>
        <p:spPr>
          <a:xfrm>
            <a:off x="0" y="122823"/>
            <a:ext cx="12192000" cy="67351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user message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"initial"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user_message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question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In agent loop: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max_iterations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llm_with_tools.invoke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(messages)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LLM response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"llm_response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ai_message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.content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hasattr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Log tool executions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.tool_calls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tools_by_name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]].invoke(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"step"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iteration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"tool"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"result"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tool_result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</a:t>
            </a: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Return trajectory with final answer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"answer"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final_answer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"trajectory"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tool_calls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[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tool_call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841019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F0A18-D813-831A-68C1-773CE2A4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are Best Practices for Evaluation?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F2C7-6D35-0358-AB90-29AEF3C7A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multiple evaluator types (rule-based + trajectory + LLM-judge) for comprehensive assessment.</a:t>
            </a:r>
          </a:p>
          <a:p>
            <a:endParaRPr lang="en-US" altLang="zh-HK" dirty="0"/>
          </a:p>
          <a:p>
            <a:r>
              <a:rPr lang="en-US" altLang="zh-HK" dirty="0"/>
              <a:t>Always establish a baseline before making changes and run on the same dataset for fair comparison.</a:t>
            </a:r>
          </a:p>
          <a:p>
            <a:endParaRPr lang="en-US" altLang="zh-HK" dirty="0"/>
          </a:p>
          <a:p>
            <a:r>
              <a:rPr lang="en-US" altLang="zh-HK" dirty="0"/>
              <a:t>Include edge cases in datasets (conversational queries, error conditions) to test boundary behavior.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7135020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BF99D-681F-5201-EDB2-547A8E83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DFE1-CAB4-4861-B6B2-16C980EE9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F6E0F-2B2F-0090-A4F2-08E8DF9A93B6}"/>
              </a:ext>
            </a:extLst>
          </p:cNvPr>
          <p:cNvSpPr txBox="1"/>
          <p:nvPr/>
        </p:nvSpPr>
        <p:spPr>
          <a:xfrm>
            <a:off x="722376" y="365125"/>
            <a:ext cx="10515600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Multiple evaluator types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Rule-based (exact match)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Trajectory (action validation)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LLM-as-judge (quality)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Heuristic (format check)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Baseline first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current_agent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"v1.0"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Best practice: Edge cases in dataset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examples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"What is 5 + 3?"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Normal case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  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No tool needed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 / 0"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   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Error case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"inputs"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"question"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"Calculate 2+3*4"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}, ...},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Order of operations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1002482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19E3-9B76-8A12-3CDF-194B059FA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How Do We Optimize Evaluation Performance?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ABCC8-C4A0-E3B2-E7E9-741F61D31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Use </a:t>
            </a:r>
            <a:r>
              <a:rPr lang="en-US" altLang="zh-HK" dirty="0" err="1"/>
              <a:t>max_concurrency</a:t>
            </a:r>
            <a:r>
              <a:rPr lang="en-US" altLang="zh-HK" dirty="0"/>
              <a:t> to process multiple examples in parallel (2-4 for safety, up to 10 for speed).</a:t>
            </a:r>
          </a:p>
          <a:p>
            <a:endParaRPr lang="en-US" altLang="zh-HK" dirty="0"/>
          </a:p>
          <a:p>
            <a:r>
              <a:rPr lang="en-US" altLang="zh-HK" dirty="0"/>
              <a:t>Skip expensive LLM-as-judge evaluators during rapid iteration, add them back for final validation.</a:t>
            </a:r>
          </a:p>
          <a:p>
            <a:endParaRPr lang="en-US" altLang="zh-HK" dirty="0"/>
          </a:p>
          <a:p>
            <a:r>
              <a:rPr lang="en-US" altLang="zh-HK" dirty="0"/>
              <a:t>Consider using smaller dev datasets (10 examples) for quick testing before running full evaluation.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682045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0B37-19AE-71EE-7867-E56F5B964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b="1" dirty="0"/>
              <a:t>How Do We Optimize Evaluation Performance?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4C190-6F95-7F2F-658C-CCECC3599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F375C1-9C1D-0852-18BE-FE4EF4058391}"/>
              </a:ext>
            </a:extLst>
          </p:cNvPr>
          <p:cNvSpPr txBox="1"/>
          <p:nvPr/>
        </p:nvSpPr>
        <p:spPr>
          <a:xfrm>
            <a:off x="587502" y="1825625"/>
            <a:ext cx="10046970" cy="45952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evaluation with higher concurrency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dataset_name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correctness_evaluator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altLang="zh-HK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llm_judge_helpfulness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   # Slow </a:t>
            </a:r>
            <a:r>
              <a:rPr lang="zh-HK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🐌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 skip for iteration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response_length_evaluator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Fast ⚡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max_concurrency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Higher for speed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dev/prod dataset split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 - Dev"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 examples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100 examples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Iterate on dev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dev_dataset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fast_evaluators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Final validation on prod</a:t>
            </a:r>
            <a:endParaRPr lang="en-US" altLang="zh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prod_results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evaluate(agent,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prod_dataset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HK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all_evaluators</a:t>
            </a:r>
            <a:r>
              <a:rPr lang="en-US" altLang="zh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23434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75FB-4BB5-4C99-C268-485B9E59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What is the Complete Evaluation Workflow?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E45D4-F606-3E58-1121-6CADFB275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>
                <a:highlight>
                  <a:srgbClr val="FFFF00"/>
                </a:highlight>
              </a:rPr>
              <a:t>Create dataset → Define evaluators → Run baseline → Make improvements → Run new experiment → Compare.</a:t>
            </a:r>
          </a:p>
          <a:p>
            <a:endParaRPr lang="en-US" altLang="zh-HK" dirty="0"/>
          </a:p>
          <a:p>
            <a:r>
              <a:rPr lang="en-US" altLang="zh-HK" dirty="0"/>
              <a:t>The iterative cycle of test-measure-improve leads to more reliable and capable AI systems over time.</a:t>
            </a:r>
          </a:p>
          <a:p>
            <a:endParaRPr lang="en-US" altLang="zh-HK" dirty="0"/>
          </a:p>
          <a:p>
            <a:r>
              <a:rPr lang="en-US" altLang="zh-HK" dirty="0" err="1"/>
              <a:t>LangSmith</a:t>
            </a:r>
            <a:r>
              <a:rPr lang="en-US" altLang="zh-HK" dirty="0"/>
              <a:t> tracks everything: experiments, traces, metrics, and metadata for reproducibility and collaboration.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47490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BF3D-A2A6-9B63-8185-4C0A2359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D0852-FAF5-50F7-3747-BE5532654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6B435E-8136-CB74-954A-790FBF7F759A}"/>
              </a:ext>
            </a:extLst>
          </p:cNvPr>
          <p:cNvSpPr txBox="1"/>
          <p:nvPr/>
        </p:nvSpPr>
        <p:spPr>
          <a:xfrm>
            <a:off x="130683" y="365125"/>
            <a:ext cx="11930634" cy="60170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Complete evaluation workflow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evaluation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1. Create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"Math Calculator QA"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create_examples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[...],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[...],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dataset_id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2. Define evaluators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[correctness, 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tool_usage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helpfulness, conciseness]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3. Run baseline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agent_v1,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4. Make improvements to your agent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... modify prompts, add tools, tune parameters ...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5. Run new experiment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evaluate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agent_v2, 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dataset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dataset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evaluators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Same evaluators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experiment_prefix</a:t>
            </a:r>
            <a:r>
              <a:rPr lang="en-US" altLang="zh-HK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"improved"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6. Compare results in UI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"Baseline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HK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zh-HK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"Improved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HK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improved</a:t>
            </a:r>
            <a:r>
              <a:rPr lang="en-US" altLang="zh-HK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.experiment_name</a:t>
            </a:r>
            <a:r>
              <a:rPr lang="en-US" altLang="zh-HK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HK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HK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Navigate to </a:t>
            </a:r>
            <a:r>
              <a:rPr lang="en-US" altLang="zh-HK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LangSmith</a:t>
            </a:r>
            <a:r>
              <a:rPr lang="en-US" altLang="zh-HK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UI → Select both → Compare</a:t>
            </a:r>
            <a:endParaRPr lang="en-US" altLang="zh-HK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1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11120</Words>
  <Application>Microsoft Office PowerPoint</Application>
  <PresentationFormat>Widescreen</PresentationFormat>
  <Paragraphs>1229</Paragraphs>
  <Slides>104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3" baseType="lpstr">
      <vt:lpstr>-apple-system</vt:lpstr>
      <vt:lpstr>Inter Bold</vt:lpstr>
      <vt:lpstr>Menlo</vt:lpstr>
      <vt:lpstr>ui-sans-serif</vt:lpstr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Traces in LangSmith?</vt:lpstr>
      <vt:lpstr>Why Do We Need Datasets?</vt:lpstr>
      <vt:lpstr>How Do We Create Datasets?</vt:lpstr>
      <vt:lpstr>What are Evaluators?</vt:lpstr>
      <vt:lpstr>What Types of Evaluators Exist?</vt:lpstr>
      <vt:lpstr>What is Trajectory Evaluation?</vt:lpstr>
      <vt:lpstr>What are Experiments?</vt:lpstr>
      <vt:lpstr>How Do We Run Evaluations?</vt:lpstr>
      <vt:lpstr>How Can We Compare Different Versions?</vt:lpstr>
      <vt:lpstr>What is Async Evaluation?</vt:lpstr>
      <vt:lpstr>What Metadata Should We Track?</vt:lpstr>
      <vt:lpstr>What are Best Practices?</vt:lpstr>
      <vt:lpstr>What Can We Do in the LangSmith UI?</vt:lpstr>
      <vt:lpstr>How Does This Improve AI Agents?</vt:lpstr>
      <vt:lpstr>Langsmith</vt:lpstr>
      <vt:lpstr>Math Chabot evaluation by LangSmith</vt:lpstr>
      <vt:lpstr>Math Chatbot Datasets</vt:lpstr>
      <vt:lpstr>Math Chatbot: How Do We Create Dataset Examples?</vt:lpstr>
      <vt:lpstr>Math Chatbot: How Do We Create Dataset Examples?</vt:lpstr>
      <vt:lpstr>Math Chatbot Datasets</vt:lpstr>
      <vt:lpstr>How Do We Define Tools for Agents? (LangChain Stuff)</vt:lpstr>
      <vt:lpstr>How Do We Define Tools for Agents? (LangChain Stuff)</vt:lpstr>
      <vt:lpstr>A/B testing and Agent Factory Pattern</vt:lpstr>
      <vt:lpstr>PowerPoint Presentation</vt:lpstr>
      <vt:lpstr>Rule base evaluator with Math Chatbot</vt:lpstr>
      <vt:lpstr>Rule base evaluator with Math Chatbot</vt:lpstr>
      <vt:lpstr>Math Chatbot Trajectory Evaluation</vt:lpstr>
      <vt:lpstr>Trajectory Evaluation</vt:lpstr>
      <vt:lpstr>Trajectory Evaluation</vt:lpstr>
      <vt:lpstr>LLM-as-Judge Evaluation</vt:lpstr>
      <vt:lpstr>PowerPoint Presentation</vt:lpstr>
      <vt:lpstr>Heuristic Evaluation</vt:lpstr>
      <vt:lpstr>Run an Experiment for Math Chatbot</vt:lpstr>
      <vt:lpstr>PowerPoint Presentation</vt:lpstr>
      <vt:lpstr>PowerPoint Presentation</vt:lpstr>
      <vt:lpstr>A/B Testing with Math Chatbot</vt:lpstr>
      <vt:lpstr>A/B Testing with Math Chatbot</vt:lpstr>
      <vt:lpstr>How Do We Compare Two Experiments?</vt:lpstr>
      <vt:lpstr>How Do We Compare Two Experiments?</vt:lpstr>
      <vt:lpstr>PowerPoint Presentation</vt:lpstr>
      <vt:lpstr>PowerPoint Presentation</vt:lpstr>
      <vt:lpstr>What Results Did We Get from A/B Testing?</vt:lpstr>
      <vt:lpstr>PowerPoint Presentation</vt:lpstr>
      <vt:lpstr>LangSmith UI: Experiment Results</vt:lpstr>
      <vt:lpstr>PowerPoint Presentation</vt:lpstr>
      <vt:lpstr>PowerPoint Presentation</vt:lpstr>
      <vt:lpstr>How Do We Capture Agent Trajectories in Math Chatbot?</vt:lpstr>
      <vt:lpstr>PowerPoint Presentation</vt:lpstr>
      <vt:lpstr>What are Best Practices for Evaluation?</vt:lpstr>
      <vt:lpstr>PowerPoint Presentation</vt:lpstr>
      <vt:lpstr>How Do We Optimize Evaluation Performance?</vt:lpstr>
      <vt:lpstr>How Do We Optimize Evaluation Performance?</vt:lpstr>
      <vt:lpstr>What is the Complete Evaluation Workflow?</vt:lpstr>
      <vt:lpstr>PowerPoint Presentation</vt:lpstr>
      <vt:lpstr>What Key Insights Did We Learn?</vt:lpstr>
      <vt:lpstr> Summary: Key Concepts Demonstrated</vt:lpstr>
      <vt:lpstr> Summary: Key Concepts Demonstrated</vt:lpstr>
      <vt:lpstr>Summary: Key Concepts Demonstrated</vt:lpstr>
      <vt:lpstr>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SIT, Chun Yan Enoch [AIDCEC]</dc:creator>
  <cp:lastModifiedBy>SIT, Chun Yan Enoch [AIDCEC]</cp:lastModifiedBy>
  <cp:revision>13</cp:revision>
  <dcterms:created xsi:type="dcterms:W3CDTF">2025-10-24T06:53:54Z</dcterms:created>
  <dcterms:modified xsi:type="dcterms:W3CDTF">2025-10-24T13:03:11Z</dcterms:modified>
</cp:coreProperties>
</file>