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71" r:id="rId2"/>
    <p:sldId id="273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4" r:id="rId12"/>
    <p:sldId id="283" r:id="rId13"/>
    <p:sldId id="285" r:id="rId14"/>
    <p:sldId id="287" r:id="rId15"/>
    <p:sldId id="288" r:id="rId16"/>
    <p:sldId id="289" r:id="rId17"/>
    <p:sldId id="291" r:id="rId18"/>
    <p:sldId id="292" r:id="rId19"/>
    <p:sldId id="293" r:id="rId20"/>
    <p:sldId id="290" r:id="rId21"/>
    <p:sldId id="294" r:id="rId22"/>
    <p:sldId id="295" r:id="rId23"/>
    <p:sldId id="297" r:id="rId24"/>
    <p:sldId id="298" r:id="rId25"/>
    <p:sldId id="300" r:id="rId26"/>
    <p:sldId id="299" r:id="rId27"/>
    <p:sldId id="303" r:id="rId28"/>
    <p:sldId id="302" r:id="rId29"/>
    <p:sldId id="304" r:id="rId30"/>
    <p:sldId id="305" r:id="rId31"/>
    <p:sldId id="306" r:id="rId32"/>
    <p:sldId id="307" r:id="rId33"/>
    <p:sldId id="308" r:id="rId34"/>
    <p:sldId id="309" r:id="rId35"/>
    <p:sldId id="272" r:id="rId36"/>
    <p:sldId id="256" r:id="rId37"/>
    <p:sldId id="257" r:id="rId38"/>
    <p:sldId id="258" r:id="rId39"/>
    <p:sldId id="259" r:id="rId40"/>
    <p:sldId id="260" r:id="rId41"/>
    <p:sldId id="261" r:id="rId42"/>
    <p:sldId id="262" r:id="rId43"/>
    <p:sldId id="263" r:id="rId44"/>
    <p:sldId id="264" r:id="rId45"/>
    <p:sldId id="265" r:id="rId46"/>
    <p:sldId id="266" r:id="rId47"/>
    <p:sldId id="267" r:id="rId48"/>
    <p:sldId id="268" r:id="rId49"/>
    <p:sldId id="269" r:id="rId50"/>
    <p:sldId id="270" r:id="rId51"/>
  </p:sldIdLst>
  <p:sldSz cx="14630400" cy="8229600"/>
  <p:notesSz cx="8229600" cy="146304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21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187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7310" y="0"/>
            <a:ext cx="11955780" cy="82296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5996" y="0"/>
            <a:ext cx="11938407" cy="82296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1088B85F-A825-7D2C-1934-7EE5D9721FF1}"/>
              </a:ext>
            </a:extLst>
          </p:cNvPr>
          <p:cNvSpPr/>
          <p:nvPr/>
        </p:nvSpPr>
        <p:spPr>
          <a:xfrm>
            <a:off x="1828803" y="2399538"/>
            <a:ext cx="10972800" cy="3316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Review and AI Agent Design III: Evaluation </a:t>
            </a:r>
            <a:endParaRPr lang="en-US" sz="8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2272" y="6629743"/>
            <a:ext cx="5705856" cy="32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972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4FBD834-C157-C22B-4B09-E7FB4C326071}"/>
              </a:ext>
            </a:extLst>
          </p:cNvPr>
          <p:cNvSpPr/>
          <p:nvPr/>
        </p:nvSpPr>
        <p:spPr>
          <a:xfrm>
            <a:off x="793790" y="736477"/>
            <a:ext cx="1226295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Nginx</a:t>
            </a:r>
            <a:endParaRPr lang="en-US" sz="4450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93935549-B08F-D8D8-96FB-41F1E4FCE096}"/>
              </a:ext>
            </a:extLst>
          </p:cNvPr>
          <p:cNvSpPr/>
          <p:nvPr/>
        </p:nvSpPr>
        <p:spPr>
          <a:xfrm>
            <a:off x="946189" y="2053120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742950" indent="-742950">
              <a:buFontTx/>
              <a:buAutoNum type="arabicPeriod"/>
            </a:pPr>
            <a:r>
              <a:rPr lang="en-US" altLang="zh-HK" sz="4000" dirty="0">
                <a:effectLst/>
              </a:rPr>
              <a:t>Serve static Front-End application</a:t>
            </a:r>
          </a:p>
          <a:p>
            <a:pPr marL="742950" indent="-742950">
              <a:buAutoNum type="arabicPeriod"/>
            </a:pPr>
            <a:endParaRPr lang="en-US" altLang="zh-HK" sz="4000" dirty="0"/>
          </a:p>
          <a:p>
            <a:pPr marL="742950" indent="-742950">
              <a:buFontTx/>
              <a:buAutoNum type="arabicPeriod"/>
            </a:pPr>
            <a:r>
              <a:rPr lang="en-US" altLang="zh-HK" sz="4000" dirty="0">
                <a:effectLst/>
              </a:rPr>
              <a:t>Reverse proxy to different web resource</a:t>
            </a:r>
          </a:p>
          <a:p>
            <a:pPr lvl="1"/>
            <a:endParaRPr lang="en-US" altLang="zh-HK" sz="4000" dirty="0">
              <a:effectLst/>
            </a:endParaRPr>
          </a:p>
          <a:p>
            <a:pPr marL="742950" indent="-742950">
              <a:buAutoNum type="arabicPeriod"/>
            </a:pPr>
            <a:endParaRPr lang="en-US" altLang="zh-HK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442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96361-8FF9-F1FD-254E-DF56B3418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3776C02-7376-072D-C86D-C69B34497D7E}"/>
              </a:ext>
            </a:extLst>
          </p:cNvPr>
          <p:cNvSpPr/>
          <p:nvPr/>
        </p:nvSpPr>
        <p:spPr>
          <a:xfrm>
            <a:off x="793790" y="736477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altLang="zh-HK" sz="4800" dirty="0">
                <a:effectLst/>
              </a:rPr>
              <a:t>Reverse proxy to different web resource</a:t>
            </a:r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730C4781-9F43-37A8-C686-3BEBC3FDF4C4}"/>
              </a:ext>
            </a:extLst>
          </p:cNvPr>
          <p:cNvSpPr/>
          <p:nvPr/>
        </p:nvSpPr>
        <p:spPr>
          <a:xfrm>
            <a:off x="946189" y="2053120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742950" indent="-742950">
              <a:buFontTx/>
              <a:buAutoNum type="arabicPeriod"/>
            </a:pPr>
            <a:r>
              <a:rPr lang="en-US" altLang="zh-HK" sz="4000" dirty="0"/>
              <a:t>Forces everyone to use secure connections (HTTPS)</a:t>
            </a:r>
          </a:p>
          <a:p>
            <a:pPr marL="742950" indent="-742950">
              <a:buFontTx/>
              <a:buAutoNum type="arabicPeriod"/>
            </a:pPr>
            <a:endParaRPr lang="en-US" altLang="zh-HK" sz="4000" dirty="0">
              <a:effectLst/>
            </a:endParaRPr>
          </a:p>
          <a:p>
            <a:pPr marL="742950" indent="-742950">
              <a:buFontTx/>
              <a:buAutoNum type="arabicPeriod"/>
            </a:pPr>
            <a:r>
              <a:rPr lang="en-US" altLang="zh-HK" sz="4000" dirty="0"/>
              <a:t>Routes different types of requests to different applications </a:t>
            </a:r>
            <a:br>
              <a:rPr lang="en-US" altLang="zh-HK" sz="4000" dirty="0"/>
            </a:br>
            <a:r>
              <a:rPr lang="en-US" altLang="zh-HK" sz="4000" dirty="0"/>
              <a:t>running on the server</a:t>
            </a:r>
          </a:p>
          <a:p>
            <a:pPr marL="742950" indent="-742950">
              <a:buFontTx/>
              <a:buAutoNum type="arabicPeriod"/>
            </a:pPr>
            <a:endParaRPr lang="en-US" altLang="zh-HK" sz="4000" dirty="0"/>
          </a:p>
          <a:p>
            <a:pPr marL="742950" indent="-742950">
              <a:buFontTx/>
              <a:buAutoNum type="arabicPeriod"/>
            </a:pPr>
            <a:r>
              <a:rPr lang="en-US" altLang="zh-HK" sz="4000" dirty="0"/>
              <a:t>Ensures secure, encrypted communication</a:t>
            </a:r>
            <a:endParaRPr lang="en-US" altLang="zh-HK" sz="4000" dirty="0">
              <a:effectLst/>
            </a:endParaRPr>
          </a:p>
          <a:p>
            <a:pPr marL="742950" indent="-742950">
              <a:buAutoNum type="arabicPeriod"/>
            </a:pPr>
            <a:endParaRPr lang="en-US" altLang="zh-HK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7041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A437F7-E8EE-06A0-F368-A6237A269A18}"/>
              </a:ext>
            </a:extLst>
          </p:cNvPr>
          <p:cNvSpPr txBox="1"/>
          <p:nvPr/>
        </p:nvSpPr>
        <p:spPr>
          <a:xfrm>
            <a:off x="976045" y="181225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server {</a:t>
            </a:r>
          </a:p>
          <a:p>
            <a:r>
              <a:rPr lang="zh-HK" altLang="en-US" dirty="0"/>
              <a:t>    listen 80;</a:t>
            </a:r>
          </a:p>
          <a:p>
            <a:r>
              <a:rPr lang="zh-HK" altLang="en-US" dirty="0"/>
              <a:t>    server_name </a:t>
            </a:r>
            <a:r>
              <a:rPr lang="en-US" altLang="zh-HK" dirty="0"/>
              <a:t>project-1-04.eduhk.hk;</a:t>
            </a:r>
          </a:p>
          <a:p>
            <a:r>
              <a:rPr lang="zh-HK" altLang="en-US" dirty="0"/>
              <a:t>    return 301 https://$host$request_uri;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D8E40F-D2A2-FAC5-1CA3-9B32D36FE259}"/>
              </a:ext>
            </a:extLst>
          </p:cNvPr>
          <p:cNvSpPr txBox="1">
            <a:spLocks/>
          </p:cNvSpPr>
          <p:nvPr/>
        </p:nvSpPr>
        <p:spPr>
          <a:xfrm>
            <a:off x="793790" y="3510587"/>
            <a:ext cx="1291193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b="1" dirty="0"/>
              <a:t>listen 80</a:t>
            </a:r>
            <a:r>
              <a:rPr lang="en-US" altLang="zh-HK" dirty="0"/>
              <a:t>: Port 80 is the standard "door" for regular HTTP traffic (non-secure). This tells Nginx to watch this door.</a:t>
            </a:r>
          </a:p>
          <a:p>
            <a:endParaRPr lang="en-US" altLang="zh-HK" dirty="0"/>
          </a:p>
          <a:p>
            <a:r>
              <a:rPr lang="en-US" altLang="zh-HK" b="1" dirty="0" err="1"/>
              <a:t>server_name</a:t>
            </a:r>
            <a:r>
              <a:rPr lang="en-US" altLang="zh-HK" b="1" dirty="0"/>
              <a:t> project-1-04.eduhk.hk</a:t>
            </a:r>
            <a:r>
              <a:rPr lang="en-US" altLang="zh-HK" dirty="0"/>
              <a:t>: This says "I handle requests for project-1-04.eduhk.hk"</a:t>
            </a:r>
          </a:p>
          <a:p>
            <a:endParaRPr lang="zh-HK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8DA18-47C4-1A4A-C63F-A2409C86DBB4}"/>
              </a:ext>
            </a:extLst>
          </p:cNvPr>
          <p:cNvSpPr txBox="1"/>
          <p:nvPr/>
        </p:nvSpPr>
        <p:spPr>
          <a:xfrm>
            <a:off x="657546" y="565079"/>
            <a:ext cx="16392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95550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98E2D-8A7D-38BD-EEC7-CEB505DF5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9E8B8B-057B-692F-D67B-5997FEE21A25}"/>
              </a:ext>
            </a:extLst>
          </p:cNvPr>
          <p:cNvSpPr txBox="1"/>
          <p:nvPr/>
        </p:nvSpPr>
        <p:spPr>
          <a:xfrm>
            <a:off x="976045" y="181225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server {</a:t>
            </a:r>
          </a:p>
          <a:p>
            <a:r>
              <a:rPr lang="zh-HK" altLang="en-US" dirty="0"/>
              <a:t>    listen 80;</a:t>
            </a:r>
          </a:p>
          <a:p>
            <a:r>
              <a:rPr lang="zh-HK" altLang="en-US" dirty="0"/>
              <a:t>    server_name </a:t>
            </a:r>
            <a:r>
              <a:rPr lang="en-US" altLang="zh-HK" dirty="0"/>
              <a:t>project-1-04.eduhk.hk;</a:t>
            </a:r>
          </a:p>
          <a:p>
            <a:r>
              <a:rPr lang="zh-HK" altLang="en-US" dirty="0"/>
              <a:t>    return 301 https://$host$request_uri;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7B80E1-28C9-7957-5176-726A5C635625}"/>
              </a:ext>
            </a:extLst>
          </p:cNvPr>
          <p:cNvSpPr txBox="1">
            <a:spLocks/>
          </p:cNvSpPr>
          <p:nvPr/>
        </p:nvSpPr>
        <p:spPr>
          <a:xfrm>
            <a:off x="793790" y="3510587"/>
            <a:ext cx="12911936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b="1" dirty="0"/>
              <a:t>return 301 https://$host$request_uri</a:t>
            </a:r>
            <a:r>
              <a:rPr lang="en-US" altLang="zh-HK" dirty="0"/>
              <a:t>: </a:t>
            </a:r>
          </a:p>
          <a:p>
            <a:pPr marL="0" indent="0">
              <a:buNone/>
            </a:pPr>
            <a:endParaRPr lang="en-US" altLang="zh-HK" b="1" dirty="0"/>
          </a:p>
          <a:p>
            <a:pPr marL="0" indent="0">
              <a:buNone/>
            </a:pPr>
            <a:r>
              <a:rPr lang="en-US" altLang="zh-HK" b="1" dirty="0"/>
              <a:t>What it does</a:t>
            </a:r>
            <a:r>
              <a:rPr lang="en-US" altLang="zh-HK" dirty="0"/>
              <a:t>: This is a Nginx directive that immediately stops processing and sends a response back to the browser.</a:t>
            </a:r>
          </a:p>
          <a:p>
            <a:pPr marL="0" indent="0">
              <a:buNone/>
            </a:pPr>
            <a:r>
              <a:rPr lang="en-US" altLang="zh-HK" b="1" dirty="0"/>
              <a:t>How it works</a:t>
            </a:r>
            <a:r>
              <a:rPr lang="en-US" altLang="zh-HK" dirty="0"/>
              <a:t>:</a:t>
            </a:r>
          </a:p>
          <a:p>
            <a:pPr marL="0" indent="0">
              <a:buNone/>
            </a:pPr>
            <a:r>
              <a:rPr lang="en-US" altLang="zh-HK" dirty="0"/>
              <a:t>When Nginx encounters return, it doesn't look at any other configuration below it</a:t>
            </a:r>
          </a:p>
          <a:p>
            <a:r>
              <a:rPr lang="en-US" altLang="zh-HK" dirty="0"/>
              <a:t>It immediately constructs and sends the response</a:t>
            </a:r>
          </a:p>
          <a:p>
            <a:r>
              <a:rPr lang="en-US" altLang="zh-HK" dirty="0"/>
              <a:t>No further processing happens for this request</a:t>
            </a:r>
          </a:p>
          <a:p>
            <a:r>
              <a:rPr lang="en-US" altLang="zh-HK" b="1" dirty="0"/>
              <a:t>Think of it like</a:t>
            </a:r>
            <a:r>
              <a:rPr lang="en-US" altLang="zh-HK" dirty="0"/>
              <a:t>: A receptionist who says "Sorry, you need to go to a different building" and gives you the new address, instead of processing your request at the current location.</a:t>
            </a:r>
          </a:p>
          <a:p>
            <a:endParaRPr lang="zh-HK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BFCC6-8BD9-F290-E39E-CFBDCCABAEC4}"/>
              </a:ext>
            </a:extLst>
          </p:cNvPr>
          <p:cNvSpPr txBox="1"/>
          <p:nvPr/>
        </p:nvSpPr>
        <p:spPr>
          <a:xfrm>
            <a:off x="657546" y="631216"/>
            <a:ext cx="3635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Nginx(return)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737104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4140B-DB40-0FD3-D6C2-2073858B0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8D2B4B-380B-7847-4F72-6A7894970633}"/>
              </a:ext>
            </a:extLst>
          </p:cNvPr>
          <p:cNvSpPr txBox="1"/>
          <p:nvPr/>
        </p:nvSpPr>
        <p:spPr>
          <a:xfrm>
            <a:off x="976045" y="181225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server {</a:t>
            </a:r>
          </a:p>
          <a:p>
            <a:r>
              <a:rPr lang="zh-HK" altLang="en-US" dirty="0"/>
              <a:t>    listen 80;</a:t>
            </a:r>
          </a:p>
          <a:p>
            <a:r>
              <a:rPr lang="zh-HK" altLang="en-US" dirty="0"/>
              <a:t>     server_name </a:t>
            </a:r>
            <a:r>
              <a:rPr lang="en-US" altLang="zh-HK" dirty="0"/>
              <a:t>project-1-04.eduhk.hk;</a:t>
            </a:r>
          </a:p>
          <a:p>
            <a:r>
              <a:rPr lang="zh-HK" altLang="en-US" dirty="0"/>
              <a:t>    return 301 https://$host$request_uri;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B684A7-7463-22C0-6F70-015D76C1ACCE}"/>
              </a:ext>
            </a:extLst>
          </p:cNvPr>
          <p:cNvSpPr txBox="1">
            <a:spLocks/>
          </p:cNvSpPr>
          <p:nvPr/>
        </p:nvSpPr>
        <p:spPr>
          <a:xfrm>
            <a:off x="793790" y="3510587"/>
            <a:ext cx="12911936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b="1" dirty="0"/>
              <a:t>return 301 https://$host$request_uri</a:t>
            </a:r>
            <a:r>
              <a:rPr lang="en-US" altLang="zh-HK" dirty="0"/>
              <a:t>: </a:t>
            </a:r>
          </a:p>
          <a:p>
            <a:pPr marL="0" indent="0">
              <a:buNone/>
            </a:pPr>
            <a:endParaRPr lang="en-US" altLang="zh-HK" b="1" dirty="0"/>
          </a:p>
          <a:p>
            <a:pPr marL="0" indent="0">
              <a:buNone/>
            </a:pPr>
            <a:r>
              <a:rPr lang="en-US" altLang="zh-HK" b="1" dirty="0"/>
              <a:t>What it is</a:t>
            </a:r>
            <a:r>
              <a:rPr lang="en-US" altLang="zh-HK" dirty="0"/>
              <a:t>: An HTTP status code meaning "Moved Permanently“</a:t>
            </a:r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r>
              <a:rPr lang="en-US" altLang="zh-HK" b="1" dirty="0"/>
              <a:t>HTTP Status Codes - Quick Overview</a:t>
            </a:r>
            <a:r>
              <a:rPr lang="en-US" altLang="zh-HK" dirty="0"/>
              <a:t>:</a:t>
            </a:r>
          </a:p>
          <a:p>
            <a:r>
              <a:rPr lang="en-US" altLang="zh-HK" b="1" dirty="0"/>
              <a:t>2xx</a:t>
            </a:r>
            <a:r>
              <a:rPr lang="en-US" altLang="zh-HK" dirty="0"/>
              <a:t> = Success (200 = OK)</a:t>
            </a:r>
          </a:p>
          <a:p>
            <a:r>
              <a:rPr lang="en-US" altLang="zh-HK" b="1" dirty="0"/>
              <a:t>3xx</a:t>
            </a:r>
            <a:r>
              <a:rPr lang="en-US" altLang="zh-HK" dirty="0"/>
              <a:t> = Redirection (301 = Moved Permanently, 302 = Moved Temporarily)</a:t>
            </a:r>
          </a:p>
          <a:p>
            <a:r>
              <a:rPr lang="en-US" altLang="zh-HK" b="1" dirty="0"/>
              <a:t>4xx</a:t>
            </a:r>
            <a:r>
              <a:rPr lang="en-US" altLang="zh-HK" dirty="0"/>
              <a:t> = Client Error (404 = Not Found)</a:t>
            </a:r>
          </a:p>
          <a:p>
            <a:r>
              <a:rPr lang="en-US" altLang="zh-HK" b="1" dirty="0"/>
              <a:t>5xx</a:t>
            </a:r>
            <a:r>
              <a:rPr lang="en-US" altLang="zh-HK" dirty="0"/>
              <a:t> = Server Error (500 = Internal Server Error)</a:t>
            </a:r>
          </a:p>
          <a:p>
            <a:pPr marL="0" indent="0">
              <a:buNone/>
            </a:pPr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9C7D0-B8EC-3380-D86B-05DC1D10B0C4}"/>
              </a:ext>
            </a:extLst>
          </p:cNvPr>
          <p:cNvSpPr txBox="1"/>
          <p:nvPr/>
        </p:nvSpPr>
        <p:spPr>
          <a:xfrm>
            <a:off x="657546" y="631216"/>
            <a:ext cx="2961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Nginx(301)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717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F8F81-ED6C-19BA-738C-6E1852E9C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691E7E-5E44-301A-90EC-30D23CC60CB2}"/>
              </a:ext>
            </a:extLst>
          </p:cNvPr>
          <p:cNvSpPr txBox="1"/>
          <p:nvPr/>
        </p:nvSpPr>
        <p:spPr>
          <a:xfrm>
            <a:off x="976045" y="181225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server {</a:t>
            </a:r>
          </a:p>
          <a:p>
            <a:r>
              <a:rPr lang="zh-HK" altLang="en-US" dirty="0"/>
              <a:t>    listen 80;</a:t>
            </a:r>
          </a:p>
          <a:p>
            <a:r>
              <a:rPr lang="zh-HK" altLang="en-US" dirty="0"/>
              <a:t>    server_name example.com www.example.com;</a:t>
            </a:r>
          </a:p>
          <a:p>
            <a:r>
              <a:rPr lang="zh-HK" altLang="en-US" dirty="0"/>
              <a:t>    return 301 https://$host$request_uri;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7585E8-2FD8-B096-8F82-1BF43062C01B}"/>
              </a:ext>
            </a:extLst>
          </p:cNvPr>
          <p:cNvSpPr txBox="1">
            <a:spLocks/>
          </p:cNvSpPr>
          <p:nvPr/>
        </p:nvSpPr>
        <p:spPr>
          <a:xfrm>
            <a:off x="793790" y="3510587"/>
            <a:ext cx="1291193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b="1" dirty="0"/>
              <a:t>return 301 https://$host$request_uri</a:t>
            </a:r>
            <a:r>
              <a:rPr lang="en-US" altLang="zh-HK" dirty="0"/>
              <a:t>: </a:t>
            </a:r>
          </a:p>
          <a:p>
            <a:pPr marL="0" indent="0">
              <a:buNone/>
            </a:pPr>
            <a:endParaRPr lang="en-US" altLang="zh-HK" b="1" dirty="0"/>
          </a:p>
          <a:p>
            <a:pPr marL="0" indent="0">
              <a:buNone/>
            </a:pPr>
            <a:r>
              <a:rPr lang="en-US" altLang="zh-HK" b="1" dirty="0"/>
              <a:t>For HTTPS redirects, 301 is used</a:t>
            </a:r>
            <a:r>
              <a:rPr lang="en-US" altLang="zh-HK" dirty="0"/>
              <a:t> because:</a:t>
            </a:r>
          </a:p>
          <a:p>
            <a:r>
              <a:rPr lang="en-US" altLang="zh-HK" dirty="0"/>
              <a:t>You always want HTTPS, forever</a:t>
            </a:r>
          </a:p>
          <a:p>
            <a:r>
              <a:rPr lang="en-US" altLang="zh-HK" dirty="0"/>
              <a:t>You want browsers to remember this</a:t>
            </a:r>
          </a:p>
          <a:p>
            <a:r>
              <a:rPr lang="en-US" altLang="zh-HK" dirty="0"/>
              <a:t>You want search engines to index the HTTPS version</a:t>
            </a:r>
          </a:p>
          <a:p>
            <a:pPr marL="0" indent="0">
              <a:buNone/>
            </a:pPr>
            <a:endParaRPr lang="zh-HK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240F3-150B-E5E8-2752-1A96965E5532}"/>
              </a:ext>
            </a:extLst>
          </p:cNvPr>
          <p:cNvSpPr txBox="1"/>
          <p:nvPr/>
        </p:nvSpPr>
        <p:spPr>
          <a:xfrm>
            <a:off x="657546" y="631216"/>
            <a:ext cx="2961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Nginx(301)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32834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56FC2-A39F-314B-D9CA-9EEFA51D3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89583-1D8C-336A-A831-84CA7B470DAC}"/>
              </a:ext>
            </a:extLst>
          </p:cNvPr>
          <p:cNvSpPr txBox="1"/>
          <p:nvPr/>
        </p:nvSpPr>
        <p:spPr>
          <a:xfrm>
            <a:off x="976045" y="181225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server {</a:t>
            </a:r>
          </a:p>
          <a:p>
            <a:r>
              <a:rPr lang="zh-HK" altLang="en-US" dirty="0"/>
              <a:t>    listen 80;</a:t>
            </a:r>
          </a:p>
          <a:p>
            <a:r>
              <a:rPr lang="zh-HK" altLang="en-US" dirty="0"/>
              <a:t>     server_name </a:t>
            </a:r>
            <a:r>
              <a:rPr lang="en-US" altLang="zh-HK" dirty="0"/>
              <a:t>project-1-04.eduhk.hk;</a:t>
            </a:r>
          </a:p>
          <a:p>
            <a:r>
              <a:rPr lang="zh-HK" altLang="en-US" dirty="0"/>
              <a:t>    return 301 https://$host$request_uri;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D33EEC-6672-D73F-E377-1BEC2932CDA3}"/>
              </a:ext>
            </a:extLst>
          </p:cNvPr>
          <p:cNvSpPr txBox="1">
            <a:spLocks/>
          </p:cNvSpPr>
          <p:nvPr/>
        </p:nvSpPr>
        <p:spPr>
          <a:xfrm>
            <a:off x="793790" y="3510587"/>
            <a:ext cx="12911936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b="1" dirty="0"/>
              <a:t>return 301 https://$host$request_uri</a:t>
            </a:r>
            <a:r>
              <a:rPr lang="en-US" altLang="zh-HK" dirty="0"/>
              <a:t>: </a:t>
            </a:r>
          </a:p>
          <a:p>
            <a:pPr marL="0" indent="0">
              <a:buNone/>
            </a:pPr>
            <a:endParaRPr lang="en-US" altLang="zh-HK" b="1" dirty="0"/>
          </a:p>
          <a:p>
            <a:pPr marL="0" indent="0">
              <a:buNone/>
            </a:pPr>
            <a:r>
              <a:rPr lang="en-US" altLang="zh-HK" b="1" dirty="0"/>
              <a:t>What it is</a:t>
            </a:r>
            <a:r>
              <a:rPr lang="en-US" altLang="zh-HK" dirty="0"/>
              <a:t>: The protocol/scheme for the new URL</a:t>
            </a:r>
          </a:p>
          <a:p>
            <a:r>
              <a:rPr lang="en-US" altLang="zh-HK" b="1" dirty="0"/>
              <a:t>This specifies</a:t>
            </a:r>
            <a:r>
              <a:rPr lang="en-US" altLang="zh-HK" dirty="0"/>
              <a:t>:</a:t>
            </a:r>
          </a:p>
          <a:p>
            <a:pPr lvl="1"/>
            <a:r>
              <a:rPr lang="en-US" altLang="zh-HK" dirty="0"/>
              <a:t>Use the HTTPS protocol (secure, encrypted)</a:t>
            </a:r>
          </a:p>
          <a:p>
            <a:pPr lvl="1"/>
            <a:r>
              <a:rPr lang="en-US" altLang="zh-HK" dirty="0"/>
              <a:t>Browser should connect on port 443 (HTTPS default port)</a:t>
            </a:r>
          </a:p>
          <a:p>
            <a:pPr lvl="1"/>
            <a:r>
              <a:rPr lang="en-US" altLang="zh-HK" dirty="0"/>
              <a:t>An encrypted TLS/SSL connection must be established</a:t>
            </a:r>
          </a:p>
          <a:p>
            <a:pPr lvl="1"/>
            <a:r>
              <a:rPr lang="en-US" altLang="zh-HK" b="1" dirty="0"/>
              <a:t>The redirect changes only the protocol</a:t>
            </a:r>
            <a:r>
              <a:rPr lang="en-US" altLang="zh-HK" dirty="0"/>
              <a:t>, not the domain or path.</a:t>
            </a:r>
          </a:p>
          <a:p>
            <a:pPr marL="0" indent="0">
              <a:buNone/>
            </a:pPr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DA010-5410-C573-16EE-586E2C627D61}"/>
              </a:ext>
            </a:extLst>
          </p:cNvPr>
          <p:cNvSpPr txBox="1"/>
          <p:nvPr/>
        </p:nvSpPr>
        <p:spPr>
          <a:xfrm>
            <a:off x="657546" y="631216"/>
            <a:ext cx="4039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Nginx(https://)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49952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57901-D07A-8B7E-34E7-62B8C7843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ACAD78-47EA-AA12-C67C-7EAC771C5A4A}"/>
              </a:ext>
            </a:extLst>
          </p:cNvPr>
          <p:cNvSpPr txBox="1"/>
          <p:nvPr/>
        </p:nvSpPr>
        <p:spPr>
          <a:xfrm>
            <a:off x="976045" y="181225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server {</a:t>
            </a:r>
          </a:p>
          <a:p>
            <a:r>
              <a:rPr lang="zh-HK" altLang="en-US" dirty="0"/>
              <a:t>    listen 80;</a:t>
            </a:r>
          </a:p>
          <a:p>
            <a:r>
              <a:rPr lang="zh-HK" altLang="en-US" dirty="0"/>
              <a:t>     server_name </a:t>
            </a:r>
            <a:r>
              <a:rPr lang="en-US" altLang="zh-HK" dirty="0"/>
              <a:t>project-1-04.eduhk.hk;</a:t>
            </a:r>
          </a:p>
          <a:p>
            <a:r>
              <a:rPr lang="zh-HK" altLang="en-US" dirty="0"/>
              <a:t>    return 301 https://$host$request_uri;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4C40C2-C819-0566-777D-46FBCC4D0CF3}"/>
              </a:ext>
            </a:extLst>
          </p:cNvPr>
          <p:cNvSpPr txBox="1">
            <a:spLocks/>
          </p:cNvSpPr>
          <p:nvPr/>
        </p:nvSpPr>
        <p:spPr>
          <a:xfrm>
            <a:off x="793790" y="3510587"/>
            <a:ext cx="1291193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b="1" dirty="0"/>
              <a:t>What it is</a:t>
            </a:r>
            <a:r>
              <a:rPr lang="en-US" altLang="zh-HK" dirty="0"/>
              <a:t>: A Nginx variable containing the hostname from the request</a:t>
            </a:r>
          </a:p>
          <a:p>
            <a:endParaRPr lang="en-US" altLang="zh-HK" dirty="0"/>
          </a:p>
          <a:p>
            <a:r>
              <a:rPr lang="en-US" altLang="zh-HK" b="1" dirty="0"/>
              <a:t>How it works</a:t>
            </a:r>
            <a:r>
              <a:rPr lang="en-US" altLang="zh-HK" dirty="0"/>
              <a:t>: When a browser makes a request, it includes a "Host" header. Nginx captures this in the $host variable.</a:t>
            </a:r>
          </a:p>
          <a:p>
            <a:endParaRPr lang="en-US" altLang="zh-HK" dirty="0"/>
          </a:p>
          <a:p>
            <a:r>
              <a:rPr lang="en-US" altLang="zh-HK" dirty="0"/>
              <a:t>Does anyone know what a header is?</a:t>
            </a:r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F5BE6-4C18-753B-8EF7-46452B734417}"/>
              </a:ext>
            </a:extLst>
          </p:cNvPr>
          <p:cNvSpPr txBox="1"/>
          <p:nvPr/>
        </p:nvSpPr>
        <p:spPr>
          <a:xfrm>
            <a:off x="657546" y="631216"/>
            <a:ext cx="3448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Nginx($host)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24065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17D12-6B84-F9CD-664D-405AE656D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77CC8A-355D-6F0A-351E-C55680B374D0}"/>
              </a:ext>
            </a:extLst>
          </p:cNvPr>
          <p:cNvSpPr txBox="1"/>
          <p:nvPr/>
        </p:nvSpPr>
        <p:spPr>
          <a:xfrm>
            <a:off x="976045" y="181225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server {</a:t>
            </a:r>
          </a:p>
          <a:p>
            <a:r>
              <a:rPr lang="zh-HK" altLang="en-US" dirty="0"/>
              <a:t>    listen 80;</a:t>
            </a:r>
          </a:p>
          <a:p>
            <a:r>
              <a:rPr lang="zh-HK" altLang="en-US" dirty="0"/>
              <a:t>     server_name </a:t>
            </a:r>
            <a:r>
              <a:rPr lang="en-US" altLang="zh-HK" dirty="0"/>
              <a:t>project-1-04.eduhk.hk;</a:t>
            </a:r>
          </a:p>
          <a:p>
            <a:r>
              <a:rPr lang="zh-HK" altLang="en-US" dirty="0"/>
              <a:t>    return 301 https://$host$request_uri;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925D64-08D2-6108-EC6E-3607A1F982D8}"/>
              </a:ext>
            </a:extLst>
          </p:cNvPr>
          <p:cNvSpPr txBox="1">
            <a:spLocks/>
          </p:cNvSpPr>
          <p:nvPr/>
        </p:nvSpPr>
        <p:spPr>
          <a:xfrm>
            <a:off x="793790" y="3510587"/>
            <a:ext cx="1291193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K" dirty="0"/>
              <a:t>Benefit: Preserves whatever domain the user typed</a:t>
            </a:r>
          </a:p>
          <a:p>
            <a:pPr lvl="1"/>
            <a:r>
              <a:rPr lang="en-US" altLang="zh-HK" dirty="0"/>
              <a:t>www.project-1-04.eduhk.hk → https://www.project-1-04.eduhk.hk</a:t>
            </a:r>
          </a:p>
          <a:p>
            <a:pPr lvl="1"/>
            <a:r>
              <a:rPr lang="en-US" altLang="zh-HK" dirty="0"/>
              <a:t>project-1-04.eduhk.hk → https://project-1-04.eduhk.hk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08CEC-4191-4665-CE5F-7F814D29F8C7}"/>
              </a:ext>
            </a:extLst>
          </p:cNvPr>
          <p:cNvSpPr txBox="1"/>
          <p:nvPr/>
        </p:nvSpPr>
        <p:spPr>
          <a:xfrm>
            <a:off x="657546" y="631216"/>
            <a:ext cx="3448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Nginx($host)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784058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1EB0E-7A94-4896-BEE3-1F5FF57C1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22EF3-8513-7D91-588B-7415B3F01F17}"/>
              </a:ext>
            </a:extLst>
          </p:cNvPr>
          <p:cNvSpPr txBox="1"/>
          <p:nvPr/>
        </p:nvSpPr>
        <p:spPr>
          <a:xfrm>
            <a:off x="976045" y="1812252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server {</a:t>
            </a:r>
          </a:p>
          <a:p>
            <a:r>
              <a:rPr lang="zh-HK" altLang="en-US" dirty="0"/>
              <a:t>    listen 80;</a:t>
            </a:r>
          </a:p>
          <a:p>
            <a:r>
              <a:rPr lang="zh-HK" altLang="en-US" dirty="0"/>
              <a:t>     server_name </a:t>
            </a:r>
            <a:r>
              <a:rPr lang="en-US" altLang="zh-HK" dirty="0"/>
              <a:t>project-1-04.eduhk.hk;</a:t>
            </a:r>
          </a:p>
          <a:p>
            <a:r>
              <a:rPr lang="zh-HK" altLang="en-US" dirty="0"/>
              <a:t>    return 301 https://$host$request_uri;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E051F0-02EF-82D6-D564-8AFAFFCFF549}"/>
              </a:ext>
            </a:extLst>
          </p:cNvPr>
          <p:cNvSpPr txBox="1">
            <a:spLocks/>
          </p:cNvSpPr>
          <p:nvPr/>
        </p:nvSpPr>
        <p:spPr>
          <a:xfrm>
            <a:off x="793790" y="3510587"/>
            <a:ext cx="1291193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K" b="1" dirty="0"/>
              <a:t>What it is</a:t>
            </a:r>
            <a:r>
              <a:rPr lang="en-US" altLang="zh-HK" dirty="0"/>
              <a:t>: A Nginx variable containing the complete original request path and query string</a:t>
            </a:r>
          </a:p>
          <a:p>
            <a:pPr marL="0" indent="0">
              <a:buNone/>
            </a:pPr>
            <a:r>
              <a:rPr lang="en-US" altLang="zh-HK" b="1" dirty="0"/>
              <a:t>What it includes</a:t>
            </a:r>
            <a:r>
              <a:rPr lang="en-US" altLang="zh-HK" dirty="0"/>
              <a:t>:</a:t>
            </a:r>
          </a:p>
          <a:p>
            <a:pPr lvl="1"/>
            <a:r>
              <a:rPr lang="en-US" altLang="zh-HK" dirty="0"/>
              <a:t>The path (everything after the domain)</a:t>
            </a:r>
          </a:p>
          <a:p>
            <a:pPr lvl="1"/>
            <a:r>
              <a:rPr lang="en-US" altLang="zh-HK" dirty="0"/>
              <a:t>Query parameters (the ? and everything after it)</a:t>
            </a:r>
          </a:p>
          <a:p>
            <a:pPr lvl="1"/>
            <a:r>
              <a:rPr lang="en-US" altLang="zh-HK" dirty="0"/>
              <a:t>Fragment identifiers are NOT included (the # part - browsers don't send this to servers)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B5AFB-6F6B-EE31-1AF9-F6BDCAD2481B}"/>
              </a:ext>
            </a:extLst>
          </p:cNvPr>
          <p:cNvSpPr txBox="1"/>
          <p:nvPr/>
        </p:nvSpPr>
        <p:spPr>
          <a:xfrm>
            <a:off x="657546" y="631216"/>
            <a:ext cx="5286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Nginx($</a:t>
            </a:r>
            <a:r>
              <a:rPr lang="en-US" altLang="zh-HK" sz="4800" b="1" dirty="0" err="1"/>
              <a:t>request_url</a:t>
            </a:r>
            <a:r>
              <a:rPr lang="en-US" altLang="zh-HK" sz="4800" b="1" dirty="0"/>
              <a:t>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02552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8BE825A-69BA-A9D7-B017-7CAD8E30CE73}"/>
              </a:ext>
            </a:extLst>
          </p:cNvPr>
          <p:cNvSpPr/>
          <p:nvPr/>
        </p:nvSpPr>
        <p:spPr>
          <a:xfrm>
            <a:off x="793790" y="1558409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Chatbot UI</a:t>
            </a:r>
            <a:endParaRPr lang="en-US" sz="4450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0AC3B30D-B1D7-F889-BDCD-9A1C08BB0C07}"/>
              </a:ext>
            </a:extLst>
          </p:cNvPr>
          <p:cNvSpPr/>
          <p:nvPr/>
        </p:nvSpPr>
        <p:spPr>
          <a:xfrm>
            <a:off x="793789" y="2722652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4000" dirty="0"/>
              <a:t>1. Most LLM API endpoint for 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4B6D65-F09E-03A5-3BD5-7CD47111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575"/>
            <a:ext cx="14630400" cy="673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8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7C0A54-6BB9-7FA7-29EA-55497399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44" y="3107447"/>
            <a:ext cx="13796036" cy="36104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0EF9C4-F7C0-06E5-E5CB-8E177D45384B}"/>
              </a:ext>
            </a:extLst>
          </p:cNvPr>
          <p:cNvSpPr txBox="1"/>
          <p:nvPr/>
        </p:nvSpPr>
        <p:spPr>
          <a:xfrm>
            <a:off x="657546" y="631216"/>
            <a:ext cx="5286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Nginx($</a:t>
            </a:r>
            <a:r>
              <a:rPr lang="en-US" altLang="zh-HK" sz="4800" b="1" dirty="0" err="1"/>
              <a:t>request_url</a:t>
            </a:r>
            <a:r>
              <a:rPr lang="en-US" altLang="zh-HK" sz="4800" b="1" dirty="0"/>
              <a:t>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792094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2048-C067-1E0A-C308-5988C93E0B35}"/>
              </a:ext>
            </a:extLst>
          </p:cNvPr>
          <p:cNvSpPr txBox="1">
            <a:spLocks/>
          </p:cNvSpPr>
          <p:nvPr/>
        </p:nvSpPr>
        <p:spPr>
          <a:xfrm>
            <a:off x="838200" y="2185220"/>
            <a:ext cx="12908622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b="1" dirty="0"/>
              <a:t>location /</a:t>
            </a:r>
            <a:r>
              <a:rPr lang="en-US" altLang="zh-HK" b="1" dirty="0" err="1"/>
              <a:t>langgraphplayground</a:t>
            </a:r>
            <a:r>
              <a:rPr lang="en-US" altLang="zh-HK" b="1" dirty="0"/>
              <a:t>/</a:t>
            </a:r>
          </a:p>
          <a:p>
            <a:r>
              <a:rPr lang="en-US" altLang="zh-HK" b="1" dirty="0"/>
              <a:t>What it matches</a:t>
            </a:r>
            <a:r>
              <a:rPr lang="en-US" altLang="zh-HK" dirty="0"/>
              <a:t>: Any URL starting with /</a:t>
            </a:r>
            <a:r>
              <a:rPr lang="en-US" altLang="zh-HK" dirty="0" err="1"/>
              <a:t>langgraphplayground</a:t>
            </a:r>
            <a:r>
              <a:rPr lang="en-US" altLang="zh-HK" dirty="0"/>
              <a:t>/</a:t>
            </a:r>
          </a:p>
          <a:p>
            <a:r>
              <a:rPr lang="en-US" altLang="zh-HK" b="1" dirty="0"/>
              <a:t>Examples</a:t>
            </a:r>
            <a:r>
              <a:rPr lang="en-US" altLang="zh-HK" dirty="0"/>
              <a:t>:</a:t>
            </a:r>
          </a:p>
          <a:p>
            <a:r>
              <a:rPr lang="en-US" altLang="zh-HK" dirty="0"/>
              <a:t>✓ https://project-1-04.eduhk.hk/langgraphplayground/ </a:t>
            </a:r>
          </a:p>
          <a:p>
            <a:r>
              <a:rPr lang="en-US" altLang="zh-HK" dirty="0"/>
              <a:t>✓ https://project-1-04.eduhk.hk/langgraphplayground/api/chat </a:t>
            </a:r>
          </a:p>
          <a:p>
            <a:r>
              <a:rPr lang="en-US" altLang="zh-HK" dirty="0"/>
              <a:t>✓ https://project-1-04.eduhk.hk/langgraphplayground/static/logo.png </a:t>
            </a:r>
          </a:p>
          <a:p>
            <a:r>
              <a:rPr lang="en-US" altLang="zh-HK" dirty="0"/>
              <a:t>✗ https://project-1-04.eduhk.hk/langGraph/ (case-sensitive) </a:t>
            </a:r>
          </a:p>
          <a:p>
            <a:r>
              <a:rPr lang="en-US" altLang="zh-HK" dirty="0"/>
              <a:t>✗ https://project-1-04.eduhk.hk/other/path</a:t>
            </a:r>
            <a:endParaRPr lang="zh-HK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7C38F-86AC-9C0A-5A41-2EA8B7CB28DF}"/>
              </a:ext>
            </a:extLst>
          </p:cNvPr>
          <p:cNvSpPr txBox="1"/>
          <p:nvPr/>
        </p:nvSpPr>
        <p:spPr>
          <a:xfrm>
            <a:off x="657546" y="862044"/>
            <a:ext cx="10181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Nginx(location /</a:t>
            </a:r>
            <a:r>
              <a:rPr lang="en-US" altLang="zh-HK" sz="4800" b="1" dirty="0" err="1"/>
              <a:t>langgraphplayground</a:t>
            </a:r>
            <a:r>
              <a:rPr lang="en-US" altLang="zh-HK" sz="4800" b="1" dirty="0"/>
              <a:t>/)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5741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D5BAD-C763-97A9-9BF6-EABA26A2F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CCE9F5D-971A-09D5-3E0E-00F7A034AAF7}"/>
              </a:ext>
            </a:extLst>
          </p:cNvPr>
          <p:cNvSpPr txBox="1"/>
          <p:nvPr/>
        </p:nvSpPr>
        <p:spPr>
          <a:xfrm>
            <a:off x="793789" y="1839074"/>
            <a:ext cx="10877653" cy="6196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HK" sz="2800" b="1" i="0" dirty="0">
                <a:solidFill>
                  <a:srgbClr val="000000"/>
                </a:solidFill>
                <a:effectLst/>
                <a:latin typeface="-apple-system"/>
              </a:rPr>
              <a:t>The trailing slash matters</a:t>
            </a:r>
            <a:r>
              <a:rPr lang="en-US" altLang="zh-HK" sz="2800" b="0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  <a:br>
              <a:rPr lang="en-US" altLang="zh-HK" sz="2800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altLang="zh-HK" sz="28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effectLst/>
                <a:latin typeface="Menlo"/>
              </a:rPr>
              <a:t>location</a:t>
            </a: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 /</a:t>
            </a:r>
            <a:r>
              <a:rPr lang="en-US" altLang="zh-HK" sz="2800" b="0" i="0" dirty="0" err="1">
                <a:solidFill>
                  <a:srgbClr val="4D4D4C"/>
                </a:solidFill>
                <a:effectLst/>
                <a:latin typeface="Menlo"/>
              </a:rPr>
              <a:t>langgraphplayground</a:t>
            </a: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/  {  </a:t>
            </a:r>
            <a: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  <a:t># With trailing slash</a:t>
            </a:r>
            <a:b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</a:br>
            <a:b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    </a:t>
            </a:r>
            <a: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  <a:t># Matches: /</a:t>
            </a:r>
            <a:r>
              <a:rPr lang="en-US" altLang="zh-HK" sz="2800" b="0" i="0" dirty="0" err="1">
                <a:solidFill>
                  <a:srgbClr val="8E908C"/>
                </a:solidFill>
                <a:effectLst/>
                <a:latin typeface="Menlo"/>
              </a:rPr>
              <a:t>langgraphplayground</a:t>
            </a:r>
            <a: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  <a:t>/*, but NOT /</a:t>
            </a:r>
            <a:r>
              <a:rPr lang="en-US" altLang="zh-HK" sz="2800" b="0" i="0" dirty="0" err="1">
                <a:solidFill>
                  <a:srgbClr val="8E908C"/>
                </a:solidFill>
                <a:effectLst/>
                <a:latin typeface="Menlo"/>
              </a:rPr>
              <a:t>langgraphplayground</a:t>
            </a:r>
            <a:b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}</a:t>
            </a:r>
            <a:b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lnSpc>
                <a:spcPts val="1425"/>
              </a:lnSpc>
              <a:buNone/>
            </a:pP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effectLst/>
                <a:latin typeface="Menlo"/>
              </a:rPr>
              <a:t>location</a:t>
            </a: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 /</a:t>
            </a:r>
            <a:r>
              <a:rPr lang="en-US" altLang="zh-HK" sz="2800" b="0" i="0" dirty="0" err="1">
                <a:solidFill>
                  <a:srgbClr val="4D4D4C"/>
                </a:solidFill>
                <a:effectLst/>
                <a:latin typeface="Menlo"/>
              </a:rPr>
              <a:t>langgraphplayground</a:t>
            </a: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 {    </a:t>
            </a:r>
            <a: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  <a:t># Without trailing slash</a:t>
            </a:r>
            <a:b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</a:br>
            <a:b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    </a:t>
            </a:r>
            <a: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  <a:t># Matches: /</a:t>
            </a:r>
            <a:r>
              <a:rPr lang="en-US" altLang="zh-HK" sz="2800" b="0" i="0" dirty="0" err="1">
                <a:solidFill>
                  <a:srgbClr val="8E908C"/>
                </a:solidFill>
                <a:effectLst/>
                <a:latin typeface="Menlo"/>
              </a:rPr>
              <a:t>langgraphplayground</a:t>
            </a:r>
            <a: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  <a:t> and /</a:t>
            </a:r>
            <a:r>
              <a:rPr lang="en-US" altLang="zh-HK" sz="2800" b="0" i="0" dirty="0" err="1">
                <a:solidFill>
                  <a:srgbClr val="8E908C"/>
                </a:solidFill>
                <a:effectLst/>
                <a:latin typeface="Menlo"/>
              </a:rPr>
              <a:t>langgraphplayground</a:t>
            </a:r>
            <a: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  <a:t>/*</a:t>
            </a:r>
            <a:b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</a:br>
            <a:br>
              <a:rPr lang="en-US" altLang="zh-HK" sz="2800" b="0" i="0" dirty="0">
                <a:solidFill>
                  <a:srgbClr val="8E908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}</a:t>
            </a:r>
            <a:b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buNone/>
            </a:pPr>
            <a:r>
              <a:rPr lang="en-US" altLang="zh-HK" sz="2800" b="0" i="0" dirty="0">
                <a:solidFill>
                  <a:srgbClr val="000000"/>
                </a:solidFill>
                <a:effectLst/>
                <a:latin typeface="-apple-system"/>
              </a:rPr>
              <a:t>In your case, with the trailing slash:</a:t>
            </a:r>
            <a:br>
              <a:rPr lang="en-US" altLang="zh-HK" sz="2800" b="0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US" altLang="zh-HK" sz="28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/</a:t>
            </a:r>
            <a:r>
              <a:rPr lang="en-US" altLang="zh-HK" sz="2800" b="0" i="0" dirty="0" err="1">
                <a:solidFill>
                  <a:srgbClr val="4D4D4C"/>
                </a:solidFill>
                <a:effectLst/>
                <a:latin typeface="Menlo"/>
              </a:rPr>
              <a:t>langgraphplayground</a:t>
            </a: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       → Goes to location /  (caught by second block)</a:t>
            </a:r>
            <a:b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/</a:t>
            </a:r>
            <a:r>
              <a:rPr lang="en-US" altLang="zh-HK" sz="2800" b="0" i="0" dirty="0" err="1">
                <a:solidFill>
                  <a:srgbClr val="4D4D4C"/>
                </a:solidFill>
                <a:effectLst/>
                <a:latin typeface="Menlo"/>
              </a:rPr>
              <a:t>langgraphplayground</a:t>
            </a: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/      → Goes to this block ✓</a:t>
            </a:r>
            <a:b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 algn="l">
              <a:lnSpc>
                <a:spcPts val="1425"/>
              </a:lnSpc>
              <a:buNone/>
            </a:pP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/</a:t>
            </a:r>
            <a:r>
              <a:rPr lang="en-US" altLang="zh-HK" sz="2800" b="0" i="0" dirty="0" err="1">
                <a:solidFill>
                  <a:srgbClr val="4D4D4C"/>
                </a:solidFill>
                <a:effectLst/>
                <a:latin typeface="Menlo"/>
              </a:rPr>
              <a:t>langgraphplayground</a:t>
            </a:r>
            <a: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  <a:t>/chat  → Goes to this block ✓</a:t>
            </a:r>
            <a:br>
              <a:rPr lang="en-US" altLang="zh-HK" sz="2800" b="0" i="0" dirty="0">
                <a:solidFill>
                  <a:srgbClr val="4D4D4C"/>
                </a:solidFill>
                <a:effectLst/>
                <a:latin typeface="Menlo"/>
              </a:rPr>
            </a:br>
            <a:endParaRPr lang="en-US" altLang="zh-HK" sz="2800" b="0" i="0" dirty="0">
              <a:solidFill>
                <a:srgbClr val="4D4D4C"/>
              </a:solidFill>
              <a:effectLst/>
              <a:latin typeface="Menlo"/>
            </a:endParaRPr>
          </a:p>
          <a:p>
            <a:pPr>
              <a:buNone/>
            </a:pPr>
            <a:endParaRPr lang="zh-HK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D03D3-B320-7238-F342-B1FB561A7E9C}"/>
              </a:ext>
            </a:extLst>
          </p:cNvPr>
          <p:cNvSpPr txBox="1"/>
          <p:nvPr/>
        </p:nvSpPr>
        <p:spPr>
          <a:xfrm>
            <a:off x="657546" y="755755"/>
            <a:ext cx="10181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Nginx(location /</a:t>
            </a:r>
            <a:r>
              <a:rPr lang="en-US" altLang="zh-HK" sz="4800" b="1" dirty="0" err="1"/>
              <a:t>langgraphplayground</a:t>
            </a:r>
            <a:r>
              <a:rPr lang="en-US" altLang="zh-HK" sz="4800" b="1" dirty="0"/>
              <a:t>/)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55327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049BB8-D64F-9808-6160-C959256BCE7F}"/>
              </a:ext>
            </a:extLst>
          </p:cNvPr>
          <p:cNvSpPr txBox="1"/>
          <p:nvPr/>
        </p:nvSpPr>
        <p:spPr>
          <a:xfrm>
            <a:off x="1379417" y="3926007"/>
            <a:ext cx="995565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HK" sz="3200" dirty="0"/>
          </a:p>
          <a:p>
            <a:pPr>
              <a:buNone/>
            </a:pPr>
            <a:r>
              <a:rPr lang="en-US" altLang="zh-HK" sz="3200" dirty="0"/>
              <a:t>For SSE to work properly, you need:</a:t>
            </a:r>
          </a:p>
          <a:p>
            <a:pPr>
              <a:buNone/>
            </a:pPr>
            <a:endParaRPr lang="en-US" altLang="zh-HK" sz="3200" dirty="0"/>
          </a:p>
          <a:p>
            <a:r>
              <a:rPr lang="en-US" altLang="zh-HK" sz="3200" b="1" dirty="0"/>
              <a:t> - HTTP/1.1</a:t>
            </a:r>
            <a:r>
              <a:rPr lang="en-US" altLang="zh-HK" sz="3200" dirty="0"/>
              <a:t> (technically works with 1.0, but 1.1 is better)</a:t>
            </a:r>
          </a:p>
          <a:p>
            <a:r>
              <a:rPr lang="en-US" altLang="zh-HK" sz="3200" b="1" dirty="0"/>
              <a:t> - No response buffering</a:t>
            </a:r>
            <a:r>
              <a:rPr lang="en-US" altLang="zh-HK" sz="3200" dirty="0"/>
              <a:t> (if you want streams immediately)</a:t>
            </a:r>
          </a:p>
          <a:p>
            <a:r>
              <a:rPr lang="en-US" altLang="zh-HK" sz="3200" b="1" dirty="0"/>
              <a:t> - Long read timeout</a:t>
            </a:r>
            <a:r>
              <a:rPr lang="en-US" altLang="zh-HK" sz="3200" dirty="0"/>
              <a:t> (SSE connections stay open)</a:t>
            </a:r>
          </a:p>
          <a:p>
            <a:r>
              <a:rPr lang="en-US" altLang="zh-HK" sz="3200" b="1" dirty="0"/>
              <a:t> - No caching</a:t>
            </a:r>
            <a:r>
              <a:rPr lang="en-US" altLang="zh-HK" sz="3200" dirty="0"/>
              <a:t> (each event stream is unique)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F2C98-26F5-1FFA-557B-666E6D841BAE}"/>
              </a:ext>
            </a:extLst>
          </p:cNvPr>
          <p:cNvSpPr txBox="1"/>
          <p:nvPr/>
        </p:nvSpPr>
        <p:spPr>
          <a:xfrm>
            <a:off x="1099334" y="1598453"/>
            <a:ext cx="7315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location /langgraphplayground/ {</a:t>
            </a:r>
          </a:p>
          <a:p>
            <a:r>
              <a:rPr lang="zh-HK" altLang="en-US" dirty="0"/>
              <a:t>    proxy_pass http://localhost:2024;</a:t>
            </a:r>
          </a:p>
          <a:p>
            <a:r>
              <a:rPr lang="zh-HK" altLang="en-US" dirty="0"/>
              <a:t>    proxy_http_version 1.1;              # ✓ HTTP/1.1 (good for SSE)</a:t>
            </a:r>
          </a:p>
          <a:p>
            <a:r>
              <a:rPr lang="zh-HK" altLang="en-US" dirty="0"/>
              <a:t>    proxy_buffering off;                 # ✓ </a:t>
            </a:r>
            <a:r>
              <a:rPr lang="en-US" altLang="zh-HK" dirty="0"/>
              <a:t>if you want s</a:t>
            </a:r>
            <a:r>
              <a:rPr lang="zh-HK" altLang="en-US" dirty="0"/>
              <a:t>treams immediately</a:t>
            </a:r>
          </a:p>
          <a:p>
            <a:r>
              <a:rPr lang="zh-HK" altLang="en-US" dirty="0"/>
              <a:t>    proxy_cache off;                     # ✓ No caching</a:t>
            </a:r>
          </a:p>
          <a:p>
            <a:r>
              <a:rPr lang="zh-HK" altLang="en-US" dirty="0"/>
              <a:t>    proxy_read_timeout 300s;             # ✓ Long timeout for persistent connection</a:t>
            </a:r>
          </a:p>
          <a:p>
            <a:r>
              <a:rPr lang="zh-HK" altLang="en-US" dirty="0"/>
              <a:t>    # ... other headers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E8DAE-35A8-26FC-A398-BA9A7C0FD143}"/>
              </a:ext>
            </a:extLst>
          </p:cNvPr>
          <p:cNvSpPr txBox="1"/>
          <p:nvPr/>
        </p:nvSpPr>
        <p:spPr>
          <a:xfrm>
            <a:off x="657546" y="529415"/>
            <a:ext cx="6618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Nginx(SSE Requirements)</a:t>
            </a:r>
            <a:endParaRPr lang="zh-HK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868792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43C9CF-95C7-E7C3-7AD2-AF06C7209673}"/>
              </a:ext>
            </a:extLst>
          </p:cNvPr>
          <p:cNvSpPr txBox="1"/>
          <p:nvPr/>
        </p:nvSpPr>
        <p:spPr>
          <a:xfrm>
            <a:off x="1027415" y="950963"/>
            <a:ext cx="7718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Nginx (if you want streaming)</a:t>
            </a:r>
            <a:endParaRPr lang="zh-HK" altLang="en-US" sz="4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377FB-E6D2-8129-9753-C545F6F7DB02}"/>
              </a:ext>
            </a:extLst>
          </p:cNvPr>
          <p:cNvSpPr txBox="1"/>
          <p:nvPr/>
        </p:nvSpPr>
        <p:spPr>
          <a:xfrm>
            <a:off x="1931132" y="2530737"/>
            <a:ext cx="7315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dirty="0"/>
              <a:t>location / {</a:t>
            </a:r>
          </a:p>
          <a:p>
            <a:r>
              <a:rPr lang="zh-HK" altLang="en-US" dirty="0"/>
              <a:t>    proxy_pass http://localhost:3000;</a:t>
            </a:r>
          </a:p>
          <a:p>
            <a:r>
              <a:rPr lang="zh-HK" altLang="en-US" dirty="0"/>
              <a:t>    </a:t>
            </a:r>
          </a:p>
          <a:p>
            <a:r>
              <a:rPr lang="zh-HK" altLang="en-US" dirty="0"/>
              <a:t>    # CRITICAL for Flowise streaming</a:t>
            </a:r>
          </a:p>
          <a:p>
            <a:r>
              <a:rPr lang="zh-HK" altLang="en-US" dirty="0"/>
              <a:t>    proxy_http_version 1.1; # ← ADD THIS </a:t>
            </a:r>
          </a:p>
          <a:p>
            <a:r>
              <a:rPr lang="zh-HK" altLang="en-US" dirty="0"/>
              <a:t>    proxy_set_header Connection ""; # ← ADD THIS </a:t>
            </a:r>
          </a:p>
          <a:p>
            <a:r>
              <a:rPr lang="zh-HK" altLang="en-US" dirty="0"/>
              <a:t>    proxy_buffering off;           # ← ADD THIS </a:t>
            </a:r>
          </a:p>
          <a:p>
            <a:r>
              <a:rPr lang="zh-HK" altLang="en-US" dirty="0"/>
              <a:t>    proxy_cache off;               # ← ADD THIS </a:t>
            </a:r>
          </a:p>
          <a:p>
            <a:r>
              <a:rPr lang="zh-HK" altLang="en-US" dirty="0"/>
              <a:t>    proxy_read_timeout 300s;       # ← ADD THIS (AI can take time)</a:t>
            </a:r>
          </a:p>
          <a:p>
            <a:r>
              <a:rPr lang="zh-HK" altLang="en-US" dirty="0"/>
              <a:t>    </a:t>
            </a:r>
          </a:p>
          <a:p>
            <a:r>
              <a:rPr lang="zh-HK" altLang="en-US" dirty="0"/>
              <a:t>    # Standard headers</a:t>
            </a:r>
          </a:p>
          <a:p>
            <a:r>
              <a:rPr lang="zh-HK" altLang="en-US" dirty="0"/>
              <a:t>    proxy_set_header Host $host;</a:t>
            </a:r>
          </a:p>
          <a:p>
            <a:r>
              <a:rPr lang="zh-HK" altLang="en-US" dirty="0"/>
              <a:t>    proxy_set_header X-Real-IP $remote_addr;</a:t>
            </a:r>
          </a:p>
          <a:p>
            <a:r>
              <a:rPr lang="zh-HK" altLang="en-US" dirty="0"/>
              <a:t>    proxy_set_header X-Forwarded-For $proxy_add_x_forwarded_for;</a:t>
            </a:r>
          </a:p>
          <a:p>
            <a:r>
              <a:rPr lang="zh-HK" altLang="en-US" dirty="0"/>
              <a:t>    proxy_set_header X-Forwarded-Proto $scheme;</a:t>
            </a:r>
          </a:p>
          <a:p>
            <a:r>
              <a:rPr lang="zh-HK" altLang="en-US" dirty="0"/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ADEDBC-C47D-08FB-9A46-DA3405069BDE}"/>
              </a:ext>
            </a:extLst>
          </p:cNvPr>
          <p:cNvSpPr/>
          <p:nvPr/>
        </p:nvSpPr>
        <p:spPr>
          <a:xfrm>
            <a:off x="9246332" y="3945277"/>
            <a:ext cx="3744416" cy="205483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dirty="0" err="1">
                <a:solidFill>
                  <a:schemeClr val="tx1"/>
                </a:solidFill>
              </a:rPr>
              <a:t>sudo</a:t>
            </a:r>
            <a:r>
              <a:rPr lang="en-US" altLang="zh-HK" dirty="0">
                <a:solidFill>
                  <a:schemeClr val="tx1"/>
                </a:solidFill>
              </a:rPr>
              <a:t> nginx –t </a:t>
            </a:r>
          </a:p>
          <a:p>
            <a:r>
              <a:rPr lang="en-US" altLang="zh-HK" dirty="0" err="1">
                <a:solidFill>
                  <a:schemeClr val="tx1"/>
                </a:solidFill>
              </a:rPr>
              <a:t>sudo</a:t>
            </a:r>
            <a:r>
              <a:rPr lang="en-US" altLang="zh-HK" dirty="0">
                <a:solidFill>
                  <a:schemeClr val="tx1"/>
                </a:solidFill>
              </a:rPr>
              <a:t> </a:t>
            </a:r>
            <a:r>
              <a:rPr lang="en-US" altLang="zh-HK" dirty="0" err="1">
                <a:solidFill>
                  <a:schemeClr val="tx1"/>
                </a:solidFill>
              </a:rPr>
              <a:t>systemctl</a:t>
            </a:r>
            <a:r>
              <a:rPr lang="en-US" altLang="zh-HK" dirty="0">
                <a:solidFill>
                  <a:schemeClr val="tx1"/>
                </a:solidFill>
              </a:rPr>
              <a:t> reload nginx</a:t>
            </a:r>
            <a:endParaRPr lang="zh-HK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859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41D71-C11E-9DA4-DE1C-D7F82D134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DB5FD4-E773-AFBB-5CA2-AC486AB03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575"/>
            <a:ext cx="14630400" cy="6738449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A316224-313D-DE5C-633E-46CEBB845D15}"/>
              </a:ext>
            </a:extLst>
          </p:cNvPr>
          <p:cNvSpPr/>
          <p:nvPr/>
        </p:nvSpPr>
        <p:spPr>
          <a:xfrm>
            <a:off x="0" y="745575"/>
            <a:ext cx="14630400" cy="6738449"/>
          </a:xfrm>
          <a:custGeom>
            <a:avLst/>
            <a:gdLst>
              <a:gd name="connsiteX0" fmla="*/ 9948027 w 14630400"/>
              <a:gd name="connsiteY0" fmla="*/ 4329859 h 6738449"/>
              <a:gd name="connsiteX1" fmla="*/ 9682062 w 14630400"/>
              <a:gd name="connsiteY1" fmla="*/ 4595824 h 6738449"/>
              <a:gd name="connsiteX2" fmla="*/ 9682062 w 14630400"/>
              <a:gd name="connsiteY2" fmla="*/ 5659651 h 6738449"/>
              <a:gd name="connsiteX3" fmla="*/ 9948027 w 14630400"/>
              <a:gd name="connsiteY3" fmla="*/ 5925616 h 6738449"/>
              <a:gd name="connsiteX4" fmla="*/ 11808264 w 14630400"/>
              <a:gd name="connsiteY4" fmla="*/ 5925616 h 6738449"/>
              <a:gd name="connsiteX5" fmla="*/ 12074229 w 14630400"/>
              <a:gd name="connsiteY5" fmla="*/ 5659651 h 6738449"/>
              <a:gd name="connsiteX6" fmla="*/ 12074229 w 14630400"/>
              <a:gd name="connsiteY6" fmla="*/ 4595824 h 6738449"/>
              <a:gd name="connsiteX7" fmla="*/ 11808264 w 14630400"/>
              <a:gd name="connsiteY7" fmla="*/ 4329859 h 6738449"/>
              <a:gd name="connsiteX8" fmla="*/ 7537811 w 14630400"/>
              <a:gd name="connsiteY8" fmla="*/ 2778461 h 6738449"/>
              <a:gd name="connsiteX9" fmla="*/ 7315200 w 14630400"/>
              <a:gd name="connsiteY9" fmla="*/ 3001072 h 6738449"/>
              <a:gd name="connsiteX10" fmla="*/ 7315200 w 14630400"/>
              <a:gd name="connsiteY10" fmla="*/ 3891490 h 6738449"/>
              <a:gd name="connsiteX11" fmla="*/ 7537811 w 14630400"/>
              <a:gd name="connsiteY11" fmla="*/ 4114101 h 6738449"/>
              <a:gd name="connsiteX12" fmla="*/ 9198791 w 14630400"/>
              <a:gd name="connsiteY12" fmla="*/ 4114101 h 6738449"/>
              <a:gd name="connsiteX13" fmla="*/ 9421402 w 14630400"/>
              <a:gd name="connsiteY13" fmla="*/ 3891490 h 6738449"/>
              <a:gd name="connsiteX14" fmla="*/ 9421402 w 14630400"/>
              <a:gd name="connsiteY14" fmla="*/ 3001072 h 6738449"/>
              <a:gd name="connsiteX15" fmla="*/ 9198791 w 14630400"/>
              <a:gd name="connsiteY15" fmla="*/ 2778461 h 6738449"/>
              <a:gd name="connsiteX16" fmla="*/ 5018932 w 14630400"/>
              <a:gd name="connsiteY16" fmla="*/ 1638029 h 6738449"/>
              <a:gd name="connsiteX17" fmla="*/ 4777484 w 14630400"/>
              <a:gd name="connsiteY17" fmla="*/ 1879477 h 6738449"/>
              <a:gd name="connsiteX18" fmla="*/ 4777484 w 14630400"/>
              <a:gd name="connsiteY18" fmla="*/ 2845238 h 6738449"/>
              <a:gd name="connsiteX19" fmla="*/ 5018932 w 14630400"/>
              <a:gd name="connsiteY19" fmla="*/ 3086686 h 6738449"/>
              <a:gd name="connsiteX20" fmla="*/ 6611416 w 14630400"/>
              <a:gd name="connsiteY20" fmla="*/ 3086686 h 6738449"/>
              <a:gd name="connsiteX21" fmla="*/ 6852863 w 14630400"/>
              <a:gd name="connsiteY21" fmla="*/ 2845238 h 6738449"/>
              <a:gd name="connsiteX22" fmla="*/ 6852863 w 14630400"/>
              <a:gd name="connsiteY22" fmla="*/ 1879477 h 6738449"/>
              <a:gd name="connsiteX23" fmla="*/ 6611416 w 14630400"/>
              <a:gd name="connsiteY23" fmla="*/ 1638029 h 6738449"/>
              <a:gd name="connsiteX24" fmla="*/ 2443542 w 14630400"/>
              <a:gd name="connsiteY24" fmla="*/ 108892 h 6738449"/>
              <a:gd name="connsiteX25" fmla="*/ 2208944 w 14630400"/>
              <a:gd name="connsiteY25" fmla="*/ 343490 h 6738449"/>
              <a:gd name="connsiteX26" fmla="*/ 2208944 w 14630400"/>
              <a:gd name="connsiteY26" fmla="*/ 1281854 h 6738449"/>
              <a:gd name="connsiteX27" fmla="*/ 2443542 w 14630400"/>
              <a:gd name="connsiteY27" fmla="*/ 1516452 h 6738449"/>
              <a:gd name="connsiteX28" fmla="*/ 4049726 w 14630400"/>
              <a:gd name="connsiteY28" fmla="*/ 1516452 h 6738449"/>
              <a:gd name="connsiteX29" fmla="*/ 4284325 w 14630400"/>
              <a:gd name="connsiteY29" fmla="*/ 1281854 h 6738449"/>
              <a:gd name="connsiteX30" fmla="*/ 4284325 w 14630400"/>
              <a:gd name="connsiteY30" fmla="*/ 343490 h 6738449"/>
              <a:gd name="connsiteX31" fmla="*/ 4049726 w 14630400"/>
              <a:gd name="connsiteY31" fmla="*/ 108892 h 6738449"/>
              <a:gd name="connsiteX32" fmla="*/ 393660 w 14630400"/>
              <a:gd name="connsiteY32" fmla="*/ 0 h 6738449"/>
              <a:gd name="connsiteX33" fmla="*/ 14236740 w 14630400"/>
              <a:gd name="connsiteY33" fmla="*/ 0 h 6738449"/>
              <a:gd name="connsiteX34" fmla="*/ 14630400 w 14630400"/>
              <a:gd name="connsiteY34" fmla="*/ 393660 h 6738449"/>
              <a:gd name="connsiteX35" fmla="*/ 14630400 w 14630400"/>
              <a:gd name="connsiteY35" fmla="*/ 6344789 h 6738449"/>
              <a:gd name="connsiteX36" fmla="*/ 14236740 w 14630400"/>
              <a:gd name="connsiteY36" fmla="*/ 6738449 h 6738449"/>
              <a:gd name="connsiteX37" fmla="*/ 8145690 w 14630400"/>
              <a:gd name="connsiteY37" fmla="*/ 6738449 h 6738449"/>
              <a:gd name="connsiteX38" fmla="*/ 8368301 w 14630400"/>
              <a:gd name="connsiteY38" fmla="*/ 6515838 h 6738449"/>
              <a:gd name="connsiteX39" fmla="*/ 8368301 w 14630400"/>
              <a:gd name="connsiteY39" fmla="*/ 5625420 h 6738449"/>
              <a:gd name="connsiteX40" fmla="*/ 8145690 w 14630400"/>
              <a:gd name="connsiteY40" fmla="*/ 5402809 h 6738449"/>
              <a:gd name="connsiteX41" fmla="*/ 6484711 w 14630400"/>
              <a:gd name="connsiteY41" fmla="*/ 5402809 h 6738449"/>
              <a:gd name="connsiteX42" fmla="*/ 6262099 w 14630400"/>
              <a:gd name="connsiteY42" fmla="*/ 5625420 h 6738449"/>
              <a:gd name="connsiteX43" fmla="*/ 6262099 w 14630400"/>
              <a:gd name="connsiteY43" fmla="*/ 6515838 h 6738449"/>
              <a:gd name="connsiteX44" fmla="*/ 6484711 w 14630400"/>
              <a:gd name="connsiteY44" fmla="*/ 6738449 h 6738449"/>
              <a:gd name="connsiteX45" fmla="*/ 393660 w 14630400"/>
              <a:gd name="connsiteY45" fmla="*/ 6738449 h 6738449"/>
              <a:gd name="connsiteX46" fmla="*/ 0 w 14630400"/>
              <a:gd name="connsiteY46" fmla="*/ 6344789 h 6738449"/>
              <a:gd name="connsiteX47" fmla="*/ 0 w 14630400"/>
              <a:gd name="connsiteY47" fmla="*/ 2986540 h 6738449"/>
              <a:gd name="connsiteX48" fmla="*/ 292993 w 14630400"/>
              <a:gd name="connsiteY48" fmla="*/ 3279532 h 6738449"/>
              <a:gd name="connsiteX49" fmla="*/ 1967324 w 14630400"/>
              <a:gd name="connsiteY49" fmla="*/ 3279532 h 6738449"/>
              <a:gd name="connsiteX50" fmla="*/ 2260316 w 14630400"/>
              <a:gd name="connsiteY50" fmla="*/ 2986540 h 6738449"/>
              <a:gd name="connsiteX51" fmla="*/ 2260316 w 14630400"/>
              <a:gd name="connsiteY51" fmla="*/ 1814605 h 6738449"/>
              <a:gd name="connsiteX52" fmla="*/ 1967324 w 14630400"/>
              <a:gd name="connsiteY52" fmla="*/ 1521613 h 6738449"/>
              <a:gd name="connsiteX53" fmla="*/ 292993 w 14630400"/>
              <a:gd name="connsiteY53" fmla="*/ 1521613 h 6738449"/>
              <a:gd name="connsiteX54" fmla="*/ 0 w 14630400"/>
              <a:gd name="connsiteY54" fmla="*/ 1814605 h 6738449"/>
              <a:gd name="connsiteX55" fmla="*/ 0 w 14630400"/>
              <a:gd name="connsiteY55" fmla="*/ 393660 h 6738449"/>
              <a:gd name="connsiteX56" fmla="*/ 393660 w 14630400"/>
              <a:gd name="connsiteY56" fmla="*/ 0 h 673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4630400" h="6738449">
                <a:moveTo>
                  <a:pt x="9948027" y="4329859"/>
                </a:moveTo>
                <a:cubicBezTo>
                  <a:pt x="9801139" y="4329859"/>
                  <a:pt x="9682062" y="4448936"/>
                  <a:pt x="9682062" y="4595824"/>
                </a:cubicBezTo>
                <a:lnTo>
                  <a:pt x="9682062" y="5659651"/>
                </a:lnTo>
                <a:cubicBezTo>
                  <a:pt x="9682062" y="5806539"/>
                  <a:pt x="9801139" y="5925616"/>
                  <a:pt x="9948027" y="5925616"/>
                </a:cubicBezTo>
                <a:lnTo>
                  <a:pt x="11808264" y="5925616"/>
                </a:lnTo>
                <a:cubicBezTo>
                  <a:pt x="11955152" y="5925616"/>
                  <a:pt x="12074229" y="5806539"/>
                  <a:pt x="12074229" y="5659651"/>
                </a:cubicBezTo>
                <a:lnTo>
                  <a:pt x="12074229" y="4595824"/>
                </a:lnTo>
                <a:cubicBezTo>
                  <a:pt x="12074229" y="4448936"/>
                  <a:pt x="11955152" y="4329859"/>
                  <a:pt x="11808264" y="4329859"/>
                </a:cubicBezTo>
                <a:close/>
                <a:moveTo>
                  <a:pt x="7537811" y="2778461"/>
                </a:moveTo>
                <a:cubicBezTo>
                  <a:pt x="7414866" y="2778461"/>
                  <a:pt x="7315200" y="2878127"/>
                  <a:pt x="7315200" y="3001072"/>
                </a:cubicBezTo>
                <a:lnTo>
                  <a:pt x="7315200" y="3891490"/>
                </a:lnTo>
                <a:cubicBezTo>
                  <a:pt x="7315200" y="4014435"/>
                  <a:pt x="7414866" y="4114101"/>
                  <a:pt x="7537811" y="4114101"/>
                </a:cubicBezTo>
                <a:lnTo>
                  <a:pt x="9198791" y="4114101"/>
                </a:lnTo>
                <a:cubicBezTo>
                  <a:pt x="9321736" y="4114101"/>
                  <a:pt x="9421402" y="4014435"/>
                  <a:pt x="9421402" y="3891490"/>
                </a:cubicBezTo>
                <a:lnTo>
                  <a:pt x="9421402" y="3001072"/>
                </a:lnTo>
                <a:cubicBezTo>
                  <a:pt x="9421402" y="2878127"/>
                  <a:pt x="9321736" y="2778461"/>
                  <a:pt x="9198791" y="2778461"/>
                </a:cubicBezTo>
                <a:close/>
                <a:moveTo>
                  <a:pt x="5018932" y="1638029"/>
                </a:moveTo>
                <a:cubicBezTo>
                  <a:pt x="4885583" y="1638029"/>
                  <a:pt x="4777484" y="1746129"/>
                  <a:pt x="4777484" y="1879477"/>
                </a:cubicBezTo>
                <a:lnTo>
                  <a:pt x="4777484" y="2845238"/>
                </a:lnTo>
                <a:cubicBezTo>
                  <a:pt x="4777484" y="2978586"/>
                  <a:pt x="4885583" y="3086686"/>
                  <a:pt x="5018932" y="3086686"/>
                </a:cubicBezTo>
                <a:lnTo>
                  <a:pt x="6611416" y="3086686"/>
                </a:lnTo>
                <a:cubicBezTo>
                  <a:pt x="6744763" y="3086686"/>
                  <a:pt x="6852863" y="2978586"/>
                  <a:pt x="6852863" y="2845238"/>
                </a:cubicBezTo>
                <a:lnTo>
                  <a:pt x="6852863" y="1879477"/>
                </a:lnTo>
                <a:cubicBezTo>
                  <a:pt x="6852863" y="1746129"/>
                  <a:pt x="6744763" y="1638029"/>
                  <a:pt x="6611416" y="1638029"/>
                </a:cubicBezTo>
                <a:close/>
                <a:moveTo>
                  <a:pt x="2443542" y="108892"/>
                </a:moveTo>
                <a:cubicBezTo>
                  <a:pt x="2313977" y="108892"/>
                  <a:pt x="2208944" y="213925"/>
                  <a:pt x="2208944" y="343490"/>
                </a:cubicBezTo>
                <a:lnTo>
                  <a:pt x="2208944" y="1281854"/>
                </a:lnTo>
                <a:cubicBezTo>
                  <a:pt x="2208944" y="1411419"/>
                  <a:pt x="2313977" y="1516452"/>
                  <a:pt x="2443542" y="1516452"/>
                </a:cubicBezTo>
                <a:lnTo>
                  <a:pt x="4049726" y="1516452"/>
                </a:lnTo>
                <a:cubicBezTo>
                  <a:pt x="4179291" y="1516452"/>
                  <a:pt x="4284325" y="1411419"/>
                  <a:pt x="4284325" y="1281854"/>
                </a:cubicBezTo>
                <a:lnTo>
                  <a:pt x="4284325" y="343490"/>
                </a:lnTo>
                <a:cubicBezTo>
                  <a:pt x="4284325" y="213925"/>
                  <a:pt x="4179291" y="108892"/>
                  <a:pt x="4049726" y="108892"/>
                </a:cubicBezTo>
                <a:close/>
                <a:moveTo>
                  <a:pt x="393660" y="0"/>
                </a:moveTo>
                <a:lnTo>
                  <a:pt x="14236740" y="0"/>
                </a:lnTo>
                <a:cubicBezTo>
                  <a:pt x="14454152" y="0"/>
                  <a:pt x="14630400" y="176248"/>
                  <a:pt x="14630400" y="393660"/>
                </a:cubicBezTo>
                <a:lnTo>
                  <a:pt x="14630400" y="6344789"/>
                </a:lnTo>
                <a:cubicBezTo>
                  <a:pt x="14630400" y="6562201"/>
                  <a:pt x="14454152" y="6738449"/>
                  <a:pt x="14236740" y="6738449"/>
                </a:cubicBezTo>
                <a:lnTo>
                  <a:pt x="8145690" y="6738449"/>
                </a:lnTo>
                <a:cubicBezTo>
                  <a:pt x="8268635" y="6738449"/>
                  <a:pt x="8368301" y="6638783"/>
                  <a:pt x="8368301" y="6515838"/>
                </a:cubicBezTo>
                <a:lnTo>
                  <a:pt x="8368301" y="5625420"/>
                </a:lnTo>
                <a:cubicBezTo>
                  <a:pt x="8368301" y="5502475"/>
                  <a:pt x="8268635" y="5402809"/>
                  <a:pt x="8145690" y="5402809"/>
                </a:cubicBezTo>
                <a:lnTo>
                  <a:pt x="6484711" y="5402809"/>
                </a:lnTo>
                <a:cubicBezTo>
                  <a:pt x="6361766" y="5402809"/>
                  <a:pt x="6262099" y="5502475"/>
                  <a:pt x="6262099" y="5625420"/>
                </a:cubicBezTo>
                <a:lnTo>
                  <a:pt x="6262099" y="6515838"/>
                </a:lnTo>
                <a:cubicBezTo>
                  <a:pt x="6262099" y="6638783"/>
                  <a:pt x="6361766" y="6738449"/>
                  <a:pt x="6484711" y="6738449"/>
                </a:cubicBezTo>
                <a:lnTo>
                  <a:pt x="393660" y="6738449"/>
                </a:lnTo>
                <a:cubicBezTo>
                  <a:pt x="176248" y="6738449"/>
                  <a:pt x="0" y="6562201"/>
                  <a:pt x="0" y="6344789"/>
                </a:cubicBezTo>
                <a:lnTo>
                  <a:pt x="0" y="2986540"/>
                </a:lnTo>
                <a:cubicBezTo>
                  <a:pt x="0" y="3148356"/>
                  <a:pt x="131177" y="3279532"/>
                  <a:pt x="292993" y="3279532"/>
                </a:cubicBezTo>
                <a:lnTo>
                  <a:pt x="1967324" y="3279532"/>
                </a:lnTo>
                <a:cubicBezTo>
                  <a:pt x="2129139" y="3279532"/>
                  <a:pt x="2260316" y="3148356"/>
                  <a:pt x="2260316" y="2986540"/>
                </a:cubicBezTo>
                <a:lnTo>
                  <a:pt x="2260316" y="1814605"/>
                </a:lnTo>
                <a:cubicBezTo>
                  <a:pt x="2260316" y="1652790"/>
                  <a:pt x="2129139" y="1521613"/>
                  <a:pt x="1967324" y="1521613"/>
                </a:cubicBezTo>
                <a:lnTo>
                  <a:pt x="292993" y="1521613"/>
                </a:lnTo>
                <a:cubicBezTo>
                  <a:pt x="131177" y="1521613"/>
                  <a:pt x="0" y="1652790"/>
                  <a:pt x="0" y="1814605"/>
                </a:cubicBezTo>
                <a:lnTo>
                  <a:pt x="0" y="393660"/>
                </a:lnTo>
                <a:cubicBezTo>
                  <a:pt x="0" y="176248"/>
                  <a:pt x="176248" y="0"/>
                  <a:pt x="393660" y="0"/>
                </a:cubicBezTo>
                <a:close/>
              </a:path>
            </a:pathLst>
          </a:cu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86283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24825B-679B-CE8D-B15C-762D349ACC51}"/>
              </a:ext>
            </a:extLst>
          </p:cNvPr>
          <p:cNvSpPr txBox="1"/>
          <p:nvPr/>
        </p:nvSpPr>
        <p:spPr>
          <a:xfrm>
            <a:off x="1027415" y="950963"/>
            <a:ext cx="9935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 err="1"/>
              <a:t>FastAPI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LangChain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LangGraph</a:t>
            </a:r>
            <a:endParaRPr lang="zh-HK" altLang="en-US" sz="4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09308-12AB-384A-31B0-776DC41C7E23}"/>
              </a:ext>
            </a:extLst>
          </p:cNvPr>
          <p:cNvSpPr txBox="1"/>
          <p:nvPr/>
        </p:nvSpPr>
        <p:spPr>
          <a:xfrm>
            <a:off x="914399" y="2545140"/>
            <a:ext cx="1245227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sz="2400" b="1" dirty="0"/>
              <a:t>LangChain as the Foundation</a:t>
            </a:r>
            <a:endParaRPr lang="en-US" altLang="zh-HK" sz="2400" b="1" dirty="0"/>
          </a:p>
          <a:p>
            <a:r>
              <a:rPr lang="zh-HK" altLang="en-US" sz="2400" dirty="0"/>
              <a:t>      Handles core LLM logic, such as chaining prompts, managing memory (e.g., conversation history), and integrating external tools/data sources. It's the "brain" for simple interactions.</a:t>
            </a:r>
            <a:endParaRPr lang="en-US" altLang="zh-HK" sz="2400" dirty="0"/>
          </a:p>
          <a:p>
            <a:endParaRPr lang="zh-HK" altLang="en-US" sz="2400" dirty="0"/>
          </a:p>
          <a:p>
            <a:r>
              <a:rPr lang="zh-HK" altLang="en-US" sz="2400" b="1" dirty="0"/>
              <a:t>LangGraph as the Orchestrator</a:t>
            </a:r>
            <a:endParaRPr lang="en-US" altLang="zh-HK" sz="2400" b="1" dirty="0"/>
          </a:p>
          <a:p>
            <a:r>
              <a:rPr lang="zh-HK" altLang="en-US" sz="2400" dirty="0"/>
              <a:t>      Builds on LangChain to create dynamic, graph-based workflows. In chatbots, it manages multi-turn conversations, agentic behaviors (e.g., deciding when to call tools or end a loop), and state persistence across sessions.</a:t>
            </a:r>
            <a:endParaRPr lang="en-US" altLang="zh-HK" sz="2400" dirty="0"/>
          </a:p>
          <a:p>
            <a:endParaRPr lang="zh-HK" altLang="en-US" sz="2400" dirty="0"/>
          </a:p>
          <a:p>
            <a:r>
              <a:rPr lang="zh-HK" altLang="en-US" sz="2400" b="1" dirty="0"/>
              <a:t>FastAPI as the Interface</a:t>
            </a:r>
            <a:endParaRPr lang="en-US" altLang="zh-HK" sz="2400" b="1" dirty="0"/>
          </a:p>
          <a:p>
            <a:r>
              <a:rPr lang="zh-HK" altLang="en-US" sz="2400" dirty="0"/>
              <a:t>      Serves as the entry point, turning the LangChain/LangGraph logic into a web service. It handles routing, request validation, and response streaming, making the chatbot accessible via APIs for frontends or integrations</a:t>
            </a:r>
            <a:r>
              <a:rPr lang="en-US" altLang="zh-HK" sz="2400" dirty="0"/>
              <a:t> and serving the frontend. </a:t>
            </a:r>
            <a:endParaRPr lang="zh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1911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09A0E4-D6FB-4E6E-6BF1-D942604013C4}"/>
              </a:ext>
            </a:extLst>
          </p:cNvPr>
          <p:cNvSpPr txBox="1"/>
          <p:nvPr/>
        </p:nvSpPr>
        <p:spPr>
          <a:xfrm>
            <a:off x="503433" y="2495885"/>
            <a:ext cx="13623533" cy="489364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Annotated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Sequence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Request</a:t>
            </a: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fastapi.responses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HTMLResponse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fastapi.staticfiles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StaticFiles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BaseModel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langchain_core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BaseMessage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SystemMessage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HumanMessage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ToolMessage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langgraph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add_messages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langgraph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StateGraph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2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END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langchain_core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tool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langchain_aws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ChatBedrock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langgraph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checkpoint</a:t>
            </a:r>
            <a:r>
              <a:rPr lang="en-US" altLang="zh-HK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MemorySaver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zh-HK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AFDF1-6BDE-D5C6-98C5-285A511DF58D}"/>
              </a:ext>
            </a:extLst>
          </p:cNvPr>
          <p:cNvSpPr txBox="1"/>
          <p:nvPr/>
        </p:nvSpPr>
        <p:spPr>
          <a:xfrm>
            <a:off x="503433" y="324240"/>
            <a:ext cx="13829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The relationship between </a:t>
            </a:r>
            <a:r>
              <a:rPr lang="en-US" altLang="zh-HK" sz="4800" b="1" dirty="0" err="1"/>
              <a:t>LangGraph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LangChain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FastAPI</a:t>
            </a:r>
            <a:endParaRPr lang="zh-HK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416609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7F64F8-9688-7679-5CB0-DF679449FA2B}"/>
              </a:ext>
            </a:extLst>
          </p:cNvPr>
          <p:cNvSpPr txBox="1"/>
          <p:nvPr/>
        </p:nvSpPr>
        <p:spPr>
          <a:xfrm>
            <a:off x="1654139" y="1849802"/>
            <a:ext cx="11476234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Serving Static files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.mount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"/static"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StaticFiles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directory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"static"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"static"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HK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altLang="zh-HK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LangGraph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logic starts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#...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HK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LangChain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n-US" altLang="zh-HK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LangGraph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logic ends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Frontend calling these endpoints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response_class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HTMLResponse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Request):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HTMLResponse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"static/index.html"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.post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"/chat"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ChatInput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"configurable"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thread_id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.thread_id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}}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HumanMessage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)]}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graph.invoke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"response"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H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].content}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E6780-192B-D8CE-02F1-E4BB742A4089}"/>
              </a:ext>
            </a:extLst>
          </p:cNvPr>
          <p:cNvSpPr txBox="1"/>
          <p:nvPr/>
        </p:nvSpPr>
        <p:spPr>
          <a:xfrm>
            <a:off x="0" y="0"/>
            <a:ext cx="13829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The relationship between </a:t>
            </a:r>
            <a:r>
              <a:rPr lang="en-US" altLang="zh-HK" sz="4800" b="1" dirty="0" err="1"/>
              <a:t>LangGraph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LangChain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FastAPI</a:t>
            </a:r>
            <a:r>
              <a:rPr lang="en-US" altLang="zh-HK" sz="4800" b="1" dirty="0"/>
              <a:t>: </a:t>
            </a:r>
            <a:r>
              <a:rPr lang="en-US" altLang="zh-HK" sz="4800" b="1" dirty="0" err="1"/>
              <a:t>FastAPI</a:t>
            </a:r>
            <a:r>
              <a:rPr lang="en-US" altLang="zh-HK" sz="4800" b="1" dirty="0"/>
              <a:t> code</a:t>
            </a:r>
            <a:endParaRPr lang="zh-HK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25931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23AA2-A0C5-1D26-CB98-A5E4263EF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16CC8B-BF9C-B9C2-B58A-0AC6E86FF379}"/>
              </a:ext>
            </a:extLst>
          </p:cNvPr>
          <p:cNvSpPr txBox="1"/>
          <p:nvPr/>
        </p:nvSpPr>
        <p:spPr>
          <a:xfrm>
            <a:off x="1654139" y="1849802"/>
            <a:ext cx="1147623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LLM: AWS Nova Lite via Bedrock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ChatBedrock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model_id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"amazon.nova-lite-v1:0"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region_name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"us-east-1"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Simple tool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@tool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"""Multiply two numbers."""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bind_tools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tools_by_name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08853-B8A2-946A-F184-F9F411A57A24}"/>
              </a:ext>
            </a:extLst>
          </p:cNvPr>
          <p:cNvSpPr txBox="1"/>
          <p:nvPr/>
        </p:nvSpPr>
        <p:spPr>
          <a:xfrm>
            <a:off x="0" y="0"/>
            <a:ext cx="13829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The relationship between </a:t>
            </a:r>
            <a:r>
              <a:rPr lang="en-US" altLang="zh-HK" sz="4800" b="1" dirty="0" err="1"/>
              <a:t>LangGraph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LangChain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FastAPI</a:t>
            </a:r>
            <a:r>
              <a:rPr lang="en-US" altLang="zh-HK" sz="4800" b="1" dirty="0"/>
              <a:t>: </a:t>
            </a:r>
            <a:r>
              <a:rPr lang="en-US" altLang="zh-HK" sz="4800" b="1" dirty="0" err="1"/>
              <a:t>LangChain</a:t>
            </a:r>
            <a:r>
              <a:rPr lang="en-US" altLang="zh-HK" sz="4800" b="1" dirty="0"/>
              <a:t> code</a:t>
            </a:r>
            <a:endParaRPr lang="zh-HK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26729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5A0CB-FCEC-2BF5-DE88-47ABC5545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D43A41B-D9FB-759B-274A-5A43B140279B}"/>
              </a:ext>
            </a:extLst>
          </p:cNvPr>
          <p:cNvSpPr/>
          <p:nvPr/>
        </p:nvSpPr>
        <p:spPr>
          <a:xfrm>
            <a:off x="793790" y="1558409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Chatbot UI</a:t>
            </a:r>
            <a:endParaRPr lang="en-US" sz="4450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3CC3375-6A07-86F0-DED0-2D7A77EDB5ED}"/>
              </a:ext>
            </a:extLst>
          </p:cNvPr>
          <p:cNvSpPr/>
          <p:nvPr/>
        </p:nvSpPr>
        <p:spPr>
          <a:xfrm>
            <a:off x="793789" y="2722652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4000" dirty="0"/>
              <a:t>1. Most LLM API endpoint for 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3D5F86E-460C-1A62-9F6B-98D8B9C1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575"/>
            <a:ext cx="14630400" cy="6738449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7B28AC-593D-5015-2A94-7952428CC66E}"/>
              </a:ext>
            </a:extLst>
          </p:cNvPr>
          <p:cNvSpPr/>
          <p:nvPr/>
        </p:nvSpPr>
        <p:spPr>
          <a:xfrm>
            <a:off x="0" y="745575"/>
            <a:ext cx="14630400" cy="6738449"/>
          </a:xfrm>
          <a:custGeom>
            <a:avLst/>
            <a:gdLst>
              <a:gd name="connsiteX0" fmla="*/ 9948027 w 14630400"/>
              <a:gd name="connsiteY0" fmla="*/ 4329859 h 6738449"/>
              <a:gd name="connsiteX1" fmla="*/ 9682062 w 14630400"/>
              <a:gd name="connsiteY1" fmla="*/ 4595824 h 6738449"/>
              <a:gd name="connsiteX2" fmla="*/ 9682062 w 14630400"/>
              <a:gd name="connsiteY2" fmla="*/ 5659651 h 6738449"/>
              <a:gd name="connsiteX3" fmla="*/ 9948027 w 14630400"/>
              <a:gd name="connsiteY3" fmla="*/ 5925616 h 6738449"/>
              <a:gd name="connsiteX4" fmla="*/ 11808264 w 14630400"/>
              <a:gd name="connsiteY4" fmla="*/ 5925616 h 6738449"/>
              <a:gd name="connsiteX5" fmla="*/ 12074229 w 14630400"/>
              <a:gd name="connsiteY5" fmla="*/ 5659651 h 6738449"/>
              <a:gd name="connsiteX6" fmla="*/ 12074229 w 14630400"/>
              <a:gd name="connsiteY6" fmla="*/ 4595824 h 6738449"/>
              <a:gd name="connsiteX7" fmla="*/ 11808264 w 14630400"/>
              <a:gd name="connsiteY7" fmla="*/ 4329859 h 6738449"/>
              <a:gd name="connsiteX8" fmla="*/ 393660 w 14630400"/>
              <a:gd name="connsiteY8" fmla="*/ 0 h 6738449"/>
              <a:gd name="connsiteX9" fmla="*/ 14236740 w 14630400"/>
              <a:gd name="connsiteY9" fmla="*/ 0 h 6738449"/>
              <a:gd name="connsiteX10" fmla="*/ 14630400 w 14630400"/>
              <a:gd name="connsiteY10" fmla="*/ 393660 h 6738449"/>
              <a:gd name="connsiteX11" fmla="*/ 14630400 w 14630400"/>
              <a:gd name="connsiteY11" fmla="*/ 6344789 h 6738449"/>
              <a:gd name="connsiteX12" fmla="*/ 14236740 w 14630400"/>
              <a:gd name="connsiteY12" fmla="*/ 6738449 h 6738449"/>
              <a:gd name="connsiteX13" fmla="*/ 393660 w 14630400"/>
              <a:gd name="connsiteY13" fmla="*/ 6738449 h 6738449"/>
              <a:gd name="connsiteX14" fmla="*/ 0 w 14630400"/>
              <a:gd name="connsiteY14" fmla="*/ 6344789 h 6738449"/>
              <a:gd name="connsiteX15" fmla="*/ 0 w 14630400"/>
              <a:gd name="connsiteY15" fmla="*/ 2986540 h 6738449"/>
              <a:gd name="connsiteX16" fmla="*/ 292993 w 14630400"/>
              <a:gd name="connsiteY16" fmla="*/ 3279532 h 6738449"/>
              <a:gd name="connsiteX17" fmla="*/ 1967324 w 14630400"/>
              <a:gd name="connsiteY17" fmla="*/ 3279532 h 6738449"/>
              <a:gd name="connsiteX18" fmla="*/ 2260316 w 14630400"/>
              <a:gd name="connsiteY18" fmla="*/ 2986540 h 6738449"/>
              <a:gd name="connsiteX19" fmla="*/ 2260316 w 14630400"/>
              <a:gd name="connsiteY19" fmla="*/ 1814605 h 6738449"/>
              <a:gd name="connsiteX20" fmla="*/ 1967324 w 14630400"/>
              <a:gd name="connsiteY20" fmla="*/ 1521613 h 6738449"/>
              <a:gd name="connsiteX21" fmla="*/ 292993 w 14630400"/>
              <a:gd name="connsiteY21" fmla="*/ 1521613 h 6738449"/>
              <a:gd name="connsiteX22" fmla="*/ 0 w 14630400"/>
              <a:gd name="connsiteY22" fmla="*/ 1814605 h 6738449"/>
              <a:gd name="connsiteX23" fmla="*/ 0 w 14630400"/>
              <a:gd name="connsiteY23" fmla="*/ 393660 h 6738449"/>
              <a:gd name="connsiteX24" fmla="*/ 393660 w 14630400"/>
              <a:gd name="connsiteY24" fmla="*/ 0 h 673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630400" h="6738449">
                <a:moveTo>
                  <a:pt x="9948027" y="4329859"/>
                </a:moveTo>
                <a:cubicBezTo>
                  <a:pt x="9801139" y="4329859"/>
                  <a:pt x="9682062" y="4448936"/>
                  <a:pt x="9682062" y="4595824"/>
                </a:cubicBezTo>
                <a:lnTo>
                  <a:pt x="9682062" y="5659651"/>
                </a:lnTo>
                <a:cubicBezTo>
                  <a:pt x="9682062" y="5806539"/>
                  <a:pt x="9801139" y="5925616"/>
                  <a:pt x="9948027" y="5925616"/>
                </a:cubicBezTo>
                <a:lnTo>
                  <a:pt x="11808264" y="5925616"/>
                </a:lnTo>
                <a:cubicBezTo>
                  <a:pt x="11955152" y="5925616"/>
                  <a:pt x="12074229" y="5806539"/>
                  <a:pt x="12074229" y="5659651"/>
                </a:cubicBezTo>
                <a:lnTo>
                  <a:pt x="12074229" y="4595824"/>
                </a:lnTo>
                <a:cubicBezTo>
                  <a:pt x="12074229" y="4448936"/>
                  <a:pt x="11955152" y="4329859"/>
                  <a:pt x="11808264" y="4329859"/>
                </a:cubicBezTo>
                <a:close/>
                <a:moveTo>
                  <a:pt x="393660" y="0"/>
                </a:moveTo>
                <a:lnTo>
                  <a:pt x="14236740" y="0"/>
                </a:lnTo>
                <a:cubicBezTo>
                  <a:pt x="14454152" y="0"/>
                  <a:pt x="14630400" y="176248"/>
                  <a:pt x="14630400" y="393660"/>
                </a:cubicBezTo>
                <a:lnTo>
                  <a:pt x="14630400" y="6344789"/>
                </a:lnTo>
                <a:cubicBezTo>
                  <a:pt x="14630400" y="6562201"/>
                  <a:pt x="14454152" y="6738449"/>
                  <a:pt x="14236740" y="6738449"/>
                </a:cubicBezTo>
                <a:lnTo>
                  <a:pt x="393660" y="6738449"/>
                </a:lnTo>
                <a:cubicBezTo>
                  <a:pt x="176248" y="6738449"/>
                  <a:pt x="0" y="6562201"/>
                  <a:pt x="0" y="6344789"/>
                </a:cubicBezTo>
                <a:lnTo>
                  <a:pt x="0" y="2986540"/>
                </a:lnTo>
                <a:cubicBezTo>
                  <a:pt x="0" y="3148356"/>
                  <a:pt x="131177" y="3279532"/>
                  <a:pt x="292993" y="3279532"/>
                </a:cubicBezTo>
                <a:lnTo>
                  <a:pt x="1967324" y="3279532"/>
                </a:lnTo>
                <a:cubicBezTo>
                  <a:pt x="2129139" y="3279532"/>
                  <a:pt x="2260316" y="3148356"/>
                  <a:pt x="2260316" y="2986540"/>
                </a:cubicBezTo>
                <a:lnTo>
                  <a:pt x="2260316" y="1814605"/>
                </a:lnTo>
                <a:cubicBezTo>
                  <a:pt x="2260316" y="1652790"/>
                  <a:pt x="2129139" y="1521613"/>
                  <a:pt x="1967324" y="1521613"/>
                </a:cubicBezTo>
                <a:lnTo>
                  <a:pt x="292993" y="1521613"/>
                </a:lnTo>
                <a:cubicBezTo>
                  <a:pt x="131177" y="1521613"/>
                  <a:pt x="0" y="1652790"/>
                  <a:pt x="0" y="1814605"/>
                </a:cubicBezTo>
                <a:lnTo>
                  <a:pt x="0" y="393660"/>
                </a:lnTo>
                <a:cubicBezTo>
                  <a:pt x="0" y="176248"/>
                  <a:pt x="176248" y="0"/>
                  <a:pt x="393660" y="0"/>
                </a:cubicBezTo>
                <a:close/>
              </a:path>
            </a:pathLst>
          </a:custGeom>
          <a:solidFill>
            <a:srgbClr val="000000">
              <a:alpha val="57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HK" altLang="en-US">
              <a:solidFill>
                <a:schemeClr val="lt1">
                  <a:alpha val="37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86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70452-F867-7129-90B5-22979BDD8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1F9D76-ECAB-2376-5E3B-2D8B3A11919B}"/>
              </a:ext>
            </a:extLst>
          </p:cNvPr>
          <p:cNvSpPr txBox="1"/>
          <p:nvPr/>
        </p:nvSpPr>
        <p:spPr>
          <a:xfrm>
            <a:off x="1253447" y="1867610"/>
            <a:ext cx="1206186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State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AgentState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Annotated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add_messages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Nodes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tool_node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AgentState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H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tool_calls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tool_result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tools_by_name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]].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ToolMessage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dumps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tool_result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tool_call_id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call_model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AgentState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system_prompt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a helpful AI. Use tools if needed."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system_prompt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925CB-1C7A-C3B4-6D13-37C5EE68D496}"/>
              </a:ext>
            </a:extLst>
          </p:cNvPr>
          <p:cNvSpPr txBox="1"/>
          <p:nvPr/>
        </p:nvSpPr>
        <p:spPr>
          <a:xfrm>
            <a:off x="0" y="0"/>
            <a:ext cx="13829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The relationship between </a:t>
            </a:r>
            <a:r>
              <a:rPr lang="en-US" altLang="zh-HK" sz="4800" b="1" dirty="0" err="1"/>
              <a:t>LangGraph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LangChain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FastAPI</a:t>
            </a:r>
            <a:r>
              <a:rPr lang="en-US" altLang="zh-HK" sz="4800" b="1" dirty="0"/>
              <a:t>: </a:t>
            </a:r>
            <a:r>
              <a:rPr lang="en-US" altLang="zh-HK" sz="4800" b="1" dirty="0" err="1"/>
              <a:t>LangGraph</a:t>
            </a:r>
            <a:r>
              <a:rPr lang="en-US" altLang="zh-HK" sz="4800" b="1" dirty="0"/>
              <a:t> code</a:t>
            </a:r>
            <a:endParaRPr lang="zh-HK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27583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715ED-3449-1E05-93FE-7FD900034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46031D-0996-C015-91F6-8102FE24E7C0}"/>
              </a:ext>
            </a:extLst>
          </p:cNvPr>
          <p:cNvSpPr txBox="1"/>
          <p:nvPr/>
        </p:nvSpPr>
        <p:spPr>
          <a:xfrm>
            <a:off x="1017141" y="1569660"/>
            <a:ext cx="12811876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Condition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should_continue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AgentState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H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last_message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.tool_calls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"end"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"continue"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Graph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workflow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StateGraph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state_schema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AgentState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workflow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add_node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"agent"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call_model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workflow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add_node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"tools"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tool_node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workflow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set_entry_point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"agent"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workflow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add_conditional_edges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"agent"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should_continue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"continue"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"tools"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"end"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workflow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add_edge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"tools"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"agent"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MemorySaver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workflow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compile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checkpointer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ChatInput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thread_id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Default for simplicity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29838-8CC6-B194-50C4-666BF209ED88}"/>
              </a:ext>
            </a:extLst>
          </p:cNvPr>
          <p:cNvSpPr txBox="1"/>
          <p:nvPr/>
        </p:nvSpPr>
        <p:spPr>
          <a:xfrm>
            <a:off x="0" y="0"/>
            <a:ext cx="13829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The relationship between </a:t>
            </a:r>
            <a:r>
              <a:rPr lang="en-US" altLang="zh-HK" sz="4800" b="1" dirty="0" err="1"/>
              <a:t>LangGraph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LangChain</a:t>
            </a:r>
            <a:r>
              <a:rPr lang="en-US" altLang="zh-HK" sz="4800" b="1" dirty="0"/>
              <a:t> and </a:t>
            </a:r>
            <a:r>
              <a:rPr lang="en-US" altLang="zh-HK" sz="4800" b="1" dirty="0" err="1"/>
              <a:t>FastAPI</a:t>
            </a:r>
            <a:r>
              <a:rPr lang="en-US" altLang="zh-HK" sz="4800" b="1" dirty="0"/>
              <a:t>: </a:t>
            </a:r>
            <a:r>
              <a:rPr lang="en-US" altLang="zh-HK" sz="4800" b="1" dirty="0" err="1"/>
              <a:t>LangGraph</a:t>
            </a:r>
            <a:r>
              <a:rPr lang="en-US" altLang="zh-HK" sz="4800" b="1" dirty="0"/>
              <a:t> code</a:t>
            </a:r>
            <a:endParaRPr lang="zh-HK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00105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E30A8C-3363-5B94-2A93-0E667956FEE4}"/>
              </a:ext>
            </a:extLst>
          </p:cNvPr>
          <p:cNvSpPr txBox="1"/>
          <p:nvPr/>
        </p:nvSpPr>
        <p:spPr>
          <a:xfrm>
            <a:off x="791111" y="2250876"/>
            <a:ext cx="1333585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"Type message"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crypto</a:t>
            </a:r>
            <a:r>
              <a:rPr lang="en-US" altLang="zh-H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randomUUID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Unique per instance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H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'input'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HK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</a:t>
            </a:r>
            <a:r>
              <a:rPr lang="en-US" altLang="zh-H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HK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inp</a:t>
            </a:r>
            <a:r>
              <a:rPr lang="en-US" altLang="zh-H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H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'messages'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`&lt;p&gt;You: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&lt;/p&gt;`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'/chat'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altLang="zh-H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H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message: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thread_id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threadId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})});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zh-H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zh-H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'messages'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`&lt;p&gt;Bot: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zh-HK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&lt;/p&gt;`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zh-HK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8C3A3D-7AC8-EE8C-16BC-DF76810D58C6}"/>
              </a:ext>
            </a:extLst>
          </p:cNvPr>
          <p:cNvSpPr txBox="1"/>
          <p:nvPr/>
        </p:nvSpPr>
        <p:spPr>
          <a:xfrm>
            <a:off x="0" y="0"/>
            <a:ext cx="13829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Frontend</a:t>
            </a:r>
            <a:endParaRPr lang="zh-HK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080025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43DF0-F5CD-17CE-7C34-A369D3BAA327}"/>
              </a:ext>
            </a:extLst>
          </p:cNvPr>
          <p:cNvSpPr txBox="1"/>
          <p:nvPr/>
        </p:nvSpPr>
        <p:spPr>
          <a:xfrm>
            <a:off x="698643" y="708917"/>
            <a:ext cx="13829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Why </a:t>
            </a:r>
            <a:r>
              <a:rPr lang="en-US" altLang="zh-HK" sz="4800" b="1" dirty="0" err="1"/>
              <a:t>thread_id</a:t>
            </a:r>
            <a:r>
              <a:rPr lang="en-US" altLang="zh-HK" sz="4800" b="1" dirty="0"/>
              <a:t>: str = "1" # Default for simplicity?</a:t>
            </a:r>
            <a:endParaRPr lang="zh-HK" altLang="en-US" sz="4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D868A-CDB1-D4B8-3C3D-EA3B45A9139A}"/>
              </a:ext>
            </a:extLst>
          </p:cNvPr>
          <p:cNvSpPr txBox="1"/>
          <p:nvPr/>
        </p:nvSpPr>
        <p:spPr>
          <a:xfrm>
            <a:off x="1483332" y="2333108"/>
            <a:ext cx="1225963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600" dirty="0"/>
              <a:t>1)	</a:t>
            </a:r>
            <a:r>
              <a:rPr lang="zh-HK" altLang="en-US" sz="3600" dirty="0"/>
              <a:t>This is in the ChatInput Pydantic model for request validation. </a:t>
            </a:r>
            <a:endParaRPr lang="en-US" altLang="zh-HK" sz="3600" dirty="0"/>
          </a:p>
          <a:p>
            <a:endParaRPr lang="en-US" altLang="zh-HK" sz="3600" dirty="0"/>
          </a:p>
          <a:p>
            <a:r>
              <a:rPr lang="en-US" altLang="zh-HK" sz="3600" dirty="0"/>
              <a:t>2)	</a:t>
            </a:r>
            <a:r>
              <a:rPr lang="zh-HK" altLang="en-US" sz="3600" dirty="0"/>
              <a:t>It sets a default value of "1" for thread_id if the frontend doesn't provide one in the POST body. </a:t>
            </a:r>
            <a:endParaRPr lang="en-US" altLang="zh-HK" sz="3600" dirty="0"/>
          </a:p>
          <a:p>
            <a:endParaRPr lang="en-US" altLang="zh-HK" sz="3600" dirty="0"/>
          </a:p>
          <a:p>
            <a:r>
              <a:rPr lang="zh-HK" altLang="en-US" sz="3600" dirty="0"/>
              <a:t>This ensures the API doesn't fail on missing fields (e.g., for quick testing), while allowing overrides for unique sessions.</a:t>
            </a:r>
          </a:p>
        </p:txBody>
      </p:sp>
    </p:spTree>
    <p:extLst>
      <p:ext uri="{BB962C8B-B14F-4D97-AF65-F5344CB8AC3E}">
        <p14:creationId xmlns:p14="http://schemas.microsoft.com/office/powerpoint/2010/main" val="3564095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5539F-3C42-1DFD-2777-F40F40B679DB}"/>
              </a:ext>
            </a:extLst>
          </p:cNvPr>
          <p:cNvSpPr txBox="1"/>
          <p:nvPr/>
        </p:nvSpPr>
        <p:spPr>
          <a:xfrm>
            <a:off x="698643" y="708917"/>
            <a:ext cx="13829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800" b="1" dirty="0"/>
              <a:t>But: config = {"configurable": {"</a:t>
            </a:r>
            <a:r>
              <a:rPr lang="en-US" altLang="zh-HK" sz="4800" b="1" dirty="0" err="1"/>
              <a:t>thread_id</a:t>
            </a:r>
            <a:r>
              <a:rPr lang="en-US" altLang="zh-HK" sz="4800" b="1" dirty="0"/>
              <a:t>": </a:t>
            </a:r>
            <a:r>
              <a:rPr lang="en-US" altLang="zh-HK" sz="4800" b="1" dirty="0" err="1"/>
              <a:t>input.thread_id</a:t>
            </a:r>
            <a:r>
              <a:rPr lang="en-US" altLang="zh-HK" sz="4800" b="1" dirty="0"/>
              <a:t>}}?</a:t>
            </a:r>
            <a:endParaRPr lang="zh-HK" altLang="en-US" sz="4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5312-DB93-F535-A287-4B722CD0D2A6}"/>
              </a:ext>
            </a:extLst>
          </p:cNvPr>
          <p:cNvSpPr txBox="1"/>
          <p:nvPr/>
        </p:nvSpPr>
        <p:spPr>
          <a:xfrm>
            <a:off x="1483332" y="2887913"/>
            <a:ext cx="1225963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AutoNum type="arabicParenR"/>
            </a:pPr>
            <a:r>
              <a:rPr lang="en-US" altLang="zh-HK" sz="3600" dirty="0"/>
              <a:t>The config </a:t>
            </a:r>
            <a:r>
              <a:rPr lang="en-US" altLang="zh-HK" sz="3600" dirty="0" err="1"/>
              <a:t>dict</a:t>
            </a:r>
            <a:r>
              <a:rPr lang="en-US" altLang="zh-HK" sz="3600" dirty="0"/>
              <a:t> passes the actual </a:t>
            </a:r>
            <a:r>
              <a:rPr lang="en-US" altLang="zh-HK" sz="3600" dirty="0" err="1"/>
              <a:t>thread_id</a:t>
            </a:r>
            <a:r>
              <a:rPr lang="en-US" altLang="zh-HK" sz="3600" dirty="0"/>
              <a:t> (from the request input) to </a:t>
            </a:r>
            <a:r>
              <a:rPr lang="en-US" altLang="zh-HK" sz="3600" dirty="0" err="1"/>
              <a:t>LangGraph's</a:t>
            </a:r>
            <a:r>
              <a:rPr lang="en-US" altLang="zh-HK" sz="3600" dirty="0"/>
              <a:t> </a:t>
            </a:r>
            <a:r>
              <a:rPr lang="en-US" altLang="zh-HK" sz="3600" dirty="0" err="1"/>
              <a:t>checkpointer</a:t>
            </a:r>
            <a:r>
              <a:rPr lang="en-US" altLang="zh-HK" sz="3600" dirty="0"/>
              <a:t> during </a:t>
            </a:r>
            <a:r>
              <a:rPr lang="en-US" altLang="zh-HK" sz="3600" dirty="0" err="1"/>
              <a:t>graph.invoke</a:t>
            </a:r>
            <a:r>
              <a:rPr lang="en-US" altLang="zh-HK" sz="3600" dirty="0"/>
              <a:t>(). </a:t>
            </a:r>
          </a:p>
          <a:p>
            <a:pPr marL="742950" indent="-742950">
              <a:buAutoNum type="arabicParenR"/>
            </a:pPr>
            <a:endParaRPr lang="en-US" altLang="zh-HK" sz="3600" dirty="0"/>
          </a:p>
          <a:p>
            <a:pPr marL="742950" indent="-742950">
              <a:buAutoNum type="arabicParenR"/>
            </a:pPr>
            <a:r>
              <a:rPr lang="en-US" altLang="zh-HK" sz="3600" dirty="0"/>
              <a:t>This overrides the default and enables the </a:t>
            </a:r>
            <a:r>
              <a:rPr lang="en-US" altLang="zh-HK" sz="3600" dirty="0" err="1"/>
              <a:t>MemorySaver</a:t>
            </a:r>
            <a:r>
              <a:rPr lang="en-US" altLang="zh-HK" sz="3600" dirty="0"/>
              <a:t> to load/save state (including message history) specific to that </a:t>
            </a:r>
            <a:r>
              <a:rPr lang="en-US" altLang="zh-HK" sz="3600" dirty="0" err="1"/>
              <a:t>thread_id</a:t>
            </a:r>
            <a:r>
              <a:rPr lang="en-US" altLang="zh-HK" sz="3600" dirty="0"/>
              <a:t>, isolating conversations across different users or sessions.</a:t>
            </a:r>
            <a:endParaRPr lang="zh-HK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11689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BA6B8E9-A720-755D-1A0A-33A796A80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49" y="929952"/>
            <a:ext cx="7258101" cy="69303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A1FD41-9806-9016-0F56-E3C9A46D5B30}"/>
              </a:ext>
            </a:extLst>
          </p:cNvPr>
          <p:cNvSpPr txBox="1"/>
          <p:nvPr/>
        </p:nvSpPr>
        <p:spPr>
          <a:xfrm>
            <a:off x="821932" y="164387"/>
            <a:ext cx="4648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Docker helps to handle installation dependence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7440048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58409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LangSmith &amp; Evaluation Frameworks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2081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comprehensive guide to testing tools across LLM applications, AI agents, and web infrastructure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338870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 Light" pitchFamily="34" charset="0"/>
                <a:ea typeface="Inter Light" pitchFamily="34" charset="-122"/>
                <a:cs typeface="Inter Light" pitchFamily="34" charset="-120"/>
              </a:rPr>
              <a:t>01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3693914"/>
            <a:ext cx="6407944" cy="30480"/>
          </a:xfrm>
          <a:prstGeom prst="rect">
            <a:avLst/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6" name="Text 4"/>
          <p:cNvSpPr/>
          <p:nvPr/>
        </p:nvSpPr>
        <p:spPr>
          <a:xfrm>
            <a:off x="793790" y="3868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LangSmith Origins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93790" y="4358640"/>
            <a:ext cx="640794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From LangChain side project to enterprise platform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428548" y="3338870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 Light" pitchFamily="34" charset="0"/>
                <a:ea typeface="Inter Light" pitchFamily="34" charset="-122"/>
                <a:cs typeface="Inter Light" pitchFamily="34" charset="-120"/>
              </a:rPr>
              <a:t>02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8548" y="3693914"/>
            <a:ext cx="6408063" cy="30480"/>
          </a:xfrm>
          <a:prstGeom prst="rect">
            <a:avLst/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0" name="Text 8"/>
          <p:cNvSpPr/>
          <p:nvPr/>
        </p:nvSpPr>
        <p:spPr>
          <a:xfrm>
            <a:off x="7428548" y="3868222"/>
            <a:ext cx="32071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Evaluation Ecosystems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428548" y="4358640"/>
            <a:ext cx="64080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Core tool for LLM testing and agent tracing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5118378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 Light" pitchFamily="34" charset="0"/>
                <a:ea typeface="Inter Light" pitchFamily="34" charset="-122"/>
                <a:cs typeface="Inter Light" pitchFamily="34" charset="-120"/>
              </a:rPr>
              <a:t>03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93790" y="5473422"/>
            <a:ext cx="6407944" cy="30480"/>
          </a:xfrm>
          <a:prstGeom prst="rect">
            <a:avLst/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4" name="Text 12"/>
          <p:cNvSpPr/>
          <p:nvPr/>
        </p:nvSpPr>
        <p:spPr>
          <a:xfrm>
            <a:off x="793790" y="5647730"/>
            <a:ext cx="288107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Broader Frameworks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93790" y="6138148"/>
            <a:ext cx="640794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Domain-specific tools for diverse tech stacks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428548" y="5118378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 Light" pitchFamily="34" charset="0"/>
                <a:ea typeface="Inter Light" pitchFamily="34" charset="-122"/>
                <a:cs typeface="Inter Light" pitchFamily="34" charset="-120"/>
              </a:rPr>
              <a:t>04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8548" y="5473422"/>
            <a:ext cx="6408063" cy="30480"/>
          </a:xfrm>
          <a:prstGeom prst="rect">
            <a:avLst/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8" name="Text 16"/>
          <p:cNvSpPr/>
          <p:nvPr/>
        </p:nvSpPr>
        <p:spPr>
          <a:xfrm>
            <a:off x="7428548" y="5647730"/>
            <a:ext cx="31346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Integration Challenges</a:t>
            </a:r>
            <a:endParaRPr lang="en-US" sz="2200" dirty="0"/>
          </a:p>
        </p:txBody>
      </p:sp>
      <p:sp>
        <p:nvSpPr>
          <p:cNvPr id="19" name="Text 17"/>
          <p:cNvSpPr/>
          <p:nvPr/>
        </p:nvSpPr>
        <p:spPr>
          <a:xfrm>
            <a:off x="7428548" y="6138148"/>
            <a:ext cx="64080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 setups for hybrid AI-web systems</a:t>
            </a:r>
            <a:endParaRPr lang="en-US" sz="175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01090"/>
            <a:ext cx="61833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LangSmith's Evolution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386977"/>
            <a:ext cx="13042821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4" name="Shape 2"/>
          <p:cNvSpPr/>
          <p:nvPr/>
        </p:nvSpPr>
        <p:spPr>
          <a:xfrm>
            <a:off x="3968353" y="3706535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5" name="Shape 3"/>
          <p:cNvSpPr/>
          <p:nvPr/>
        </p:nvSpPr>
        <p:spPr>
          <a:xfrm>
            <a:off x="3728442" y="413182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6" name="Text 4"/>
          <p:cNvSpPr/>
          <p:nvPr/>
        </p:nvSpPr>
        <p:spPr>
          <a:xfrm>
            <a:off x="3813512" y="417433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565916" y="22634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Late 2022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20604" y="2753916"/>
            <a:ext cx="592597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Harrison Chase launches side project during ChatGPT boom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299841" y="4386977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0" name="Shape 8"/>
          <p:cNvSpPr/>
          <p:nvPr/>
        </p:nvSpPr>
        <p:spPr>
          <a:xfrm>
            <a:off x="7059930" y="413182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1" name="Text 9"/>
          <p:cNvSpPr/>
          <p:nvPr/>
        </p:nvSpPr>
        <p:spPr>
          <a:xfrm>
            <a:off x="7145000" y="417433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5897523" y="5294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February 2024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4352092" y="5784652"/>
            <a:ext cx="59260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Official SaaS launch for LLM monitoring and debugging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0631448" y="3706535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5" name="Shape 13"/>
          <p:cNvSpPr/>
          <p:nvPr/>
        </p:nvSpPr>
        <p:spPr>
          <a:xfrm>
            <a:off x="10391537" y="413182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6" name="Text 14"/>
          <p:cNvSpPr/>
          <p:nvPr/>
        </p:nvSpPr>
        <p:spPr>
          <a:xfrm>
            <a:off x="10476607" y="417433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9229130" y="22634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May 2025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683698" y="2753916"/>
            <a:ext cx="59260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LangGraph expansion for stateful AI workflows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93790" y="640270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From open-source framework to commercial platform, addressing unpredictable outputs and scaling challenges in production environments.</a:t>
            </a:r>
            <a:endParaRPr lang="en-US" sz="175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19175"/>
            <a:ext cx="69937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LangSmith's Testing Role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94930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Core Capabilities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2947035"/>
            <a:ext cx="760428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tracing for LLM applications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389233"/>
            <a:ext cx="760428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evaluations with metrics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831431"/>
            <a:ext cx="760428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Human-in-the-loop feedback loops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273629"/>
            <a:ext cx="760428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Integration with LangGraph agents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840605"/>
            <a:ext cx="760428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highlight>
                  <a:srgbClr val="4950BC"/>
                </a:highlight>
                <a:latin typeface="Inter" pitchFamily="34" charset="0"/>
                <a:ea typeface="Inter" pitchFamily="34" charset="-122"/>
                <a:cs typeface="Inter" pitchFamily="34" charset="-120"/>
              </a:rPr>
              <a:t>Bridge for LLM-specific testing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supportive role in hybrid web-database setups.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8959096" y="2436614"/>
            <a:ext cx="48850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2024</a:t>
            </a:r>
            <a:endParaRPr lang="en-US" sz="5850" dirty="0"/>
          </a:p>
        </p:txBody>
      </p:sp>
      <p:sp>
        <p:nvSpPr>
          <p:cNvPr id="10" name="Text 8"/>
          <p:cNvSpPr/>
          <p:nvPr/>
        </p:nvSpPr>
        <p:spPr>
          <a:xfrm>
            <a:off x="9983986" y="34684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Launch Year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8959096" y="4049554"/>
            <a:ext cx="48850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Enterprise platform debut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8959096" y="4979432"/>
            <a:ext cx="48850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78%</a:t>
            </a:r>
            <a:endParaRPr lang="en-US" sz="5850" dirty="0"/>
          </a:p>
        </p:txBody>
      </p:sp>
      <p:sp>
        <p:nvSpPr>
          <p:cNvPr id="13" name="Text 11"/>
          <p:cNvSpPr/>
          <p:nvPr/>
        </p:nvSpPr>
        <p:spPr>
          <a:xfrm>
            <a:off x="9983986" y="60112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Incident Reduction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8959096" y="6592372"/>
            <a:ext cx="48850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Via comprehensive testing</a:t>
            </a:r>
            <a:endParaRPr lang="en-US" sz="175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0571"/>
            <a:ext cx="67702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Framework Connections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197418" y="25524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AI Agents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042880"/>
            <a:ext cx="42388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Simulation and metrics principles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4585" y="3354943"/>
            <a:ext cx="318968" cy="31896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597628" y="21437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AWS Bedrock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597628" y="2634139"/>
            <a:ext cx="42389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API configurations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8797" y="2927866"/>
            <a:ext cx="318968" cy="31896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051256" y="37786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NGINX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0051256" y="4269105"/>
            <a:ext cx="378535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Performance benchmarks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31041" y="4045863"/>
            <a:ext cx="318968" cy="318968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9597628" y="54137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FastAPI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9597628" y="5904190"/>
            <a:ext cx="42389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Async testing tools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18797" y="5163860"/>
            <a:ext cx="318968" cy="318968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2197418" y="50050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MCP Inspectors</a:t>
            </a:r>
            <a:endParaRPr lang="en-US" sz="2200" dirty="0"/>
          </a:p>
        </p:txBody>
      </p:sp>
      <p:sp>
        <p:nvSpPr>
          <p:cNvPr id="20" name="Text 10"/>
          <p:cNvSpPr/>
          <p:nvPr/>
        </p:nvSpPr>
        <p:spPr>
          <a:xfrm>
            <a:off x="793790" y="5495449"/>
            <a:ext cx="42388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Targeted debugging insights</a:t>
            </a:r>
            <a:endParaRPr lang="en-US" sz="1750" dirty="0"/>
          </a:p>
        </p:txBody>
      </p:sp>
      <p:pic>
        <p:nvPicPr>
          <p:cNvPr id="21" name="Image 8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pic>
        <p:nvPicPr>
          <p:cNvPr id="22" name="Image 9" descr="preencoded.png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04585" y="4736783"/>
            <a:ext cx="318968" cy="318968"/>
          </a:xfrm>
          <a:prstGeom prst="rect">
            <a:avLst/>
          </a:prstGeom>
        </p:spPr>
      </p:pic>
      <p:sp>
        <p:nvSpPr>
          <p:cNvPr id="23" name="Text 11"/>
          <p:cNvSpPr/>
          <p:nvPr/>
        </p:nvSpPr>
        <p:spPr>
          <a:xfrm>
            <a:off x="793790" y="674310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Domain-specific tools create a diverse yet interconnected testing environment, with LangSmith aiding AI-enhanced evaluations.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B804F-A665-708A-69A7-6F4A1C0A6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6056B16-63ED-B687-EE80-C9A14F87660D}"/>
              </a:ext>
            </a:extLst>
          </p:cNvPr>
          <p:cNvSpPr/>
          <p:nvPr/>
        </p:nvSpPr>
        <p:spPr>
          <a:xfrm>
            <a:off x="793790" y="736477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Chatbot UI </a:t>
            </a:r>
            <a:endParaRPr lang="en-US" sz="4450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AB60EC3B-25A2-1C36-90DF-C6E2EDBC01B0}"/>
              </a:ext>
            </a:extLst>
          </p:cNvPr>
          <p:cNvSpPr/>
          <p:nvPr/>
        </p:nvSpPr>
        <p:spPr>
          <a:xfrm>
            <a:off x="793789" y="1900720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742950" indent="-742950" algn="l">
              <a:lnSpc>
                <a:spcPts val="2750"/>
              </a:lnSpc>
              <a:buAutoNum type="arabicPeriod"/>
            </a:pPr>
            <a:r>
              <a:rPr lang="en-US" sz="4000" dirty="0"/>
              <a:t>API endpoint is stateless</a:t>
            </a:r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 algn="l">
              <a:lnSpc>
                <a:spcPts val="2750"/>
              </a:lnSpc>
              <a:buAutoNum type="arabicPeriod"/>
            </a:pPr>
            <a:r>
              <a:rPr lang="en-US" sz="4000" dirty="0"/>
              <a:t>You need to sent full chat history to API endpoint</a:t>
            </a:r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>
              <a:lnSpc>
                <a:spcPts val="2750"/>
              </a:lnSpc>
              <a:buAutoNum type="arabicPeriod"/>
            </a:pPr>
            <a:r>
              <a:rPr lang="en-US" sz="4000" dirty="0"/>
              <a:t>You can find the response format in the network tab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499E0D-6AFC-1C7F-9BCA-CB57E75584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7422"/>
          <a:stretch>
            <a:fillRect/>
          </a:stretch>
        </p:blipFill>
        <p:spPr>
          <a:xfrm>
            <a:off x="3385705" y="4668106"/>
            <a:ext cx="6272003" cy="3321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702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00801"/>
            <a:ext cx="11341298" cy="1417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1150"/>
              </a:lnSpc>
              <a:buNone/>
            </a:pPr>
            <a:r>
              <a:rPr lang="en-US" sz="89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Deep Dive</a:t>
            </a:r>
            <a:endParaRPr lang="en-US" sz="8900" dirty="0"/>
          </a:p>
        </p:txBody>
      </p:sp>
      <p:sp>
        <p:nvSpPr>
          <p:cNvPr id="3" name="Text 1"/>
          <p:cNvSpPr/>
          <p:nvPr/>
        </p:nvSpPr>
        <p:spPr>
          <a:xfrm>
            <a:off x="793790" y="4358640"/>
            <a:ext cx="5895856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Exploring Each Framework</a:t>
            </a:r>
            <a:endParaRPr lang="en-US" sz="3550" dirty="0"/>
          </a:p>
        </p:txBody>
      </p:sp>
      <p:sp>
        <p:nvSpPr>
          <p:cNvPr id="4" name="Text 2"/>
          <p:cNvSpPr/>
          <p:nvPr/>
        </p:nvSpPr>
        <p:spPr>
          <a:xfrm>
            <a:off x="793790" y="526577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Detailed examination of evaluation tools across the AI and web infrastructure landscape</a:t>
            </a:r>
            <a:endParaRPr lang="en-US" sz="175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36395"/>
            <a:ext cx="99520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LangSmith: Enterprise LLM Platform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798802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4" name="Text 2"/>
          <p:cNvSpPr/>
          <p:nvPr/>
        </p:nvSpPr>
        <p:spPr>
          <a:xfrm>
            <a:off x="1028224" y="30332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Origins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3523655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Late 2022 side project → February 2024 SaaS launch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2798802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7" name="Text 5"/>
          <p:cNvSpPr/>
          <p:nvPr/>
        </p:nvSpPr>
        <p:spPr>
          <a:xfrm>
            <a:off x="5451396" y="30332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Core Features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3523655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Observability, monitoring, debugging for production LLMs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2798802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0" name="Text 8"/>
          <p:cNvSpPr/>
          <p:nvPr/>
        </p:nvSpPr>
        <p:spPr>
          <a:xfrm>
            <a:off x="9874568" y="30332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Integration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3523655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Seamless with LangChain's modular architecture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1133951" y="4994196"/>
            <a:ext cx="1270265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Addresses scalability and reliability challenges through real-time tracing, automated evaluations, and human feedback to mitigate hallucinations.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93790" y="4739045"/>
            <a:ext cx="30480" cy="1236107"/>
          </a:xfrm>
          <a:prstGeom prst="rect">
            <a:avLst/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4" name="Text 12"/>
          <p:cNvSpPr/>
          <p:nvPr/>
        </p:nvSpPr>
        <p:spPr>
          <a:xfrm>
            <a:off x="793790" y="623030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Scope: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Primarily LLM-centric, requiring integrations for hybrid web-database systems.</a:t>
            </a:r>
            <a:endParaRPr lang="en-US" sz="175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43664"/>
            <a:ext cx="4598432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AI Agent UI Evaluation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793790" y="1700451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Frameworks</a:t>
            </a:r>
            <a:endParaRPr lang="en-US" sz="2000" dirty="0"/>
          </a:p>
        </p:txBody>
      </p:sp>
      <p:sp>
        <p:nvSpPr>
          <p:cNvPr id="4" name="Shape 2"/>
          <p:cNvSpPr/>
          <p:nvPr/>
        </p:nvSpPr>
        <p:spPr>
          <a:xfrm>
            <a:off x="793790" y="2465784"/>
            <a:ext cx="6313884" cy="1326118"/>
          </a:xfrm>
          <a:prstGeom prst="roundRect">
            <a:avLst>
              <a:gd name="adj" fmla="val 8274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5" name="Shape 3"/>
          <p:cNvSpPr/>
          <p:nvPr/>
        </p:nvSpPr>
        <p:spPr>
          <a:xfrm>
            <a:off x="793790" y="2442924"/>
            <a:ext cx="6313884" cy="91440"/>
          </a:xfrm>
          <a:prstGeom prst="roundRect">
            <a:avLst>
              <a:gd name="adj" fmla="val 78140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6" name="Shape 4"/>
          <p:cNvSpPr/>
          <p:nvPr/>
        </p:nvSpPr>
        <p:spPr>
          <a:xfrm>
            <a:off x="3695581" y="2210633"/>
            <a:ext cx="510302" cy="510302"/>
          </a:xfrm>
          <a:prstGeom prst="roundRect">
            <a:avLst>
              <a:gd name="adj" fmla="val 179188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7" name="Text 5"/>
          <p:cNvSpPr/>
          <p:nvPr/>
        </p:nvSpPr>
        <p:spPr>
          <a:xfrm>
            <a:off x="3848695" y="2338149"/>
            <a:ext cx="204073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986671" y="2891076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DeepEval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986671" y="3326844"/>
            <a:ext cx="5928122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Metrics for LLM agent interactions</a:t>
            </a:r>
            <a:endParaRPr lang="en-US" sz="1300" dirty="0"/>
          </a:p>
        </p:txBody>
      </p:sp>
      <p:sp>
        <p:nvSpPr>
          <p:cNvPr id="10" name="Shape 8"/>
          <p:cNvSpPr/>
          <p:nvPr/>
        </p:nvSpPr>
        <p:spPr>
          <a:xfrm>
            <a:off x="793790" y="4217075"/>
            <a:ext cx="6313884" cy="1326118"/>
          </a:xfrm>
          <a:prstGeom prst="roundRect">
            <a:avLst>
              <a:gd name="adj" fmla="val 8274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1" name="Shape 9"/>
          <p:cNvSpPr/>
          <p:nvPr/>
        </p:nvSpPr>
        <p:spPr>
          <a:xfrm>
            <a:off x="793790" y="4194215"/>
            <a:ext cx="6313884" cy="91440"/>
          </a:xfrm>
          <a:prstGeom prst="roundRect">
            <a:avLst>
              <a:gd name="adj" fmla="val 78140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2" name="Shape 10"/>
          <p:cNvSpPr/>
          <p:nvPr/>
        </p:nvSpPr>
        <p:spPr>
          <a:xfrm>
            <a:off x="3695581" y="3961924"/>
            <a:ext cx="510302" cy="510302"/>
          </a:xfrm>
          <a:prstGeom prst="roundRect">
            <a:avLst>
              <a:gd name="adj" fmla="val 179188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3" name="Text 11"/>
          <p:cNvSpPr/>
          <p:nvPr/>
        </p:nvSpPr>
        <p:spPr>
          <a:xfrm>
            <a:off x="3848695" y="4089440"/>
            <a:ext cx="204073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986671" y="4642366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LangWatch</a:t>
            </a:r>
            <a:endParaRPr lang="en-US" sz="1650" dirty="0"/>
          </a:p>
        </p:txBody>
      </p:sp>
      <p:sp>
        <p:nvSpPr>
          <p:cNvPr id="15" name="Text 13"/>
          <p:cNvSpPr/>
          <p:nvPr/>
        </p:nvSpPr>
        <p:spPr>
          <a:xfrm>
            <a:off x="986671" y="5078135"/>
            <a:ext cx="5928122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Simulated users, regression prevention</a:t>
            </a:r>
            <a:endParaRPr lang="en-US" sz="1300" dirty="0"/>
          </a:p>
        </p:txBody>
      </p:sp>
      <p:sp>
        <p:nvSpPr>
          <p:cNvPr id="16" name="Shape 14"/>
          <p:cNvSpPr/>
          <p:nvPr/>
        </p:nvSpPr>
        <p:spPr>
          <a:xfrm>
            <a:off x="793790" y="5968365"/>
            <a:ext cx="6313884" cy="1326118"/>
          </a:xfrm>
          <a:prstGeom prst="roundRect">
            <a:avLst>
              <a:gd name="adj" fmla="val 8274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7" name="Shape 15"/>
          <p:cNvSpPr/>
          <p:nvPr/>
        </p:nvSpPr>
        <p:spPr>
          <a:xfrm>
            <a:off x="793790" y="5945505"/>
            <a:ext cx="6313884" cy="91440"/>
          </a:xfrm>
          <a:prstGeom prst="roundRect">
            <a:avLst>
              <a:gd name="adj" fmla="val 78140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8" name="Shape 16"/>
          <p:cNvSpPr/>
          <p:nvPr/>
        </p:nvSpPr>
        <p:spPr>
          <a:xfrm>
            <a:off x="3695581" y="5713214"/>
            <a:ext cx="510302" cy="510302"/>
          </a:xfrm>
          <a:prstGeom prst="roundRect">
            <a:avLst>
              <a:gd name="adj" fmla="val 179188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9" name="Text 17"/>
          <p:cNvSpPr/>
          <p:nvPr/>
        </p:nvSpPr>
        <p:spPr>
          <a:xfrm>
            <a:off x="3848695" y="5840730"/>
            <a:ext cx="204073" cy="255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1600" dirty="0"/>
          </a:p>
        </p:txBody>
      </p:sp>
      <p:sp>
        <p:nvSpPr>
          <p:cNvPr id="20" name="Text 18"/>
          <p:cNvSpPr/>
          <p:nvPr/>
        </p:nvSpPr>
        <p:spPr>
          <a:xfrm>
            <a:off x="986671" y="6393656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Azure AI SDK</a:t>
            </a:r>
            <a:endParaRPr lang="en-US" sz="1650" dirty="0"/>
          </a:p>
        </p:txBody>
      </p:sp>
      <p:sp>
        <p:nvSpPr>
          <p:cNvPr id="21" name="Text 19"/>
          <p:cNvSpPr/>
          <p:nvPr/>
        </p:nvSpPr>
        <p:spPr>
          <a:xfrm>
            <a:off x="986671" y="6829425"/>
            <a:ext cx="5928122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Enterprise trajectory comparisons</a:t>
            </a:r>
            <a:endParaRPr lang="en-US" sz="1300" dirty="0"/>
          </a:p>
        </p:txBody>
      </p:sp>
      <p:sp>
        <p:nvSpPr>
          <p:cNvPr id="22" name="Text 20"/>
          <p:cNvSpPr/>
          <p:nvPr/>
        </p:nvSpPr>
        <p:spPr>
          <a:xfrm>
            <a:off x="7530346" y="1700451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Evaluation Focus</a:t>
            </a:r>
            <a:endParaRPr lang="en-US" sz="2000" dirty="0"/>
          </a:p>
        </p:txBody>
      </p:sp>
      <p:sp>
        <p:nvSpPr>
          <p:cNvPr id="23" name="Text 21"/>
          <p:cNvSpPr/>
          <p:nvPr/>
        </p:nvSpPr>
        <p:spPr>
          <a:xfrm>
            <a:off x="7530346" y="2189321"/>
            <a:ext cx="6313884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Usability and interaction fidelity</a:t>
            </a:r>
            <a:endParaRPr lang="en-US" sz="1300" dirty="0"/>
          </a:p>
        </p:txBody>
      </p:sp>
      <p:sp>
        <p:nvSpPr>
          <p:cNvPr id="24" name="Text 22"/>
          <p:cNvSpPr/>
          <p:nvPr/>
        </p:nvSpPr>
        <p:spPr>
          <a:xfrm>
            <a:off x="7530346" y="2521029"/>
            <a:ext cx="6313884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Natural language test generation</a:t>
            </a:r>
            <a:endParaRPr lang="en-US" sz="1300" dirty="0"/>
          </a:p>
        </p:txBody>
      </p:sp>
      <p:sp>
        <p:nvSpPr>
          <p:cNvPr id="25" name="Text 23"/>
          <p:cNvSpPr/>
          <p:nvPr/>
        </p:nvSpPr>
        <p:spPr>
          <a:xfrm>
            <a:off x="7530346" y="2852738"/>
            <a:ext cx="6313884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 swarm complexity handling</a:t>
            </a:r>
            <a:endParaRPr lang="en-US" sz="1300" dirty="0"/>
          </a:p>
        </p:txBody>
      </p:sp>
      <p:sp>
        <p:nvSpPr>
          <p:cNvPr id="26" name="Shape 24"/>
          <p:cNvSpPr/>
          <p:nvPr/>
        </p:nvSpPr>
        <p:spPr>
          <a:xfrm>
            <a:off x="7530346" y="3316248"/>
            <a:ext cx="6313884" cy="1267063"/>
          </a:xfrm>
          <a:prstGeom prst="roundRect">
            <a:avLst>
              <a:gd name="adj" fmla="val 5639"/>
            </a:avLst>
          </a:prstGeom>
          <a:solidFill>
            <a:srgbClr val="C7C9EA"/>
          </a:solidFill>
          <a:ln/>
        </p:spPr>
        <p:txBody>
          <a:bodyPr/>
          <a:lstStyle/>
          <a:p>
            <a:endParaRPr lang="zh-HK" altLang="en-US"/>
          </a:p>
        </p:txBody>
      </p:sp>
      <p:pic>
        <p:nvPicPr>
          <p:cNvPr id="2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367" y="3578066"/>
            <a:ext cx="212646" cy="170021"/>
          </a:xfrm>
          <a:prstGeom prst="rect">
            <a:avLst/>
          </a:prstGeom>
        </p:spPr>
      </p:pic>
      <p:sp>
        <p:nvSpPr>
          <p:cNvPr id="28" name="Text 25"/>
          <p:cNvSpPr/>
          <p:nvPr/>
        </p:nvSpPr>
        <p:spPr>
          <a:xfrm>
            <a:off x="8083034" y="3528774"/>
            <a:ext cx="5591175" cy="8165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Counterargument:</a:t>
            </a:r>
            <a:r>
              <a:rPr lang="en-US" sz="13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Automated evaluations risk bias; hybrid approaches with human feedback ensure empathetic, unbiased testing.</a:t>
            </a:r>
            <a:endParaRPr lang="en-US" sz="13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83550"/>
            <a:ext cx="70994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AWS Bedrock Nova Setup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286119"/>
            <a:ext cx="6407944" cy="11430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20604" y="31933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Console Access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020604" y="3683794"/>
            <a:ext cx="59543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Sign in with IAM permissions, navigate to Bedrock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548" y="1945958"/>
            <a:ext cx="6408063" cy="11430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655362" y="28532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API Key Generation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655362" y="3343632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30-day key for authentication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840486"/>
            <a:ext cx="6407944" cy="11430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20604" y="57477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AMI Integration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20604" y="6238161"/>
            <a:ext cx="59543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Launch EC2 instance, install AWS CLI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548" y="4500324"/>
            <a:ext cx="6408063" cy="11430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655362" y="54075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Configuration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7655362" y="5897999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IAM credentials in API headers</a:t>
            </a:r>
            <a:endParaRPr lang="en-US" sz="1750" dirty="0"/>
          </a:p>
        </p:txBody>
      </p:sp>
      <p:sp>
        <p:nvSpPr>
          <p:cNvPr id="15" name="Text 9"/>
          <p:cNvSpPr/>
          <p:nvPr/>
        </p:nvSpPr>
        <p:spPr>
          <a:xfrm>
            <a:off x="793790" y="70830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950B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Best Practices: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Temporary keys, regional verification, least-privilege principles for secure multimodal AI deployments.</a:t>
            </a:r>
            <a:endParaRPr lang="en-US" sz="175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54248"/>
            <a:ext cx="5481876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NGINX Testing Framework</a:t>
            </a:r>
            <a:endParaRPr lang="en-US" sz="3300" dirty="0"/>
          </a:p>
        </p:txBody>
      </p:sp>
      <p:sp>
        <p:nvSpPr>
          <p:cNvPr id="3" name="Shape 1"/>
          <p:cNvSpPr/>
          <p:nvPr/>
        </p:nvSpPr>
        <p:spPr>
          <a:xfrm>
            <a:off x="793790" y="1526024"/>
            <a:ext cx="4234220" cy="1947743"/>
          </a:xfrm>
          <a:prstGeom prst="roundRect">
            <a:avLst>
              <a:gd name="adj" fmla="val 3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4" name="Shape 2"/>
          <p:cNvSpPr/>
          <p:nvPr/>
        </p:nvSpPr>
        <p:spPr>
          <a:xfrm>
            <a:off x="971431" y="1703665"/>
            <a:ext cx="510302" cy="510302"/>
          </a:xfrm>
          <a:prstGeom prst="roundRect">
            <a:avLst>
              <a:gd name="adj" fmla="val 17917009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806" y="1843921"/>
            <a:ext cx="229553" cy="22955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971431" y="2383988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Test::Nginx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971431" y="2751773"/>
            <a:ext cx="3878937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Perl-based configuration validation and behaviour verification</a:t>
            </a:r>
            <a:endParaRPr lang="en-US" sz="1300" dirty="0"/>
          </a:p>
        </p:txBody>
      </p:sp>
      <p:sp>
        <p:nvSpPr>
          <p:cNvPr id="8" name="Shape 5"/>
          <p:cNvSpPr/>
          <p:nvPr/>
        </p:nvSpPr>
        <p:spPr>
          <a:xfrm>
            <a:off x="5198031" y="1526024"/>
            <a:ext cx="4234220" cy="1947743"/>
          </a:xfrm>
          <a:prstGeom prst="roundRect">
            <a:avLst>
              <a:gd name="adj" fmla="val 3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9" name="Shape 6"/>
          <p:cNvSpPr/>
          <p:nvPr/>
        </p:nvSpPr>
        <p:spPr>
          <a:xfrm>
            <a:off x="5375672" y="1703665"/>
            <a:ext cx="510302" cy="510302"/>
          </a:xfrm>
          <a:prstGeom prst="roundRect">
            <a:avLst>
              <a:gd name="adj" fmla="val 17917009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16047" y="1843921"/>
            <a:ext cx="229553" cy="229552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375672" y="2383988"/>
            <a:ext cx="2139434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jirutka/nginx-testing</a:t>
            </a:r>
            <a:endParaRPr lang="en-US" sz="1650" dirty="0"/>
          </a:p>
        </p:txBody>
      </p:sp>
      <p:sp>
        <p:nvSpPr>
          <p:cNvPr id="12" name="Text 8"/>
          <p:cNvSpPr/>
          <p:nvPr/>
        </p:nvSpPr>
        <p:spPr>
          <a:xfrm>
            <a:off x="5375672" y="2751773"/>
            <a:ext cx="3878937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TypeScript/JavaScript acceptance tests for NJS modules</a:t>
            </a:r>
            <a:endParaRPr lang="en-US" sz="1300" dirty="0"/>
          </a:p>
        </p:txBody>
      </p:sp>
      <p:sp>
        <p:nvSpPr>
          <p:cNvPr id="13" name="Shape 9"/>
          <p:cNvSpPr/>
          <p:nvPr/>
        </p:nvSpPr>
        <p:spPr>
          <a:xfrm>
            <a:off x="9602272" y="1526024"/>
            <a:ext cx="4234220" cy="1947743"/>
          </a:xfrm>
          <a:prstGeom prst="roundRect">
            <a:avLst>
              <a:gd name="adj" fmla="val 3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4" name="Shape 10"/>
          <p:cNvSpPr/>
          <p:nvPr/>
        </p:nvSpPr>
        <p:spPr>
          <a:xfrm>
            <a:off x="9779913" y="1703665"/>
            <a:ext cx="510302" cy="510302"/>
          </a:xfrm>
          <a:prstGeom prst="roundRect">
            <a:avLst>
              <a:gd name="adj" fmla="val 17917009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20287" y="1843921"/>
            <a:ext cx="229553" cy="229552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9779913" y="2383988"/>
            <a:ext cx="2709743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Performance Benchmarks</a:t>
            </a:r>
            <a:endParaRPr lang="en-US" sz="1650" dirty="0"/>
          </a:p>
        </p:txBody>
      </p:sp>
      <p:sp>
        <p:nvSpPr>
          <p:cNvPr id="17" name="Text 12"/>
          <p:cNvSpPr/>
          <p:nvPr/>
        </p:nvSpPr>
        <p:spPr>
          <a:xfrm>
            <a:off x="9779913" y="2751773"/>
            <a:ext cx="3878937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RPS/CPS measurements under HTTP/HTTPS loads</a:t>
            </a:r>
            <a:endParaRPr lang="en-US" sz="1300" dirty="0"/>
          </a:p>
        </p:txBody>
      </p:sp>
      <p:sp>
        <p:nvSpPr>
          <p:cNvPr id="18" name="Text 13"/>
          <p:cNvSpPr/>
          <p:nvPr/>
        </p:nvSpPr>
        <p:spPr>
          <a:xfrm>
            <a:off x="6268879" y="4770834"/>
            <a:ext cx="209240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33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78%</a:t>
            </a:r>
            <a:endParaRPr lang="en-US" sz="3300" dirty="0"/>
          </a:p>
        </p:txBody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9326" y="3707606"/>
            <a:ext cx="2551748" cy="2551748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6251972" y="6471880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Incident Reduction</a:t>
            </a:r>
            <a:endParaRPr lang="en-US" sz="1650" dirty="0"/>
          </a:p>
        </p:txBody>
      </p:sp>
      <p:sp>
        <p:nvSpPr>
          <p:cNvPr id="21" name="Text 15"/>
          <p:cNvSpPr/>
          <p:nvPr/>
        </p:nvSpPr>
        <p:spPr>
          <a:xfrm>
            <a:off x="793790" y="6839664"/>
            <a:ext cx="13042821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Through comprehensive testing strategies</a:t>
            </a:r>
            <a:endParaRPr lang="en-US" sz="1300" dirty="0"/>
          </a:p>
        </p:txBody>
      </p:sp>
      <p:sp>
        <p:nvSpPr>
          <p:cNvPr id="22" name="Text 16"/>
          <p:cNvSpPr/>
          <p:nvPr/>
        </p:nvSpPr>
        <p:spPr>
          <a:xfrm>
            <a:off x="793790" y="7303175"/>
            <a:ext cx="13042821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Counterviews stress real-world simulations to avoid over-optimization biases.</a:t>
            </a:r>
            <a:endParaRPr lang="en-US" sz="13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12614"/>
            <a:ext cx="89802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FastAPI Async Database Testing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8836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Testing Approach</a:t>
            </a:r>
            <a:endParaRPr lang="en-US" sz="26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868811"/>
            <a:ext cx="1134070" cy="139767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154674" y="30956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TestClient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2154674" y="3676769"/>
            <a:ext cx="5563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Built-in async function invocation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266486"/>
            <a:ext cx="1134070" cy="139767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154674" y="44933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Pytest Integration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2154674" y="5074444"/>
            <a:ext cx="5563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Dockerised Postgres for TDD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664160"/>
            <a:ext cx="1134070" cy="139767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2154674" y="58909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Fixtures &amp; Overrides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2154674" y="6472118"/>
            <a:ext cx="5563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Resolve integration challenges</a:t>
            </a:r>
            <a:endParaRPr lang="en-US" sz="1750" dirty="0"/>
          </a:p>
        </p:txBody>
      </p:sp>
      <p:sp>
        <p:nvSpPr>
          <p:cNvPr id="13" name="Text 8"/>
          <p:cNvSpPr/>
          <p:nvPr/>
        </p:nvSpPr>
        <p:spPr>
          <a:xfrm>
            <a:off x="8279249" y="218836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Features</a:t>
            </a:r>
            <a:endParaRPr lang="en-US" sz="2650" dirty="0"/>
          </a:p>
        </p:txBody>
      </p:sp>
      <p:sp>
        <p:nvSpPr>
          <p:cNvPr id="14" name="Text 9"/>
          <p:cNvSpPr/>
          <p:nvPr/>
        </p:nvSpPr>
        <p:spPr>
          <a:xfrm>
            <a:off x="8279249" y="2840474"/>
            <a:ext cx="55648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Automatic validation</a:t>
            </a:r>
            <a:endParaRPr lang="en-US" sz="1750" dirty="0"/>
          </a:p>
        </p:txBody>
      </p:sp>
      <p:sp>
        <p:nvSpPr>
          <p:cNvPr id="15" name="Text 10"/>
          <p:cNvSpPr/>
          <p:nvPr/>
        </p:nvSpPr>
        <p:spPr>
          <a:xfrm>
            <a:off x="8279249" y="3282672"/>
            <a:ext cx="55648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High-performance concurrency</a:t>
            </a:r>
            <a:endParaRPr lang="en-US" sz="1750" dirty="0"/>
          </a:p>
        </p:txBody>
      </p:sp>
      <p:sp>
        <p:nvSpPr>
          <p:cNvPr id="16" name="Text 11"/>
          <p:cNvSpPr/>
          <p:nvPr/>
        </p:nvSpPr>
        <p:spPr>
          <a:xfrm>
            <a:off x="8279249" y="3724870"/>
            <a:ext cx="55648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SQLAlchemy/asyncpg support</a:t>
            </a:r>
            <a:endParaRPr lang="en-US" sz="1750" dirty="0"/>
          </a:p>
        </p:txBody>
      </p:sp>
      <p:sp>
        <p:nvSpPr>
          <p:cNvPr id="17" name="Text 12"/>
          <p:cNvSpPr/>
          <p:nvPr/>
        </p:nvSpPr>
        <p:spPr>
          <a:xfrm>
            <a:off x="8279249" y="4291846"/>
            <a:ext cx="556486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highlight>
                  <a:srgbClr val="4950BC"/>
                </a:highlight>
                <a:latin typeface="Inter" pitchFamily="34" charset="0"/>
                <a:ea typeface="Inter" pitchFamily="34" charset="-122"/>
                <a:cs typeface="Inter" pitchFamily="34" charset="-120"/>
              </a:rPr>
              <a:t>Best practice: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Clear separation of sync/async code prevents runtime issues.</a:t>
            </a:r>
            <a:endParaRPr lang="en-US" sz="175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26788"/>
            <a:ext cx="60092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LangChain Evaluation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89196"/>
            <a:ext cx="4196358" cy="2085142"/>
          </a:xfrm>
          <a:prstGeom prst="roundRect">
            <a:avLst>
              <a:gd name="adj" fmla="val 7017"/>
            </a:avLst>
          </a:prstGeom>
          <a:solidFill>
            <a:srgbClr val="FFFFFF"/>
          </a:solidFill>
          <a:ln w="3048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4" name="Shape 2"/>
          <p:cNvSpPr/>
          <p:nvPr/>
        </p:nvSpPr>
        <p:spPr>
          <a:xfrm>
            <a:off x="763310" y="3089196"/>
            <a:ext cx="121920" cy="2085142"/>
          </a:xfrm>
          <a:prstGeom prst="roundRect">
            <a:avLst>
              <a:gd name="adj" fmla="val 78139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5" name="Text 3"/>
          <p:cNvSpPr/>
          <p:nvPr/>
        </p:nvSpPr>
        <p:spPr>
          <a:xfrm>
            <a:off x="1142524" y="33464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LangSmith Core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42524" y="3836908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Datasets, metrics, and tracking for LLM applications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089196"/>
            <a:ext cx="4196358" cy="2085142"/>
          </a:xfrm>
          <a:prstGeom prst="roundRect">
            <a:avLst>
              <a:gd name="adj" fmla="val 7017"/>
            </a:avLst>
          </a:prstGeom>
          <a:solidFill>
            <a:srgbClr val="FFFFFF"/>
          </a:solidFill>
          <a:ln w="3048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8" name="Shape 6"/>
          <p:cNvSpPr/>
          <p:nvPr/>
        </p:nvSpPr>
        <p:spPr>
          <a:xfrm>
            <a:off x="5186482" y="3089196"/>
            <a:ext cx="121920" cy="2085142"/>
          </a:xfrm>
          <a:prstGeom prst="roundRect">
            <a:avLst>
              <a:gd name="adj" fmla="val 78139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9" name="Text 7"/>
          <p:cNvSpPr/>
          <p:nvPr/>
        </p:nvSpPr>
        <p:spPr>
          <a:xfrm>
            <a:off x="5565696" y="33464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Automated Chains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565696" y="3836908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 metrics with production monitoring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089196"/>
            <a:ext cx="4196358" cy="2085142"/>
          </a:xfrm>
          <a:prstGeom prst="roundRect">
            <a:avLst>
              <a:gd name="adj" fmla="val 7017"/>
            </a:avLst>
          </a:prstGeom>
          <a:solidFill>
            <a:srgbClr val="FFFFFF"/>
          </a:solidFill>
          <a:ln w="3048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12" name="Shape 10"/>
          <p:cNvSpPr/>
          <p:nvPr/>
        </p:nvSpPr>
        <p:spPr>
          <a:xfrm>
            <a:off x="9609653" y="3089196"/>
            <a:ext cx="121920" cy="2085142"/>
          </a:xfrm>
          <a:prstGeom prst="roundRect">
            <a:avLst>
              <a:gd name="adj" fmla="val 78139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3" name="Text 11"/>
          <p:cNvSpPr/>
          <p:nvPr/>
        </p:nvSpPr>
        <p:spPr>
          <a:xfrm>
            <a:off x="9988868" y="3346490"/>
            <a:ext cx="35903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Open-Source Breakthroughs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988868" y="4191238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 testing frameworks, Crew AI compatibility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133951" y="5684639"/>
            <a:ext cx="127026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Debates focus on balancing automated and manual evaluations for comprehensive QA.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93790" y="5429488"/>
            <a:ext cx="30480" cy="873204"/>
          </a:xfrm>
          <a:prstGeom prst="rect">
            <a:avLst/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39340"/>
            <a:ext cx="608921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LangGraph Evaluation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790" y="3501747"/>
            <a:ext cx="680442" cy="68044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57720" y="3693081"/>
            <a:ext cx="30888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Stateful Agent Testing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757720" y="4183499"/>
            <a:ext cx="319468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LangSmith integration for node tracing and graph-specific mechanics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35893" y="3501747"/>
            <a:ext cx="680442" cy="68044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199823" y="36930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Security Scanning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6199823" y="4183499"/>
            <a:ext cx="319468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Promptfoo and Arize enable red-teaming via LLM judges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77995" y="3501747"/>
            <a:ext cx="680442" cy="68044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641925" y="3693081"/>
            <a:ext cx="31456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Specialised Inspectors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641925" y="4183499"/>
            <a:ext cx="319468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 robustness with open-source eval integrations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793790" y="552735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Challenges: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Multi-agent complexities addressed through iterative debugging and performance analysis.</a:t>
            </a:r>
            <a:endParaRPr lang="en-US" sz="175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63059"/>
            <a:ext cx="65114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MCP Debug Framework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38814"/>
            <a:ext cx="3901797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 Context Protocol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259091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Facilitates AI model interactions with debugging via 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MCP Inspector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—a React-based UI.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3692366"/>
            <a:ext cx="113348" cy="113348"/>
          </a:xfrm>
          <a:prstGeom prst="roundRect">
            <a:avLst>
              <a:gd name="adj" fmla="val 403360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6" name="Text 4"/>
          <p:cNvSpPr/>
          <p:nvPr/>
        </p:nvSpPr>
        <p:spPr>
          <a:xfrm>
            <a:off x="1133951" y="35718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Server Testing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133951" y="4153019"/>
            <a:ext cx="590454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Interactive resource management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93790" y="5090041"/>
            <a:ext cx="113348" cy="113348"/>
          </a:xfrm>
          <a:prstGeom prst="roundRect">
            <a:avLst>
              <a:gd name="adj" fmla="val 403360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9" name="Text 7"/>
          <p:cNvSpPr/>
          <p:nvPr/>
        </p:nvSpPr>
        <p:spPr>
          <a:xfrm>
            <a:off x="1133951" y="49695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Security Checks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33951" y="5550694"/>
            <a:ext cx="590454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Endpoint validation and compliance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6487716"/>
            <a:ext cx="113348" cy="113348"/>
          </a:xfrm>
          <a:prstGeom prst="roundRect">
            <a:avLst>
              <a:gd name="adj" fmla="val 403360"/>
            </a:avLst>
          </a:prstGeom>
          <a:solidFill>
            <a:srgbClr val="4950BC"/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2" name="Text 10"/>
          <p:cNvSpPr/>
          <p:nvPr/>
        </p:nvSpPr>
        <p:spPr>
          <a:xfrm>
            <a:off x="1133951" y="63672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Log Collection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1133951" y="6948368"/>
            <a:ext cx="590454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debugging insights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1938814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Enterprise Tools</a:t>
            </a:r>
            <a:endParaRPr lang="en-US" sz="2650" dirty="0"/>
          </a:p>
        </p:txBody>
      </p:sp>
      <p:sp>
        <p:nvSpPr>
          <p:cNvPr id="15" name="Text 13"/>
          <p:cNvSpPr/>
          <p:nvPr/>
        </p:nvSpPr>
        <p:spPr>
          <a:xfrm>
            <a:off x="7599521" y="259091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MCPJam: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Enterprise evaluations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599521" y="303311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Playwright: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UI/UX debugging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99521" y="347531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GitHub Copilot: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Integration support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99521" y="404229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Platform-specific considerations (e.g., macOS); emerging standard in AI protocols.</a:t>
            </a:r>
            <a:endParaRPr lang="en-US" sz="175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98183"/>
            <a:ext cx="6173391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General AI Agent Evaluation</a:t>
            </a:r>
            <a:endParaRPr lang="en-US" sz="35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759" y="1628061"/>
            <a:ext cx="1291233" cy="104548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26681" y="2120860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881443" y="1809512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6-Point Framework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4881443" y="2201823"/>
            <a:ext cx="277165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Precision and scalability lessons</a:t>
            </a:r>
            <a:endParaRPr lang="en-US" sz="1400" dirty="0"/>
          </a:p>
        </p:txBody>
      </p:sp>
      <p:sp>
        <p:nvSpPr>
          <p:cNvPr id="7" name="Shape 4"/>
          <p:cNvSpPr/>
          <p:nvPr/>
        </p:nvSpPr>
        <p:spPr>
          <a:xfrm>
            <a:off x="4745355" y="2686645"/>
            <a:ext cx="9045893" cy="11430"/>
          </a:xfrm>
          <a:prstGeom prst="roundRect">
            <a:avLst>
              <a:gd name="adj" fmla="val 666790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zh-HK" alt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203" y="2718911"/>
            <a:ext cx="2582466" cy="104548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26800" y="3082171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000" dirty="0"/>
          </a:p>
        </p:txBody>
      </p:sp>
      <p:sp>
        <p:nvSpPr>
          <p:cNvPr id="10" name="Text 6"/>
          <p:cNvSpPr/>
          <p:nvPr/>
        </p:nvSpPr>
        <p:spPr>
          <a:xfrm>
            <a:off x="5527119" y="2900363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Enterprise Tools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5527119" y="3292673"/>
            <a:ext cx="3415189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Google Vertex, Kore.ai, IBM frameworks</a:t>
            </a:r>
            <a:endParaRPr lang="en-US" sz="1400" dirty="0"/>
          </a:p>
        </p:txBody>
      </p:sp>
      <p:sp>
        <p:nvSpPr>
          <p:cNvPr id="12" name="Shape 8"/>
          <p:cNvSpPr/>
          <p:nvPr/>
        </p:nvSpPr>
        <p:spPr>
          <a:xfrm>
            <a:off x="5391031" y="3777496"/>
            <a:ext cx="8400217" cy="11430"/>
          </a:xfrm>
          <a:prstGeom prst="roundRect">
            <a:avLst>
              <a:gd name="adj" fmla="val 666790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zh-HK" altLang="en-US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7527" y="3809762"/>
            <a:ext cx="3873698" cy="104548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26681" y="4173022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000" dirty="0"/>
          </a:p>
        </p:txBody>
      </p:sp>
      <p:sp>
        <p:nvSpPr>
          <p:cNvPr id="15" name="Text 10"/>
          <p:cNvSpPr/>
          <p:nvPr/>
        </p:nvSpPr>
        <p:spPr>
          <a:xfrm>
            <a:off x="6172676" y="3991213"/>
            <a:ext cx="2406491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Open-Source Options</a:t>
            </a:r>
            <a:endParaRPr lang="en-US" sz="1750" dirty="0"/>
          </a:p>
        </p:txBody>
      </p:sp>
      <p:sp>
        <p:nvSpPr>
          <p:cNvPr id="16" name="Text 11"/>
          <p:cNvSpPr/>
          <p:nvPr/>
        </p:nvSpPr>
        <p:spPr>
          <a:xfrm>
            <a:off x="6172676" y="4383524"/>
            <a:ext cx="3545919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Conversational testers, novel approaches</a:t>
            </a:r>
            <a:endParaRPr lang="en-US" sz="1400" dirty="0"/>
          </a:p>
        </p:txBody>
      </p:sp>
      <p:sp>
        <p:nvSpPr>
          <p:cNvPr id="17" name="Shape 12"/>
          <p:cNvSpPr/>
          <p:nvPr/>
        </p:nvSpPr>
        <p:spPr>
          <a:xfrm>
            <a:off x="6036588" y="4868347"/>
            <a:ext cx="7754660" cy="11430"/>
          </a:xfrm>
          <a:prstGeom prst="roundRect">
            <a:avLst>
              <a:gd name="adj" fmla="val 666790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zh-HK" altLang="en-US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1970" y="4900613"/>
            <a:ext cx="5164931" cy="1045488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26800" y="5263872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000" dirty="0"/>
          </a:p>
        </p:txBody>
      </p:sp>
      <p:sp>
        <p:nvSpPr>
          <p:cNvPr id="20" name="Text 14"/>
          <p:cNvSpPr/>
          <p:nvPr/>
        </p:nvSpPr>
        <p:spPr>
          <a:xfrm>
            <a:off x="6818352" y="5082064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Core Metrics</a:t>
            </a:r>
            <a:endParaRPr lang="en-US" sz="1750" dirty="0"/>
          </a:p>
        </p:txBody>
      </p:sp>
      <p:sp>
        <p:nvSpPr>
          <p:cNvPr id="21" name="Text 15"/>
          <p:cNvSpPr/>
          <p:nvPr/>
        </p:nvSpPr>
        <p:spPr>
          <a:xfrm>
            <a:off x="6818352" y="5474375"/>
            <a:ext cx="3846314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Intent detection, bias prevention, compliance</a:t>
            </a:r>
            <a:endParaRPr lang="en-US" sz="1400" dirty="0"/>
          </a:p>
        </p:txBody>
      </p:sp>
      <p:sp>
        <p:nvSpPr>
          <p:cNvPr id="22" name="Shape 16"/>
          <p:cNvSpPr/>
          <p:nvPr/>
        </p:nvSpPr>
        <p:spPr>
          <a:xfrm>
            <a:off x="6682264" y="5959197"/>
            <a:ext cx="7108984" cy="11430"/>
          </a:xfrm>
          <a:prstGeom prst="roundRect">
            <a:avLst>
              <a:gd name="adj" fmla="val 666790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zh-HK" altLang="en-US"/>
          </a:p>
        </p:txBody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5991463"/>
            <a:ext cx="6456164" cy="1045488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3926800" y="6354723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5</a:t>
            </a:r>
            <a:endParaRPr lang="en-US" sz="2000" dirty="0"/>
          </a:p>
        </p:txBody>
      </p:sp>
      <p:sp>
        <p:nvSpPr>
          <p:cNvPr id="25" name="Text 18"/>
          <p:cNvSpPr/>
          <p:nvPr/>
        </p:nvSpPr>
        <p:spPr>
          <a:xfrm>
            <a:off x="7463909" y="6172914"/>
            <a:ext cx="3591163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Performance &amp; Decision-Making</a:t>
            </a:r>
            <a:endParaRPr lang="en-US" sz="1750" dirty="0"/>
          </a:p>
        </p:txBody>
      </p:sp>
      <p:sp>
        <p:nvSpPr>
          <p:cNvPr id="26" name="Text 19"/>
          <p:cNvSpPr/>
          <p:nvPr/>
        </p:nvSpPr>
        <p:spPr>
          <a:xfrm>
            <a:off x="7463909" y="6565225"/>
            <a:ext cx="3776424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Task execution, behaviour visibility via Arize</a:t>
            </a:r>
            <a:endParaRPr lang="en-US" sz="1400" dirty="0"/>
          </a:p>
        </p:txBody>
      </p:sp>
      <p:sp>
        <p:nvSpPr>
          <p:cNvPr id="27" name="Text 20"/>
          <p:cNvSpPr/>
          <p:nvPr/>
        </p:nvSpPr>
        <p:spPr>
          <a:xfrm>
            <a:off x="793790" y="7241024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evaluation encompasses performance, decision-making, and compliance across diverse AI agent architectures.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6F929-DFDA-E77B-814B-BE9CD3E38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A5877B2-4608-E376-0B5C-4C895A17FC97}"/>
              </a:ext>
            </a:extLst>
          </p:cNvPr>
          <p:cNvSpPr/>
          <p:nvPr/>
        </p:nvSpPr>
        <p:spPr>
          <a:xfrm>
            <a:off x="793790" y="736477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Why do you need to get the complete response format? </a:t>
            </a:r>
            <a:endParaRPr lang="en-US" sz="4450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4EE9E1B1-A832-3997-04C9-CE926832D885}"/>
              </a:ext>
            </a:extLst>
          </p:cNvPr>
          <p:cNvSpPr/>
          <p:nvPr/>
        </p:nvSpPr>
        <p:spPr>
          <a:xfrm>
            <a:off x="793789" y="1900720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742950" indent="-742950" algn="l">
              <a:lnSpc>
                <a:spcPts val="2750"/>
              </a:lnSpc>
              <a:buAutoNum type="arabicPeriod"/>
            </a:pPr>
            <a:r>
              <a:rPr lang="en-US" sz="4000" dirty="0"/>
              <a:t>The to collect enough information for AI to program for you</a:t>
            </a:r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576DA0-EAC6-78BB-1512-6AC180C01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968378"/>
              </p:ext>
            </p:extLst>
          </p:nvPr>
        </p:nvGraphicFramePr>
        <p:xfrm>
          <a:off x="1006475" y="2277914"/>
          <a:ext cx="12617451" cy="5816109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438774">
                  <a:extLst>
                    <a:ext uri="{9D8B030D-6E8A-4147-A177-3AD203B41FA5}">
                      <a16:colId xmlns:a16="http://schemas.microsoft.com/office/drawing/2014/main" val="3072562425"/>
                    </a:ext>
                  </a:extLst>
                </a:gridCol>
                <a:gridCol w="6972860">
                  <a:extLst>
                    <a:ext uri="{9D8B030D-6E8A-4147-A177-3AD203B41FA5}">
                      <a16:colId xmlns:a16="http://schemas.microsoft.com/office/drawing/2014/main" val="1462319770"/>
                    </a:ext>
                  </a:extLst>
                </a:gridCol>
                <a:gridCol w="4205817">
                  <a:extLst>
                    <a:ext uri="{9D8B030D-6E8A-4147-A177-3AD203B41FA5}">
                      <a16:colId xmlns:a16="http://schemas.microsoft.com/office/drawing/2014/main" val="878133489"/>
                    </a:ext>
                  </a:extLst>
                </a:gridCol>
              </a:tblGrid>
              <a:tr h="4266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URL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545784965"/>
                  </a:ext>
                </a:extLst>
              </a:tr>
              <a:tr h="718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Base44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AI platform for building full-stack apps from prompts with auto-deployment. Free starter plan.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https://base44.ai/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2212282484"/>
                  </a:ext>
                </a:extLst>
              </a:tr>
              <a:tr h="718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Bolt.new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Browser-based AI for generating and deploying full-stack apps. Free tier for personal projects.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https://bolt.new/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3508508576"/>
                  </a:ext>
                </a:extLst>
              </a:tr>
              <a:tr h="718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Cline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Local-first AI coding agent for VS Code with task planning. Free open-source plan.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https://cline.app/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2197562612"/>
                  </a:ext>
                </a:extLst>
              </a:tr>
              <a:tr h="718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Windsurf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AI-native IDE with agentic editing and multi-model support. Free tier for individuals.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https://windsurf.com/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2001828208"/>
                  </a:ext>
                </a:extLst>
              </a:tr>
              <a:tr h="718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Cursor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>
                          <a:solidFill>
                            <a:schemeClr val="tx1"/>
                          </a:solidFill>
                          <a:effectLst/>
                        </a:rPr>
                        <a:t>AI-first code editor for generation and refactoring. Free tier with limited AI usage.</a:t>
                      </a:r>
                      <a:endParaRPr lang="zh-TW" sz="32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https://cursor.sh/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1731743587"/>
                  </a:ext>
                </a:extLst>
              </a:tr>
              <a:tr h="718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GitHub Copilot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AI for real-time code suggestions and PR reviews in IDEs. Free for individuals and OSS.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0" dirty="0">
                          <a:solidFill>
                            <a:schemeClr val="tx1"/>
                          </a:solidFill>
                          <a:effectLst/>
                        </a:rPr>
                        <a:t>https://github.com/features/copilot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546559381"/>
                  </a:ext>
                </a:extLst>
              </a:tr>
              <a:tr h="7188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altLang="zh-TW" sz="3200" kern="1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Replit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altLang="zh-H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AI-powered platform for building professional web apps and websites.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https://replit.com/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 anchor="ctr"/>
                </a:tc>
                <a:extLst>
                  <a:ext uri="{0D108BD9-81ED-4DB2-BD59-A6C34878D82A}">
                    <a16:rowId xmlns:a16="http://schemas.microsoft.com/office/drawing/2014/main" val="900676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6777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76751"/>
            <a:ext cx="4639270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Framework Comparison</a:t>
            </a:r>
            <a:endParaRPr lang="en-US" sz="3100" dirty="0"/>
          </a:p>
        </p:txBody>
      </p:sp>
      <p:sp>
        <p:nvSpPr>
          <p:cNvPr id="3" name="Shape 1"/>
          <p:cNvSpPr/>
          <p:nvPr/>
        </p:nvSpPr>
        <p:spPr>
          <a:xfrm>
            <a:off x="793790" y="1490424"/>
            <a:ext cx="13042821" cy="5629751"/>
          </a:xfrm>
          <a:prstGeom prst="roundRect">
            <a:avLst>
              <a:gd name="adj" fmla="val 118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zh-HK" altLang="en-US"/>
          </a:p>
        </p:txBody>
      </p:sp>
      <p:sp>
        <p:nvSpPr>
          <p:cNvPr id="4" name="Shape 2"/>
          <p:cNvSpPr/>
          <p:nvPr/>
        </p:nvSpPr>
        <p:spPr>
          <a:xfrm>
            <a:off x="801410" y="1498044"/>
            <a:ext cx="13027581" cy="4598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5" name="Text 3"/>
          <p:cNvSpPr/>
          <p:nvPr/>
        </p:nvSpPr>
        <p:spPr>
          <a:xfrm>
            <a:off x="960477" y="1600914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Technology</a:t>
            </a:r>
            <a:endParaRPr lang="en-US" sz="1250" dirty="0"/>
          </a:p>
        </p:txBody>
      </p:sp>
      <p:sp>
        <p:nvSpPr>
          <p:cNvPr id="6" name="Text 4"/>
          <p:cNvSpPr/>
          <p:nvPr/>
        </p:nvSpPr>
        <p:spPr>
          <a:xfrm>
            <a:off x="2918341" y="1600914"/>
            <a:ext cx="162901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Primary Tool</a:t>
            </a:r>
            <a:endParaRPr lang="en-US" sz="1250" dirty="0"/>
          </a:p>
        </p:txBody>
      </p:sp>
      <p:sp>
        <p:nvSpPr>
          <p:cNvPr id="7" name="Text 5"/>
          <p:cNvSpPr/>
          <p:nvPr/>
        </p:nvSpPr>
        <p:spPr>
          <a:xfrm>
            <a:off x="4872395" y="1600914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Features</a:t>
            </a:r>
            <a:endParaRPr lang="en-US" sz="1250" dirty="0"/>
          </a:p>
        </p:txBody>
      </p:sp>
      <p:sp>
        <p:nvSpPr>
          <p:cNvPr id="8" name="Text 6"/>
          <p:cNvSpPr/>
          <p:nvPr/>
        </p:nvSpPr>
        <p:spPr>
          <a:xfrm>
            <a:off x="8129230" y="1600914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Cases</a:t>
            </a:r>
            <a:endParaRPr lang="en-US" sz="1250" dirty="0"/>
          </a:p>
        </p:txBody>
      </p:sp>
      <p:sp>
        <p:nvSpPr>
          <p:cNvPr id="9" name="Text 7"/>
          <p:cNvSpPr/>
          <p:nvPr/>
        </p:nvSpPr>
        <p:spPr>
          <a:xfrm>
            <a:off x="10734675" y="1600914"/>
            <a:ext cx="293560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Limitations</a:t>
            </a:r>
            <a:endParaRPr lang="en-US" sz="1250" dirty="0"/>
          </a:p>
        </p:txBody>
      </p:sp>
      <p:sp>
        <p:nvSpPr>
          <p:cNvPr id="10" name="Shape 8"/>
          <p:cNvSpPr/>
          <p:nvPr/>
        </p:nvSpPr>
        <p:spPr>
          <a:xfrm>
            <a:off x="801410" y="1957864"/>
            <a:ext cx="13027581" cy="4598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1" name="Text 9"/>
          <p:cNvSpPr/>
          <p:nvPr/>
        </p:nvSpPr>
        <p:spPr>
          <a:xfrm>
            <a:off x="960477" y="2060734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LangSmith</a:t>
            </a:r>
            <a:endParaRPr lang="en-US" sz="1250" dirty="0"/>
          </a:p>
        </p:txBody>
      </p:sp>
      <p:sp>
        <p:nvSpPr>
          <p:cNvPr id="12" name="Text 10"/>
          <p:cNvSpPr/>
          <p:nvPr/>
        </p:nvSpPr>
        <p:spPr>
          <a:xfrm>
            <a:off x="2918341" y="2060734"/>
            <a:ext cx="162901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LangSmith</a:t>
            </a:r>
            <a:endParaRPr lang="en-US" sz="1250" dirty="0"/>
          </a:p>
        </p:txBody>
      </p:sp>
      <p:sp>
        <p:nvSpPr>
          <p:cNvPr id="13" name="Text 11"/>
          <p:cNvSpPr/>
          <p:nvPr/>
        </p:nvSpPr>
        <p:spPr>
          <a:xfrm>
            <a:off x="4872395" y="2060734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Tracing, alerting, qualitative metrics</a:t>
            </a:r>
            <a:endParaRPr lang="en-US" sz="1250" dirty="0"/>
          </a:p>
        </p:txBody>
      </p:sp>
      <p:sp>
        <p:nvSpPr>
          <p:cNvPr id="14" name="Text 12"/>
          <p:cNvSpPr/>
          <p:nvPr/>
        </p:nvSpPr>
        <p:spPr>
          <a:xfrm>
            <a:off x="8129230" y="2060734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LLM debugging, monitoring</a:t>
            </a:r>
            <a:endParaRPr lang="en-US" sz="1250" dirty="0"/>
          </a:p>
        </p:txBody>
      </p:sp>
      <p:sp>
        <p:nvSpPr>
          <p:cNvPr id="15" name="Text 13"/>
          <p:cNvSpPr/>
          <p:nvPr/>
        </p:nvSpPr>
        <p:spPr>
          <a:xfrm>
            <a:off x="10734675" y="2060734"/>
            <a:ext cx="293560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LLM-focused; vendor lock-in</a:t>
            </a:r>
            <a:endParaRPr lang="en-US" sz="1250" dirty="0"/>
          </a:p>
        </p:txBody>
      </p:sp>
      <p:sp>
        <p:nvSpPr>
          <p:cNvPr id="16" name="Shape 14"/>
          <p:cNvSpPr/>
          <p:nvPr/>
        </p:nvSpPr>
        <p:spPr>
          <a:xfrm>
            <a:off x="801410" y="2417683"/>
            <a:ext cx="13027581" cy="71389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17" name="Text 15"/>
          <p:cNvSpPr/>
          <p:nvPr/>
        </p:nvSpPr>
        <p:spPr>
          <a:xfrm>
            <a:off x="960477" y="2520553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Agent UI</a:t>
            </a:r>
            <a:endParaRPr lang="en-US" sz="1250" dirty="0"/>
          </a:p>
        </p:txBody>
      </p:sp>
      <p:sp>
        <p:nvSpPr>
          <p:cNvPr id="18" name="Text 16"/>
          <p:cNvSpPr/>
          <p:nvPr/>
        </p:nvSpPr>
        <p:spPr>
          <a:xfrm>
            <a:off x="2918341" y="2520553"/>
            <a:ext cx="1629013" cy="508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LangWatch / DeepEval</a:t>
            </a:r>
            <a:endParaRPr lang="en-US" sz="1250" dirty="0"/>
          </a:p>
        </p:txBody>
      </p:sp>
      <p:sp>
        <p:nvSpPr>
          <p:cNvPr id="19" name="Text 17"/>
          <p:cNvSpPr/>
          <p:nvPr/>
        </p:nvSpPr>
        <p:spPr>
          <a:xfrm>
            <a:off x="4872395" y="2520553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Simulated users, regression tests</a:t>
            </a:r>
            <a:endParaRPr lang="en-US" sz="1250" dirty="0"/>
          </a:p>
        </p:txBody>
      </p:sp>
      <p:sp>
        <p:nvSpPr>
          <p:cNvPr id="20" name="Text 18"/>
          <p:cNvSpPr/>
          <p:nvPr/>
        </p:nvSpPr>
        <p:spPr>
          <a:xfrm>
            <a:off x="8129230" y="2520553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UI interaction testing</a:t>
            </a:r>
            <a:endParaRPr lang="en-US" sz="1250" dirty="0"/>
          </a:p>
        </p:txBody>
      </p:sp>
      <p:sp>
        <p:nvSpPr>
          <p:cNvPr id="21" name="Text 19"/>
          <p:cNvSpPr/>
          <p:nvPr/>
        </p:nvSpPr>
        <p:spPr>
          <a:xfrm>
            <a:off x="10734675" y="2520553"/>
            <a:ext cx="2935605" cy="508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bias; needs human oversight</a:t>
            </a:r>
            <a:endParaRPr lang="en-US" sz="1250" dirty="0"/>
          </a:p>
        </p:txBody>
      </p:sp>
      <p:sp>
        <p:nvSpPr>
          <p:cNvPr id="22" name="Shape 20"/>
          <p:cNvSpPr/>
          <p:nvPr/>
        </p:nvSpPr>
        <p:spPr>
          <a:xfrm>
            <a:off x="801410" y="3131582"/>
            <a:ext cx="13027581" cy="4598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23" name="Text 21"/>
          <p:cNvSpPr/>
          <p:nvPr/>
        </p:nvSpPr>
        <p:spPr>
          <a:xfrm>
            <a:off x="960477" y="3234452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AWS Bedrock</a:t>
            </a:r>
            <a:endParaRPr lang="en-US" sz="1250" dirty="0"/>
          </a:p>
        </p:txBody>
      </p:sp>
      <p:sp>
        <p:nvSpPr>
          <p:cNvPr id="24" name="Text 22"/>
          <p:cNvSpPr/>
          <p:nvPr/>
        </p:nvSpPr>
        <p:spPr>
          <a:xfrm>
            <a:off x="2918341" y="3234452"/>
            <a:ext cx="162901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IAM API Keys</a:t>
            </a:r>
            <a:endParaRPr lang="en-US" sz="1250" dirty="0"/>
          </a:p>
        </p:txBody>
      </p:sp>
      <p:sp>
        <p:nvSpPr>
          <p:cNvPr id="25" name="Text 23"/>
          <p:cNvSpPr/>
          <p:nvPr/>
        </p:nvSpPr>
        <p:spPr>
          <a:xfrm>
            <a:off x="4872395" y="3234452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generation, regional access</a:t>
            </a:r>
            <a:endParaRPr lang="en-US" sz="1250" dirty="0"/>
          </a:p>
        </p:txBody>
      </p:sp>
      <p:sp>
        <p:nvSpPr>
          <p:cNvPr id="26" name="Text 24"/>
          <p:cNvSpPr/>
          <p:nvPr/>
        </p:nvSpPr>
        <p:spPr>
          <a:xfrm>
            <a:off x="8129230" y="3234452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model inference</a:t>
            </a:r>
            <a:endParaRPr lang="en-US" sz="1250" dirty="0"/>
          </a:p>
        </p:txBody>
      </p:sp>
      <p:sp>
        <p:nvSpPr>
          <p:cNvPr id="27" name="Text 25"/>
          <p:cNvSpPr/>
          <p:nvPr/>
        </p:nvSpPr>
        <p:spPr>
          <a:xfrm>
            <a:off x="10734675" y="3234452"/>
            <a:ext cx="293560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Misconfiguration risks</a:t>
            </a:r>
            <a:endParaRPr lang="en-US" sz="1250" dirty="0"/>
          </a:p>
        </p:txBody>
      </p:sp>
      <p:sp>
        <p:nvSpPr>
          <p:cNvPr id="28" name="Shape 26"/>
          <p:cNvSpPr/>
          <p:nvPr/>
        </p:nvSpPr>
        <p:spPr>
          <a:xfrm>
            <a:off x="801410" y="3591401"/>
            <a:ext cx="13027581" cy="71389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29" name="Text 27"/>
          <p:cNvSpPr/>
          <p:nvPr/>
        </p:nvSpPr>
        <p:spPr>
          <a:xfrm>
            <a:off x="960477" y="3694271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NGINX</a:t>
            </a:r>
            <a:endParaRPr lang="en-US" sz="1250" dirty="0"/>
          </a:p>
        </p:txBody>
      </p:sp>
      <p:sp>
        <p:nvSpPr>
          <p:cNvPr id="30" name="Text 28"/>
          <p:cNvSpPr/>
          <p:nvPr/>
        </p:nvSpPr>
        <p:spPr>
          <a:xfrm>
            <a:off x="2918341" y="3694271"/>
            <a:ext cx="162901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Test::Nginx</a:t>
            </a:r>
            <a:endParaRPr lang="en-US" sz="1250" dirty="0"/>
          </a:p>
        </p:txBody>
      </p:sp>
      <p:sp>
        <p:nvSpPr>
          <p:cNvPr id="31" name="Text 29"/>
          <p:cNvSpPr/>
          <p:nvPr/>
        </p:nvSpPr>
        <p:spPr>
          <a:xfrm>
            <a:off x="4872395" y="3694271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 testing, RPS/CPS benchmarks</a:t>
            </a:r>
            <a:endParaRPr lang="en-US" sz="1250" dirty="0"/>
          </a:p>
        </p:txBody>
      </p:sp>
      <p:sp>
        <p:nvSpPr>
          <p:cNvPr id="32" name="Text 30"/>
          <p:cNvSpPr/>
          <p:nvPr/>
        </p:nvSpPr>
        <p:spPr>
          <a:xfrm>
            <a:off x="8129230" y="3694271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Web server validation</a:t>
            </a:r>
            <a:endParaRPr lang="en-US" sz="1250" dirty="0"/>
          </a:p>
        </p:txBody>
      </p:sp>
      <p:sp>
        <p:nvSpPr>
          <p:cNvPr id="33" name="Text 31"/>
          <p:cNvSpPr/>
          <p:nvPr/>
        </p:nvSpPr>
        <p:spPr>
          <a:xfrm>
            <a:off x="10734675" y="3694271"/>
            <a:ext cx="2935605" cy="508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NGINX-specific; over-optimization debates</a:t>
            </a:r>
            <a:endParaRPr lang="en-US" sz="1250" dirty="0"/>
          </a:p>
        </p:txBody>
      </p:sp>
      <p:sp>
        <p:nvSpPr>
          <p:cNvPr id="34" name="Shape 32"/>
          <p:cNvSpPr/>
          <p:nvPr/>
        </p:nvSpPr>
        <p:spPr>
          <a:xfrm>
            <a:off x="801410" y="4305300"/>
            <a:ext cx="13027581" cy="4598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35" name="Text 33"/>
          <p:cNvSpPr/>
          <p:nvPr/>
        </p:nvSpPr>
        <p:spPr>
          <a:xfrm>
            <a:off x="960477" y="4408170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FastAPI</a:t>
            </a:r>
            <a:endParaRPr lang="en-US" sz="1250" dirty="0"/>
          </a:p>
        </p:txBody>
      </p:sp>
      <p:sp>
        <p:nvSpPr>
          <p:cNvPr id="36" name="Text 34"/>
          <p:cNvSpPr/>
          <p:nvPr/>
        </p:nvSpPr>
        <p:spPr>
          <a:xfrm>
            <a:off x="2918341" y="4408170"/>
            <a:ext cx="162901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Pytest + TestClient</a:t>
            </a:r>
            <a:endParaRPr lang="en-US" sz="1250" dirty="0"/>
          </a:p>
        </p:txBody>
      </p:sp>
      <p:sp>
        <p:nvSpPr>
          <p:cNvPr id="37" name="Text 35"/>
          <p:cNvSpPr/>
          <p:nvPr/>
        </p:nvSpPr>
        <p:spPr>
          <a:xfrm>
            <a:off x="4872395" y="4408170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Async testing, Docker integration</a:t>
            </a:r>
            <a:endParaRPr lang="en-US" sz="1250" dirty="0"/>
          </a:p>
        </p:txBody>
      </p:sp>
      <p:sp>
        <p:nvSpPr>
          <p:cNvPr id="38" name="Text 36"/>
          <p:cNvSpPr/>
          <p:nvPr/>
        </p:nvSpPr>
        <p:spPr>
          <a:xfrm>
            <a:off x="8129230" y="4408170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API/DB concurrency</a:t>
            </a:r>
            <a:endParaRPr lang="en-US" sz="1250" dirty="0"/>
          </a:p>
        </p:txBody>
      </p:sp>
      <p:sp>
        <p:nvSpPr>
          <p:cNvPr id="39" name="Text 37"/>
          <p:cNvSpPr/>
          <p:nvPr/>
        </p:nvSpPr>
        <p:spPr>
          <a:xfrm>
            <a:off x="10734675" y="4408170"/>
            <a:ext cx="293560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Sync/async mixing issues</a:t>
            </a:r>
            <a:endParaRPr lang="en-US" sz="1250" dirty="0"/>
          </a:p>
        </p:txBody>
      </p:sp>
      <p:sp>
        <p:nvSpPr>
          <p:cNvPr id="40" name="Shape 38"/>
          <p:cNvSpPr/>
          <p:nvPr/>
        </p:nvSpPr>
        <p:spPr>
          <a:xfrm>
            <a:off x="801410" y="4765119"/>
            <a:ext cx="13027581" cy="4598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41" name="Text 39"/>
          <p:cNvSpPr/>
          <p:nvPr/>
        </p:nvSpPr>
        <p:spPr>
          <a:xfrm>
            <a:off x="960477" y="4867989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LangChain</a:t>
            </a:r>
            <a:endParaRPr lang="en-US" sz="1250" dirty="0"/>
          </a:p>
        </p:txBody>
      </p:sp>
      <p:sp>
        <p:nvSpPr>
          <p:cNvPr id="42" name="Text 40"/>
          <p:cNvSpPr/>
          <p:nvPr/>
        </p:nvSpPr>
        <p:spPr>
          <a:xfrm>
            <a:off x="2918341" y="4867989"/>
            <a:ext cx="162901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LangSmith Evals</a:t>
            </a:r>
            <a:endParaRPr lang="en-US" sz="1250" dirty="0"/>
          </a:p>
        </p:txBody>
      </p:sp>
      <p:sp>
        <p:nvSpPr>
          <p:cNvPr id="43" name="Text 41"/>
          <p:cNvSpPr/>
          <p:nvPr/>
        </p:nvSpPr>
        <p:spPr>
          <a:xfrm>
            <a:off x="4872395" y="4867989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Datasets, custom metrics, tracking</a:t>
            </a:r>
            <a:endParaRPr lang="en-US" sz="1250" dirty="0"/>
          </a:p>
        </p:txBody>
      </p:sp>
      <p:sp>
        <p:nvSpPr>
          <p:cNvPr id="44" name="Text 42"/>
          <p:cNvSpPr/>
          <p:nvPr/>
        </p:nvSpPr>
        <p:spPr>
          <a:xfrm>
            <a:off x="8129230" y="4867989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LLM chain assessments</a:t>
            </a:r>
            <a:endParaRPr lang="en-US" sz="1250" dirty="0"/>
          </a:p>
        </p:txBody>
      </p:sp>
      <p:sp>
        <p:nvSpPr>
          <p:cNvPr id="45" name="Text 43"/>
          <p:cNvSpPr/>
          <p:nvPr/>
        </p:nvSpPr>
        <p:spPr>
          <a:xfrm>
            <a:off x="10734675" y="4867989"/>
            <a:ext cx="293560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vs. manual balance</a:t>
            </a:r>
            <a:endParaRPr lang="en-US" sz="1250" dirty="0"/>
          </a:p>
        </p:txBody>
      </p:sp>
      <p:sp>
        <p:nvSpPr>
          <p:cNvPr id="46" name="Shape 44"/>
          <p:cNvSpPr/>
          <p:nvPr/>
        </p:nvSpPr>
        <p:spPr>
          <a:xfrm>
            <a:off x="801410" y="5224939"/>
            <a:ext cx="13027581" cy="71389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47" name="Text 45"/>
          <p:cNvSpPr/>
          <p:nvPr/>
        </p:nvSpPr>
        <p:spPr>
          <a:xfrm>
            <a:off x="960477" y="5327809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LangGraph</a:t>
            </a:r>
            <a:endParaRPr lang="en-US" sz="1250" dirty="0"/>
          </a:p>
        </p:txBody>
      </p:sp>
      <p:sp>
        <p:nvSpPr>
          <p:cNvPr id="48" name="Text 46"/>
          <p:cNvSpPr/>
          <p:nvPr/>
        </p:nvSpPr>
        <p:spPr>
          <a:xfrm>
            <a:off x="2918341" y="5327809"/>
            <a:ext cx="1629013" cy="508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LangSmith + Promptfoo</a:t>
            </a:r>
            <a:endParaRPr lang="en-US" sz="1250" dirty="0"/>
          </a:p>
        </p:txBody>
      </p:sp>
      <p:sp>
        <p:nvSpPr>
          <p:cNvPr id="49" name="Text 47"/>
          <p:cNvSpPr/>
          <p:nvPr/>
        </p:nvSpPr>
        <p:spPr>
          <a:xfrm>
            <a:off x="4872395" y="5327809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Graph evals, red-teaming, LLM judges</a:t>
            </a:r>
            <a:endParaRPr lang="en-US" sz="1250" dirty="0"/>
          </a:p>
        </p:txBody>
      </p:sp>
      <p:sp>
        <p:nvSpPr>
          <p:cNvPr id="50" name="Text 48"/>
          <p:cNvSpPr/>
          <p:nvPr/>
        </p:nvSpPr>
        <p:spPr>
          <a:xfrm>
            <a:off x="8129230" y="5327809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Stateful agent testing</a:t>
            </a:r>
            <a:endParaRPr lang="en-US" sz="1250" dirty="0"/>
          </a:p>
        </p:txBody>
      </p:sp>
      <p:sp>
        <p:nvSpPr>
          <p:cNvPr id="51" name="Text 49"/>
          <p:cNvSpPr/>
          <p:nvPr/>
        </p:nvSpPr>
        <p:spPr>
          <a:xfrm>
            <a:off x="10734675" y="5327809"/>
            <a:ext cx="293560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Multi-agent challenges</a:t>
            </a:r>
            <a:endParaRPr lang="en-US" sz="1250" dirty="0"/>
          </a:p>
        </p:txBody>
      </p:sp>
      <p:sp>
        <p:nvSpPr>
          <p:cNvPr id="52" name="Shape 50"/>
          <p:cNvSpPr/>
          <p:nvPr/>
        </p:nvSpPr>
        <p:spPr>
          <a:xfrm>
            <a:off x="801410" y="5938838"/>
            <a:ext cx="13027581" cy="4598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53" name="Text 51"/>
          <p:cNvSpPr/>
          <p:nvPr/>
        </p:nvSpPr>
        <p:spPr>
          <a:xfrm>
            <a:off x="960477" y="6041707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MCP Debug</a:t>
            </a:r>
            <a:endParaRPr lang="en-US" sz="1250" dirty="0"/>
          </a:p>
        </p:txBody>
      </p:sp>
      <p:sp>
        <p:nvSpPr>
          <p:cNvPr id="54" name="Text 52"/>
          <p:cNvSpPr/>
          <p:nvPr/>
        </p:nvSpPr>
        <p:spPr>
          <a:xfrm>
            <a:off x="2918341" y="6041707"/>
            <a:ext cx="162901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MCP Inspector</a:t>
            </a:r>
            <a:endParaRPr lang="en-US" sz="1250" dirty="0"/>
          </a:p>
        </p:txBody>
      </p:sp>
      <p:sp>
        <p:nvSpPr>
          <p:cNvPr id="55" name="Text 53"/>
          <p:cNvSpPr/>
          <p:nvPr/>
        </p:nvSpPr>
        <p:spPr>
          <a:xfrm>
            <a:off x="4872395" y="6041707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Interactive UI, security tests, logs</a:t>
            </a:r>
            <a:endParaRPr lang="en-US" sz="1250" dirty="0"/>
          </a:p>
        </p:txBody>
      </p:sp>
      <p:sp>
        <p:nvSpPr>
          <p:cNvPr id="56" name="Text 54"/>
          <p:cNvSpPr/>
          <p:nvPr/>
        </p:nvSpPr>
        <p:spPr>
          <a:xfrm>
            <a:off x="8129230" y="6041707"/>
            <a:ext cx="2280404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Protocol debugging</a:t>
            </a:r>
            <a:endParaRPr lang="en-US" sz="1250" dirty="0"/>
          </a:p>
        </p:txBody>
      </p:sp>
      <p:sp>
        <p:nvSpPr>
          <p:cNvPr id="57" name="Text 55"/>
          <p:cNvSpPr/>
          <p:nvPr/>
        </p:nvSpPr>
        <p:spPr>
          <a:xfrm>
            <a:off x="10734675" y="6041707"/>
            <a:ext cx="293560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Platform-specific; emerging</a:t>
            </a:r>
            <a:endParaRPr lang="en-US" sz="1250" dirty="0"/>
          </a:p>
        </p:txBody>
      </p:sp>
      <p:sp>
        <p:nvSpPr>
          <p:cNvPr id="58" name="Shape 56"/>
          <p:cNvSpPr/>
          <p:nvPr/>
        </p:nvSpPr>
        <p:spPr>
          <a:xfrm>
            <a:off x="801410" y="6398657"/>
            <a:ext cx="13027581" cy="71389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zh-HK" altLang="en-US"/>
          </a:p>
        </p:txBody>
      </p:sp>
      <p:sp>
        <p:nvSpPr>
          <p:cNvPr id="59" name="Text 57"/>
          <p:cNvSpPr/>
          <p:nvPr/>
        </p:nvSpPr>
        <p:spPr>
          <a:xfrm>
            <a:off x="960477" y="6501527"/>
            <a:ext cx="163282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Agent</a:t>
            </a:r>
            <a:endParaRPr lang="en-US" sz="1250" dirty="0"/>
          </a:p>
        </p:txBody>
      </p:sp>
      <p:sp>
        <p:nvSpPr>
          <p:cNvPr id="60" name="Text 58"/>
          <p:cNvSpPr/>
          <p:nvPr/>
        </p:nvSpPr>
        <p:spPr>
          <a:xfrm>
            <a:off x="2918341" y="6501527"/>
            <a:ext cx="1629013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Arize / Vertex AI</a:t>
            </a:r>
            <a:endParaRPr lang="en-US" sz="1250" dirty="0"/>
          </a:p>
        </p:txBody>
      </p:sp>
      <p:sp>
        <p:nvSpPr>
          <p:cNvPr id="61" name="Text 59"/>
          <p:cNvSpPr/>
          <p:nvPr/>
        </p:nvSpPr>
        <p:spPr>
          <a:xfrm>
            <a:off x="4872395" y="6501527"/>
            <a:ext cx="293179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Behaviour visibility, 6-point framework</a:t>
            </a:r>
            <a:endParaRPr lang="en-US" sz="1250" dirty="0"/>
          </a:p>
        </p:txBody>
      </p:sp>
      <p:sp>
        <p:nvSpPr>
          <p:cNvPr id="62" name="Text 60"/>
          <p:cNvSpPr/>
          <p:nvPr/>
        </p:nvSpPr>
        <p:spPr>
          <a:xfrm>
            <a:off x="8129230" y="6501527"/>
            <a:ext cx="2280404" cy="508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Task execution, bias prevention</a:t>
            </a:r>
            <a:endParaRPr lang="en-US" sz="1250" dirty="0"/>
          </a:p>
        </p:txBody>
      </p:sp>
      <p:sp>
        <p:nvSpPr>
          <p:cNvPr id="63" name="Text 61"/>
          <p:cNvSpPr/>
          <p:nvPr/>
        </p:nvSpPr>
        <p:spPr>
          <a:xfrm>
            <a:off x="10734675" y="6501527"/>
            <a:ext cx="2935605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one-size-fits-all</a:t>
            </a:r>
            <a:endParaRPr lang="en-US" sz="1250" dirty="0"/>
          </a:p>
        </p:txBody>
      </p:sp>
      <p:sp>
        <p:nvSpPr>
          <p:cNvPr id="64" name="Text 62"/>
          <p:cNvSpPr/>
          <p:nvPr/>
        </p:nvSpPr>
        <p:spPr>
          <a:xfrm>
            <a:off x="793790" y="7298769"/>
            <a:ext cx="130428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4950B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Insight:</a:t>
            </a: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Diverse frameworks require domain-specific expertise, with LangSmith excelling in LLM ecosystems whilst hybrid setups demand custom integrations.</a:t>
            </a:r>
            <a:endParaRPr lang="en-US" sz="12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07CBB8F-B729-8EB4-E9EE-16945181A1D7}"/>
              </a:ext>
            </a:extLst>
          </p:cNvPr>
          <p:cNvSpPr/>
          <p:nvPr/>
        </p:nvSpPr>
        <p:spPr>
          <a:xfrm>
            <a:off x="793790" y="736477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Chatbot UI vibe coding keywords </a:t>
            </a:r>
            <a:endParaRPr lang="en-US" sz="4450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D423506E-C687-A04C-01B1-581F1D299854}"/>
              </a:ext>
            </a:extLst>
          </p:cNvPr>
          <p:cNvSpPr/>
          <p:nvPr/>
        </p:nvSpPr>
        <p:spPr>
          <a:xfrm>
            <a:off x="793789" y="1900720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 algn="l">
              <a:lnSpc>
                <a:spcPts val="2750"/>
              </a:lnSpc>
              <a:buAutoNum type="arabicPeriod"/>
            </a:pPr>
            <a:r>
              <a:rPr lang="en-US" sz="4000" dirty="0"/>
              <a:t>Single page html (for fast prototyping)</a:t>
            </a:r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 algn="l">
              <a:lnSpc>
                <a:spcPts val="2750"/>
              </a:lnSpc>
              <a:buAutoNum type="arabicPeriod"/>
            </a:pPr>
            <a:r>
              <a:rPr lang="en-US" sz="4000" dirty="0"/>
              <a:t>React (with Vite: </a:t>
            </a:r>
            <a:r>
              <a:rPr lang="en-US" altLang="zh-HK" sz="4000" dirty="0">
                <a:effectLst/>
              </a:rPr>
              <a:t>Vite is a modern frontend build tool</a:t>
            </a:r>
            <a:r>
              <a:rPr lang="en-US" sz="4000" dirty="0"/>
              <a:t>)</a:t>
            </a:r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8692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0E82E-7998-ADF4-EEB0-A23E985DB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BDF1C84-96E4-7F8E-DAC8-E255D04537B1}"/>
              </a:ext>
            </a:extLst>
          </p:cNvPr>
          <p:cNvSpPr/>
          <p:nvPr/>
        </p:nvSpPr>
        <p:spPr>
          <a:xfrm>
            <a:off x="793790" y="736477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Why Vite?</a:t>
            </a:r>
            <a:endParaRPr lang="en-US" sz="4450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EE9FD967-63F5-407C-72DB-C268831524BF}"/>
              </a:ext>
            </a:extLst>
          </p:cNvPr>
          <p:cNvSpPr/>
          <p:nvPr/>
        </p:nvSpPr>
        <p:spPr>
          <a:xfrm>
            <a:off x="793789" y="1900720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26EC7F0E-6AB3-51BF-C833-E2EFFD3C1A2A}"/>
              </a:ext>
            </a:extLst>
          </p:cNvPr>
          <p:cNvSpPr/>
          <p:nvPr/>
        </p:nvSpPr>
        <p:spPr>
          <a:xfrm>
            <a:off x="946189" y="2053120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>
              <a:buAutoNum type="arabicPeriod"/>
            </a:pPr>
            <a:r>
              <a:rPr lang="en-US" altLang="zh-HK" sz="4000" dirty="0">
                <a:effectLst/>
              </a:rPr>
              <a:t>Fast Development Experience</a:t>
            </a:r>
          </a:p>
          <a:p>
            <a:pPr marL="742950" indent="-742950">
              <a:buAutoNum type="arabicPeriod"/>
            </a:pPr>
            <a:endParaRPr lang="en-US" altLang="zh-HK" sz="4000" dirty="0"/>
          </a:p>
          <a:p>
            <a:pPr marL="742950" indent="-742950">
              <a:buFontTx/>
              <a:buAutoNum type="arabicPeriod"/>
            </a:pPr>
            <a:r>
              <a:rPr lang="en-US" altLang="zh-HK" sz="4000" dirty="0">
                <a:effectLst/>
              </a:rPr>
              <a:t>Strong Ecosystem and Community Backing</a:t>
            </a:r>
          </a:p>
          <a:p>
            <a:pPr marL="742950" indent="-742950">
              <a:buFontTx/>
              <a:buAutoNum type="arabicPeriod"/>
            </a:pPr>
            <a:endParaRPr lang="en-US" altLang="zh-HK" sz="4000" dirty="0">
              <a:effectLst/>
            </a:endParaRPr>
          </a:p>
          <a:p>
            <a:pPr marL="742950" indent="-742950">
              <a:buFontTx/>
              <a:buAutoNum type="arabicPeriod"/>
            </a:pPr>
            <a:r>
              <a:rPr lang="en-US" altLang="zh-HK" sz="4000" dirty="0">
                <a:effectLst/>
              </a:rPr>
              <a:t>Simplicity and Extensibility</a:t>
            </a:r>
          </a:p>
          <a:p>
            <a:pPr marL="1200150" lvl="1" indent="-742950">
              <a:buFontTx/>
              <a:buAutoNum type="arabicPeriod"/>
            </a:pPr>
            <a:r>
              <a:rPr lang="en-US" altLang="zh-HK" sz="4000" dirty="0">
                <a:effectLst/>
              </a:rPr>
              <a:t>ES Modules Facilitate UI Modularization</a:t>
            </a:r>
          </a:p>
          <a:p>
            <a:pPr marL="1200150" lvl="1" indent="-742950">
              <a:buFontTx/>
              <a:buAutoNum type="arabicPeriod"/>
            </a:pPr>
            <a:endParaRPr lang="en-US" altLang="zh-HK" sz="4000" dirty="0">
              <a:effectLst/>
            </a:endParaRPr>
          </a:p>
          <a:p>
            <a:pPr marL="1200150" lvl="1" indent="-742950">
              <a:buFontTx/>
              <a:buAutoNum type="arabicPeriod"/>
            </a:pPr>
            <a:endParaRPr lang="en-US" altLang="zh-HK" sz="4000" dirty="0">
              <a:effectLst/>
            </a:endParaRPr>
          </a:p>
          <a:p>
            <a:pPr marL="742950" indent="-742950">
              <a:buAutoNum type="arabicPeriod"/>
            </a:pPr>
            <a:endParaRPr lang="en-US" altLang="zh-HK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07665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6CE2B57-08E6-1A1F-B1E2-5E314AB72EC9}"/>
              </a:ext>
            </a:extLst>
          </p:cNvPr>
          <p:cNvSpPr/>
          <p:nvPr/>
        </p:nvSpPr>
        <p:spPr>
          <a:xfrm>
            <a:off x="793790" y="736477"/>
            <a:ext cx="10084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ES Modules Facilitate UI Modularization</a:t>
            </a:r>
            <a:endParaRPr lang="en-US" sz="4450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328AAEA1-E511-C02D-F491-CF3092A7C05D}"/>
              </a:ext>
            </a:extLst>
          </p:cNvPr>
          <p:cNvSpPr/>
          <p:nvPr/>
        </p:nvSpPr>
        <p:spPr>
          <a:xfrm>
            <a:off x="946189" y="2053120"/>
            <a:ext cx="12110553" cy="4664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742950" indent="-742950" algn="l">
              <a:lnSpc>
                <a:spcPts val="2750"/>
              </a:lnSpc>
              <a:buAutoNum type="arabicPeriod"/>
            </a:pPr>
            <a:endParaRPr lang="en-US" sz="4000" dirty="0"/>
          </a:p>
          <a:p>
            <a:pPr marL="742950" indent="-742950">
              <a:buFontTx/>
              <a:buAutoNum type="arabicPeriod"/>
            </a:pPr>
            <a:r>
              <a:rPr lang="en-US" altLang="zh-HK" sz="4000" dirty="0">
                <a:effectLst/>
              </a:rPr>
              <a:t>Break down UI rendering designs into separate files</a:t>
            </a:r>
          </a:p>
          <a:p>
            <a:pPr marL="742950" indent="-742950">
              <a:buAutoNum type="arabicPeriod"/>
            </a:pPr>
            <a:endParaRPr lang="en-US" altLang="zh-HK" sz="4000" dirty="0"/>
          </a:p>
          <a:p>
            <a:pPr marL="742950" indent="-742950">
              <a:buFontTx/>
              <a:buAutoNum type="arabicPeriod"/>
            </a:pPr>
            <a:r>
              <a:rPr lang="en-US" altLang="zh-HK" sz="4000" dirty="0">
                <a:effectLst/>
              </a:rPr>
              <a:t>Frameworks like React, Vue, or vanilla JS</a:t>
            </a:r>
          </a:p>
          <a:p>
            <a:pPr marL="742950" indent="-742950">
              <a:buFontTx/>
              <a:buAutoNum type="arabicPeriod"/>
            </a:pPr>
            <a:endParaRPr lang="en-US" altLang="zh-HK" sz="4000" dirty="0">
              <a:effectLst/>
            </a:endParaRPr>
          </a:p>
          <a:p>
            <a:r>
              <a:rPr lang="en-US" altLang="zh-HK" sz="4000" dirty="0">
                <a:effectLst/>
              </a:rPr>
              <a:t>Performance Benefits: Modules enable code-splitting </a:t>
            </a:r>
          </a:p>
          <a:p>
            <a:r>
              <a:rPr lang="en-US" altLang="zh-HK" sz="4000" dirty="0">
                <a:effectLst/>
              </a:rPr>
              <a:t>(lazy-loading parts of the UI) and removing unused code, </a:t>
            </a:r>
          </a:p>
          <a:p>
            <a:r>
              <a:rPr lang="en-US" altLang="zh-HK" sz="4000" dirty="0">
                <a:effectLst/>
              </a:rPr>
              <a:t>which is crucial for fast-loading UIs.</a:t>
            </a:r>
          </a:p>
          <a:p>
            <a:pPr marL="1200150" lvl="1" indent="-742950">
              <a:buFontTx/>
              <a:buAutoNum type="arabicPeriod"/>
            </a:pPr>
            <a:endParaRPr lang="en-US" altLang="zh-HK" sz="4000" dirty="0">
              <a:effectLst/>
            </a:endParaRPr>
          </a:p>
          <a:p>
            <a:pPr marL="742950" indent="-742950">
              <a:buAutoNum type="arabicPeriod"/>
            </a:pPr>
            <a:endParaRPr lang="en-US" altLang="zh-HK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988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578B1C-5230-37D5-98B2-D195805FF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575"/>
            <a:ext cx="14630400" cy="6738449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7E56CD3-2CDC-0DFD-B352-014D0AF1DC76}"/>
              </a:ext>
            </a:extLst>
          </p:cNvPr>
          <p:cNvSpPr/>
          <p:nvPr/>
        </p:nvSpPr>
        <p:spPr>
          <a:xfrm>
            <a:off x="0" y="897975"/>
            <a:ext cx="14630400" cy="6738449"/>
          </a:xfrm>
          <a:custGeom>
            <a:avLst/>
            <a:gdLst>
              <a:gd name="connsiteX0" fmla="*/ 9948027 w 14630400"/>
              <a:gd name="connsiteY0" fmla="*/ 4329859 h 6738449"/>
              <a:gd name="connsiteX1" fmla="*/ 9682062 w 14630400"/>
              <a:gd name="connsiteY1" fmla="*/ 4595824 h 6738449"/>
              <a:gd name="connsiteX2" fmla="*/ 9682062 w 14630400"/>
              <a:gd name="connsiteY2" fmla="*/ 5659651 h 6738449"/>
              <a:gd name="connsiteX3" fmla="*/ 9948027 w 14630400"/>
              <a:gd name="connsiteY3" fmla="*/ 5925616 h 6738449"/>
              <a:gd name="connsiteX4" fmla="*/ 11808264 w 14630400"/>
              <a:gd name="connsiteY4" fmla="*/ 5925616 h 6738449"/>
              <a:gd name="connsiteX5" fmla="*/ 12074229 w 14630400"/>
              <a:gd name="connsiteY5" fmla="*/ 5659651 h 6738449"/>
              <a:gd name="connsiteX6" fmla="*/ 12074229 w 14630400"/>
              <a:gd name="connsiteY6" fmla="*/ 4595824 h 6738449"/>
              <a:gd name="connsiteX7" fmla="*/ 11808264 w 14630400"/>
              <a:gd name="connsiteY7" fmla="*/ 4329859 h 6738449"/>
              <a:gd name="connsiteX8" fmla="*/ 2443542 w 14630400"/>
              <a:gd name="connsiteY8" fmla="*/ 108892 h 6738449"/>
              <a:gd name="connsiteX9" fmla="*/ 2208944 w 14630400"/>
              <a:gd name="connsiteY9" fmla="*/ 343490 h 6738449"/>
              <a:gd name="connsiteX10" fmla="*/ 2208944 w 14630400"/>
              <a:gd name="connsiteY10" fmla="*/ 1281854 h 6738449"/>
              <a:gd name="connsiteX11" fmla="*/ 2443542 w 14630400"/>
              <a:gd name="connsiteY11" fmla="*/ 1516452 h 6738449"/>
              <a:gd name="connsiteX12" fmla="*/ 4049726 w 14630400"/>
              <a:gd name="connsiteY12" fmla="*/ 1516452 h 6738449"/>
              <a:gd name="connsiteX13" fmla="*/ 4284325 w 14630400"/>
              <a:gd name="connsiteY13" fmla="*/ 1281854 h 6738449"/>
              <a:gd name="connsiteX14" fmla="*/ 4284325 w 14630400"/>
              <a:gd name="connsiteY14" fmla="*/ 343490 h 6738449"/>
              <a:gd name="connsiteX15" fmla="*/ 4049726 w 14630400"/>
              <a:gd name="connsiteY15" fmla="*/ 108892 h 6738449"/>
              <a:gd name="connsiteX16" fmla="*/ 393660 w 14630400"/>
              <a:gd name="connsiteY16" fmla="*/ 0 h 6738449"/>
              <a:gd name="connsiteX17" fmla="*/ 14236740 w 14630400"/>
              <a:gd name="connsiteY17" fmla="*/ 0 h 6738449"/>
              <a:gd name="connsiteX18" fmla="*/ 14630400 w 14630400"/>
              <a:gd name="connsiteY18" fmla="*/ 393660 h 6738449"/>
              <a:gd name="connsiteX19" fmla="*/ 14630400 w 14630400"/>
              <a:gd name="connsiteY19" fmla="*/ 6344789 h 6738449"/>
              <a:gd name="connsiteX20" fmla="*/ 14236740 w 14630400"/>
              <a:gd name="connsiteY20" fmla="*/ 6738449 h 6738449"/>
              <a:gd name="connsiteX21" fmla="*/ 393660 w 14630400"/>
              <a:gd name="connsiteY21" fmla="*/ 6738449 h 6738449"/>
              <a:gd name="connsiteX22" fmla="*/ 0 w 14630400"/>
              <a:gd name="connsiteY22" fmla="*/ 6344789 h 6738449"/>
              <a:gd name="connsiteX23" fmla="*/ 0 w 14630400"/>
              <a:gd name="connsiteY23" fmla="*/ 2986540 h 6738449"/>
              <a:gd name="connsiteX24" fmla="*/ 292993 w 14630400"/>
              <a:gd name="connsiteY24" fmla="*/ 3279532 h 6738449"/>
              <a:gd name="connsiteX25" fmla="*/ 1967324 w 14630400"/>
              <a:gd name="connsiteY25" fmla="*/ 3279532 h 6738449"/>
              <a:gd name="connsiteX26" fmla="*/ 2260316 w 14630400"/>
              <a:gd name="connsiteY26" fmla="*/ 2986540 h 6738449"/>
              <a:gd name="connsiteX27" fmla="*/ 2260316 w 14630400"/>
              <a:gd name="connsiteY27" fmla="*/ 1814605 h 6738449"/>
              <a:gd name="connsiteX28" fmla="*/ 1967324 w 14630400"/>
              <a:gd name="connsiteY28" fmla="*/ 1521613 h 6738449"/>
              <a:gd name="connsiteX29" fmla="*/ 292993 w 14630400"/>
              <a:gd name="connsiteY29" fmla="*/ 1521613 h 6738449"/>
              <a:gd name="connsiteX30" fmla="*/ 0 w 14630400"/>
              <a:gd name="connsiteY30" fmla="*/ 1814605 h 6738449"/>
              <a:gd name="connsiteX31" fmla="*/ 0 w 14630400"/>
              <a:gd name="connsiteY31" fmla="*/ 393660 h 6738449"/>
              <a:gd name="connsiteX32" fmla="*/ 393660 w 14630400"/>
              <a:gd name="connsiteY32" fmla="*/ 0 h 673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630400" h="6738449">
                <a:moveTo>
                  <a:pt x="9948027" y="4329859"/>
                </a:moveTo>
                <a:cubicBezTo>
                  <a:pt x="9801139" y="4329859"/>
                  <a:pt x="9682062" y="4448936"/>
                  <a:pt x="9682062" y="4595824"/>
                </a:cubicBezTo>
                <a:lnTo>
                  <a:pt x="9682062" y="5659651"/>
                </a:lnTo>
                <a:cubicBezTo>
                  <a:pt x="9682062" y="5806539"/>
                  <a:pt x="9801139" y="5925616"/>
                  <a:pt x="9948027" y="5925616"/>
                </a:cubicBezTo>
                <a:lnTo>
                  <a:pt x="11808264" y="5925616"/>
                </a:lnTo>
                <a:cubicBezTo>
                  <a:pt x="11955152" y="5925616"/>
                  <a:pt x="12074229" y="5806539"/>
                  <a:pt x="12074229" y="5659651"/>
                </a:cubicBezTo>
                <a:lnTo>
                  <a:pt x="12074229" y="4595824"/>
                </a:lnTo>
                <a:cubicBezTo>
                  <a:pt x="12074229" y="4448936"/>
                  <a:pt x="11955152" y="4329859"/>
                  <a:pt x="11808264" y="4329859"/>
                </a:cubicBezTo>
                <a:close/>
                <a:moveTo>
                  <a:pt x="2443542" y="108892"/>
                </a:moveTo>
                <a:cubicBezTo>
                  <a:pt x="2313977" y="108892"/>
                  <a:pt x="2208944" y="213925"/>
                  <a:pt x="2208944" y="343490"/>
                </a:cubicBezTo>
                <a:lnTo>
                  <a:pt x="2208944" y="1281854"/>
                </a:lnTo>
                <a:cubicBezTo>
                  <a:pt x="2208944" y="1411419"/>
                  <a:pt x="2313977" y="1516452"/>
                  <a:pt x="2443542" y="1516452"/>
                </a:cubicBezTo>
                <a:lnTo>
                  <a:pt x="4049726" y="1516452"/>
                </a:lnTo>
                <a:cubicBezTo>
                  <a:pt x="4179291" y="1516452"/>
                  <a:pt x="4284325" y="1411419"/>
                  <a:pt x="4284325" y="1281854"/>
                </a:cubicBezTo>
                <a:lnTo>
                  <a:pt x="4284325" y="343490"/>
                </a:lnTo>
                <a:cubicBezTo>
                  <a:pt x="4284325" y="213925"/>
                  <a:pt x="4179291" y="108892"/>
                  <a:pt x="4049726" y="108892"/>
                </a:cubicBezTo>
                <a:close/>
                <a:moveTo>
                  <a:pt x="393660" y="0"/>
                </a:moveTo>
                <a:lnTo>
                  <a:pt x="14236740" y="0"/>
                </a:lnTo>
                <a:cubicBezTo>
                  <a:pt x="14454152" y="0"/>
                  <a:pt x="14630400" y="176248"/>
                  <a:pt x="14630400" y="393660"/>
                </a:cubicBezTo>
                <a:lnTo>
                  <a:pt x="14630400" y="6344789"/>
                </a:lnTo>
                <a:cubicBezTo>
                  <a:pt x="14630400" y="6562201"/>
                  <a:pt x="14454152" y="6738449"/>
                  <a:pt x="14236740" y="6738449"/>
                </a:cubicBezTo>
                <a:lnTo>
                  <a:pt x="393660" y="6738449"/>
                </a:lnTo>
                <a:cubicBezTo>
                  <a:pt x="176248" y="6738449"/>
                  <a:pt x="0" y="6562201"/>
                  <a:pt x="0" y="6344789"/>
                </a:cubicBezTo>
                <a:lnTo>
                  <a:pt x="0" y="2986540"/>
                </a:lnTo>
                <a:cubicBezTo>
                  <a:pt x="0" y="3148356"/>
                  <a:pt x="131177" y="3279532"/>
                  <a:pt x="292993" y="3279532"/>
                </a:cubicBezTo>
                <a:lnTo>
                  <a:pt x="1967324" y="3279532"/>
                </a:lnTo>
                <a:cubicBezTo>
                  <a:pt x="2129139" y="3279532"/>
                  <a:pt x="2260316" y="3148356"/>
                  <a:pt x="2260316" y="2986540"/>
                </a:cubicBezTo>
                <a:lnTo>
                  <a:pt x="2260316" y="1814605"/>
                </a:lnTo>
                <a:cubicBezTo>
                  <a:pt x="2260316" y="1652790"/>
                  <a:pt x="2129139" y="1521613"/>
                  <a:pt x="1967324" y="1521613"/>
                </a:cubicBezTo>
                <a:lnTo>
                  <a:pt x="292993" y="1521613"/>
                </a:lnTo>
                <a:cubicBezTo>
                  <a:pt x="131177" y="1521613"/>
                  <a:pt x="0" y="1652790"/>
                  <a:pt x="0" y="1814605"/>
                </a:cubicBezTo>
                <a:lnTo>
                  <a:pt x="0" y="393660"/>
                </a:lnTo>
                <a:cubicBezTo>
                  <a:pt x="0" y="176248"/>
                  <a:pt x="176248" y="0"/>
                  <a:pt x="393660" y="0"/>
                </a:cubicBezTo>
                <a:close/>
              </a:path>
            </a:pathLst>
          </a:cu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576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1833</TotalTime>
  <Words>5199</Words>
  <Application>Microsoft Office PowerPoint</Application>
  <PresentationFormat>Custom</PresentationFormat>
  <Paragraphs>572</Paragraphs>
  <Slides>50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-apple-system</vt:lpstr>
      <vt:lpstr>Inter</vt:lpstr>
      <vt:lpstr>Inter Bold</vt:lpstr>
      <vt:lpstr>Inter Light</vt:lpstr>
      <vt:lpstr>Menlo</vt:lpstr>
      <vt:lpstr>Aptos</vt:lpstr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lastModifiedBy>SIT, Chun Yan Enoch [AIDCEC]</cp:lastModifiedBy>
  <cp:revision>21</cp:revision>
  <dcterms:created xsi:type="dcterms:W3CDTF">2025-10-22T01:43:24Z</dcterms:created>
  <dcterms:modified xsi:type="dcterms:W3CDTF">2025-10-23T12:20:49Z</dcterms:modified>
</cp:coreProperties>
</file>