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257" r:id="rId4"/>
    <p:sldId id="258" r:id="rId5"/>
    <p:sldId id="261" r:id="rId6"/>
    <p:sldId id="259" r:id="rId7"/>
    <p:sldId id="260" r:id="rId8"/>
    <p:sldId id="262" r:id="rId9"/>
    <p:sldId id="263" r:id="rId10"/>
    <p:sldId id="302" r:id="rId11"/>
    <p:sldId id="312" r:id="rId12"/>
    <p:sldId id="311" r:id="rId13"/>
    <p:sldId id="299" r:id="rId14"/>
    <p:sldId id="273" r:id="rId15"/>
    <p:sldId id="300" r:id="rId16"/>
    <p:sldId id="314" r:id="rId17"/>
    <p:sldId id="274" r:id="rId18"/>
    <p:sldId id="297" r:id="rId19"/>
    <p:sldId id="298" r:id="rId20"/>
    <p:sldId id="275" r:id="rId21"/>
    <p:sldId id="320" r:id="rId22"/>
    <p:sldId id="321" r:id="rId23"/>
    <p:sldId id="276" r:id="rId24"/>
    <p:sldId id="277" r:id="rId25"/>
    <p:sldId id="278" r:id="rId26"/>
    <p:sldId id="301" r:id="rId27"/>
    <p:sldId id="322" r:id="rId28"/>
    <p:sldId id="315" r:id="rId29"/>
    <p:sldId id="264" r:id="rId30"/>
    <p:sldId id="265" r:id="rId31"/>
    <p:sldId id="267" r:id="rId32"/>
    <p:sldId id="270" r:id="rId33"/>
    <p:sldId id="268" r:id="rId34"/>
    <p:sldId id="271" r:id="rId35"/>
    <p:sldId id="272" r:id="rId36"/>
    <p:sldId id="316" r:id="rId37"/>
    <p:sldId id="303" r:id="rId38"/>
    <p:sldId id="304" r:id="rId39"/>
    <p:sldId id="317" r:id="rId40"/>
    <p:sldId id="279" r:id="rId41"/>
    <p:sldId id="280" r:id="rId42"/>
    <p:sldId id="281" r:id="rId43"/>
    <p:sldId id="282" r:id="rId44"/>
    <p:sldId id="283" r:id="rId45"/>
    <p:sldId id="284" r:id="rId46"/>
    <p:sldId id="318" r:id="rId47"/>
    <p:sldId id="285" r:id="rId48"/>
    <p:sldId id="286" r:id="rId49"/>
    <p:sldId id="287" r:id="rId50"/>
    <p:sldId id="288" r:id="rId51"/>
    <p:sldId id="289" r:id="rId52"/>
    <p:sldId id="290" r:id="rId53"/>
    <p:sldId id="291" r:id="rId54"/>
    <p:sldId id="292" r:id="rId55"/>
    <p:sldId id="293" r:id="rId56"/>
    <p:sldId id="294" r:id="rId57"/>
    <p:sldId id="295" r:id="rId58"/>
    <p:sldId id="305" r:id="rId59"/>
    <p:sldId id="306" r:id="rId60"/>
    <p:sldId id="307" r:id="rId61"/>
    <p:sldId id="308" r:id="rId62"/>
    <p:sldId id="296" r:id="rId63"/>
    <p:sldId id="309" r:id="rId64"/>
    <p:sldId id="310" r:id="rId6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73" autoAdjust="0"/>
  </p:normalViewPr>
  <p:slideViewPr>
    <p:cSldViewPr snapToGrid="0">
      <p:cViewPr varScale="1">
        <p:scale>
          <a:sx n="105" d="100"/>
          <a:sy n="105" d="100"/>
        </p:scale>
        <p:origin x="2082" y="96"/>
      </p:cViewPr>
      <p:guideLst/>
    </p:cSldViewPr>
  </p:slideViewPr>
  <p:outlineViewPr>
    <p:cViewPr>
      <p:scale>
        <a:sx n="33" d="100"/>
        <a:sy n="33" d="100"/>
      </p:scale>
      <p:origin x="0" y="-54696"/>
    </p:cViewPr>
  </p:outlineViewPr>
  <p:notesTextViewPr>
    <p:cViewPr>
      <p:scale>
        <a:sx n="3" d="2"/>
        <a:sy n="3" d="2"/>
      </p:scale>
      <p:origin x="0" y="0"/>
    </p:cViewPr>
  </p:notesTextViewPr>
  <p:sorterViewPr>
    <p:cViewPr>
      <p:scale>
        <a:sx n="100" d="100"/>
        <a:sy n="100" d="100"/>
      </p:scale>
      <p:origin x="0" y="-77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0254-D89D-BAED-E1B1-27F030E8B29C}"/>
              </a:ext>
            </a:extLst>
          </p:cNvPr>
          <p:cNvSpPr>
            <a:spLocks noGrp="1"/>
          </p:cNvSpPr>
          <p:nvPr>
            <p:ph type="ctrTitle"/>
          </p:nvPr>
        </p:nvSpPr>
        <p:spPr>
          <a:xfrm>
            <a:off x="1524000" y="1122363"/>
            <a:ext cx="9144000" cy="2387600"/>
          </a:xfrm>
        </p:spPr>
        <p:txBody>
          <a:bodyPr anchor="b"/>
          <a:lstStyle>
            <a:lvl1pPr algn="ctr">
              <a:defRPr sz="6000"/>
            </a:lvl1pPr>
          </a:lstStyle>
          <a:p>
            <a:r>
              <a:rPr lang="en-US" altLang="zh-HK"/>
              <a:t>Click to edit Master title style</a:t>
            </a:r>
            <a:endParaRPr lang="zh-HK" altLang="en-US"/>
          </a:p>
        </p:txBody>
      </p:sp>
      <p:sp>
        <p:nvSpPr>
          <p:cNvPr id="3" name="Subtitle 2">
            <a:extLst>
              <a:ext uri="{FF2B5EF4-FFF2-40B4-BE49-F238E27FC236}">
                <a16:creationId xmlns:a16="http://schemas.microsoft.com/office/drawing/2014/main" id="{D10DDDD9-9D07-190E-5116-F8080CFF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zh-HK" altLang="en-US"/>
          </a:p>
        </p:txBody>
      </p:sp>
      <p:sp>
        <p:nvSpPr>
          <p:cNvPr id="4" name="Date Placeholder 3">
            <a:extLst>
              <a:ext uri="{FF2B5EF4-FFF2-40B4-BE49-F238E27FC236}">
                <a16:creationId xmlns:a16="http://schemas.microsoft.com/office/drawing/2014/main" id="{7C6939F1-0396-1C0E-3AD3-5854FF4144B7}"/>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FB8C86E4-E1C3-86BD-A9AA-12084B8A0661}"/>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0C7AB50B-2818-2A29-021E-6B1B51B036D4}"/>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248459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557A-6658-3536-E319-85DFAE61CD16}"/>
              </a:ext>
            </a:extLst>
          </p:cNvPr>
          <p:cNvSpPr>
            <a:spLocks noGrp="1"/>
          </p:cNvSpPr>
          <p:nvPr>
            <p:ph type="title"/>
          </p:nvPr>
        </p:nvSpPr>
        <p:spPr/>
        <p:txBody>
          <a:bodyPr/>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7043AF68-E065-D0B9-9DF3-D2CACDEA4D2E}"/>
              </a:ext>
            </a:extLst>
          </p:cNvPr>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6BF0D94A-D02C-32D5-0BA6-56076453F718}"/>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5B3AE9B6-0577-61A6-53C5-8CBFD7AB1870}"/>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E2CF43E5-AC09-E904-06EF-21A624CC36EC}"/>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65023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ECA73-5E35-1716-75E0-AFA75DD8F2E7}"/>
              </a:ext>
            </a:extLst>
          </p:cNvPr>
          <p:cNvSpPr>
            <a:spLocks noGrp="1"/>
          </p:cNvSpPr>
          <p:nvPr>
            <p:ph type="title" orient="vert"/>
          </p:nvPr>
        </p:nvSpPr>
        <p:spPr>
          <a:xfrm>
            <a:off x="8724900" y="365125"/>
            <a:ext cx="2628900" cy="5811838"/>
          </a:xfrm>
        </p:spPr>
        <p:txBody>
          <a:bodyPr vert="eaVert"/>
          <a:lstStyle/>
          <a:p>
            <a:r>
              <a:rPr lang="en-US" altLang="zh-HK"/>
              <a:t>Click to edit Master title style</a:t>
            </a:r>
            <a:endParaRPr lang="zh-HK" altLang="en-US"/>
          </a:p>
        </p:txBody>
      </p:sp>
      <p:sp>
        <p:nvSpPr>
          <p:cNvPr id="3" name="Vertical Text Placeholder 2">
            <a:extLst>
              <a:ext uri="{FF2B5EF4-FFF2-40B4-BE49-F238E27FC236}">
                <a16:creationId xmlns:a16="http://schemas.microsoft.com/office/drawing/2014/main" id="{B9BEFF04-7752-33E4-71D1-3DE5C91443E9}"/>
              </a:ext>
            </a:extLst>
          </p:cNvPr>
          <p:cNvSpPr>
            <a:spLocks noGrp="1"/>
          </p:cNvSpPr>
          <p:nvPr>
            <p:ph type="body" orient="vert" idx="1"/>
          </p:nvPr>
        </p:nvSpPr>
        <p:spPr>
          <a:xfrm>
            <a:off x="838200" y="365125"/>
            <a:ext cx="7734300" cy="5811838"/>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31CA80AC-328C-CE5A-3C09-75D7A48E9366}"/>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AA893726-248E-56D9-CFDD-6E5ECF5E1513}"/>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D25860D3-D0A3-6D36-10E2-6120E9F6A3C2}"/>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85841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1729-C684-08A5-53FF-7D766A6432F6}"/>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C1FD764D-BD59-1B67-F8E4-31360BD0F87A}"/>
              </a:ext>
            </a:extLst>
          </p:cNvPr>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2EAD80D5-3659-37B2-4AE9-C1F24041D0F0}"/>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B72723AE-6BC6-0C60-F4C6-0942436E2B0C}"/>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FFE4CE2E-CB60-8FA5-878A-0257E1A0055F}"/>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363509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18E-6958-BA14-B800-6C73948B38C4}"/>
              </a:ext>
            </a:extLst>
          </p:cNvPr>
          <p:cNvSpPr>
            <a:spLocks noGrp="1"/>
          </p:cNvSpPr>
          <p:nvPr>
            <p:ph type="title"/>
          </p:nvPr>
        </p:nvSpPr>
        <p:spPr>
          <a:xfrm>
            <a:off x="831850" y="1709738"/>
            <a:ext cx="10515600" cy="2852737"/>
          </a:xfrm>
        </p:spPr>
        <p:txBody>
          <a:bodyPr anchor="b"/>
          <a:lstStyle>
            <a:lvl1pPr>
              <a:defRPr sz="6000"/>
            </a:lvl1p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5721F266-2493-C73E-7F6E-F419586D71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HK"/>
              <a:t>Click to edit Master text styles</a:t>
            </a:r>
          </a:p>
        </p:txBody>
      </p:sp>
      <p:sp>
        <p:nvSpPr>
          <p:cNvPr id="4" name="Date Placeholder 3">
            <a:extLst>
              <a:ext uri="{FF2B5EF4-FFF2-40B4-BE49-F238E27FC236}">
                <a16:creationId xmlns:a16="http://schemas.microsoft.com/office/drawing/2014/main" id="{C793954D-3944-E744-FCA2-BABC597AA5E5}"/>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1D2F65D4-95A9-D0C6-A6CC-E371BCE925F9}"/>
              </a:ext>
            </a:extLst>
          </p:cNvPr>
          <p:cNvSpPr>
            <a:spLocks noGrp="1"/>
          </p:cNvSpPr>
          <p:nvPr>
            <p:ph type="ftr" sz="quarter" idx="11"/>
          </p:nvPr>
        </p:nvSpPr>
        <p:spPr/>
        <p:txBody>
          <a:bodyPr/>
          <a:lstStyle/>
          <a:p>
            <a:endParaRPr lang="zh-HK" altLang="en-US"/>
          </a:p>
        </p:txBody>
      </p:sp>
      <p:sp>
        <p:nvSpPr>
          <p:cNvPr id="6" name="Slide Number Placeholder 5">
            <a:extLst>
              <a:ext uri="{FF2B5EF4-FFF2-40B4-BE49-F238E27FC236}">
                <a16:creationId xmlns:a16="http://schemas.microsoft.com/office/drawing/2014/main" id="{47C4E907-5622-3782-3949-598D5E739EF2}"/>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258871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BFAB-0422-6AD4-25B5-72FB02543DED}"/>
              </a:ext>
            </a:extLst>
          </p:cNvPr>
          <p:cNvSpPr>
            <a:spLocks noGrp="1"/>
          </p:cNvSpPr>
          <p:nvPr>
            <p:ph type="title"/>
          </p:nvPr>
        </p:nvSpPr>
        <p:spPr/>
        <p:txBody>
          <a:body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735F6D09-D4DC-D116-727F-CF141A443B75}"/>
              </a:ext>
            </a:extLst>
          </p:cNvPr>
          <p:cNvSpPr>
            <a:spLocks noGrp="1"/>
          </p:cNvSpPr>
          <p:nvPr>
            <p:ph sz="half" idx="1"/>
          </p:nvPr>
        </p:nvSpPr>
        <p:spPr>
          <a:xfrm>
            <a:off x="838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a:extLst>
              <a:ext uri="{FF2B5EF4-FFF2-40B4-BE49-F238E27FC236}">
                <a16:creationId xmlns:a16="http://schemas.microsoft.com/office/drawing/2014/main" id="{CF98C6A9-E1E6-EB7C-BF0C-7F908DACFCB8}"/>
              </a:ext>
            </a:extLst>
          </p:cNvPr>
          <p:cNvSpPr>
            <a:spLocks noGrp="1"/>
          </p:cNvSpPr>
          <p:nvPr>
            <p:ph sz="half" idx="2"/>
          </p:nvPr>
        </p:nvSpPr>
        <p:spPr>
          <a:xfrm>
            <a:off x="6172200" y="1825625"/>
            <a:ext cx="5181600" cy="435133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a:extLst>
              <a:ext uri="{FF2B5EF4-FFF2-40B4-BE49-F238E27FC236}">
                <a16:creationId xmlns:a16="http://schemas.microsoft.com/office/drawing/2014/main" id="{0CD030A0-12DE-5B78-EE08-02F57E5B9C38}"/>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6" name="Footer Placeholder 5">
            <a:extLst>
              <a:ext uri="{FF2B5EF4-FFF2-40B4-BE49-F238E27FC236}">
                <a16:creationId xmlns:a16="http://schemas.microsoft.com/office/drawing/2014/main" id="{4EB8AC3B-C782-D52A-0BE6-AD192CC22B7D}"/>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C1C7EEE7-C470-21B1-B849-EB3FAE2BED37}"/>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18136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7B44-3363-7A79-40E6-A0607C641E64}"/>
              </a:ext>
            </a:extLst>
          </p:cNvPr>
          <p:cNvSpPr>
            <a:spLocks noGrp="1"/>
          </p:cNvSpPr>
          <p:nvPr>
            <p:ph type="title"/>
          </p:nvPr>
        </p:nvSpPr>
        <p:spPr>
          <a:xfrm>
            <a:off x="839788" y="365125"/>
            <a:ext cx="10515600" cy="1325563"/>
          </a:xfrm>
        </p:spPr>
        <p:txBody>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30498623-6455-89C9-50F0-13FE94D84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a:extLst>
              <a:ext uri="{FF2B5EF4-FFF2-40B4-BE49-F238E27FC236}">
                <a16:creationId xmlns:a16="http://schemas.microsoft.com/office/drawing/2014/main" id="{AD22743B-9BBE-BA14-3BA9-54BE1F48EAFF}"/>
              </a:ext>
            </a:extLst>
          </p:cNvPr>
          <p:cNvSpPr>
            <a:spLocks noGrp="1"/>
          </p:cNvSpPr>
          <p:nvPr>
            <p:ph sz="half" idx="2"/>
          </p:nvPr>
        </p:nvSpPr>
        <p:spPr>
          <a:xfrm>
            <a:off x="839788" y="2505075"/>
            <a:ext cx="5157787"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a:extLst>
              <a:ext uri="{FF2B5EF4-FFF2-40B4-BE49-F238E27FC236}">
                <a16:creationId xmlns:a16="http://schemas.microsoft.com/office/drawing/2014/main" id="{F6187A8E-E327-7FF1-17DC-2D33547CD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a:extLst>
              <a:ext uri="{FF2B5EF4-FFF2-40B4-BE49-F238E27FC236}">
                <a16:creationId xmlns:a16="http://schemas.microsoft.com/office/drawing/2014/main" id="{4EA3D740-2105-CB9C-54FE-E9CA934E61F1}"/>
              </a:ext>
            </a:extLst>
          </p:cNvPr>
          <p:cNvSpPr>
            <a:spLocks noGrp="1"/>
          </p:cNvSpPr>
          <p:nvPr>
            <p:ph sz="quarter" idx="4"/>
          </p:nvPr>
        </p:nvSpPr>
        <p:spPr>
          <a:xfrm>
            <a:off x="6172200" y="2505075"/>
            <a:ext cx="5183188" cy="3684588"/>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a:extLst>
              <a:ext uri="{FF2B5EF4-FFF2-40B4-BE49-F238E27FC236}">
                <a16:creationId xmlns:a16="http://schemas.microsoft.com/office/drawing/2014/main" id="{B6529157-359F-3600-A508-3DE73B21C3DD}"/>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8" name="Footer Placeholder 7">
            <a:extLst>
              <a:ext uri="{FF2B5EF4-FFF2-40B4-BE49-F238E27FC236}">
                <a16:creationId xmlns:a16="http://schemas.microsoft.com/office/drawing/2014/main" id="{F8D4E81E-B71E-7FD6-0EB9-8DE665DE8550}"/>
              </a:ext>
            </a:extLst>
          </p:cNvPr>
          <p:cNvSpPr>
            <a:spLocks noGrp="1"/>
          </p:cNvSpPr>
          <p:nvPr>
            <p:ph type="ftr" sz="quarter" idx="11"/>
          </p:nvPr>
        </p:nvSpPr>
        <p:spPr/>
        <p:txBody>
          <a:bodyPr/>
          <a:lstStyle/>
          <a:p>
            <a:endParaRPr lang="zh-HK" altLang="en-US"/>
          </a:p>
        </p:txBody>
      </p:sp>
      <p:sp>
        <p:nvSpPr>
          <p:cNvPr id="9" name="Slide Number Placeholder 8">
            <a:extLst>
              <a:ext uri="{FF2B5EF4-FFF2-40B4-BE49-F238E27FC236}">
                <a16:creationId xmlns:a16="http://schemas.microsoft.com/office/drawing/2014/main" id="{3232ACFE-980E-F25B-256F-C45FE2559FF9}"/>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107951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6923-7173-0189-C129-A0DADE0A67C9}"/>
              </a:ext>
            </a:extLst>
          </p:cNvPr>
          <p:cNvSpPr>
            <a:spLocks noGrp="1"/>
          </p:cNvSpPr>
          <p:nvPr>
            <p:ph type="title"/>
          </p:nvPr>
        </p:nvSpPr>
        <p:spPr/>
        <p:txBody>
          <a:bodyPr/>
          <a:lstStyle/>
          <a:p>
            <a:r>
              <a:rPr lang="en-US" altLang="zh-HK"/>
              <a:t>Click to edit Master title style</a:t>
            </a:r>
            <a:endParaRPr lang="zh-HK" altLang="en-US"/>
          </a:p>
        </p:txBody>
      </p:sp>
      <p:sp>
        <p:nvSpPr>
          <p:cNvPr id="3" name="Date Placeholder 2">
            <a:extLst>
              <a:ext uri="{FF2B5EF4-FFF2-40B4-BE49-F238E27FC236}">
                <a16:creationId xmlns:a16="http://schemas.microsoft.com/office/drawing/2014/main" id="{CBEB3D80-C1B2-1F3E-BE50-C4104BB0F2B5}"/>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4" name="Footer Placeholder 3">
            <a:extLst>
              <a:ext uri="{FF2B5EF4-FFF2-40B4-BE49-F238E27FC236}">
                <a16:creationId xmlns:a16="http://schemas.microsoft.com/office/drawing/2014/main" id="{CDCB690D-F2B0-D622-D022-0BD6D64D4928}"/>
              </a:ext>
            </a:extLst>
          </p:cNvPr>
          <p:cNvSpPr>
            <a:spLocks noGrp="1"/>
          </p:cNvSpPr>
          <p:nvPr>
            <p:ph type="ftr" sz="quarter" idx="11"/>
          </p:nvPr>
        </p:nvSpPr>
        <p:spPr/>
        <p:txBody>
          <a:bodyPr/>
          <a:lstStyle/>
          <a:p>
            <a:endParaRPr lang="zh-HK" altLang="en-US"/>
          </a:p>
        </p:txBody>
      </p:sp>
      <p:sp>
        <p:nvSpPr>
          <p:cNvPr id="5" name="Slide Number Placeholder 4">
            <a:extLst>
              <a:ext uri="{FF2B5EF4-FFF2-40B4-BE49-F238E27FC236}">
                <a16:creationId xmlns:a16="http://schemas.microsoft.com/office/drawing/2014/main" id="{57CD65F1-62A7-C7CD-61C7-4784AFBAEADE}"/>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124558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AD919-0FA1-6BC1-6636-18AD3089DD4F}"/>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3" name="Footer Placeholder 2">
            <a:extLst>
              <a:ext uri="{FF2B5EF4-FFF2-40B4-BE49-F238E27FC236}">
                <a16:creationId xmlns:a16="http://schemas.microsoft.com/office/drawing/2014/main" id="{10443FDD-437F-14AB-6BAE-9C01CAA1AC88}"/>
              </a:ext>
            </a:extLst>
          </p:cNvPr>
          <p:cNvSpPr>
            <a:spLocks noGrp="1"/>
          </p:cNvSpPr>
          <p:nvPr>
            <p:ph type="ftr" sz="quarter" idx="11"/>
          </p:nvPr>
        </p:nvSpPr>
        <p:spPr/>
        <p:txBody>
          <a:bodyPr/>
          <a:lstStyle/>
          <a:p>
            <a:endParaRPr lang="zh-HK" altLang="en-US"/>
          </a:p>
        </p:txBody>
      </p:sp>
      <p:sp>
        <p:nvSpPr>
          <p:cNvPr id="4" name="Slide Number Placeholder 3">
            <a:extLst>
              <a:ext uri="{FF2B5EF4-FFF2-40B4-BE49-F238E27FC236}">
                <a16:creationId xmlns:a16="http://schemas.microsoft.com/office/drawing/2014/main" id="{B39937F4-B27B-2E9F-7499-CBE9526074AE}"/>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332093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0FF3-6910-51CA-8207-5DF8A6A1F028}"/>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Content Placeholder 2">
            <a:extLst>
              <a:ext uri="{FF2B5EF4-FFF2-40B4-BE49-F238E27FC236}">
                <a16:creationId xmlns:a16="http://schemas.microsoft.com/office/drawing/2014/main" id="{3129BECC-9DD0-760B-C293-E99B2E04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a:extLst>
              <a:ext uri="{FF2B5EF4-FFF2-40B4-BE49-F238E27FC236}">
                <a16:creationId xmlns:a16="http://schemas.microsoft.com/office/drawing/2014/main" id="{AF02DEF4-291B-DC61-E079-7DF5CF1BB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144D62E1-AC92-5FE7-8CBF-3C8F6F941811}"/>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6" name="Footer Placeholder 5">
            <a:extLst>
              <a:ext uri="{FF2B5EF4-FFF2-40B4-BE49-F238E27FC236}">
                <a16:creationId xmlns:a16="http://schemas.microsoft.com/office/drawing/2014/main" id="{A7655F34-0479-A6F1-159F-326CEE2D0766}"/>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D2ACFE82-4D69-DB60-F116-2A88F6D49A87}"/>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264639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FD12-FBA9-F036-3343-0D87253AF846}"/>
              </a:ext>
            </a:extLst>
          </p:cNvPr>
          <p:cNvSpPr>
            <a:spLocks noGrp="1"/>
          </p:cNvSpPr>
          <p:nvPr>
            <p:ph type="title"/>
          </p:nvPr>
        </p:nvSpPr>
        <p:spPr>
          <a:xfrm>
            <a:off x="839788" y="457200"/>
            <a:ext cx="3932237" cy="1600200"/>
          </a:xfrm>
        </p:spPr>
        <p:txBody>
          <a:bodyPr anchor="b"/>
          <a:lstStyle>
            <a:lvl1pPr>
              <a:defRPr sz="3200"/>
            </a:lvl1pPr>
          </a:lstStyle>
          <a:p>
            <a:r>
              <a:rPr lang="en-US" altLang="zh-HK"/>
              <a:t>Click to edit Master title style</a:t>
            </a:r>
            <a:endParaRPr lang="zh-HK" altLang="en-US"/>
          </a:p>
        </p:txBody>
      </p:sp>
      <p:sp>
        <p:nvSpPr>
          <p:cNvPr id="3" name="Picture Placeholder 2">
            <a:extLst>
              <a:ext uri="{FF2B5EF4-FFF2-40B4-BE49-F238E27FC236}">
                <a16:creationId xmlns:a16="http://schemas.microsoft.com/office/drawing/2014/main" id="{26CC9285-7A20-BA88-5D4E-993D86AF4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Text Placeholder 3">
            <a:extLst>
              <a:ext uri="{FF2B5EF4-FFF2-40B4-BE49-F238E27FC236}">
                <a16:creationId xmlns:a16="http://schemas.microsoft.com/office/drawing/2014/main" id="{A51FB344-935F-AA55-4805-8BC5F5043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Click to edit Master text styles</a:t>
            </a:r>
          </a:p>
        </p:txBody>
      </p:sp>
      <p:sp>
        <p:nvSpPr>
          <p:cNvPr id="5" name="Date Placeholder 4">
            <a:extLst>
              <a:ext uri="{FF2B5EF4-FFF2-40B4-BE49-F238E27FC236}">
                <a16:creationId xmlns:a16="http://schemas.microsoft.com/office/drawing/2014/main" id="{3F1C617D-3131-A49D-FE8E-8E5EE2F86130}"/>
              </a:ext>
            </a:extLst>
          </p:cNvPr>
          <p:cNvSpPr>
            <a:spLocks noGrp="1"/>
          </p:cNvSpPr>
          <p:nvPr>
            <p:ph type="dt" sz="half" idx="10"/>
          </p:nvPr>
        </p:nvSpPr>
        <p:spPr/>
        <p:txBody>
          <a:bodyPr/>
          <a:lstStyle/>
          <a:p>
            <a:fld id="{F575A897-810F-4CB4-8312-1C8D230F948E}" type="datetimeFigureOut">
              <a:rPr lang="zh-HK" altLang="en-US" smtClean="0"/>
              <a:t>30/10/2025</a:t>
            </a:fld>
            <a:endParaRPr lang="zh-HK" altLang="en-US"/>
          </a:p>
        </p:txBody>
      </p:sp>
      <p:sp>
        <p:nvSpPr>
          <p:cNvPr id="6" name="Footer Placeholder 5">
            <a:extLst>
              <a:ext uri="{FF2B5EF4-FFF2-40B4-BE49-F238E27FC236}">
                <a16:creationId xmlns:a16="http://schemas.microsoft.com/office/drawing/2014/main" id="{1984477C-F31A-E749-D8BC-7D64CBB92E62}"/>
              </a:ext>
            </a:extLst>
          </p:cNvPr>
          <p:cNvSpPr>
            <a:spLocks noGrp="1"/>
          </p:cNvSpPr>
          <p:nvPr>
            <p:ph type="ftr" sz="quarter" idx="11"/>
          </p:nvPr>
        </p:nvSpPr>
        <p:spPr/>
        <p:txBody>
          <a:bodyPr/>
          <a:lstStyle/>
          <a:p>
            <a:endParaRPr lang="zh-HK" altLang="en-US"/>
          </a:p>
        </p:txBody>
      </p:sp>
      <p:sp>
        <p:nvSpPr>
          <p:cNvPr id="7" name="Slide Number Placeholder 6">
            <a:extLst>
              <a:ext uri="{FF2B5EF4-FFF2-40B4-BE49-F238E27FC236}">
                <a16:creationId xmlns:a16="http://schemas.microsoft.com/office/drawing/2014/main" id="{F3EB2A66-0722-B0CE-5B18-CA7FBBB98D88}"/>
              </a:ext>
            </a:extLst>
          </p:cNvPr>
          <p:cNvSpPr>
            <a:spLocks noGrp="1"/>
          </p:cNvSpPr>
          <p:nvPr>
            <p:ph type="sldNum" sz="quarter" idx="12"/>
          </p:nvPr>
        </p:nvSpPr>
        <p:spPr/>
        <p:txBody>
          <a:body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2508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ECD92-417F-42CE-9859-C7E022ECF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K"/>
              <a:t>Click to edit Master title style</a:t>
            </a:r>
            <a:endParaRPr lang="zh-HK" altLang="en-US"/>
          </a:p>
        </p:txBody>
      </p:sp>
      <p:sp>
        <p:nvSpPr>
          <p:cNvPr id="3" name="Text Placeholder 2">
            <a:extLst>
              <a:ext uri="{FF2B5EF4-FFF2-40B4-BE49-F238E27FC236}">
                <a16:creationId xmlns:a16="http://schemas.microsoft.com/office/drawing/2014/main" id="{F5BF9610-BED1-2F47-C89C-B6F7ABA38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a:extLst>
              <a:ext uri="{FF2B5EF4-FFF2-40B4-BE49-F238E27FC236}">
                <a16:creationId xmlns:a16="http://schemas.microsoft.com/office/drawing/2014/main" id="{734281D6-1C3D-E4C8-84D5-6A104FA5C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75A897-810F-4CB4-8312-1C8D230F948E}" type="datetimeFigureOut">
              <a:rPr lang="zh-HK" altLang="en-US" smtClean="0"/>
              <a:t>30/10/2025</a:t>
            </a:fld>
            <a:endParaRPr lang="zh-HK" altLang="en-US"/>
          </a:p>
        </p:txBody>
      </p:sp>
      <p:sp>
        <p:nvSpPr>
          <p:cNvPr id="5" name="Footer Placeholder 4">
            <a:extLst>
              <a:ext uri="{FF2B5EF4-FFF2-40B4-BE49-F238E27FC236}">
                <a16:creationId xmlns:a16="http://schemas.microsoft.com/office/drawing/2014/main" id="{AD63139C-A2F1-411A-BEEC-8B22352AC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HK" altLang="en-US"/>
          </a:p>
        </p:txBody>
      </p:sp>
      <p:sp>
        <p:nvSpPr>
          <p:cNvPr id="6" name="Slide Number Placeholder 5">
            <a:extLst>
              <a:ext uri="{FF2B5EF4-FFF2-40B4-BE49-F238E27FC236}">
                <a16:creationId xmlns:a16="http://schemas.microsoft.com/office/drawing/2014/main" id="{8A115804-DC42-2DA9-F6F7-0218EDA6B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552824-7A99-463F-A1F0-9402C309407B}" type="slidenum">
              <a:rPr lang="zh-HK" altLang="en-US" smtClean="0"/>
              <a:t>‹#›</a:t>
            </a:fld>
            <a:endParaRPr lang="zh-HK" altLang="en-US"/>
          </a:p>
        </p:txBody>
      </p:sp>
    </p:spTree>
    <p:extLst>
      <p:ext uri="{BB962C8B-B14F-4D97-AF65-F5344CB8AC3E}">
        <p14:creationId xmlns:p14="http://schemas.microsoft.com/office/powerpoint/2010/main" val="1882572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F277-BAC4-C6A9-405D-EC6D25502128}"/>
              </a:ext>
            </a:extLst>
          </p:cNvPr>
          <p:cNvSpPr>
            <a:spLocks noGrp="1"/>
          </p:cNvSpPr>
          <p:nvPr>
            <p:ph type="ctrTitle"/>
          </p:nvPr>
        </p:nvSpPr>
        <p:spPr/>
        <p:txBody>
          <a:bodyPr>
            <a:normAutofit/>
          </a:bodyPr>
          <a:lstStyle/>
          <a:p>
            <a:r>
              <a:rPr lang="en-US" altLang="zh-HK" b="1" dirty="0"/>
              <a:t>Authentication &amp; Authorization in Chatbots</a:t>
            </a:r>
            <a:endParaRPr lang="zh-HK" altLang="en-US" dirty="0"/>
          </a:p>
        </p:txBody>
      </p:sp>
      <p:sp>
        <p:nvSpPr>
          <p:cNvPr id="3" name="Subtitle 2">
            <a:extLst>
              <a:ext uri="{FF2B5EF4-FFF2-40B4-BE49-F238E27FC236}">
                <a16:creationId xmlns:a16="http://schemas.microsoft.com/office/drawing/2014/main" id="{BCDF5D55-A548-86D4-7C7E-ADFF416B01CD}"/>
              </a:ext>
            </a:extLst>
          </p:cNvPr>
          <p:cNvSpPr>
            <a:spLocks noGrp="1"/>
          </p:cNvSpPr>
          <p:nvPr>
            <p:ph type="subTitle" idx="1"/>
          </p:nvPr>
        </p:nvSpPr>
        <p:spPr/>
        <p:txBody>
          <a:bodyPr/>
          <a:lstStyle/>
          <a:p>
            <a:endParaRPr lang="zh-HK" altLang="en-US"/>
          </a:p>
        </p:txBody>
      </p:sp>
    </p:spTree>
    <p:extLst>
      <p:ext uri="{BB962C8B-B14F-4D97-AF65-F5344CB8AC3E}">
        <p14:creationId xmlns:p14="http://schemas.microsoft.com/office/powerpoint/2010/main" val="182428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2A1D-1BEB-724A-761C-8A5080B14650}"/>
              </a:ext>
            </a:extLst>
          </p:cNvPr>
          <p:cNvSpPr>
            <a:spLocks noGrp="1"/>
          </p:cNvSpPr>
          <p:nvPr>
            <p:ph type="title"/>
          </p:nvPr>
        </p:nvSpPr>
        <p:spPr/>
        <p:txBody>
          <a:bodyPr/>
          <a:lstStyle/>
          <a:p>
            <a:r>
              <a:rPr lang="en-US" altLang="zh-HK" b="1" dirty="0"/>
              <a:t>When to Use Each Method</a:t>
            </a:r>
            <a:endParaRPr lang="zh-HK" altLang="en-US" dirty="0"/>
          </a:p>
        </p:txBody>
      </p:sp>
      <p:sp>
        <p:nvSpPr>
          <p:cNvPr id="3" name="Content Placeholder 2">
            <a:extLst>
              <a:ext uri="{FF2B5EF4-FFF2-40B4-BE49-F238E27FC236}">
                <a16:creationId xmlns:a16="http://schemas.microsoft.com/office/drawing/2014/main" id="{12FA723C-80BB-C5D6-E498-935F2D25114A}"/>
              </a:ext>
            </a:extLst>
          </p:cNvPr>
          <p:cNvSpPr>
            <a:spLocks noGrp="1"/>
          </p:cNvSpPr>
          <p:nvPr>
            <p:ph idx="1"/>
          </p:nvPr>
        </p:nvSpPr>
        <p:spPr>
          <a:xfrm>
            <a:off x="838200" y="1825625"/>
            <a:ext cx="4803648" cy="4351338"/>
          </a:xfrm>
        </p:spPr>
        <p:txBody>
          <a:bodyPr>
            <a:normAutofit fontScale="62500" lnSpcReduction="20000"/>
          </a:bodyPr>
          <a:lstStyle/>
          <a:p>
            <a:r>
              <a:rPr lang="en-US" altLang="zh-HK" b="1" dirty="0"/>
              <a:t>JWT = Json Web Token</a:t>
            </a:r>
          </a:p>
          <a:p>
            <a:endParaRPr lang="en-US" altLang="zh-HK" b="1" dirty="0"/>
          </a:p>
          <a:p>
            <a:r>
              <a:rPr lang="en-US" altLang="zh-HK" b="1" dirty="0"/>
              <a:t>Traditional web app → Sessions + Cookies</a:t>
            </a:r>
          </a:p>
          <a:p>
            <a:pPr lvl="1"/>
            <a:r>
              <a:rPr lang="en-US" altLang="zh-HK" dirty="0"/>
              <a:t>Server-rendered applications with monolithic architectures benefit from sessions as they already maintain server-side state and use sticky load balancing.</a:t>
            </a:r>
          </a:p>
          <a:p>
            <a:pPr lvl="1"/>
            <a:endParaRPr lang="en-US" altLang="zh-HK" dirty="0"/>
          </a:p>
          <a:p>
            <a:r>
              <a:rPr lang="en-US" altLang="zh-HK" b="1" dirty="0"/>
              <a:t>SPA/Mobile/API → JWT Tokens</a:t>
            </a:r>
          </a:p>
          <a:p>
            <a:pPr lvl="1"/>
            <a:r>
              <a:rPr lang="en-US" altLang="zh-HK" dirty="0"/>
              <a:t>Single-page applications, mobile apps, and REST APIs need stateless authentication that works across distributed servers and doesn't rely on cookies.</a:t>
            </a:r>
          </a:p>
          <a:p>
            <a:pPr lvl="1"/>
            <a:endParaRPr lang="en-US" altLang="zh-HK" dirty="0"/>
          </a:p>
          <a:p>
            <a:r>
              <a:rPr lang="en-US" altLang="zh-HK" b="1" dirty="0"/>
              <a:t>Microservices → JWT for stateless auth</a:t>
            </a:r>
          </a:p>
          <a:p>
            <a:pPr lvl="1"/>
            <a:r>
              <a:rPr lang="en-US" altLang="zh-HK" dirty="0"/>
              <a:t>Microservices architectures require each service to independently verify authentication without sharing session state or querying a central database.</a:t>
            </a:r>
          </a:p>
          <a:p>
            <a:endParaRPr lang="zh-HK" altLang="en-US" dirty="0"/>
          </a:p>
        </p:txBody>
      </p:sp>
      <p:pic>
        <p:nvPicPr>
          <p:cNvPr id="5" name="Picture 4">
            <a:extLst>
              <a:ext uri="{FF2B5EF4-FFF2-40B4-BE49-F238E27FC236}">
                <a16:creationId xmlns:a16="http://schemas.microsoft.com/office/drawing/2014/main" id="{78CD1F86-9002-A943-8557-CDD2D035260C}"/>
              </a:ext>
            </a:extLst>
          </p:cNvPr>
          <p:cNvPicPr>
            <a:picLocks noChangeAspect="1"/>
          </p:cNvPicPr>
          <p:nvPr/>
        </p:nvPicPr>
        <p:blipFill>
          <a:blip r:embed="rId2"/>
          <a:stretch>
            <a:fillRect/>
          </a:stretch>
        </p:blipFill>
        <p:spPr>
          <a:xfrm>
            <a:off x="5738429" y="1690689"/>
            <a:ext cx="5922157" cy="3539680"/>
          </a:xfrm>
          <a:prstGeom prst="rect">
            <a:avLst/>
          </a:prstGeom>
        </p:spPr>
      </p:pic>
    </p:spTree>
    <p:extLst>
      <p:ext uri="{BB962C8B-B14F-4D97-AF65-F5344CB8AC3E}">
        <p14:creationId xmlns:p14="http://schemas.microsoft.com/office/powerpoint/2010/main" val="373701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EA50-263C-E9AF-F282-716D17D1A522}"/>
              </a:ext>
            </a:extLst>
          </p:cNvPr>
          <p:cNvSpPr>
            <a:spLocks noGrp="1"/>
          </p:cNvSpPr>
          <p:nvPr>
            <p:ph type="title"/>
          </p:nvPr>
        </p:nvSpPr>
        <p:spPr>
          <a:xfrm>
            <a:off x="838200" y="2998597"/>
            <a:ext cx="10515600" cy="1325563"/>
          </a:xfrm>
        </p:spPr>
        <p:txBody>
          <a:bodyPr/>
          <a:lstStyle/>
          <a:p>
            <a:pPr algn="ctr"/>
            <a:r>
              <a:rPr lang="en-US" altLang="zh-HK" dirty="0"/>
              <a:t>Sessions &amp; Cookies</a:t>
            </a:r>
            <a:endParaRPr lang="zh-HK" altLang="en-US" dirty="0"/>
          </a:p>
        </p:txBody>
      </p:sp>
    </p:spTree>
    <p:extLst>
      <p:ext uri="{BB962C8B-B14F-4D97-AF65-F5344CB8AC3E}">
        <p14:creationId xmlns:p14="http://schemas.microsoft.com/office/powerpoint/2010/main" val="192706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E3BFB-93D3-773C-B1C5-2E93427F8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43AD7-C4DD-3A57-C24C-D1E96211CB78}"/>
              </a:ext>
            </a:extLst>
          </p:cNvPr>
          <p:cNvSpPr>
            <a:spLocks noGrp="1"/>
          </p:cNvSpPr>
          <p:nvPr>
            <p:ph type="title"/>
          </p:nvPr>
        </p:nvSpPr>
        <p:spPr/>
        <p:txBody>
          <a:bodyPr/>
          <a:lstStyle/>
          <a:p>
            <a:r>
              <a:rPr lang="en-US" altLang="zh-HK" b="1" dirty="0"/>
              <a:t>When to Use Each Method</a:t>
            </a:r>
            <a:endParaRPr lang="zh-HK" altLang="en-US" dirty="0"/>
          </a:p>
        </p:txBody>
      </p:sp>
      <p:pic>
        <p:nvPicPr>
          <p:cNvPr id="5" name="Picture 4">
            <a:extLst>
              <a:ext uri="{FF2B5EF4-FFF2-40B4-BE49-F238E27FC236}">
                <a16:creationId xmlns:a16="http://schemas.microsoft.com/office/drawing/2014/main" id="{3C6EDDBD-5888-44D2-E544-25A027614766}"/>
              </a:ext>
            </a:extLst>
          </p:cNvPr>
          <p:cNvPicPr>
            <a:picLocks noChangeAspect="1"/>
          </p:cNvPicPr>
          <p:nvPr/>
        </p:nvPicPr>
        <p:blipFill>
          <a:blip r:embed="rId2"/>
          <a:stretch>
            <a:fillRect/>
          </a:stretch>
        </p:blipFill>
        <p:spPr>
          <a:xfrm>
            <a:off x="3218688" y="2074737"/>
            <a:ext cx="5922157" cy="3539680"/>
          </a:xfrm>
          <a:prstGeom prst="rect">
            <a:avLst/>
          </a:prstGeom>
        </p:spPr>
      </p:pic>
      <p:sp>
        <p:nvSpPr>
          <p:cNvPr id="7" name="Rectangle: Rounded Corners 6">
            <a:extLst>
              <a:ext uri="{FF2B5EF4-FFF2-40B4-BE49-F238E27FC236}">
                <a16:creationId xmlns:a16="http://schemas.microsoft.com/office/drawing/2014/main" id="{C0A08F38-1735-DCFA-9CBE-599C9A979DD0}"/>
              </a:ext>
            </a:extLst>
          </p:cNvPr>
          <p:cNvSpPr/>
          <p:nvPr/>
        </p:nvSpPr>
        <p:spPr>
          <a:xfrm>
            <a:off x="3474720" y="4846321"/>
            <a:ext cx="1527048" cy="76809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97339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6814-1F42-300B-0DEA-D8E38C988D6B}"/>
              </a:ext>
            </a:extLst>
          </p:cNvPr>
          <p:cNvSpPr>
            <a:spLocks noGrp="1"/>
          </p:cNvSpPr>
          <p:nvPr>
            <p:ph type="title"/>
          </p:nvPr>
        </p:nvSpPr>
        <p:spPr/>
        <p:txBody>
          <a:bodyPr/>
          <a:lstStyle/>
          <a:p>
            <a:r>
              <a:rPr lang="en-US" altLang="zh-HK" b="1" dirty="0"/>
              <a:t>Understanding Sessions</a:t>
            </a:r>
            <a:endParaRPr lang="zh-HK" altLang="en-US" dirty="0"/>
          </a:p>
        </p:txBody>
      </p:sp>
      <p:sp>
        <p:nvSpPr>
          <p:cNvPr id="3" name="Content Placeholder 2">
            <a:extLst>
              <a:ext uri="{FF2B5EF4-FFF2-40B4-BE49-F238E27FC236}">
                <a16:creationId xmlns:a16="http://schemas.microsoft.com/office/drawing/2014/main" id="{0E818E0B-F278-3516-D980-6A1D36BACB33}"/>
              </a:ext>
            </a:extLst>
          </p:cNvPr>
          <p:cNvSpPr>
            <a:spLocks noGrp="1"/>
          </p:cNvSpPr>
          <p:nvPr>
            <p:ph idx="1"/>
          </p:nvPr>
        </p:nvSpPr>
        <p:spPr>
          <a:xfrm>
            <a:off x="838200" y="1825625"/>
            <a:ext cx="4831080" cy="4351338"/>
          </a:xfrm>
        </p:spPr>
        <p:txBody>
          <a:bodyPr>
            <a:normAutofit fontScale="70000" lnSpcReduction="20000"/>
          </a:bodyPr>
          <a:lstStyle/>
          <a:p>
            <a:r>
              <a:rPr lang="en-US" altLang="zh-HK" b="1" dirty="0"/>
              <a:t>Server stores user data, browser gets ID</a:t>
            </a:r>
          </a:p>
          <a:p>
            <a:pPr lvl="1"/>
            <a:r>
              <a:rPr lang="en-US" altLang="zh-HK" dirty="0"/>
              <a:t>The server maintains a session store containing all user information while sending only a lightweight session identifier to the client's browser.</a:t>
            </a:r>
          </a:p>
          <a:p>
            <a:pPr lvl="1"/>
            <a:endParaRPr lang="en-US" altLang="zh-HK" dirty="0"/>
          </a:p>
          <a:p>
            <a:r>
              <a:rPr lang="en-US" altLang="zh-HK" b="1" dirty="0"/>
              <a:t>Like hotel keycard - card has ID, hotel has your info</a:t>
            </a:r>
          </a:p>
          <a:p>
            <a:pPr lvl="1"/>
            <a:r>
              <a:rPr lang="en-US" altLang="zh-HK" dirty="0"/>
              <a:t>Your hotel keycard only contains a room number (session ID), but the hotel's system has all your personal information, reservation details, and preferences.</a:t>
            </a:r>
          </a:p>
          <a:p>
            <a:pPr lvl="1"/>
            <a:endParaRPr lang="en-US" altLang="zh-HK" dirty="0"/>
          </a:p>
          <a:p>
            <a:r>
              <a:rPr lang="en-US" altLang="zh-HK" b="1" dirty="0"/>
              <a:t>Session ID stored in cookie</a:t>
            </a:r>
          </a:p>
          <a:p>
            <a:pPr lvl="1"/>
            <a:r>
              <a:rPr lang="en-US" altLang="zh-HK" dirty="0"/>
              <a:t>Browsers automatically store the session ID in a cookie and include it with every request, allowing the server to identify and retrieve the user's session data.</a:t>
            </a:r>
          </a:p>
          <a:p>
            <a:endParaRPr lang="zh-HK" altLang="en-US" dirty="0"/>
          </a:p>
        </p:txBody>
      </p:sp>
      <p:pic>
        <p:nvPicPr>
          <p:cNvPr id="5" name="Picture 4">
            <a:extLst>
              <a:ext uri="{FF2B5EF4-FFF2-40B4-BE49-F238E27FC236}">
                <a16:creationId xmlns:a16="http://schemas.microsoft.com/office/drawing/2014/main" id="{8372378A-F7C5-A483-5CEB-8FF488DAFCF6}"/>
              </a:ext>
            </a:extLst>
          </p:cNvPr>
          <p:cNvPicPr>
            <a:picLocks noChangeAspect="1"/>
          </p:cNvPicPr>
          <p:nvPr/>
        </p:nvPicPr>
        <p:blipFill>
          <a:blip r:embed="rId2"/>
          <a:stretch>
            <a:fillRect/>
          </a:stretch>
        </p:blipFill>
        <p:spPr>
          <a:xfrm>
            <a:off x="5956720" y="1714975"/>
            <a:ext cx="5801535" cy="4572638"/>
          </a:xfrm>
          <a:prstGeom prst="rect">
            <a:avLst/>
          </a:prstGeom>
        </p:spPr>
      </p:pic>
    </p:spTree>
    <p:extLst>
      <p:ext uri="{BB962C8B-B14F-4D97-AF65-F5344CB8AC3E}">
        <p14:creationId xmlns:p14="http://schemas.microsoft.com/office/powerpoint/2010/main" val="21029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E311-AB57-CA2E-7CAD-B74545D22BE7}"/>
              </a:ext>
            </a:extLst>
          </p:cNvPr>
          <p:cNvSpPr>
            <a:spLocks noGrp="1"/>
          </p:cNvSpPr>
          <p:nvPr>
            <p:ph type="title"/>
          </p:nvPr>
        </p:nvSpPr>
        <p:spPr/>
        <p:txBody>
          <a:bodyPr/>
          <a:lstStyle/>
          <a:p>
            <a:r>
              <a:rPr lang="en-US" altLang="zh-HK" b="1" dirty="0"/>
              <a:t>Cookies Explained</a:t>
            </a:r>
            <a:endParaRPr lang="zh-HK" altLang="en-US" dirty="0"/>
          </a:p>
        </p:txBody>
      </p:sp>
      <p:sp>
        <p:nvSpPr>
          <p:cNvPr id="3" name="Content Placeholder 2">
            <a:extLst>
              <a:ext uri="{FF2B5EF4-FFF2-40B4-BE49-F238E27FC236}">
                <a16:creationId xmlns:a16="http://schemas.microsoft.com/office/drawing/2014/main" id="{9A0995BC-3C75-59A0-7264-F96FC33293F0}"/>
              </a:ext>
            </a:extLst>
          </p:cNvPr>
          <p:cNvSpPr>
            <a:spLocks noGrp="1"/>
          </p:cNvSpPr>
          <p:nvPr>
            <p:ph idx="1"/>
          </p:nvPr>
        </p:nvSpPr>
        <p:spPr/>
        <p:txBody>
          <a:bodyPr>
            <a:normAutofit fontScale="92500" lnSpcReduction="10000"/>
          </a:bodyPr>
          <a:lstStyle/>
          <a:p>
            <a:r>
              <a:rPr lang="en-US" altLang="zh-HK" b="1" dirty="0"/>
              <a:t>Small data stored in browser</a:t>
            </a:r>
          </a:p>
          <a:p>
            <a:pPr lvl="1"/>
            <a:r>
              <a:rPr lang="en-US" altLang="zh-HK" dirty="0"/>
              <a:t>Cookies are tiny text files (typically under 4KB) that websites store on your computer to remember information between page visits.</a:t>
            </a:r>
          </a:p>
          <a:p>
            <a:endParaRPr lang="en-US" altLang="zh-HK" b="1" dirty="0"/>
          </a:p>
          <a:p>
            <a:r>
              <a:rPr lang="en-US" altLang="zh-HK" b="1" dirty="0"/>
              <a:t>Like a claim ticket at coat check</a:t>
            </a:r>
          </a:p>
          <a:p>
            <a:pPr lvl="1"/>
            <a:r>
              <a:rPr lang="en-US" altLang="zh-HK" dirty="0"/>
              <a:t>Just as a coat check gives you a numbered ticket to retrieve your coat, cookies give your browser an identifier to retrieve your session data from the server.</a:t>
            </a:r>
          </a:p>
          <a:p>
            <a:endParaRPr lang="en-US" altLang="zh-HK" b="1" dirty="0"/>
          </a:p>
          <a:p>
            <a:r>
              <a:rPr lang="en-US" altLang="zh-HK" b="1" dirty="0"/>
              <a:t>Automatically sent with requests</a:t>
            </a:r>
          </a:p>
          <a:p>
            <a:pPr lvl="1"/>
            <a:r>
              <a:rPr lang="en-US" altLang="zh-HK" dirty="0"/>
              <a:t>Your browser automatically includes relevant cookies with each HTTP request to the website, allowing the server to recognize you without manual input.</a:t>
            </a:r>
          </a:p>
          <a:p>
            <a:endParaRPr lang="zh-HK" altLang="en-US" dirty="0"/>
          </a:p>
        </p:txBody>
      </p:sp>
    </p:spTree>
    <p:extLst>
      <p:ext uri="{BB962C8B-B14F-4D97-AF65-F5344CB8AC3E}">
        <p14:creationId xmlns:p14="http://schemas.microsoft.com/office/powerpoint/2010/main" val="123920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9021-F4FB-D318-CDD6-E0593598FDF6}"/>
              </a:ext>
            </a:extLst>
          </p:cNvPr>
          <p:cNvSpPr>
            <a:spLocks noGrp="1"/>
          </p:cNvSpPr>
          <p:nvPr>
            <p:ph type="title"/>
          </p:nvPr>
        </p:nvSpPr>
        <p:spPr/>
        <p:txBody>
          <a:bodyPr/>
          <a:lstStyle/>
          <a:p>
            <a:r>
              <a:rPr lang="en-US" altLang="zh-HK" b="1" dirty="0"/>
              <a:t>Sessions vs Tokens Comparison</a:t>
            </a:r>
            <a:endParaRPr lang="zh-HK" altLang="en-US" dirty="0"/>
          </a:p>
        </p:txBody>
      </p:sp>
      <p:sp>
        <p:nvSpPr>
          <p:cNvPr id="3" name="Content Placeholder 2">
            <a:extLst>
              <a:ext uri="{FF2B5EF4-FFF2-40B4-BE49-F238E27FC236}">
                <a16:creationId xmlns:a16="http://schemas.microsoft.com/office/drawing/2014/main" id="{B43C928A-3FB0-1097-1698-D76462D51C5B}"/>
              </a:ext>
            </a:extLst>
          </p:cNvPr>
          <p:cNvSpPr>
            <a:spLocks noGrp="1"/>
          </p:cNvSpPr>
          <p:nvPr>
            <p:ph idx="1"/>
          </p:nvPr>
        </p:nvSpPr>
        <p:spPr>
          <a:xfrm>
            <a:off x="838200" y="1825625"/>
            <a:ext cx="4949952" cy="4351338"/>
          </a:xfrm>
        </p:spPr>
        <p:txBody>
          <a:bodyPr>
            <a:normAutofit fontScale="62500" lnSpcReduction="20000"/>
          </a:bodyPr>
          <a:lstStyle/>
          <a:p>
            <a:r>
              <a:rPr lang="en-US" altLang="zh-HK" b="1" dirty="0"/>
              <a:t>Sessions: Data on server, scalability issues</a:t>
            </a:r>
          </a:p>
          <a:p>
            <a:pPr lvl="1"/>
            <a:r>
              <a:rPr lang="en-US" altLang="zh-HK" dirty="0"/>
              <a:t>Session-based authentication requires a centralized session store that all servers must access, creating a bottleneck and single point of failure in distributed systems.</a:t>
            </a:r>
          </a:p>
          <a:p>
            <a:pPr lvl="1"/>
            <a:endParaRPr lang="en-US" altLang="zh-HK" dirty="0"/>
          </a:p>
          <a:p>
            <a:r>
              <a:rPr lang="en-US" altLang="zh-HK" b="1" dirty="0"/>
              <a:t>Tokens (JWT): Data in token, scales infinitely</a:t>
            </a:r>
          </a:p>
          <a:p>
            <a:pPr lvl="1"/>
            <a:r>
              <a:rPr lang="en-US" altLang="zh-HK" dirty="0"/>
              <a:t>JWT tokens enable horizontal scaling as any server can verify the token independently without shared state or database lookups, perfect for cloud-native architectures.</a:t>
            </a:r>
          </a:p>
          <a:p>
            <a:pPr lvl="1"/>
            <a:endParaRPr lang="en-US" altLang="zh-HK" dirty="0"/>
          </a:p>
          <a:p>
            <a:r>
              <a:rPr lang="en-US" altLang="zh-HK" b="1" dirty="0"/>
              <a:t>Choose based on your architecture needs</a:t>
            </a:r>
          </a:p>
          <a:p>
            <a:pPr lvl="1"/>
            <a:r>
              <a:rPr lang="en-US" altLang="zh-HK" dirty="0"/>
              <a:t>Use sessions for traditional monolithic apps with sticky sessions, and JWTs for modern distributed systems, SPAs, mobile apps, and microservices.</a:t>
            </a:r>
          </a:p>
        </p:txBody>
      </p:sp>
      <p:pic>
        <p:nvPicPr>
          <p:cNvPr id="5" name="Picture 4">
            <a:extLst>
              <a:ext uri="{FF2B5EF4-FFF2-40B4-BE49-F238E27FC236}">
                <a16:creationId xmlns:a16="http://schemas.microsoft.com/office/drawing/2014/main" id="{BCCC9BA8-DD3F-29D8-A2BD-88D29219190F}"/>
              </a:ext>
            </a:extLst>
          </p:cNvPr>
          <p:cNvPicPr>
            <a:picLocks noChangeAspect="1"/>
          </p:cNvPicPr>
          <p:nvPr/>
        </p:nvPicPr>
        <p:blipFill>
          <a:blip r:embed="rId2"/>
          <a:stretch>
            <a:fillRect/>
          </a:stretch>
        </p:blipFill>
        <p:spPr>
          <a:xfrm>
            <a:off x="6403850" y="1708976"/>
            <a:ext cx="1600423" cy="4296375"/>
          </a:xfrm>
          <a:prstGeom prst="rect">
            <a:avLst/>
          </a:prstGeom>
        </p:spPr>
      </p:pic>
      <p:pic>
        <p:nvPicPr>
          <p:cNvPr id="7" name="Picture 6">
            <a:extLst>
              <a:ext uri="{FF2B5EF4-FFF2-40B4-BE49-F238E27FC236}">
                <a16:creationId xmlns:a16="http://schemas.microsoft.com/office/drawing/2014/main" id="{C80BB985-1883-0329-730E-63D3440238C5}"/>
              </a:ext>
            </a:extLst>
          </p:cNvPr>
          <p:cNvPicPr>
            <a:picLocks noChangeAspect="1"/>
          </p:cNvPicPr>
          <p:nvPr/>
        </p:nvPicPr>
        <p:blipFill>
          <a:blip r:embed="rId3"/>
          <a:stretch>
            <a:fillRect/>
          </a:stretch>
        </p:blipFill>
        <p:spPr>
          <a:xfrm>
            <a:off x="8555051" y="1690688"/>
            <a:ext cx="1629002" cy="4258269"/>
          </a:xfrm>
          <a:prstGeom prst="rect">
            <a:avLst/>
          </a:prstGeom>
        </p:spPr>
      </p:pic>
    </p:spTree>
    <p:extLst>
      <p:ext uri="{BB962C8B-B14F-4D97-AF65-F5344CB8AC3E}">
        <p14:creationId xmlns:p14="http://schemas.microsoft.com/office/powerpoint/2010/main" val="361486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45E64-DD2D-3F04-D4E9-8F0A01CA3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853BA-B658-14AC-C71F-D9458A6E5535}"/>
              </a:ext>
            </a:extLst>
          </p:cNvPr>
          <p:cNvSpPr>
            <a:spLocks noGrp="1"/>
          </p:cNvSpPr>
          <p:nvPr>
            <p:ph type="title"/>
          </p:nvPr>
        </p:nvSpPr>
        <p:spPr>
          <a:xfrm>
            <a:off x="902208" y="2766218"/>
            <a:ext cx="10515600" cy="1325563"/>
          </a:xfrm>
        </p:spPr>
        <p:txBody>
          <a:bodyPr/>
          <a:lstStyle/>
          <a:p>
            <a:pPr algn="ctr"/>
            <a:r>
              <a:rPr lang="en-US" altLang="zh-HK" dirty="0"/>
              <a:t>Tokens</a:t>
            </a:r>
            <a:endParaRPr lang="zh-HK" altLang="en-US" dirty="0"/>
          </a:p>
        </p:txBody>
      </p:sp>
    </p:spTree>
    <p:extLst>
      <p:ext uri="{BB962C8B-B14F-4D97-AF65-F5344CB8AC3E}">
        <p14:creationId xmlns:p14="http://schemas.microsoft.com/office/powerpoint/2010/main" val="105956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C08F-F07F-4FD7-A733-A5F651AE1915}"/>
              </a:ext>
            </a:extLst>
          </p:cNvPr>
          <p:cNvSpPr>
            <a:spLocks noGrp="1"/>
          </p:cNvSpPr>
          <p:nvPr>
            <p:ph type="title"/>
          </p:nvPr>
        </p:nvSpPr>
        <p:spPr/>
        <p:txBody>
          <a:bodyPr/>
          <a:lstStyle/>
          <a:p>
            <a:r>
              <a:rPr lang="en-US" altLang="zh-HK" b="1" dirty="0"/>
              <a:t>Sessions vs Tokens</a:t>
            </a:r>
            <a:endParaRPr lang="zh-HK" altLang="en-US" dirty="0"/>
          </a:p>
        </p:txBody>
      </p:sp>
      <p:sp>
        <p:nvSpPr>
          <p:cNvPr id="3" name="Content Placeholder 2">
            <a:extLst>
              <a:ext uri="{FF2B5EF4-FFF2-40B4-BE49-F238E27FC236}">
                <a16:creationId xmlns:a16="http://schemas.microsoft.com/office/drawing/2014/main" id="{1A696D25-50AA-0FBB-F01C-665F43EAB3C3}"/>
              </a:ext>
            </a:extLst>
          </p:cNvPr>
          <p:cNvSpPr>
            <a:spLocks noGrp="1"/>
          </p:cNvSpPr>
          <p:nvPr>
            <p:ph idx="1"/>
          </p:nvPr>
        </p:nvSpPr>
        <p:spPr/>
        <p:txBody>
          <a:bodyPr>
            <a:normAutofit fontScale="92500"/>
          </a:bodyPr>
          <a:lstStyle/>
          <a:p>
            <a:r>
              <a:rPr lang="en-US" altLang="zh-HK" b="1" dirty="0"/>
              <a:t>Sessions: Data stored on server</a:t>
            </a:r>
          </a:p>
          <a:p>
            <a:pPr lvl="1"/>
            <a:r>
              <a:rPr lang="en-US" altLang="zh-HK" dirty="0"/>
              <a:t>Session-based authentication stores user data on the server and gives the browser only a session ID, requiring server lookups for each request.</a:t>
            </a:r>
          </a:p>
          <a:p>
            <a:pPr lvl="1"/>
            <a:endParaRPr lang="en-US" altLang="zh-HK" dirty="0"/>
          </a:p>
          <a:p>
            <a:r>
              <a:rPr lang="en-US" altLang="zh-HK" b="1" dirty="0"/>
              <a:t>Tokens: Self-contained, no server lookup</a:t>
            </a:r>
          </a:p>
          <a:p>
            <a:pPr lvl="1"/>
            <a:r>
              <a:rPr lang="en-US" altLang="zh-HK" dirty="0"/>
              <a:t>Token-based authentication (like JWT) embeds all user information within the token itself, eliminating the need for server-side session storage.</a:t>
            </a:r>
          </a:p>
          <a:p>
            <a:endParaRPr lang="en-US" altLang="zh-HK" b="1" dirty="0"/>
          </a:p>
          <a:p>
            <a:r>
              <a:rPr lang="en-US" altLang="zh-HK" b="1" dirty="0"/>
              <a:t>Tokens scale better for APIs</a:t>
            </a:r>
          </a:p>
          <a:p>
            <a:pPr lvl="1"/>
            <a:r>
              <a:rPr lang="en-US" altLang="zh-HK" dirty="0"/>
              <a:t>Tokens are stateless and can be verified independently by any server, making them ideal for distributed systems, microservices, and mobile applications.</a:t>
            </a:r>
          </a:p>
          <a:p>
            <a:endParaRPr lang="zh-HK" altLang="en-US" dirty="0"/>
          </a:p>
        </p:txBody>
      </p:sp>
    </p:spTree>
    <p:extLst>
      <p:ext uri="{BB962C8B-B14F-4D97-AF65-F5344CB8AC3E}">
        <p14:creationId xmlns:p14="http://schemas.microsoft.com/office/powerpoint/2010/main" val="86399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EA1E-EBD8-8AD8-0076-2AE10273CFBD}"/>
              </a:ext>
            </a:extLst>
          </p:cNvPr>
          <p:cNvSpPr>
            <a:spLocks noGrp="1"/>
          </p:cNvSpPr>
          <p:nvPr>
            <p:ph type="title"/>
          </p:nvPr>
        </p:nvSpPr>
        <p:spPr/>
        <p:txBody>
          <a:bodyPr/>
          <a:lstStyle/>
          <a:p>
            <a:r>
              <a:rPr lang="en-US" altLang="zh-HK" b="1" dirty="0"/>
              <a:t>What Are Tokens?</a:t>
            </a:r>
            <a:endParaRPr lang="zh-HK" altLang="en-US" dirty="0"/>
          </a:p>
        </p:txBody>
      </p:sp>
      <p:sp>
        <p:nvSpPr>
          <p:cNvPr id="3" name="Content Placeholder 2">
            <a:extLst>
              <a:ext uri="{FF2B5EF4-FFF2-40B4-BE49-F238E27FC236}">
                <a16:creationId xmlns:a16="http://schemas.microsoft.com/office/drawing/2014/main" id="{C22BF0B4-0E4F-5B6C-CA43-727AF207AAF1}"/>
              </a:ext>
            </a:extLst>
          </p:cNvPr>
          <p:cNvSpPr>
            <a:spLocks noGrp="1"/>
          </p:cNvSpPr>
          <p:nvPr>
            <p:ph idx="1"/>
          </p:nvPr>
        </p:nvSpPr>
        <p:spPr>
          <a:xfrm>
            <a:off x="838200" y="1825625"/>
            <a:ext cx="4913376" cy="4351338"/>
          </a:xfrm>
        </p:spPr>
        <p:txBody>
          <a:bodyPr>
            <a:normAutofit fontScale="70000" lnSpcReduction="20000"/>
          </a:bodyPr>
          <a:lstStyle/>
          <a:p>
            <a:r>
              <a:rPr lang="en-US" altLang="zh-HK" b="1" dirty="0"/>
              <a:t>Self-contained proof of authentication</a:t>
            </a:r>
          </a:p>
          <a:p>
            <a:pPr lvl="1"/>
            <a:r>
              <a:rPr lang="en-US" altLang="zh-HK" dirty="0"/>
              <a:t>Tokens embed all necessary authentication data (user ID, roles, expiration) within themselves, eliminating the need for server-side session storage.</a:t>
            </a:r>
          </a:p>
          <a:p>
            <a:pPr lvl="1"/>
            <a:endParaRPr lang="en-US" altLang="zh-HK" dirty="0"/>
          </a:p>
          <a:p>
            <a:r>
              <a:rPr lang="en-US" altLang="zh-HK" b="1" dirty="0"/>
              <a:t>Like a driver's license with your info</a:t>
            </a:r>
          </a:p>
          <a:p>
            <a:pPr lvl="1"/>
            <a:r>
              <a:rPr lang="en-US" altLang="zh-HK" dirty="0"/>
              <a:t>Just as a driver's license contains your photo, name, and expiration date for verification without calling the DMV, tokens contain verifiable user information.</a:t>
            </a:r>
          </a:p>
          <a:p>
            <a:pPr lvl="1"/>
            <a:endParaRPr lang="en-US" altLang="zh-HK" dirty="0"/>
          </a:p>
          <a:p>
            <a:r>
              <a:rPr lang="en-US" altLang="zh-HK" b="1" dirty="0"/>
              <a:t>No server lookup needed to verify</a:t>
            </a:r>
          </a:p>
          <a:p>
            <a:pPr lvl="1"/>
            <a:r>
              <a:rPr lang="en-US" altLang="zh-HK" dirty="0"/>
              <a:t>Servers can validate tokens by checking their cryptographic signature, enabling fast authentication without database queries for every request.</a:t>
            </a:r>
          </a:p>
          <a:p>
            <a:endParaRPr lang="zh-HK" altLang="en-US" dirty="0"/>
          </a:p>
        </p:txBody>
      </p:sp>
      <p:pic>
        <p:nvPicPr>
          <p:cNvPr id="5" name="Picture 4">
            <a:extLst>
              <a:ext uri="{FF2B5EF4-FFF2-40B4-BE49-F238E27FC236}">
                <a16:creationId xmlns:a16="http://schemas.microsoft.com/office/drawing/2014/main" id="{3BC85DF0-CAB3-AC69-C285-73D00CF62E78}"/>
              </a:ext>
            </a:extLst>
          </p:cNvPr>
          <p:cNvPicPr>
            <a:picLocks noChangeAspect="1"/>
          </p:cNvPicPr>
          <p:nvPr/>
        </p:nvPicPr>
        <p:blipFill>
          <a:blip r:embed="rId2"/>
          <a:stretch>
            <a:fillRect/>
          </a:stretch>
        </p:blipFill>
        <p:spPr>
          <a:xfrm>
            <a:off x="6440426" y="2183870"/>
            <a:ext cx="4686954" cy="3038899"/>
          </a:xfrm>
          <a:prstGeom prst="rect">
            <a:avLst/>
          </a:prstGeom>
        </p:spPr>
      </p:pic>
    </p:spTree>
    <p:extLst>
      <p:ext uri="{BB962C8B-B14F-4D97-AF65-F5344CB8AC3E}">
        <p14:creationId xmlns:p14="http://schemas.microsoft.com/office/powerpoint/2010/main" val="68595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E6C6-E3DD-AEBC-4A58-C3455A189B6C}"/>
              </a:ext>
            </a:extLst>
          </p:cNvPr>
          <p:cNvSpPr>
            <a:spLocks noGrp="1"/>
          </p:cNvSpPr>
          <p:nvPr>
            <p:ph type="title"/>
          </p:nvPr>
        </p:nvSpPr>
        <p:spPr/>
        <p:txBody>
          <a:bodyPr>
            <a:normAutofit/>
          </a:bodyPr>
          <a:lstStyle/>
          <a:p>
            <a:r>
              <a:rPr lang="en-US" altLang="zh-HK" b="1" dirty="0"/>
              <a:t>Opaque vs JWT Tokens</a:t>
            </a:r>
            <a:endParaRPr lang="zh-HK" altLang="en-US" dirty="0"/>
          </a:p>
        </p:txBody>
      </p:sp>
      <p:sp>
        <p:nvSpPr>
          <p:cNvPr id="3" name="Content Placeholder 2">
            <a:extLst>
              <a:ext uri="{FF2B5EF4-FFF2-40B4-BE49-F238E27FC236}">
                <a16:creationId xmlns:a16="http://schemas.microsoft.com/office/drawing/2014/main" id="{413E36A3-CA75-CB7B-DAF8-D5D3CCE1AC7B}"/>
              </a:ext>
            </a:extLst>
          </p:cNvPr>
          <p:cNvSpPr>
            <a:spLocks noGrp="1"/>
          </p:cNvSpPr>
          <p:nvPr>
            <p:ph idx="1"/>
          </p:nvPr>
        </p:nvSpPr>
        <p:spPr>
          <a:xfrm>
            <a:off x="838200" y="1825625"/>
            <a:ext cx="4602480" cy="4351338"/>
          </a:xfrm>
        </p:spPr>
        <p:txBody>
          <a:bodyPr>
            <a:normAutofit fontScale="62500" lnSpcReduction="20000"/>
          </a:bodyPr>
          <a:lstStyle/>
          <a:p>
            <a:r>
              <a:rPr lang="en-US" altLang="zh-HK" b="1" dirty="0"/>
              <a:t>Opaque: Random string, requires database</a:t>
            </a:r>
          </a:p>
          <a:p>
            <a:pPr lvl="1"/>
            <a:r>
              <a:rPr lang="en-US" altLang="zh-HK" dirty="0"/>
              <a:t>Opaque tokens are random identifiers that act as keys to look up user data in a database - the token itself contains no user information.</a:t>
            </a:r>
          </a:p>
          <a:p>
            <a:pPr lvl="1"/>
            <a:endParaRPr lang="en-US" altLang="zh-HK" dirty="0"/>
          </a:p>
          <a:p>
            <a:r>
              <a:rPr lang="en-US" altLang="zh-HK" b="1" dirty="0"/>
              <a:t>JWT: Contains user data, no database</a:t>
            </a:r>
          </a:p>
          <a:p>
            <a:pPr lvl="1"/>
            <a:r>
              <a:rPr lang="en-US" altLang="zh-HK" dirty="0"/>
              <a:t>JWT tokens encode user data in base64 format within the token itself, allowing servers to extract user information without any database lookup.</a:t>
            </a:r>
          </a:p>
          <a:p>
            <a:pPr lvl="1"/>
            <a:endParaRPr lang="en-US" altLang="zh-HK" dirty="0"/>
          </a:p>
          <a:p>
            <a:r>
              <a:rPr lang="en-US" altLang="zh-HK" b="1" dirty="0"/>
              <a:t>JWT scales better for distributed systems</a:t>
            </a:r>
          </a:p>
          <a:p>
            <a:pPr lvl="1"/>
            <a:r>
              <a:rPr lang="en-US" altLang="zh-HK" dirty="0"/>
              <a:t>Since JWTs are stateless and don't require database lookups, they excel in microservices architectures where multiple servers need to verify users independently.</a:t>
            </a:r>
          </a:p>
          <a:p>
            <a:endParaRPr lang="zh-HK" altLang="en-US" dirty="0"/>
          </a:p>
        </p:txBody>
      </p:sp>
      <p:sp>
        <p:nvSpPr>
          <p:cNvPr id="5" name="TextBox 4">
            <a:extLst>
              <a:ext uri="{FF2B5EF4-FFF2-40B4-BE49-F238E27FC236}">
                <a16:creationId xmlns:a16="http://schemas.microsoft.com/office/drawing/2014/main" id="{1413450B-6B0C-764A-7CE4-1635CF2E1049}"/>
              </a:ext>
            </a:extLst>
          </p:cNvPr>
          <p:cNvSpPr txBox="1"/>
          <p:nvPr/>
        </p:nvSpPr>
        <p:spPr>
          <a:xfrm>
            <a:off x="5440680" y="2274838"/>
            <a:ext cx="6094476" cy="2308324"/>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Opaque Token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token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"xK7mP9qR2vN8"</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Random string</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user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db.lookup_token</a:t>
            </a:r>
            <a:r>
              <a:rPr lang="en-US" altLang="zh-HK" b="0" i="0" dirty="0">
                <a:solidFill>
                  <a:srgbClr val="CCCCCC"/>
                </a:solidFill>
                <a:effectLst/>
                <a:latin typeface="Consolas" panose="020B0609020204030204" pitchFamily="49" charset="0"/>
              </a:rPr>
              <a:t>(token)  </a:t>
            </a:r>
            <a:r>
              <a:rPr lang="en-US" altLang="zh-HK" b="0" i="0" dirty="0">
                <a:solidFill>
                  <a:srgbClr val="999999"/>
                </a:solidFill>
                <a:effectLst/>
                <a:latin typeface="Consolas" panose="020B0609020204030204" pitchFamily="49" charset="0"/>
              </a:rPr>
              <a:t># Must query DB</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JWT Token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token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t>
            </a:r>
            <a:r>
              <a:rPr lang="en-US" altLang="zh-HK" b="0" i="0" dirty="0" err="1">
                <a:solidFill>
                  <a:srgbClr val="7EC699"/>
                </a:solidFill>
                <a:effectLst/>
                <a:latin typeface="Consolas" panose="020B0609020204030204" pitchFamily="49" charset="0"/>
              </a:rPr>
              <a:t>eyJhbGc</a:t>
            </a:r>
            <a:r>
              <a:rPr lang="en-US" altLang="zh-HK" b="0" i="0" dirty="0">
                <a:solidFill>
                  <a:srgbClr val="7EC699"/>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Contains user data</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user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jwt.decode</a:t>
            </a:r>
            <a:r>
              <a:rPr lang="en-US" altLang="zh-HK" b="0" i="0" dirty="0">
                <a:solidFill>
                  <a:srgbClr val="CCCCCC"/>
                </a:solidFill>
                <a:effectLst/>
                <a:latin typeface="Consolas" panose="020B0609020204030204" pitchFamily="49" charset="0"/>
              </a:rPr>
              <a:t>(token, verify</a:t>
            </a:r>
            <a:r>
              <a:rPr lang="en-US" altLang="zh-HK" b="0" i="0" dirty="0">
                <a:solidFill>
                  <a:srgbClr val="67CD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True</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No DB needed</a:t>
            </a:r>
            <a:endParaRPr lang="en-US" altLang="zh-HK" b="0" i="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2306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2144-277F-97A0-ECEE-A8C01D2DB6FD}"/>
              </a:ext>
            </a:extLst>
          </p:cNvPr>
          <p:cNvSpPr>
            <a:spLocks noGrp="1"/>
          </p:cNvSpPr>
          <p:nvPr>
            <p:ph type="title"/>
          </p:nvPr>
        </p:nvSpPr>
        <p:spPr/>
        <p:txBody>
          <a:bodyPr/>
          <a:lstStyle/>
          <a:p>
            <a:r>
              <a:rPr lang="en-US" altLang="zh-HK" b="1" dirty="0"/>
              <a:t>Authentication &amp; Authorization in Chatbots</a:t>
            </a:r>
            <a:endParaRPr lang="zh-HK" altLang="en-US" dirty="0"/>
          </a:p>
        </p:txBody>
      </p:sp>
      <p:sp>
        <p:nvSpPr>
          <p:cNvPr id="3" name="Content Placeholder 2">
            <a:extLst>
              <a:ext uri="{FF2B5EF4-FFF2-40B4-BE49-F238E27FC236}">
                <a16:creationId xmlns:a16="http://schemas.microsoft.com/office/drawing/2014/main" id="{D1977EF8-7C39-F1F7-31F2-F1A3C11DD492}"/>
              </a:ext>
            </a:extLst>
          </p:cNvPr>
          <p:cNvSpPr>
            <a:spLocks noGrp="1"/>
          </p:cNvSpPr>
          <p:nvPr>
            <p:ph idx="1"/>
          </p:nvPr>
        </p:nvSpPr>
        <p:spPr/>
        <p:txBody>
          <a:bodyPr/>
          <a:lstStyle/>
          <a:p>
            <a:r>
              <a:rPr lang="en-US" altLang="zh-HK" dirty="0"/>
              <a:t>What is Authentication &amp; Authorization?</a:t>
            </a:r>
          </a:p>
          <a:p>
            <a:r>
              <a:rPr lang="en-US" altLang="zh-HK" dirty="0"/>
              <a:t>Sessions &amp; Cookies</a:t>
            </a:r>
          </a:p>
          <a:p>
            <a:r>
              <a:rPr lang="en-US" altLang="zh-HK" dirty="0"/>
              <a:t>Tokens &amp; JWT</a:t>
            </a:r>
          </a:p>
          <a:p>
            <a:r>
              <a:rPr lang="en-US" altLang="zh-HK" dirty="0"/>
              <a:t>OAuth &amp; SSO</a:t>
            </a:r>
          </a:p>
          <a:p>
            <a:r>
              <a:rPr lang="en-US" altLang="zh-HK" dirty="0"/>
              <a:t>Authorization Models</a:t>
            </a:r>
          </a:p>
          <a:p>
            <a:r>
              <a:rPr lang="en-US" altLang="zh-HK" dirty="0" err="1"/>
              <a:t>FastAPI</a:t>
            </a:r>
            <a:r>
              <a:rPr lang="en-US" altLang="zh-HK" dirty="0"/>
              <a:t> Implementation</a:t>
            </a:r>
          </a:p>
          <a:p>
            <a:r>
              <a:rPr lang="en-US" altLang="zh-HK" dirty="0" err="1"/>
              <a:t>LangChain</a:t>
            </a:r>
            <a:r>
              <a:rPr lang="en-US" altLang="zh-HK" dirty="0"/>
              <a:t> &amp; </a:t>
            </a:r>
            <a:r>
              <a:rPr lang="en-US" altLang="zh-HK" dirty="0" err="1"/>
              <a:t>LangGraph</a:t>
            </a:r>
            <a:r>
              <a:rPr lang="en-US" altLang="zh-HK" dirty="0"/>
              <a:t> &amp; MCP</a:t>
            </a:r>
          </a:p>
          <a:p>
            <a:r>
              <a:rPr lang="en-US" altLang="zh-HK" dirty="0"/>
              <a:t>Security Best Practices</a:t>
            </a:r>
            <a:endParaRPr lang="zh-HK" altLang="en-US" dirty="0"/>
          </a:p>
        </p:txBody>
      </p:sp>
    </p:spTree>
    <p:extLst>
      <p:ext uri="{BB962C8B-B14F-4D97-AF65-F5344CB8AC3E}">
        <p14:creationId xmlns:p14="http://schemas.microsoft.com/office/powerpoint/2010/main" val="3153334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1880-DE86-C0C4-161D-5B81BC18F7FA}"/>
              </a:ext>
            </a:extLst>
          </p:cNvPr>
          <p:cNvSpPr>
            <a:spLocks noGrp="1"/>
          </p:cNvSpPr>
          <p:nvPr>
            <p:ph type="title"/>
          </p:nvPr>
        </p:nvSpPr>
        <p:spPr/>
        <p:txBody>
          <a:bodyPr/>
          <a:lstStyle/>
          <a:p>
            <a:r>
              <a:rPr lang="en-US" altLang="zh-HK" b="1" dirty="0"/>
              <a:t>JWT (JSON Web Token)</a:t>
            </a:r>
            <a:endParaRPr lang="zh-HK" altLang="en-US" dirty="0"/>
          </a:p>
        </p:txBody>
      </p:sp>
      <p:sp>
        <p:nvSpPr>
          <p:cNvPr id="3" name="Content Placeholder 2">
            <a:extLst>
              <a:ext uri="{FF2B5EF4-FFF2-40B4-BE49-F238E27FC236}">
                <a16:creationId xmlns:a16="http://schemas.microsoft.com/office/drawing/2014/main" id="{B81E0AB0-C00F-EF96-236B-AA0D4FDF7188}"/>
              </a:ext>
            </a:extLst>
          </p:cNvPr>
          <p:cNvSpPr>
            <a:spLocks noGrp="1"/>
          </p:cNvSpPr>
          <p:nvPr>
            <p:ph idx="1"/>
          </p:nvPr>
        </p:nvSpPr>
        <p:spPr/>
        <p:txBody>
          <a:bodyPr>
            <a:normAutofit fontScale="92500" lnSpcReduction="10000"/>
          </a:bodyPr>
          <a:lstStyle/>
          <a:p>
            <a:r>
              <a:rPr lang="en-US" altLang="zh-HK" b="1" dirty="0"/>
              <a:t>Industry standard for tokens</a:t>
            </a:r>
          </a:p>
          <a:p>
            <a:pPr lvl="1"/>
            <a:r>
              <a:rPr lang="en-US" altLang="zh-HK" dirty="0"/>
              <a:t>JWT has become the de facto standard for secure information exchange on the web, used by major platforms like Google, Facebook, and AWS.</a:t>
            </a:r>
          </a:p>
          <a:p>
            <a:endParaRPr lang="en-US" altLang="zh-HK" b="1" dirty="0"/>
          </a:p>
          <a:p>
            <a:r>
              <a:rPr lang="en-US" altLang="zh-HK" b="1" dirty="0"/>
              <a:t>Three parts: Header, Payload, Signature</a:t>
            </a:r>
          </a:p>
          <a:p>
            <a:pPr lvl="1"/>
            <a:r>
              <a:rPr lang="en-US" altLang="zh-HK" dirty="0"/>
              <a:t>A JWT consists of a header (algorithm info), payload (claims/data), and signature (verification), all base64-encoded and joined by dots.</a:t>
            </a:r>
          </a:p>
          <a:p>
            <a:endParaRPr lang="en-US" altLang="zh-HK" b="1" dirty="0"/>
          </a:p>
          <a:p>
            <a:r>
              <a:rPr lang="en-US" altLang="zh-HK" b="1" dirty="0"/>
              <a:t>Self-contained user information</a:t>
            </a:r>
          </a:p>
          <a:p>
            <a:pPr lvl="1"/>
            <a:r>
              <a:rPr lang="en-US" altLang="zh-HK" dirty="0"/>
              <a:t>The token payload contains all necessary user data (ID, roles, permissions), allowing servers to make authorization decisions without database queries.</a:t>
            </a:r>
          </a:p>
          <a:p>
            <a:endParaRPr lang="zh-HK" altLang="en-US" dirty="0"/>
          </a:p>
        </p:txBody>
      </p:sp>
    </p:spTree>
    <p:extLst>
      <p:ext uri="{BB962C8B-B14F-4D97-AF65-F5344CB8AC3E}">
        <p14:creationId xmlns:p14="http://schemas.microsoft.com/office/powerpoint/2010/main" val="342014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2C8-52D5-7023-C094-032B613C3241}"/>
              </a:ext>
            </a:extLst>
          </p:cNvPr>
          <p:cNvSpPr>
            <a:spLocks noGrp="1"/>
          </p:cNvSpPr>
          <p:nvPr>
            <p:ph type="title"/>
          </p:nvPr>
        </p:nvSpPr>
        <p:spPr/>
        <p:txBody>
          <a:bodyPr/>
          <a:lstStyle/>
          <a:p>
            <a:r>
              <a:rPr lang="en-US" altLang="zh-HK" b="1" dirty="0"/>
              <a:t>JWT (JSON Web Token)</a:t>
            </a:r>
            <a:endParaRPr lang="zh-HK" altLang="en-US" dirty="0"/>
          </a:p>
        </p:txBody>
      </p:sp>
      <p:pic>
        <p:nvPicPr>
          <p:cNvPr id="5" name="Picture 4">
            <a:extLst>
              <a:ext uri="{FF2B5EF4-FFF2-40B4-BE49-F238E27FC236}">
                <a16:creationId xmlns:a16="http://schemas.microsoft.com/office/drawing/2014/main" id="{388FF04F-3DCE-C830-5D2D-B876D7C71644}"/>
              </a:ext>
            </a:extLst>
          </p:cNvPr>
          <p:cNvPicPr>
            <a:picLocks noChangeAspect="1"/>
          </p:cNvPicPr>
          <p:nvPr/>
        </p:nvPicPr>
        <p:blipFill>
          <a:blip r:embed="rId2"/>
          <a:stretch>
            <a:fillRect/>
          </a:stretch>
        </p:blipFill>
        <p:spPr>
          <a:xfrm>
            <a:off x="3143549" y="1825625"/>
            <a:ext cx="6061411" cy="4383428"/>
          </a:xfrm>
          <a:prstGeom prst="rect">
            <a:avLst/>
          </a:prstGeom>
        </p:spPr>
      </p:pic>
    </p:spTree>
    <p:extLst>
      <p:ext uri="{BB962C8B-B14F-4D97-AF65-F5344CB8AC3E}">
        <p14:creationId xmlns:p14="http://schemas.microsoft.com/office/powerpoint/2010/main" val="721627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962A-A478-B9D3-33E1-0B3BC9677E6C}"/>
              </a:ext>
            </a:extLst>
          </p:cNvPr>
          <p:cNvSpPr>
            <a:spLocks noGrp="1"/>
          </p:cNvSpPr>
          <p:nvPr>
            <p:ph type="title"/>
          </p:nvPr>
        </p:nvSpPr>
        <p:spPr/>
        <p:txBody>
          <a:bodyPr/>
          <a:lstStyle/>
          <a:p>
            <a:r>
              <a:rPr lang="en-US" altLang="zh-HK" dirty="0"/>
              <a:t>https://www.jwt.io/</a:t>
            </a:r>
            <a:endParaRPr lang="zh-HK" altLang="en-US" dirty="0"/>
          </a:p>
        </p:txBody>
      </p:sp>
      <p:sp>
        <p:nvSpPr>
          <p:cNvPr id="3" name="Content Placeholder 2">
            <a:extLst>
              <a:ext uri="{FF2B5EF4-FFF2-40B4-BE49-F238E27FC236}">
                <a16:creationId xmlns:a16="http://schemas.microsoft.com/office/drawing/2014/main" id="{5C8E6848-E4B0-5427-0271-7B1140A4973A}"/>
              </a:ext>
            </a:extLst>
          </p:cNvPr>
          <p:cNvSpPr>
            <a:spLocks noGrp="1"/>
          </p:cNvSpPr>
          <p:nvPr>
            <p:ph idx="1"/>
          </p:nvPr>
        </p:nvSpPr>
        <p:spPr/>
        <p:txBody>
          <a:bodyPr/>
          <a:lstStyle/>
          <a:p>
            <a:endParaRPr lang="zh-HK" altLang="en-US" dirty="0"/>
          </a:p>
        </p:txBody>
      </p:sp>
      <p:pic>
        <p:nvPicPr>
          <p:cNvPr id="5" name="Picture 4">
            <a:extLst>
              <a:ext uri="{FF2B5EF4-FFF2-40B4-BE49-F238E27FC236}">
                <a16:creationId xmlns:a16="http://schemas.microsoft.com/office/drawing/2014/main" id="{4CDE9D49-429C-F704-92E1-074C963DACBB}"/>
              </a:ext>
            </a:extLst>
          </p:cNvPr>
          <p:cNvPicPr>
            <a:picLocks noChangeAspect="1"/>
          </p:cNvPicPr>
          <p:nvPr/>
        </p:nvPicPr>
        <p:blipFill>
          <a:blip r:embed="rId2"/>
          <a:stretch>
            <a:fillRect/>
          </a:stretch>
        </p:blipFill>
        <p:spPr>
          <a:xfrm>
            <a:off x="2974226" y="1559846"/>
            <a:ext cx="6007934" cy="4882896"/>
          </a:xfrm>
          <a:prstGeom prst="rect">
            <a:avLst/>
          </a:prstGeom>
        </p:spPr>
      </p:pic>
    </p:spTree>
    <p:extLst>
      <p:ext uri="{BB962C8B-B14F-4D97-AF65-F5344CB8AC3E}">
        <p14:creationId xmlns:p14="http://schemas.microsoft.com/office/powerpoint/2010/main" val="110741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E726-0E50-872D-3731-66F62C80AF46}"/>
              </a:ext>
            </a:extLst>
          </p:cNvPr>
          <p:cNvSpPr>
            <a:spLocks noGrp="1"/>
          </p:cNvSpPr>
          <p:nvPr>
            <p:ph type="title"/>
          </p:nvPr>
        </p:nvSpPr>
        <p:spPr/>
        <p:txBody>
          <a:bodyPr/>
          <a:lstStyle/>
          <a:p>
            <a:r>
              <a:rPr lang="en-US" altLang="zh-HK" b="1" dirty="0"/>
              <a:t>JWT (JSON Web Token)</a:t>
            </a:r>
            <a:endParaRPr lang="zh-HK" altLang="en-US" dirty="0"/>
          </a:p>
        </p:txBody>
      </p:sp>
      <p:sp>
        <p:nvSpPr>
          <p:cNvPr id="3" name="Content Placeholder 2">
            <a:extLst>
              <a:ext uri="{FF2B5EF4-FFF2-40B4-BE49-F238E27FC236}">
                <a16:creationId xmlns:a16="http://schemas.microsoft.com/office/drawing/2014/main" id="{4CC37517-E389-CA4F-8090-DB9CE058C729}"/>
              </a:ext>
            </a:extLst>
          </p:cNvPr>
          <p:cNvSpPr>
            <a:spLocks noGrp="1"/>
          </p:cNvSpPr>
          <p:nvPr>
            <p:ph idx="1"/>
          </p:nvPr>
        </p:nvSpPr>
        <p:spPr/>
        <p:txBody>
          <a:bodyPr/>
          <a:lstStyle/>
          <a:p>
            <a:r>
              <a:rPr lang="en-US" altLang="zh-HK" dirty="0"/>
              <a:t>// JWT Structure</a:t>
            </a:r>
          </a:p>
          <a:p>
            <a:r>
              <a:rPr lang="en-US" altLang="zh-HK" dirty="0" err="1"/>
              <a:t>eyJhbGc</a:t>
            </a:r>
            <a:r>
              <a:rPr lang="en-US" altLang="zh-HK" dirty="0"/>
              <a:t>... (Header)</a:t>
            </a:r>
          </a:p>
          <a:p>
            <a:r>
              <a:rPr lang="en-US" altLang="zh-HK" dirty="0"/>
              <a:t>.</a:t>
            </a:r>
            <a:r>
              <a:rPr lang="en-US" altLang="zh-HK" dirty="0" err="1"/>
              <a:t>eyJzdWI</a:t>
            </a:r>
            <a:r>
              <a:rPr lang="en-US" altLang="zh-HK" dirty="0"/>
              <a:t>... (Payload - user data)</a:t>
            </a:r>
          </a:p>
          <a:p>
            <a:r>
              <a:rPr lang="en-US" altLang="zh-HK" dirty="0"/>
              <a:t>.</a:t>
            </a:r>
            <a:r>
              <a:rPr lang="en-US" altLang="zh-HK" dirty="0" err="1"/>
              <a:t>SflKxw</a:t>
            </a:r>
            <a:r>
              <a:rPr lang="en-US" altLang="zh-HK" dirty="0"/>
              <a:t>... (Signature - verification)</a:t>
            </a:r>
          </a:p>
          <a:p>
            <a:endParaRPr lang="zh-HK" altLang="en-US" dirty="0"/>
          </a:p>
        </p:txBody>
      </p:sp>
    </p:spTree>
    <p:extLst>
      <p:ext uri="{BB962C8B-B14F-4D97-AF65-F5344CB8AC3E}">
        <p14:creationId xmlns:p14="http://schemas.microsoft.com/office/powerpoint/2010/main" val="1740250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F364-B854-2A57-A3B2-2035B6696652}"/>
              </a:ext>
            </a:extLst>
          </p:cNvPr>
          <p:cNvSpPr>
            <a:spLocks noGrp="1"/>
          </p:cNvSpPr>
          <p:nvPr>
            <p:ph type="title"/>
          </p:nvPr>
        </p:nvSpPr>
        <p:spPr/>
        <p:txBody>
          <a:bodyPr/>
          <a:lstStyle/>
          <a:p>
            <a:r>
              <a:rPr lang="en-US" altLang="zh-HK" b="1" dirty="0"/>
              <a:t>JWT Example</a:t>
            </a:r>
            <a:endParaRPr lang="zh-HK" altLang="en-US" dirty="0"/>
          </a:p>
        </p:txBody>
      </p:sp>
      <p:sp>
        <p:nvSpPr>
          <p:cNvPr id="3" name="Content Placeholder 2">
            <a:extLst>
              <a:ext uri="{FF2B5EF4-FFF2-40B4-BE49-F238E27FC236}">
                <a16:creationId xmlns:a16="http://schemas.microsoft.com/office/drawing/2014/main" id="{EC79D094-8190-A916-C493-824F8B4456D4}"/>
              </a:ext>
            </a:extLst>
          </p:cNvPr>
          <p:cNvSpPr>
            <a:spLocks noGrp="1"/>
          </p:cNvSpPr>
          <p:nvPr>
            <p:ph idx="1"/>
          </p:nvPr>
        </p:nvSpPr>
        <p:spPr/>
        <p:txBody>
          <a:bodyPr>
            <a:normAutofit fontScale="92500" lnSpcReduction="10000"/>
          </a:bodyPr>
          <a:lstStyle/>
          <a:p>
            <a:r>
              <a:rPr lang="en-US" altLang="zh-HK" b="1" dirty="0"/>
              <a:t>Contains user ID, name, expiration</a:t>
            </a:r>
          </a:p>
          <a:p>
            <a:pPr lvl="1"/>
            <a:r>
              <a:rPr lang="en-US" altLang="zh-HK" dirty="0"/>
              <a:t>A JWT payload includes essential claims like 'sub' (subject/user ID), 'name', and 'exp' (expiration timestamp) to identify users and enforce time limits.</a:t>
            </a:r>
          </a:p>
          <a:p>
            <a:endParaRPr lang="en-US" altLang="zh-HK" b="1" dirty="0"/>
          </a:p>
          <a:p>
            <a:r>
              <a:rPr lang="en-US" altLang="zh-HK" b="1" dirty="0"/>
              <a:t>Cryptographically signed</a:t>
            </a:r>
          </a:p>
          <a:p>
            <a:pPr lvl="1"/>
            <a:r>
              <a:rPr lang="en-US" altLang="zh-HK" dirty="0"/>
              <a:t>The signature is created using a secret key and ensures the token hasn't been tampered with - any modification invalidates the signature.</a:t>
            </a:r>
          </a:p>
          <a:p>
            <a:endParaRPr lang="en-US" altLang="zh-HK" b="1" dirty="0"/>
          </a:p>
          <a:p>
            <a:r>
              <a:rPr lang="en-US" altLang="zh-HK" b="1" dirty="0"/>
              <a:t>Verified without database lookup</a:t>
            </a:r>
          </a:p>
          <a:p>
            <a:pPr lvl="1"/>
            <a:r>
              <a:rPr lang="en-US" altLang="zh-HK" dirty="0"/>
              <a:t>Servers can validate the token's signature and extract user data instantly without querying a database, significantly improving performance.</a:t>
            </a:r>
          </a:p>
          <a:p>
            <a:endParaRPr lang="zh-HK" altLang="en-US" dirty="0"/>
          </a:p>
        </p:txBody>
      </p:sp>
    </p:spTree>
    <p:extLst>
      <p:ext uri="{BB962C8B-B14F-4D97-AF65-F5344CB8AC3E}">
        <p14:creationId xmlns:p14="http://schemas.microsoft.com/office/powerpoint/2010/main" val="1262644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5C01-DC2B-7925-7B8E-C2C81FA2CD7D}"/>
              </a:ext>
            </a:extLst>
          </p:cNvPr>
          <p:cNvSpPr>
            <a:spLocks noGrp="1"/>
          </p:cNvSpPr>
          <p:nvPr>
            <p:ph type="title"/>
          </p:nvPr>
        </p:nvSpPr>
        <p:spPr/>
        <p:txBody>
          <a:bodyPr/>
          <a:lstStyle/>
          <a:p>
            <a:r>
              <a:rPr lang="en-US" altLang="zh-HK" b="1" dirty="0"/>
              <a:t>JWT Example</a:t>
            </a:r>
            <a:endParaRPr lang="zh-HK" altLang="en-US" dirty="0"/>
          </a:p>
        </p:txBody>
      </p:sp>
      <p:sp>
        <p:nvSpPr>
          <p:cNvPr id="3" name="Content Placeholder 2">
            <a:extLst>
              <a:ext uri="{FF2B5EF4-FFF2-40B4-BE49-F238E27FC236}">
                <a16:creationId xmlns:a16="http://schemas.microsoft.com/office/drawing/2014/main" id="{C5121326-1DFA-440B-1BB4-18A90CE5AC9F}"/>
              </a:ext>
            </a:extLst>
          </p:cNvPr>
          <p:cNvSpPr>
            <a:spLocks noGrp="1"/>
          </p:cNvSpPr>
          <p:nvPr>
            <p:ph idx="1"/>
          </p:nvPr>
        </p:nvSpPr>
        <p:spPr/>
        <p:txBody>
          <a:bodyPr/>
          <a:lstStyle/>
          <a:p>
            <a:endParaRPr lang="zh-HK" altLang="en-US"/>
          </a:p>
        </p:txBody>
      </p:sp>
      <p:sp>
        <p:nvSpPr>
          <p:cNvPr id="5" name="TextBox 4">
            <a:extLst>
              <a:ext uri="{FF2B5EF4-FFF2-40B4-BE49-F238E27FC236}">
                <a16:creationId xmlns:a16="http://schemas.microsoft.com/office/drawing/2014/main" id="{2D7413F0-F2FF-E2DE-15C3-5828A4123966}"/>
              </a:ext>
            </a:extLst>
          </p:cNvPr>
          <p:cNvSpPr txBox="1"/>
          <p:nvPr/>
        </p:nvSpPr>
        <p:spPr>
          <a:xfrm>
            <a:off x="2388870" y="2293134"/>
            <a:ext cx="8007858" cy="3416320"/>
          </a:xfrm>
          <a:prstGeom prst="rect">
            <a:avLst/>
          </a:prstGeom>
          <a:solidFill>
            <a:schemeClr val="tx1"/>
          </a:solidFill>
          <a:ln>
            <a:solidFill>
              <a:schemeClr val="accent1"/>
            </a:solidFill>
          </a:ln>
        </p:spPr>
        <p:txBody>
          <a:bodyPr wrap="square">
            <a:spAutoFit/>
          </a:bodyPr>
          <a:lstStyle/>
          <a:p>
            <a:pPr algn="l" latinLnBrk="0">
              <a:buNone/>
            </a:pP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Create token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token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jwt.encode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"sub"</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"user_123"</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"name"</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"Alice"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"exp"</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datetime.now</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timedelta</a:t>
            </a:r>
            <a:r>
              <a:rPr lang="en-US" altLang="zh-HK" b="0" i="0" dirty="0">
                <a:solidFill>
                  <a:srgbClr val="CCCCCC"/>
                </a:solidFill>
                <a:effectLst/>
                <a:latin typeface="Consolas" panose="020B0609020204030204" pitchFamily="49" charset="0"/>
              </a:rPr>
              <a:t>(minutes</a:t>
            </a:r>
            <a:r>
              <a:rPr lang="en-US" altLang="zh-HK" b="0" i="0" dirty="0">
                <a:solidFill>
                  <a:srgbClr val="67CD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30</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"secret-key"</a:t>
            </a:r>
            <a:r>
              <a:rPr lang="en-US" altLang="zh-HK" b="0" i="0" dirty="0">
                <a:solidFill>
                  <a:srgbClr val="CCCCCC"/>
                </a:solidFill>
                <a:effectLst/>
                <a:latin typeface="Consolas" panose="020B0609020204030204" pitchFamily="49" charset="0"/>
              </a:rPr>
              <a:t>, algorithm</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"HS256"</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Verify token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decoded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jwt.decode</a:t>
            </a:r>
            <a:r>
              <a:rPr lang="en-US" altLang="zh-HK" b="0" i="0" dirty="0">
                <a:solidFill>
                  <a:srgbClr val="CCCCCC"/>
                </a:solidFill>
                <a:effectLst/>
                <a:latin typeface="Consolas" panose="020B0609020204030204" pitchFamily="49" charset="0"/>
              </a:rPr>
              <a:t>(token, </a:t>
            </a:r>
            <a:r>
              <a:rPr lang="en-US" altLang="zh-HK" b="0" i="0" dirty="0">
                <a:solidFill>
                  <a:srgbClr val="7EC699"/>
                </a:solidFill>
                <a:effectLst/>
                <a:latin typeface="Consolas" panose="020B0609020204030204" pitchFamily="49" charset="0"/>
              </a:rPr>
              <a:t>"secret-key"</a:t>
            </a: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algorithms</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"HS256"</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13026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8710-4114-3E57-5581-6B359368CC2F}"/>
              </a:ext>
            </a:extLst>
          </p:cNvPr>
          <p:cNvSpPr>
            <a:spLocks noGrp="1"/>
          </p:cNvSpPr>
          <p:nvPr>
            <p:ph type="title"/>
          </p:nvPr>
        </p:nvSpPr>
        <p:spPr/>
        <p:txBody>
          <a:bodyPr/>
          <a:lstStyle/>
          <a:p>
            <a:r>
              <a:rPr lang="en-US" altLang="zh-HK" b="1" dirty="0"/>
              <a:t>JWT Standard Claims</a:t>
            </a:r>
            <a:endParaRPr lang="zh-HK" altLang="en-US" dirty="0"/>
          </a:p>
        </p:txBody>
      </p:sp>
      <p:sp>
        <p:nvSpPr>
          <p:cNvPr id="3" name="Content Placeholder 2">
            <a:extLst>
              <a:ext uri="{FF2B5EF4-FFF2-40B4-BE49-F238E27FC236}">
                <a16:creationId xmlns:a16="http://schemas.microsoft.com/office/drawing/2014/main" id="{64433E14-9BB6-665B-0400-78F21FFCDFDF}"/>
              </a:ext>
            </a:extLst>
          </p:cNvPr>
          <p:cNvSpPr>
            <a:spLocks noGrp="1"/>
          </p:cNvSpPr>
          <p:nvPr>
            <p:ph idx="1"/>
          </p:nvPr>
        </p:nvSpPr>
        <p:spPr>
          <a:xfrm>
            <a:off x="838200" y="1825625"/>
            <a:ext cx="4657344" cy="4351338"/>
          </a:xfrm>
        </p:spPr>
        <p:txBody>
          <a:bodyPr>
            <a:normAutofit fontScale="70000" lnSpcReduction="20000"/>
          </a:bodyPr>
          <a:lstStyle/>
          <a:p>
            <a:r>
              <a:rPr lang="en-US" altLang="zh-HK" b="1" dirty="0" err="1"/>
              <a:t>iss</a:t>
            </a:r>
            <a:r>
              <a:rPr lang="en-US" altLang="zh-HK" b="1" dirty="0"/>
              <a:t>: Who created the token</a:t>
            </a:r>
          </a:p>
          <a:p>
            <a:pPr lvl="1"/>
            <a:r>
              <a:rPr lang="en-US" altLang="zh-HK" dirty="0"/>
              <a:t>The issuer claim identifies the authentication server that created this token, allowing clients to verify the token came from a trusted source.</a:t>
            </a:r>
          </a:p>
          <a:p>
            <a:endParaRPr lang="en-US" altLang="zh-HK" dirty="0"/>
          </a:p>
          <a:p>
            <a:r>
              <a:rPr lang="en-US" altLang="zh-HK" b="1" dirty="0"/>
              <a:t>sub: User ID, exp: Expiration time</a:t>
            </a:r>
          </a:p>
          <a:p>
            <a:pPr lvl="1"/>
            <a:r>
              <a:rPr lang="en-US" altLang="zh-HK" dirty="0"/>
              <a:t>The subject identifies the user, while expiration provides built-in security by ensuring tokens become invalid after a specific timestamp.</a:t>
            </a:r>
          </a:p>
          <a:p>
            <a:endParaRPr lang="en-US" altLang="zh-HK" dirty="0"/>
          </a:p>
          <a:p>
            <a:r>
              <a:rPr lang="en-US" altLang="zh-HK" b="1" dirty="0" err="1"/>
              <a:t>aud</a:t>
            </a:r>
            <a:r>
              <a:rPr lang="en-US" altLang="zh-HK" b="1" dirty="0"/>
              <a:t>: Who should accept it</a:t>
            </a:r>
          </a:p>
          <a:p>
            <a:pPr lvl="1"/>
            <a:r>
              <a:rPr lang="en-US" altLang="zh-HK" dirty="0"/>
              <a:t>The audience claim specifies which applications or APIs should accept this token, preventing tokens from being used on unintended services.</a:t>
            </a:r>
          </a:p>
          <a:p>
            <a:endParaRPr lang="zh-HK" altLang="en-US" dirty="0"/>
          </a:p>
        </p:txBody>
      </p:sp>
      <p:sp>
        <p:nvSpPr>
          <p:cNvPr id="5" name="TextBox 4">
            <a:extLst>
              <a:ext uri="{FF2B5EF4-FFF2-40B4-BE49-F238E27FC236}">
                <a16:creationId xmlns:a16="http://schemas.microsoft.com/office/drawing/2014/main" id="{34627940-9C35-5AC8-F3E2-667B4A2F5988}"/>
              </a:ext>
            </a:extLst>
          </p:cNvPr>
          <p:cNvSpPr txBox="1"/>
          <p:nvPr/>
        </p:nvSpPr>
        <p:spPr>
          <a:xfrm>
            <a:off x="6096000" y="2136338"/>
            <a:ext cx="4853178" cy="2585323"/>
          </a:xfrm>
          <a:prstGeom prst="rect">
            <a:avLst/>
          </a:prstGeom>
          <a:solidFill>
            <a:schemeClr val="tx1"/>
          </a:solidFill>
        </p:spPr>
        <p:txBody>
          <a:bodyPr wrap="square">
            <a:spAutoFit/>
          </a:bodyPr>
          <a:lstStyle/>
          <a:p>
            <a:pPr algn="l" latinLnBrk="0">
              <a:buNone/>
            </a:pP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a:t>
            </a:r>
            <a:r>
              <a:rPr lang="en-US" altLang="zh-HK" b="0" i="0" dirty="0" err="1">
                <a:solidFill>
                  <a:srgbClr val="F8C555"/>
                </a:solidFill>
                <a:effectLst/>
                <a:latin typeface="Consolas" panose="020B0609020204030204" pitchFamily="49" charset="0"/>
              </a:rPr>
              <a:t>iss</a:t>
            </a:r>
            <a:r>
              <a:rPr lang="en-US" altLang="zh-HK" b="0" i="0" dirty="0">
                <a:solidFill>
                  <a:srgbClr val="F8C555"/>
                </a:solidFill>
                <a:effectLst/>
                <a:latin typeface="Consolas" panose="020B0609020204030204" pitchFamily="49" charset="0"/>
              </a:rPr>
              <a:t>"</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"https://auth.example.com"</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"sub"</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"user_12345"</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a:t>
            </a:r>
            <a:r>
              <a:rPr lang="en-US" altLang="zh-HK" b="0" i="0" dirty="0" err="1">
                <a:solidFill>
                  <a:srgbClr val="F8C555"/>
                </a:solidFill>
                <a:effectLst/>
                <a:latin typeface="Consolas" panose="020B0609020204030204" pitchFamily="49" charset="0"/>
              </a:rPr>
              <a:t>aud</a:t>
            </a:r>
            <a:r>
              <a:rPr lang="en-US" altLang="zh-HK" b="0" i="0" dirty="0">
                <a:solidFill>
                  <a:srgbClr val="F8C555"/>
                </a:solidFill>
                <a:effectLst/>
                <a:latin typeface="Consolas" panose="020B0609020204030204" pitchFamily="49" charset="0"/>
              </a:rPr>
              <a:t>"</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"https://api.example.com"</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"exp"</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1735689600</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a:t>
            </a:r>
            <a:r>
              <a:rPr lang="en-US" altLang="zh-HK" b="0" i="0" dirty="0" err="1">
                <a:solidFill>
                  <a:srgbClr val="F8C555"/>
                </a:solidFill>
                <a:effectLst/>
                <a:latin typeface="Consolas" panose="020B0609020204030204" pitchFamily="49" charset="0"/>
              </a:rPr>
              <a:t>iat</a:t>
            </a:r>
            <a:r>
              <a:rPr lang="en-US" altLang="zh-HK" b="0" i="0" dirty="0">
                <a:solidFill>
                  <a:srgbClr val="F8C555"/>
                </a:solidFill>
                <a:effectLst/>
                <a:latin typeface="Consolas" panose="020B0609020204030204" pitchFamily="49" charset="0"/>
              </a:rPr>
              <a:t>"</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1735686000</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"name"</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"Alice"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F8C555"/>
                </a:solidFill>
                <a:effectLst/>
                <a:latin typeface="Consolas" panose="020B0609020204030204" pitchFamily="49" charset="0"/>
              </a:rPr>
              <a:t>"roles"</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"user"</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"premium"</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5625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D36B-1D7A-BBD1-7CA4-98E19909D143}"/>
              </a:ext>
            </a:extLst>
          </p:cNvPr>
          <p:cNvSpPr>
            <a:spLocks noGrp="1"/>
          </p:cNvSpPr>
          <p:nvPr>
            <p:ph type="title"/>
          </p:nvPr>
        </p:nvSpPr>
        <p:spPr>
          <a:xfrm>
            <a:off x="838200" y="2766218"/>
            <a:ext cx="10515600" cy="1325563"/>
          </a:xfrm>
        </p:spPr>
        <p:txBody>
          <a:bodyPr/>
          <a:lstStyle/>
          <a:p>
            <a:pPr algn="ctr"/>
            <a:r>
              <a:rPr lang="en-US" altLang="zh-HK" dirty="0"/>
              <a:t>Is JWT used for authentication or authorization?</a:t>
            </a:r>
            <a:endParaRPr lang="zh-HK" altLang="en-US" dirty="0"/>
          </a:p>
        </p:txBody>
      </p:sp>
    </p:spTree>
    <p:extLst>
      <p:ext uri="{BB962C8B-B14F-4D97-AF65-F5344CB8AC3E}">
        <p14:creationId xmlns:p14="http://schemas.microsoft.com/office/powerpoint/2010/main" val="2748766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7B09C-BF61-DEDF-411E-F69CE35FF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5553C-50FB-C4BC-579F-B39DDD66C11F}"/>
              </a:ext>
            </a:extLst>
          </p:cNvPr>
          <p:cNvSpPr>
            <a:spLocks noGrp="1"/>
          </p:cNvSpPr>
          <p:nvPr>
            <p:ph type="title"/>
          </p:nvPr>
        </p:nvSpPr>
        <p:spPr>
          <a:xfrm>
            <a:off x="902208" y="2766218"/>
            <a:ext cx="10515600" cy="1325563"/>
          </a:xfrm>
        </p:spPr>
        <p:txBody>
          <a:bodyPr/>
          <a:lstStyle/>
          <a:p>
            <a:pPr algn="ctr"/>
            <a:r>
              <a:rPr lang="en-US" altLang="zh-HK" dirty="0"/>
              <a:t>OAuth &amp; SSO</a:t>
            </a:r>
            <a:endParaRPr lang="zh-HK" altLang="en-US" dirty="0"/>
          </a:p>
        </p:txBody>
      </p:sp>
    </p:spTree>
    <p:extLst>
      <p:ext uri="{BB962C8B-B14F-4D97-AF65-F5344CB8AC3E}">
        <p14:creationId xmlns:p14="http://schemas.microsoft.com/office/powerpoint/2010/main" val="207005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F03-0C6A-DCC1-7649-F0BBEB37374E}"/>
              </a:ext>
            </a:extLst>
          </p:cNvPr>
          <p:cNvSpPr>
            <a:spLocks noGrp="1"/>
          </p:cNvSpPr>
          <p:nvPr>
            <p:ph type="title"/>
          </p:nvPr>
        </p:nvSpPr>
        <p:spPr/>
        <p:txBody>
          <a:bodyPr>
            <a:normAutofit/>
          </a:bodyPr>
          <a:lstStyle/>
          <a:p>
            <a:r>
              <a:rPr lang="en-US" altLang="zh-HK" b="1" dirty="0"/>
              <a:t>What is OAuth 2.0?</a:t>
            </a:r>
            <a:endParaRPr lang="zh-HK" altLang="en-US" dirty="0"/>
          </a:p>
        </p:txBody>
      </p:sp>
      <p:sp>
        <p:nvSpPr>
          <p:cNvPr id="3" name="Content Placeholder 2">
            <a:extLst>
              <a:ext uri="{FF2B5EF4-FFF2-40B4-BE49-F238E27FC236}">
                <a16:creationId xmlns:a16="http://schemas.microsoft.com/office/drawing/2014/main" id="{4237CC34-F714-276E-D8A4-1B24E3CFC6CE}"/>
              </a:ext>
            </a:extLst>
          </p:cNvPr>
          <p:cNvSpPr>
            <a:spLocks noGrp="1"/>
          </p:cNvSpPr>
          <p:nvPr>
            <p:ph idx="1"/>
          </p:nvPr>
        </p:nvSpPr>
        <p:spPr/>
        <p:txBody>
          <a:bodyPr>
            <a:normAutofit fontScale="92500" lnSpcReduction="10000"/>
          </a:bodyPr>
          <a:lstStyle/>
          <a:p>
            <a:r>
              <a:rPr lang="en-US" altLang="zh-HK" b="1" dirty="0"/>
              <a:t>Authorization framework (not authentication)</a:t>
            </a:r>
          </a:p>
          <a:p>
            <a:pPr lvl="1"/>
            <a:r>
              <a:rPr lang="en-US" altLang="zh-HK" dirty="0"/>
              <a:t>OAuth 2.0 is designed for granting access permissions rather than verifying identity - it lets apps access your data without sharing passwords.</a:t>
            </a:r>
          </a:p>
          <a:p>
            <a:endParaRPr lang="en-US" altLang="zh-HK" b="1" dirty="0"/>
          </a:p>
          <a:p>
            <a:r>
              <a:rPr lang="en-US" altLang="zh-HK" b="1" dirty="0"/>
              <a:t>Third-party access without passwords</a:t>
            </a:r>
          </a:p>
          <a:p>
            <a:pPr lvl="1"/>
            <a:r>
              <a:rPr lang="en-US" altLang="zh-HK" dirty="0"/>
              <a:t>Allows external applications to access your resources (like Google Photos) without ever seeing or storing your actual password credentials.</a:t>
            </a:r>
          </a:p>
          <a:p>
            <a:endParaRPr lang="en-US" altLang="zh-HK" b="1" dirty="0"/>
          </a:p>
          <a:p>
            <a:r>
              <a:rPr lang="en-US" altLang="zh-HK" b="1" dirty="0"/>
              <a:t>Example: 'Sign in with Google'</a:t>
            </a:r>
          </a:p>
          <a:p>
            <a:pPr lvl="1"/>
            <a:r>
              <a:rPr lang="en-US" altLang="zh-HK" dirty="0"/>
              <a:t>When you click 'Sign in with Google', OAuth 2.0 lets the application access specific information from your Google account with your permission.</a:t>
            </a:r>
          </a:p>
          <a:p>
            <a:endParaRPr lang="zh-HK" altLang="en-US" dirty="0"/>
          </a:p>
        </p:txBody>
      </p:sp>
    </p:spTree>
    <p:extLst>
      <p:ext uri="{BB962C8B-B14F-4D97-AF65-F5344CB8AC3E}">
        <p14:creationId xmlns:p14="http://schemas.microsoft.com/office/powerpoint/2010/main" val="335087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9056-ED08-FD41-2B40-3ED89024FC09}"/>
              </a:ext>
            </a:extLst>
          </p:cNvPr>
          <p:cNvSpPr>
            <a:spLocks noGrp="1"/>
          </p:cNvSpPr>
          <p:nvPr>
            <p:ph type="title"/>
          </p:nvPr>
        </p:nvSpPr>
        <p:spPr/>
        <p:txBody>
          <a:bodyPr>
            <a:normAutofit/>
          </a:bodyPr>
          <a:lstStyle/>
          <a:p>
            <a:r>
              <a:rPr lang="en-US" altLang="zh-HK" b="1" dirty="0"/>
              <a:t>Authentication &amp; Authorization in Chatbots</a:t>
            </a:r>
            <a:endParaRPr lang="zh-HK" altLang="en-US" dirty="0"/>
          </a:p>
        </p:txBody>
      </p:sp>
      <p:sp>
        <p:nvSpPr>
          <p:cNvPr id="3" name="Content Placeholder 2">
            <a:extLst>
              <a:ext uri="{FF2B5EF4-FFF2-40B4-BE49-F238E27FC236}">
                <a16:creationId xmlns:a16="http://schemas.microsoft.com/office/drawing/2014/main" id="{6F72F49B-5025-3E12-4B3F-044E0C6BE8D1}"/>
              </a:ext>
            </a:extLst>
          </p:cNvPr>
          <p:cNvSpPr>
            <a:spLocks noGrp="1"/>
          </p:cNvSpPr>
          <p:nvPr>
            <p:ph idx="1"/>
          </p:nvPr>
        </p:nvSpPr>
        <p:spPr/>
        <p:txBody>
          <a:bodyPr>
            <a:normAutofit lnSpcReduction="10000"/>
          </a:bodyPr>
          <a:lstStyle/>
          <a:p>
            <a:r>
              <a:rPr lang="en-US" altLang="zh-HK" b="1" dirty="0"/>
              <a:t>Securing chatbot applications</a:t>
            </a:r>
          </a:p>
          <a:p>
            <a:pPr lvl="1"/>
            <a:r>
              <a:rPr lang="en-US" altLang="zh-HK" dirty="0"/>
              <a:t>Learn how to </a:t>
            </a:r>
            <a:r>
              <a:rPr lang="en-US" altLang="zh-HK" b="1" u="sng" dirty="0"/>
              <a:t>protect sensitive </a:t>
            </a:r>
            <a:r>
              <a:rPr lang="en-US" altLang="zh-HK" dirty="0"/>
              <a:t>user data and prevent unauthorized access to your AI-powered chatbot systems.</a:t>
            </a:r>
          </a:p>
          <a:p>
            <a:endParaRPr lang="en-US" altLang="zh-HK" b="1" dirty="0"/>
          </a:p>
          <a:p>
            <a:r>
              <a:rPr lang="en-US" altLang="zh-HK" b="1" dirty="0" err="1"/>
              <a:t>FastAPI</a:t>
            </a:r>
            <a:r>
              <a:rPr lang="en-US" altLang="zh-HK" b="1" dirty="0"/>
              <a:t>, </a:t>
            </a:r>
            <a:r>
              <a:rPr lang="en-US" altLang="zh-HK" b="1" dirty="0" err="1"/>
              <a:t>LangChain</a:t>
            </a:r>
            <a:r>
              <a:rPr lang="en-US" altLang="zh-HK" b="1" dirty="0"/>
              <a:t>, </a:t>
            </a:r>
            <a:r>
              <a:rPr lang="en-US" altLang="zh-HK" b="1" dirty="0" err="1"/>
              <a:t>LangGraph</a:t>
            </a:r>
            <a:endParaRPr lang="en-US" altLang="zh-HK" b="1" dirty="0"/>
          </a:p>
          <a:p>
            <a:pPr lvl="1"/>
            <a:r>
              <a:rPr lang="en-US" altLang="zh-HK" dirty="0"/>
              <a:t>Explore authentication patterns across modern Python frameworks used for building production-ready chatbots.</a:t>
            </a:r>
          </a:p>
          <a:p>
            <a:endParaRPr lang="en-US" altLang="zh-HK" b="1" dirty="0"/>
          </a:p>
          <a:p>
            <a:r>
              <a:rPr lang="en-US" altLang="zh-HK" b="1" dirty="0"/>
              <a:t>Best practices for AI systems</a:t>
            </a:r>
          </a:p>
          <a:p>
            <a:pPr lvl="1"/>
            <a:r>
              <a:rPr lang="en-US" altLang="zh-HK" dirty="0"/>
              <a:t>Discover industry-standard security practices specifically designed for AI and machine learning applications.</a:t>
            </a:r>
          </a:p>
          <a:p>
            <a:endParaRPr lang="zh-HK" altLang="en-US" dirty="0"/>
          </a:p>
        </p:txBody>
      </p:sp>
    </p:spTree>
    <p:extLst>
      <p:ext uri="{BB962C8B-B14F-4D97-AF65-F5344CB8AC3E}">
        <p14:creationId xmlns:p14="http://schemas.microsoft.com/office/powerpoint/2010/main" val="4061159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68F3-1980-2AE3-60D5-B59D3F92CE01}"/>
              </a:ext>
            </a:extLst>
          </p:cNvPr>
          <p:cNvSpPr>
            <a:spLocks noGrp="1"/>
          </p:cNvSpPr>
          <p:nvPr>
            <p:ph type="title"/>
          </p:nvPr>
        </p:nvSpPr>
        <p:spPr/>
        <p:txBody>
          <a:bodyPr/>
          <a:lstStyle/>
          <a:p>
            <a:r>
              <a:rPr lang="en-US" altLang="zh-HK" b="1" dirty="0"/>
              <a:t>What is OAuth 2.0?</a:t>
            </a:r>
            <a:endParaRPr lang="zh-HK" altLang="en-US" dirty="0"/>
          </a:p>
        </p:txBody>
      </p:sp>
      <p:sp>
        <p:nvSpPr>
          <p:cNvPr id="3" name="Content Placeholder 2">
            <a:extLst>
              <a:ext uri="{FF2B5EF4-FFF2-40B4-BE49-F238E27FC236}">
                <a16:creationId xmlns:a16="http://schemas.microsoft.com/office/drawing/2014/main" id="{19350FBA-703F-9267-C236-856170BE7D54}"/>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D3738FB1-A091-A838-5206-55AC3C2B1AFB}"/>
              </a:ext>
            </a:extLst>
          </p:cNvPr>
          <p:cNvPicPr>
            <a:picLocks noChangeAspect="1"/>
          </p:cNvPicPr>
          <p:nvPr/>
        </p:nvPicPr>
        <p:blipFill>
          <a:blip r:embed="rId2"/>
          <a:stretch>
            <a:fillRect/>
          </a:stretch>
        </p:blipFill>
        <p:spPr>
          <a:xfrm>
            <a:off x="2335380" y="1929317"/>
            <a:ext cx="6791852" cy="4803992"/>
          </a:xfrm>
          <a:prstGeom prst="rect">
            <a:avLst/>
          </a:prstGeom>
        </p:spPr>
      </p:pic>
    </p:spTree>
    <p:extLst>
      <p:ext uri="{BB962C8B-B14F-4D97-AF65-F5344CB8AC3E}">
        <p14:creationId xmlns:p14="http://schemas.microsoft.com/office/powerpoint/2010/main" val="871005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D842-38AE-25BD-36E7-EF31E81FC0FC}"/>
              </a:ext>
            </a:extLst>
          </p:cNvPr>
          <p:cNvSpPr>
            <a:spLocks noGrp="1"/>
          </p:cNvSpPr>
          <p:nvPr>
            <p:ph type="title"/>
          </p:nvPr>
        </p:nvSpPr>
        <p:spPr/>
        <p:txBody>
          <a:bodyPr/>
          <a:lstStyle/>
          <a:p>
            <a:r>
              <a:rPr lang="en-US" altLang="zh-HK" b="1" dirty="0"/>
              <a:t>What is OAuth 2.0?</a:t>
            </a:r>
            <a:endParaRPr lang="zh-HK" altLang="en-US" dirty="0"/>
          </a:p>
        </p:txBody>
      </p:sp>
      <p:sp>
        <p:nvSpPr>
          <p:cNvPr id="3" name="Content Placeholder 2">
            <a:extLst>
              <a:ext uri="{FF2B5EF4-FFF2-40B4-BE49-F238E27FC236}">
                <a16:creationId xmlns:a16="http://schemas.microsoft.com/office/drawing/2014/main" id="{6A444E23-DAB8-F9F8-EA38-FA60C40DD07F}"/>
              </a:ext>
            </a:extLst>
          </p:cNvPr>
          <p:cNvSpPr>
            <a:spLocks noGrp="1"/>
          </p:cNvSpPr>
          <p:nvPr>
            <p:ph idx="1"/>
          </p:nvPr>
        </p:nvSpPr>
        <p:spPr/>
        <p:txBody>
          <a:bodyPr>
            <a:normAutofit fontScale="92500" lnSpcReduction="10000"/>
          </a:bodyPr>
          <a:lstStyle/>
          <a:p>
            <a:r>
              <a:rPr lang="en-US" altLang="zh-HK" dirty="0">
                <a:effectLst/>
              </a:rPr>
              <a:t>Authorization Code Flow </a:t>
            </a:r>
          </a:p>
          <a:p>
            <a:pPr lvl="1"/>
            <a:r>
              <a:rPr lang="en-US" altLang="zh-HK" dirty="0">
                <a:effectLst/>
              </a:rPr>
              <a:t>App Initiates the Request: </a:t>
            </a:r>
          </a:p>
          <a:p>
            <a:pPr lvl="2"/>
            <a:r>
              <a:rPr lang="en-US" altLang="zh-HK" dirty="0">
                <a:effectLst/>
              </a:rPr>
              <a:t>The user clicks "Sign in with Google" in your app. Your app redirects the user's browser to Google's authorization endpoint with parameters like your client ID, requested scopes (e.g., access to email or calendar), and a redirect URI.</a:t>
            </a:r>
          </a:p>
          <a:p>
            <a:pPr lvl="2"/>
            <a:endParaRPr lang="en-US" altLang="zh-HK" dirty="0">
              <a:effectLst/>
            </a:endParaRPr>
          </a:p>
          <a:p>
            <a:pPr lvl="1"/>
            <a:r>
              <a:rPr lang="en-US" altLang="zh-HK" dirty="0">
                <a:effectLst/>
              </a:rPr>
              <a:t>User Authenticates and Consents: </a:t>
            </a:r>
          </a:p>
          <a:p>
            <a:pPr lvl="2"/>
            <a:r>
              <a:rPr lang="en-US" altLang="zh-HK" dirty="0">
                <a:effectLst/>
              </a:rPr>
              <a:t>Google prompts the user to log in (if not already) and grant consent for the requested scopes. If approved, Google redirects the browser back to your app's redirect URI with an authorization code (a short-lived token) in the URL parameters.</a:t>
            </a:r>
          </a:p>
          <a:p>
            <a:pPr lvl="2"/>
            <a:endParaRPr lang="en-US" altLang="zh-HK" dirty="0">
              <a:effectLst/>
            </a:endParaRPr>
          </a:p>
          <a:p>
            <a:pPr lvl="1"/>
            <a:r>
              <a:rPr lang="en-US" altLang="zh-HK" dirty="0">
                <a:effectLst/>
              </a:rPr>
              <a:t>App Exchanges Code for Tokens</a:t>
            </a:r>
          </a:p>
          <a:p>
            <a:pPr lvl="2"/>
            <a:r>
              <a:rPr lang="en-US" altLang="zh-HK" dirty="0">
                <a:effectLst/>
              </a:rPr>
              <a:t>Your app's server takes this authorization code and sends a POST request to Google's token endpoint, including the code, your client ID, client secret, and grant type. In response, Google sends back: An access token, a refresh token and an ID token</a:t>
            </a:r>
          </a:p>
          <a:p>
            <a:pPr lvl="2"/>
            <a:endParaRPr lang="en-US" altLang="zh-HK" dirty="0">
              <a:effectLst/>
            </a:endParaRPr>
          </a:p>
          <a:p>
            <a:pPr lvl="2"/>
            <a:endParaRPr lang="en-US" altLang="zh-HK" dirty="0">
              <a:effectLst/>
            </a:endParaRPr>
          </a:p>
          <a:p>
            <a:pPr lvl="1"/>
            <a:endParaRPr lang="zh-HK" altLang="en-US" dirty="0"/>
          </a:p>
        </p:txBody>
      </p:sp>
    </p:spTree>
    <p:extLst>
      <p:ext uri="{BB962C8B-B14F-4D97-AF65-F5344CB8AC3E}">
        <p14:creationId xmlns:p14="http://schemas.microsoft.com/office/powerpoint/2010/main" val="2998501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53C8-5E85-F1C3-E450-53691643DA85}"/>
              </a:ext>
            </a:extLst>
          </p:cNvPr>
          <p:cNvSpPr>
            <a:spLocks noGrp="1"/>
          </p:cNvSpPr>
          <p:nvPr>
            <p:ph type="title"/>
          </p:nvPr>
        </p:nvSpPr>
        <p:spPr/>
        <p:txBody>
          <a:bodyPr/>
          <a:lstStyle/>
          <a:p>
            <a:endParaRPr lang="zh-HK" altLang="en-US" dirty="0"/>
          </a:p>
        </p:txBody>
      </p:sp>
      <p:sp>
        <p:nvSpPr>
          <p:cNvPr id="3" name="Content Placeholder 2">
            <a:extLst>
              <a:ext uri="{FF2B5EF4-FFF2-40B4-BE49-F238E27FC236}">
                <a16:creationId xmlns:a16="http://schemas.microsoft.com/office/drawing/2014/main" id="{B0C0474D-65E1-7D03-F3BA-64FEE05C925A}"/>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F9A7D819-1D61-41AC-92AF-D1A9DFC25F0D}"/>
              </a:ext>
            </a:extLst>
          </p:cNvPr>
          <p:cNvPicPr>
            <a:picLocks noChangeAspect="1"/>
          </p:cNvPicPr>
          <p:nvPr/>
        </p:nvPicPr>
        <p:blipFill>
          <a:blip r:embed="rId2"/>
          <a:stretch>
            <a:fillRect/>
          </a:stretch>
        </p:blipFill>
        <p:spPr>
          <a:xfrm>
            <a:off x="303991" y="4284"/>
            <a:ext cx="11584017" cy="6849431"/>
          </a:xfrm>
          <a:prstGeom prst="rect">
            <a:avLst/>
          </a:prstGeom>
        </p:spPr>
      </p:pic>
    </p:spTree>
    <p:extLst>
      <p:ext uri="{BB962C8B-B14F-4D97-AF65-F5344CB8AC3E}">
        <p14:creationId xmlns:p14="http://schemas.microsoft.com/office/powerpoint/2010/main" val="10280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8215B-3427-1663-D2E1-4F312F59E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DE3CC-FECD-33CB-F028-A12A1341F51D}"/>
              </a:ext>
            </a:extLst>
          </p:cNvPr>
          <p:cNvSpPr>
            <a:spLocks noGrp="1"/>
          </p:cNvSpPr>
          <p:nvPr>
            <p:ph type="title"/>
          </p:nvPr>
        </p:nvSpPr>
        <p:spPr/>
        <p:txBody>
          <a:bodyPr/>
          <a:lstStyle/>
          <a:p>
            <a:r>
              <a:rPr lang="en-US" altLang="zh-HK" b="1" dirty="0"/>
              <a:t>What is OAuth 2.0?</a:t>
            </a:r>
            <a:endParaRPr lang="zh-HK" altLang="en-US" dirty="0"/>
          </a:p>
        </p:txBody>
      </p:sp>
      <p:sp>
        <p:nvSpPr>
          <p:cNvPr id="3" name="Content Placeholder 2">
            <a:extLst>
              <a:ext uri="{FF2B5EF4-FFF2-40B4-BE49-F238E27FC236}">
                <a16:creationId xmlns:a16="http://schemas.microsoft.com/office/drawing/2014/main" id="{6FCB5547-FB10-5391-72A7-06A1CA75C82F}"/>
              </a:ext>
            </a:extLst>
          </p:cNvPr>
          <p:cNvSpPr>
            <a:spLocks noGrp="1"/>
          </p:cNvSpPr>
          <p:nvPr>
            <p:ph idx="1"/>
          </p:nvPr>
        </p:nvSpPr>
        <p:spPr/>
        <p:txBody>
          <a:bodyPr/>
          <a:lstStyle/>
          <a:p>
            <a:pPr lvl="1"/>
            <a:r>
              <a:rPr lang="en-US" altLang="zh-HK" dirty="0">
                <a:effectLst/>
              </a:rPr>
              <a:t>An access token </a:t>
            </a:r>
          </a:p>
          <a:p>
            <a:pPr lvl="2"/>
            <a:r>
              <a:rPr lang="en-US" altLang="zh-HK" dirty="0">
                <a:effectLst/>
              </a:rPr>
              <a:t>a string credential for accessing protected resources.</a:t>
            </a:r>
          </a:p>
          <a:p>
            <a:pPr lvl="1"/>
            <a:endParaRPr lang="en-US" altLang="zh-HK" dirty="0">
              <a:effectLst/>
            </a:endParaRPr>
          </a:p>
          <a:p>
            <a:pPr lvl="1"/>
            <a:r>
              <a:rPr lang="en-US" altLang="zh-HK" dirty="0">
                <a:effectLst/>
              </a:rPr>
              <a:t>A refresh token </a:t>
            </a:r>
          </a:p>
          <a:p>
            <a:pPr lvl="2"/>
            <a:r>
              <a:rPr lang="en-US" altLang="zh-HK" dirty="0">
                <a:effectLst/>
              </a:rPr>
              <a:t>to get new access tokens when the current one expires.</a:t>
            </a:r>
          </a:p>
          <a:p>
            <a:pPr lvl="1"/>
            <a:endParaRPr lang="en-US" altLang="zh-HK" dirty="0">
              <a:effectLst/>
            </a:endParaRPr>
          </a:p>
          <a:p>
            <a:pPr lvl="1"/>
            <a:endParaRPr lang="zh-HK" altLang="en-US" dirty="0"/>
          </a:p>
        </p:txBody>
      </p:sp>
    </p:spTree>
    <p:extLst>
      <p:ext uri="{BB962C8B-B14F-4D97-AF65-F5344CB8AC3E}">
        <p14:creationId xmlns:p14="http://schemas.microsoft.com/office/powerpoint/2010/main" val="2415166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8AFF-FDC1-B687-7F92-2C8C4A6E3776}"/>
              </a:ext>
            </a:extLst>
          </p:cNvPr>
          <p:cNvSpPr>
            <a:spLocks noGrp="1"/>
          </p:cNvSpPr>
          <p:nvPr>
            <p:ph type="title"/>
          </p:nvPr>
        </p:nvSpPr>
        <p:spPr/>
        <p:txBody>
          <a:bodyPr/>
          <a:lstStyle/>
          <a:p>
            <a:r>
              <a:rPr lang="en-US" altLang="zh-HK" b="1" dirty="0"/>
              <a:t>Single Sign-On (SSO)</a:t>
            </a:r>
            <a:endParaRPr lang="zh-HK" altLang="en-US" dirty="0"/>
          </a:p>
        </p:txBody>
      </p:sp>
      <p:sp>
        <p:nvSpPr>
          <p:cNvPr id="3" name="Content Placeholder 2">
            <a:extLst>
              <a:ext uri="{FF2B5EF4-FFF2-40B4-BE49-F238E27FC236}">
                <a16:creationId xmlns:a16="http://schemas.microsoft.com/office/drawing/2014/main" id="{C816FE9F-F934-B480-861F-BAF4C5021F3C}"/>
              </a:ext>
            </a:extLst>
          </p:cNvPr>
          <p:cNvSpPr>
            <a:spLocks noGrp="1"/>
          </p:cNvSpPr>
          <p:nvPr>
            <p:ph idx="1"/>
          </p:nvPr>
        </p:nvSpPr>
        <p:spPr/>
        <p:txBody>
          <a:bodyPr>
            <a:normAutofit fontScale="92500" lnSpcReduction="10000"/>
          </a:bodyPr>
          <a:lstStyle/>
          <a:p>
            <a:r>
              <a:rPr lang="en-US" altLang="zh-HK" b="1" dirty="0"/>
              <a:t>Login once, access multiple apps</a:t>
            </a:r>
          </a:p>
          <a:p>
            <a:pPr lvl="1"/>
            <a:r>
              <a:rPr lang="en-US" altLang="zh-HK" dirty="0"/>
              <a:t>SSO allows users to authenticate once with a central identity provider and gain access to all connected applications without re-entering credentials.</a:t>
            </a:r>
          </a:p>
          <a:p>
            <a:pPr lvl="1"/>
            <a:endParaRPr lang="en-US" altLang="zh-HK" dirty="0"/>
          </a:p>
          <a:p>
            <a:r>
              <a:rPr lang="en-US" altLang="zh-HK" b="1" dirty="0"/>
              <a:t>Example: Google account for Gmail, Drive, Calendar</a:t>
            </a:r>
          </a:p>
          <a:p>
            <a:pPr lvl="1"/>
            <a:r>
              <a:rPr lang="en-US" altLang="zh-HK" dirty="0"/>
              <a:t>When you log into Gmail, you automatically get access to Google Drive, Calendar, and other Google services without logging in again.</a:t>
            </a:r>
          </a:p>
          <a:p>
            <a:pPr lvl="1"/>
            <a:endParaRPr lang="en-US" altLang="zh-HK" dirty="0"/>
          </a:p>
          <a:p>
            <a:r>
              <a:rPr lang="en-US" altLang="zh-HK" b="1" dirty="0"/>
              <a:t>Improves user experience and security</a:t>
            </a:r>
          </a:p>
          <a:p>
            <a:pPr lvl="1"/>
            <a:r>
              <a:rPr lang="en-US" altLang="zh-HK" dirty="0"/>
              <a:t>Users manage fewer passwords (reducing password fatigue), while organizations gain centralized control over authentication and can enforce stronger security policies.</a:t>
            </a:r>
          </a:p>
          <a:p>
            <a:endParaRPr lang="zh-HK" altLang="en-US" dirty="0"/>
          </a:p>
        </p:txBody>
      </p:sp>
    </p:spTree>
    <p:extLst>
      <p:ext uri="{BB962C8B-B14F-4D97-AF65-F5344CB8AC3E}">
        <p14:creationId xmlns:p14="http://schemas.microsoft.com/office/powerpoint/2010/main" val="3729577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55B5-4D93-C673-9FBF-DDBA9D3C678A}"/>
              </a:ext>
            </a:extLst>
          </p:cNvPr>
          <p:cNvSpPr>
            <a:spLocks noGrp="1"/>
          </p:cNvSpPr>
          <p:nvPr>
            <p:ph type="title"/>
          </p:nvPr>
        </p:nvSpPr>
        <p:spPr/>
        <p:txBody>
          <a:bodyPr/>
          <a:lstStyle/>
          <a:p>
            <a:r>
              <a:rPr lang="en-US" altLang="zh-HK" b="1" dirty="0"/>
              <a:t>Single Sign-On (SSO)</a:t>
            </a:r>
            <a:endParaRPr lang="zh-HK" altLang="en-US" dirty="0"/>
          </a:p>
        </p:txBody>
      </p:sp>
      <p:sp>
        <p:nvSpPr>
          <p:cNvPr id="3" name="Content Placeholder 2">
            <a:extLst>
              <a:ext uri="{FF2B5EF4-FFF2-40B4-BE49-F238E27FC236}">
                <a16:creationId xmlns:a16="http://schemas.microsoft.com/office/drawing/2014/main" id="{762DFDF3-5EB8-8C9E-3256-C0BEB58009E1}"/>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6C65376B-FA9F-73BC-B302-97F7ECB91632}"/>
              </a:ext>
            </a:extLst>
          </p:cNvPr>
          <p:cNvPicPr>
            <a:picLocks noChangeAspect="1"/>
          </p:cNvPicPr>
          <p:nvPr/>
        </p:nvPicPr>
        <p:blipFill>
          <a:blip r:embed="rId2"/>
          <a:stretch>
            <a:fillRect/>
          </a:stretch>
        </p:blipFill>
        <p:spPr>
          <a:xfrm>
            <a:off x="1723415" y="2067449"/>
            <a:ext cx="8745170" cy="3867690"/>
          </a:xfrm>
          <a:prstGeom prst="rect">
            <a:avLst/>
          </a:prstGeom>
        </p:spPr>
      </p:pic>
    </p:spTree>
    <p:extLst>
      <p:ext uri="{BB962C8B-B14F-4D97-AF65-F5344CB8AC3E}">
        <p14:creationId xmlns:p14="http://schemas.microsoft.com/office/powerpoint/2010/main" val="2793288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0150-7C66-7E4E-4407-E10E7C740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086D4-BCF1-928E-9990-3961960FABE1}"/>
              </a:ext>
            </a:extLst>
          </p:cNvPr>
          <p:cNvSpPr>
            <a:spLocks noGrp="1"/>
          </p:cNvSpPr>
          <p:nvPr>
            <p:ph type="title"/>
          </p:nvPr>
        </p:nvSpPr>
        <p:spPr>
          <a:xfrm>
            <a:off x="902208" y="2766218"/>
            <a:ext cx="10515600" cy="1325563"/>
          </a:xfrm>
        </p:spPr>
        <p:txBody>
          <a:bodyPr/>
          <a:lstStyle/>
          <a:p>
            <a:pPr algn="ctr"/>
            <a:r>
              <a:rPr lang="en-US" altLang="zh-HK" dirty="0"/>
              <a:t>Authorization Models</a:t>
            </a:r>
            <a:endParaRPr lang="zh-HK" altLang="en-US" dirty="0"/>
          </a:p>
        </p:txBody>
      </p:sp>
    </p:spTree>
    <p:extLst>
      <p:ext uri="{BB962C8B-B14F-4D97-AF65-F5344CB8AC3E}">
        <p14:creationId xmlns:p14="http://schemas.microsoft.com/office/powerpoint/2010/main" val="3524957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8514-24AC-B71E-2BAC-725C43434972}"/>
              </a:ext>
            </a:extLst>
          </p:cNvPr>
          <p:cNvSpPr>
            <a:spLocks noGrp="1"/>
          </p:cNvSpPr>
          <p:nvPr>
            <p:ph type="title"/>
          </p:nvPr>
        </p:nvSpPr>
        <p:spPr/>
        <p:txBody>
          <a:bodyPr/>
          <a:lstStyle/>
          <a:p>
            <a:r>
              <a:rPr lang="en-US" altLang="zh-HK" b="1" dirty="0"/>
              <a:t>Authorization Models: RBAC vs ABAC</a:t>
            </a:r>
            <a:endParaRPr lang="zh-HK" altLang="en-US" dirty="0"/>
          </a:p>
        </p:txBody>
      </p:sp>
      <p:sp>
        <p:nvSpPr>
          <p:cNvPr id="3" name="Content Placeholder 2">
            <a:extLst>
              <a:ext uri="{FF2B5EF4-FFF2-40B4-BE49-F238E27FC236}">
                <a16:creationId xmlns:a16="http://schemas.microsoft.com/office/drawing/2014/main" id="{5BFC3F2F-9EEE-A420-AA91-0C19B222D628}"/>
              </a:ext>
            </a:extLst>
          </p:cNvPr>
          <p:cNvSpPr>
            <a:spLocks noGrp="1"/>
          </p:cNvSpPr>
          <p:nvPr>
            <p:ph idx="1"/>
          </p:nvPr>
        </p:nvSpPr>
        <p:spPr>
          <a:xfrm>
            <a:off x="838200" y="1825625"/>
            <a:ext cx="4191000" cy="4351338"/>
          </a:xfrm>
        </p:spPr>
        <p:txBody>
          <a:bodyPr>
            <a:normAutofit fontScale="62500" lnSpcReduction="20000"/>
          </a:bodyPr>
          <a:lstStyle/>
          <a:p>
            <a:r>
              <a:rPr lang="en-US" altLang="zh-HK" b="1" dirty="0"/>
              <a:t>RBAC: Role-based (admin, user, guest)</a:t>
            </a:r>
          </a:p>
          <a:p>
            <a:pPr lvl="1"/>
            <a:r>
              <a:rPr lang="en-US" altLang="zh-HK" dirty="0"/>
              <a:t>Role-Based Access Control assigns users to roles with predefined permissions, making it simple to manage access for common user types like administrators and regular users.</a:t>
            </a:r>
          </a:p>
          <a:p>
            <a:pPr lvl="1"/>
            <a:endParaRPr lang="en-US" altLang="zh-HK" dirty="0"/>
          </a:p>
          <a:p>
            <a:r>
              <a:rPr lang="en-US" altLang="zh-HK" b="1" dirty="0"/>
              <a:t>ABAC: Attribute-based (time, location, age)</a:t>
            </a:r>
          </a:p>
          <a:p>
            <a:pPr lvl="1"/>
            <a:r>
              <a:rPr lang="en-US" altLang="zh-HK" dirty="0"/>
              <a:t>Attribute-Based Access Control evaluates multiple user attributes and context (location, time of day, device type) to make dynamic access decisions.</a:t>
            </a:r>
          </a:p>
          <a:p>
            <a:pPr lvl="1"/>
            <a:endParaRPr lang="en-US" altLang="zh-HK" dirty="0"/>
          </a:p>
          <a:p>
            <a:r>
              <a:rPr lang="en-US" altLang="zh-HK" b="1" dirty="0"/>
              <a:t>Permissions: Granular control per action</a:t>
            </a:r>
          </a:p>
          <a:p>
            <a:pPr lvl="1"/>
            <a:r>
              <a:rPr lang="en-US" altLang="zh-HK" dirty="0"/>
              <a:t>Permission-based systems grant specific capabilities (like '</a:t>
            </a:r>
            <a:r>
              <a:rPr lang="en-US" altLang="zh-HK" dirty="0" err="1"/>
              <a:t>chatbot:write</a:t>
            </a:r>
            <a:r>
              <a:rPr lang="en-US" altLang="zh-HK" dirty="0"/>
              <a:t>' or '</a:t>
            </a:r>
            <a:r>
              <a:rPr lang="en-US" altLang="zh-HK" dirty="0" err="1"/>
              <a:t>data:delete</a:t>
            </a:r>
            <a:r>
              <a:rPr lang="en-US" altLang="zh-HK" dirty="0"/>
              <a:t>') independent of roles, allowing fine-grained access control.</a:t>
            </a:r>
          </a:p>
          <a:p>
            <a:pPr marL="457200" lvl="1" indent="0">
              <a:buNone/>
            </a:pPr>
            <a:endParaRPr lang="en-US" altLang="zh-HK" dirty="0"/>
          </a:p>
          <a:p>
            <a:endParaRPr lang="zh-HK" altLang="en-US" dirty="0"/>
          </a:p>
        </p:txBody>
      </p:sp>
      <p:sp>
        <p:nvSpPr>
          <p:cNvPr id="5" name="TextBox 4">
            <a:extLst>
              <a:ext uri="{FF2B5EF4-FFF2-40B4-BE49-F238E27FC236}">
                <a16:creationId xmlns:a16="http://schemas.microsoft.com/office/drawing/2014/main" id="{83ACC2E1-977A-B3DC-48B9-CAECE896EF04}"/>
              </a:ext>
            </a:extLst>
          </p:cNvPr>
          <p:cNvSpPr txBox="1"/>
          <p:nvPr/>
        </p:nvSpPr>
        <p:spPr>
          <a:xfrm>
            <a:off x="5470398" y="2279964"/>
            <a:ext cx="6094476" cy="3139321"/>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RBAC - Role-Based</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user.role</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allow_access</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ABAC - Attribute-Based</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user.age</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&gt;=</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18</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and</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user.country</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"US"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allow_access</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Permissions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t>
            </a:r>
            <a:r>
              <a:rPr lang="en-US" altLang="zh-HK" b="0" i="0" dirty="0" err="1">
                <a:solidFill>
                  <a:srgbClr val="7EC699"/>
                </a:solidFill>
                <a:effectLst/>
                <a:latin typeface="Consolas" panose="020B0609020204030204" pitchFamily="49" charset="0"/>
              </a:rPr>
              <a:t>chatbot:write</a:t>
            </a:r>
            <a:r>
              <a:rPr lang="en-US" altLang="zh-HK" b="0" i="0" dirty="0">
                <a:solidFill>
                  <a:srgbClr val="7EC699"/>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user.permissions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allow_send_message</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755868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6DEC-46BC-C081-6F63-F3DFD685F6FA}"/>
              </a:ext>
            </a:extLst>
          </p:cNvPr>
          <p:cNvSpPr>
            <a:spLocks noGrp="1"/>
          </p:cNvSpPr>
          <p:nvPr>
            <p:ph type="title"/>
          </p:nvPr>
        </p:nvSpPr>
        <p:spPr/>
        <p:txBody>
          <a:bodyPr/>
          <a:lstStyle/>
          <a:p>
            <a:r>
              <a:rPr lang="en-US" altLang="zh-HK" b="1" dirty="0"/>
              <a:t>Authorization in Practice</a:t>
            </a:r>
            <a:endParaRPr lang="zh-HK" altLang="en-US" dirty="0"/>
          </a:p>
        </p:txBody>
      </p:sp>
      <p:sp>
        <p:nvSpPr>
          <p:cNvPr id="3" name="Content Placeholder 2">
            <a:extLst>
              <a:ext uri="{FF2B5EF4-FFF2-40B4-BE49-F238E27FC236}">
                <a16:creationId xmlns:a16="http://schemas.microsoft.com/office/drawing/2014/main" id="{E5C5F8B6-3B34-DDDC-CA7F-82CA97C211F2}"/>
              </a:ext>
            </a:extLst>
          </p:cNvPr>
          <p:cNvSpPr>
            <a:spLocks noGrp="1"/>
          </p:cNvSpPr>
          <p:nvPr>
            <p:ph idx="1"/>
          </p:nvPr>
        </p:nvSpPr>
        <p:spPr>
          <a:xfrm>
            <a:off x="838200" y="1825625"/>
            <a:ext cx="4300728" cy="4351338"/>
          </a:xfrm>
        </p:spPr>
        <p:txBody>
          <a:bodyPr>
            <a:normAutofit fontScale="62500" lnSpcReduction="20000"/>
          </a:bodyPr>
          <a:lstStyle/>
          <a:p>
            <a:r>
              <a:rPr lang="en-US" altLang="zh-HK" b="1" dirty="0"/>
              <a:t>Start simple with roles (admin, user)</a:t>
            </a:r>
          </a:p>
          <a:p>
            <a:pPr lvl="1"/>
            <a:r>
              <a:rPr lang="en-US" altLang="zh-HK" dirty="0"/>
              <a:t>Begin with basic role-based access control to quickly establish access tiers - most applications only need 2-3 roles to start.</a:t>
            </a:r>
          </a:p>
          <a:p>
            <a:pPr lvl="1"/>
            <a:endParaRPr lang="en-US" altLang="zh-HK" dirty="0"/>
          </a:p>
          <a:p>
            <a:r>
              <a:rPr lang="en-US" altLang="zh-HK" b="1" dirty="0"/>
              <a:t>Add permissions for fine control</a:t>
            </a:r>
          </a:p>
          <a:p>
            <a:pPr lvl="1"/>
            <a:r>
              <a:rPr lang="en-US" altLang="zh-HK" dirty="0"/>
              <a:t>Layer on specific permissions as your application grows, allowing nuanced control like separating 'read' from 'write' access within the same role.</a:t>
            </a:r>
          </a:p>
          <a:p>
            <a:pPr lvl="1"/>
            <a:endParaRPr lang="en-US" altLang="zh-HK" dirty="0"/>
          </a:p>
          <a:p>
            <a:r>
              <a:rPr lang="en-US" altLang="zh-HK" b="1" dirty="0"/>
              <a:t>Use ABAC for complex rules</a:t>
            </a:r>
          </a:p>
          <a:p>
            <a:pPr lvl="1"/>
            <a:r>
              <a:rPr lang="en-US" altLang="zh-HK" dirty="0"/>
              <a:t>Implement attribute-based rules when you need context-aware decisions, such as allowing data access only during business hours or from specific locations.</a:t>
            </a:r>
          </a:p>
          <a:p>
            <a:endParaRPr lang="zh-HK" altLang="en-US" dirty="0"/>
          </a:p>
        </p:txBody>
      </p:sp>
      <p:sp>
        <p:nvSpPr>
          <p:cNvPr id="5" name="TextBox 4">
            <a:extLst>
              <a:ext uri="{FF2B5EF4-FFF2-40B4-BE49-F238E27FC236}">
                <a16:creationId xmlns:a16="http://schemas.microsoft.com/office/drawing/2014/main" id="{E9DB08E8-D0AB-3D3C-1489-8C2196363091}"/>
              </a:ext>
            </a:extLst>
          </p:cNvPr>
          <p:cNvSpPr txBox="1"/>
          <p:nvPr/>
        </p:nvSpPr>
        <p:spPr>
          <a:xfrm>
            <a:off x="5579364" y="1825625"/>
            <a:ext cx="6094476" cy="3970318"/>
          </a:xfrm>
          <a:prstGeom prst="rect">
            <a:avLst/>
          </a:prstGeom>
          <a:solidFill>
            <a:schemeClr val="tx1"/>
          </a:solidFill>
        </p:spPr>
        <p:txBody>
          <a:bodyPr wrap="square">
            <a:spAutoFit/>
          </a:bodyPr>
          <a:lstStyle/>
          <a:p>
            <a:pPr algn="l" latinLnBrk="0">
              <a:buNone/>
            </a:pPr>
            <a:r>
              <a:rPr lang="en-US" altLang="zh-HK" b="0" i="0" dirty="0">
                <a:solidFill>
                  <a:srgbClr val="CCCCCC"/>
                </a:solidFill>
                <a:effectLst/>
                <a:latin typeface="Consolas" panose="020B0609020204030204" pitchFamily="49" charset="0"/>
              </a:rPr>
              <a:t>@app.post(</a:t>
            </a:r>
            <a:r>
              <a:rPr lang="en-US" altLang="zh-HK" b="0" i="0" dirty="0">
                <a:solidFill>
                  <a:srgbClr val="7EC699"/>
                </a:solidFill>
                <a:effectLst/>
                <a:latin typeface="Consolas" panose="020B0609020204030204" pitchFamily="49" charset="0"/>
              </a:rPr>
              <a:t>"/admin/delete"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err="1">
                <a:solidFill>
                  <a:srgbClr val="F08D49"/>
                </a:solidFill>
                <a:effectLst/>
                <a:latin typeface="Consolas" panose="020B0609020204030204" pitchFamily="49" charset="0"/>
              </a:rPr>
              <a:t>delete_data</a:t>
            </a:r>
            <a:r>
              <a:rPr lang="en-US" altLang="zh-HK" b="0" i="0" dirty="0">
                <a:solidFill>
                  <a:srgbClr val="CCCCCC"/>
                </a:solidFill>
                <a:effectLst/>
                <a:latin typeface="Consolas" panose="020B0609020204030204" pitchFamily="49" charset="0"/>
              </a:rPr>
              <a:t>(user: User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Depends(</a:t>
            </a:r>
            <a:r>
              <a:rPr lang="en-US" altLang="zh-HK" b="0" i="0" dirty="0" err="1">
                <a:solidFill>
                  <a:srgbClr val="CCCCCC"/>
                </a:solidFill>
                <a:effectLst/>
                <a:latin typeface="Consolas" panose="020B0609020204030204" pitchFamily="49" charset="0"/>
              </a:rPr>
              <a:t>get_user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Check role</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user.role</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403</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 only"</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Check permission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t>
            </a:r>
            <a:r>
              <a:rPr lang="en-US" altLang="zh-HK" b="0" i="0" dirty="0" err="1">
                <a:solidFill>
                  <a:srgbClr val="7EC699"/>
                </a:solidFill>
                <a:effectLst/>
                <a:latin typeface="Consolas" panose="020B0609020204030204" pitchFamily="49" charset="0"/>
              </a:rPr>
              <a:t>data:delete</a:t>
            </a:r>
            <a:r>
              <a:rPr lang="en-US" altLang="zh-HK" b="0" i="0" dirty="0">
                <a:solidFill>
                  <a:srgbClr val="7EC699"/>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not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user.permissions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403</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"No delete permission"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Perform action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delete_all_data</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0710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7E6B5-0FA1-B81A-76E1-211B2C4D0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C79E4-5503-36CA-B1C1-465548DD5815}"/>
              </a:ext>
            </a:extLst>
          </p:cNvPr>
          <p:cNvSpPr>
            <a:spLocks noGrp="1"/>
          </p:cNvSpPr>
          <p:nvPr>
            <p:ph type="title"/>
          </p:nvPr>
        </p:nvSpPr>
        <p:spPr>
          <a:xfrm>
            <a:off x="902208" y="2766218"/>
            <a:ext cx="10515600" cy="1325563"/>
          </a:xfrm>
        </p:spPr>
        <p:txBody>
          <a:bodyPr/>
          <a:lstStyle/>
          <a:p>
            <a:pPr algn="ctr"/>
            <a:r>
              <a:rPr lang="en-US" altLang="zh-HK" dirty="0" err="1"/>
              <a:t>FastAPI</a:t>
            </a:r>
            <a:r>
              <a:rPr lang="en-US" altLang="zh-HK" dirty="0"/>
              <a:t> Implementation</a:t>
            </a:r>
            <a:endParaRPr lang="zh-HK" altLang="en-US" dirty="0"/>
          </a:p>
        </p:txBody>
      </p:sp>
    </p:spTree>
    <p:extLst>
      <p:ext uri="{BB962C8B-B14F-4D97-AF65-F5344CB8AC3E}">
        <p14:creationId xmlns:p14="http://schemas.microsoft.com/office/powerpoint/2010/main" val="545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0A5D-67CE-1076-1C8D-1A2515B3D920}"/>
              </a:ext>
            </a:extLst>
          </p:cNvPr>
          <p:cNvSpPr>
            <a:spLocks noGrp="1"/>
          </p:cNvSpPr>
          <p:nvPr>
            <p:ph type="title"/>
          </p:nvPr>
        </p:nvSpPr>
        <p:spPr/>
        <p:txBody>
          <a:bodyPr/>
          <a:lstStyle/>
          <a:p>
            <a:r>
              <a:rPr lang="en-US" altLang="zh-HK" b="1" dirty="0"/>
              <a:t>What is Authentication?</a:t>
            </a:r>
            <a:endParaRPr lang="zh-HK" altLang="en-US" dirty="0"/>
          </a:p>
        </p:txBody>
      </p:sp>
      <p:sp>
        <p:nvSpPr>
          <p:cNvPr id="3" name="Content Placeholder 2">
            <a:extLst>
              <a:ext uri="{FF2B5EF4-FFF2-40B4-BE49-F238E27FC236}">
                <a16:creationId xmlns:a16="http://schemas.microsoft.com/office/drawing/2014/main" id="{C209BFAA-BB80-F72A-C643-1605A43A98C2}"/>
              </a:ext>
            </a:extLst>
          </p:cNvPr>
          <p:cNvSpPr>
            <a:spLocks noGrp="1"/>
          </p:cNvSpPr>
          <p:nvPr>
            <p:ph idx="1"/>
          </p:nvPr>
        </p:nvSpPr>
        <p:spPr/>
        <p:txBody>
          <a:bodyPr>
            <a:normAutofit fontScale="92500" lnSpcReduction="10000"/>
          </a:bodyPr>
          <a:lstStyle/>
          <a:p>
            <a:r>
              <a:rPr lang="en-US" altLang="zh-HK" b="1" dirty="0"/>
              <a:t>Verifying identity - 'Who are you?'</a:t>
            </a:r>
          </a:p>
          <a:p>
            <a:pPr lvl="1"/>
            <a:r>
              <a:rPr lang="en-US" altLang="zh-HK" dirty="0"/>
              <a:t>Authentication is the process of confirming that someone is </a:t>
            </a:r>
            <a:r>
              <a:rPr lang="en-US" altLang="zh-HK" b="1" u="sng" dirty="0"/>
              <a:t>who they claim to be</a:t>
            </a:r>
            <a:r>
              <a:rPr lang="en-US" altLang="zh-HK" dirty="0"/>
              <a:t>, like checking a driver's license or passport.</a:t>
            </a:r>
          </a:p>
          <a:p>
            <a:endParaRPr lang="en-US" altLang="zh-HK" b="1" dirty="0"/>
          </a:p>
          <a:p>
            <a:r>
              <a:rPr lang="en-US" altLang="zh-HK" b="1" dirty="0"/>
              <a:t>Like showing ID at hotel check-in</a:t>
            </a:r>
          </a:p>
          <a:p>
            <a:pPr lvl="1"/>
            <a:r>
              <a:rPr lang="en-US" altLang="zh-HK" dirty="0"/>
              <a:t>Just as hotels verify your reservation before giving you a room key, systems verify your credentials before granting access.</a:t>
            </a:r>
          </a:p>
          <a:p>
            <a:endParaRPr lang="en-US" altLang="zh-HK" b="1" dirty="0"/>
          </a:p>
          <a:p>
            <a:r>
              <a:rPr lang="en-US" altLang="zh-HK" b="1" dirty="0"/>
              <a:t>Methods: passwords, tokens, biometrics</a:t>
            </a:r>
          </a:p>
          <a:p>
            <a:pPr lvl="1"/>
            <a:r>
              <a:rPr lang="en-US" altLang="zh-HK" dirty="0"/>
              <a:t>Common authentication methods include traditional passwords, secure tokens (like JWT), and biometric data such as fingerprints or facial recognition.</a:t>
            </a:r>
          </a:p>
          <a:p>
            <a:endParaRPr lang="zh-HK" altLang="en-US" dirty="0"/>
          </a:p>
        </p:txBody>
      </p:sp>
    </p:spTree>
    <p:extLst>
      <p:ext uri="{BB962C8B-B14F-4D97-AF65-F5344CB8AC3E}">
        <p14:creationId xmlns:p14="http://schemas.microsoft.com/office/powerpoint/2010/main" val="23261730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FF66-8447-B3A6-F4CC-4C22CD55FEF6}"/>
              </a:ext>
            </a:extLst>
          </p:cNvPr>
          <p:cNvSpPr>
            <a:spLocks noGrp="1"/>
          </p:cNvSpPr>
          <p:nvPr>
            <p:ph type="title"/>
          </p:nvPr>
        </p:nvSpPr>
        <p:spPr/>
        <p:txBody>
          <a:bodyPr/>
          <a:lstStyle/>
          <a:p>
            <a:r>
              <a:rPr lang="en-US" altLang="zh-HK" b="1" dirty="0" err="1"/>
              <a:t>FastAPI</a:t>
            </a:r>
            <a:r>
              <a:rPr lang="en-US" altLang="zh-HK" b="1" dirty="0"/>
              <a:t> Authentication</a:t>
            </a:r>
            <a:endParaRPr lang="zh-HK" altLang="en-US" dirty="0"/>
          </a:p>
        </p:txBody>
      </p:sp>
      <p:sp>
        <p:nvSpPr>
          <p:cNvPr id="3" name="Content Placeholder 2">
            <a:extLst>
              <a:ext uri="{FF2B5EF4-FFF2-40B4-BE49-F238E27FC236}">
                <a16:creationId xmlns:a16="http://schemas.microsoft.com/office/drawing/2014/main" id="{01131876-4CB5-13A0-07B7-A90B62C94754}"/>
              </a:ext>
            </a:extLst>
          </p:cNvPr>
          <p:cNvSpPr>
            <a:spLocks noGrp="1"/>
          </p:cNvSpPr>
          <p:nvPr>
            <p:ph idx="1"/>
          </p:nvPr>
        </p:nvSpPr>
        <p:spPr/>
        <p:txBody>
          <a:bodyPr>
            <a:normAutofit fontScale="92500" lnSpcReduction="10000"/>
          </a:bodyPr>
          <a:lstStyle/>
          <a:p>
            <a:r>
              <a:rPr lang="en-US" altLang="zh-HK" b="1" dirty="0"/>
              <a:t>Built-in security tools</a:t>
            </a:r>
          </a:p>
          <a:p>
            <a:pPr lvl="1"/>
            <a:r>
              <a:rPr lang="en-US" altLang="zh-HK" dirty="0" err="1"/>
              <a:t>FastAPI</a:t>
            </a:r>
            <a:r>
              <a:rPr lang="en-US" altLang="zh-HK" dirty="0"/>
              <a:t> provides ready-to-use security utilities like OAuth2PasswordBearer, </a:t>
            </a:r>
            <a:r>
              <a:rPr lang="en-US" altLang="zh-HK" dirty="0" err="1"/>
              <a:t>APIKeyHeader</a:t>
            </a:r>
            <a:r>
              <a:rPr lang="en-US" altLang="zh-HK" dirty="0"/>
              <a:t>, and </a:t>
            </a:r>
            <a:r>
              <a:rPr lang="en-US" altLang="zh-HK" dirty="0" err="1"/>
              <a:t>HTTPBasic</a:t>
            </a:r>
            <a:r>
              <a:rPr lang="en-US" altLang="zh-HK" dirty="0"/>
              <a:t> for implementing authentication with minimal code.</a:t>
            </a:r>
          </a:p>
          <a:p>
            <a:endParaRPr lang="en-US" altLang="zh-HK" dirty="0"/>
          </a:p>
          <a:p>
            <a:r>
              <a:rPr lang="en-US" altLang="zh-HK" b="1" dirty="0"/>
              <a:t>OAuth2 password flow support</a:t>
            </a:r>
          </a:p>
          <a:p>
            <a:pPr lvl="1"/>
            <a:r>
              <a:rPr lang="en-US" altLang="zh-HK" dirty="0" err="1"/>
              <a:t>FastAPI</a:t>
            </a:r>
            <a:r>
              <a:rPr lang="en-US" altLang="zh-HK" dirty="0"/>
              <a:t> has native support for the OAuth2 password flow, making it easy to implement username/password authentication with JWT tokens.</a:t>
            </a:r>
          </a:p>
          <a:p>
            <a:endParaRPr lang="en-US" altLang="zh-HK" dirty="0"/>
          </a:p>
          <a:p>
            <a:r>
              <a:rPr lang="en-US" altLang="zh-HK" b="1" dirty="0"/>
              <a:t>Easy JWT integration</a:t>
            </a:r>
          </a:p>
          <a:p>
            <a:pPr lvl="1"/>
            <a:r>
              <a:rPr lang="en-US" altLang="zh-HK" dirty="0"/>
              <a:t>Works seamlessly with popular JWT libraries like python-</a:t>
            </a:r>
            <a:r>
              <a:rPr lang="en-US" altLang="zh-HK" dirty="0" err="1"/>
              <a:t>jose</a:t>
            </a:r>
            <a:r>
              <a:rPr lang="en-US" altLang="zh-HK" dirty="0"/>
              <a:t>, allowing you to create and verify tokens with just a few lines of code.</a:t>
            </a:r>
          </a:p>
          <a:p>
            <a:endParaRPr lang="zh-HK" altLang="en-US" dirty="0"/>
          </a:p>
        </p:txBody>
      </p:sp>
    </p:spTree>
    <p:extLst>
      <p:ext uri="{BB962C8B-B14F-4D97-AF65-F5344CB8AC3E}">
        <p14:creationId xmlns:p14="http://schemas.microsoft.com/office/powerpoint/2010/main" val="271654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E646-9C03-93DE-FEC4-6156F84F7F70}"/>
              </a:ext>
            </a:extLst>
          </p:cNvPr>
          <p:cNvSpPr>
            <a:spLocks noGrp="1"/>
          </p:cNvSpPr>
          <p:nvPr>
            <p:ph type="title"/>
          </p:nvPr>
        </p:nvSpPr>
        <p:spPr/>
        <p:txBody>
          <a:bodyPr/>
          <a:lstStyle/>
          <a:p>
            <a:r>
              <a:rPr lang="en-US" altLang="zh-HK" b="1" dirty="0" err="1"/>
              <a:t>FastAPI</a:t>
            </a:r>
            <a:r>
              <a:rPr lang="en-US" altLang="zh-HK" b="1" dirty="0"/>
              <a:t> Authentication</a:t>
            </a:r>
            <a:endParaRPr lang="zh-HK" altLang="en-US" dirty="0"/>
          </a:p>
        </p:txBody>
      </p:sp>
      <p:sp>
        <p:nvSpPr>
          <p:cNvPr id="3" name="Content Placeholder 2">
            <a:extLst>
              <a:ext uri="{FF2B5EF4-FFF2-40B4-BE49-F238E27FC236}">
                <a16:creationId xmlns:a16="http://schemas.microsoft.com/office/drawing/2014/main" id="{68BA530C-4CC8-58B5-2AEA-05117B3A7874}"/>
              </a:ext>
            </a:extLst>
          </p:cNvPr>
          <p:cNvSpPr>
            <a:spLocks noGrp="1"/>
          </p:cNvSpPr>
          <p:nvPr>
            <p:ph idx="1"/>
          </p:nvPr>
        </p:nvSpPr>
        <p:spPr/>
        <p:txBody>
          <a:bodyPr/>
          <a:lstStyle/>
          <a:p>
            <a:endParaRPr lang="zh-HK" altLang="en-US"/>
          </a:p>
        </p:txBody>
      </p:sp>
      <p:sp>
        <p:nvSpPr>
          <p:cNvPr id="5" name="TextBox 4">
            <a:extLst>
              <a:ext uri="{FF2B5EF4-FFF2-40B4-BE49-F238E27FC236}">
                <a16:creationId xmlns:a16="http://schemas.microsoft.com/office/drawing/2014/main" id="{80E580A7-62C8-769D-5430-47027BAB34ED}"/>
              </a:ext>
            </a:extLst>
          </p:cNvPr>
          <p:cNvSpPr txBox="1"/>
          <p:nvPr/>
        </p:nvSpPr>
        <p:spPr>
          <a:xfrm>
            <a:off x="1790319" y="2847132"/>
            <a:ext cx="8611362" cy="2308324"/>
          </a:xfrm>
          <a:prstGeom prst="rect">
            <a:avLst/>
          </a:prstGeom>
          <a:solidFill>
            <a:schemeClr val="tx1"/>
          </a:solidFill>
        </p:spPr>
        <p:txBody>
          <a:bodyPr wrap="square">
            <a:spAutoFit/>
          </a:bodyPr>
          <a:lstStyle/>
          <a:p>
            <a:pPr algn="l" latinLnBrk="0">
              <a:buNone/>
            </a:pPr>
            <a:r>
              <a:rPr lang="en-US" altLang="zh-HK" b="0" i="0" dirty="0">
                <a:solidFill>
                  <a:srgbClr val="CC99CD"/>
                </a:solidFill>
                <a:effectLst/>
                <a:latin typeface="Consolas" panose="020B0609020204030204" pitchFamily="49" charset="0"/>
              </a:rPr>
              <a:t>from</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fastapi</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FastAPI</a:t>
            </a:r>
            <a:r>
              <a:rPr lang="en-US" altLang="zh-HK" b="0" i="0" dirty="0">
                <a:solidFill>
                  <a:srgbClr val="CCCCCC"/>
                </a:solidFill>
                <a:effectLst/>
                <a:latin typeface="Consolas" panose="020B0609020204030204" pitchFamily="49" charset="0"/>
              </a:rPr>
              <a:t>, Depends</a:t>
            </a:r>
          </a:p>
          <a:p>
            <a:pPr algn="l" latinLnBrk="0">
              <a:buNone/>
            </a:pPr>
            <a:r>
              <a:rPr lang="en-US" altLang="zh-HK" b="0" i="0" dirty="0">
                <a:solidFill>
                  <a:srgbClr val="CC99CD"/>
                </a:solidFill>
                <a:effectLst/>
                <a:latin typeface="Consolas" panose="020B0609020204030204" pitchFamily="49" charset="0"/>
              </a:rPr>
              <a:t>from</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fastapi.security</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OAuth2PasswordBearer</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oauth2_scheme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OAuth2PasswordBearer(</a:t>
            </a:r>
            <a:r>
              <a:rPr lang="en-US" altLang="zh-HK" b="0" i="0" dirty="0" err="1">
                <a:solidFill>
                  <a:srgbClr val="CCCCCC"/>
                </a:solidFill>
                <a:effectLst/>
                <a:latin typeface="Consolas" panose="020B0609020204030204" pitchFamily="49" charset="0"/>
              </a:rPr>
              <a:t>tokenUrl</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"token"</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@app.get(</a:t>
            </a:r>
            <a:r>
              <a:rPr lang="en-US" altLang="zh-HK" b="0" i="0" dirty="0">
                <a:solidFill>
                  <a:srgbClr val="7EC699"/>
                </a:solidFill>
                <a:effectLst/>
                <a:latin typeface="Consolas" panose="020B0609020204030204" pitchFamily="49" charset="0"/>
              </a:rPr>
              <a:t>"/users/me"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err="1">
                <a:solidFill>
                  <a:srgbClr val="F08D49"/>
                </a:solidFill>
                <a:effectLst/>
                <a:latin typeface="Consolas" panose="020B0609020204030204" pitchFamily="49" charset="0"/>
              </a:rPr>
              <a:t>get_user</a:t>
            </a:r>
            <a:r>
              <a:rPr lang="en-US" altLang="zh-HK" b="0" i="0" dirty="0">
                <a:solidFill>
                  <a:srgbClr val="CCCCCC"/>
                </a:solidFill>
                <a:effectLst/>
                <a:latin typeface="Consolas" panose="020B0609020204030204" pitchFamily="49" charset="0"/>
              </a:rPr>
              <a:t>(token: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Depends(oauth2_scheme)):</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verify_token</a:t>
            </a:r>
            <a:r>
              <a:rPr lang="en-US" altLang="zh-HK" b="0" i="0" dirty="0">
                <a:solidFill>
                  <a:srgbClr val="CCCCCC"/>
                </a:solidFill>
                <a:effectLst/>
                <a:latin typeface="Consolas" panose="020B0609020204030204" pitchFamily="49" charset="0"/>
              </a:rPr>
              <a:t>(token)</a:t>
            </a:r>
          </a:p>
        </p:txBody>
      </p:sp>
    </p:spTree>
    <p:extLst>
      <p:ext uri="{BB962C8B-B14F-4D97-AF65-F5344CB8AC3E}">
        <p14:creationId xmlns:p14="http://schemas.microsoft.com/office/powerpoint/2010/main" val="870167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784D-0288-4436-A5CA-04132AE4A0F5}"/>
              </a:ext>
            </a:extLst>
          </p:cNvPr>
          <p:cNvSpPr>
            <a:spLocks noGrp="1"/>
          </p:cNvSpPr>
          <p:nvPr>
            <p:ph type="title"/>
          </p:nvPr>
        </p:nvSpPr>
        <p:spPr/>
        <p:txBody>
          <a:bodyPr/>
          <a:lstStyle/>
          <a:p>
            <a:r>
              <a:rPr lang="en-US" altLang="zh-HK" b="1" dirty="0"/>
              <a:t>API Key Authentication</a:t>
            </a:r>
            <a:endParaRPr lang="zh-HK" altLang="en-US" dirty="0"/>
          </a:p>
        </p:txBody>
      </p:sp>
      <p:sp>
        <p:nvSpPr>
          <p:cNvPr id="3" name="Content Placeholder 2">
            <a:extLst>
              <a:ext uri="{FF2B5EF4-FFF2-40B4-BE49-F238E27FC236}">
                <a16:creationId xmlns:a16="http://schemas.microsoft.com/office/drawing/2014/main" id="{D9E43C5E-7558-C280-5AD8-8D4A3B965A64}"/>
              </a:ext>
            </a:extLst>
          </p:cNvPr>
          <p:cNvSpPr>
            <a:spLocks noGrp="1"/>
          </p:cNvSpPr>
          <p:nvPr>
            <p:ph idx="1"/>
          </p:nvPr>
        </p:nvSpPr>
        <p:spPr/>
        <p:txBody>
          <a:bodyPr>
            <a:normAutofit fontScale="92500" lnSpcReduction="10000"/>
          </a:bodyPr>
          <a:lstStyle/>
          <a:p>
            <a:r>
              <a:rPr lang="en-US" altLang="zh-HK" b="1" dirty="0"/>
              <a:t>Simplest authentication method</a:t>
            </a:r>
          </a:p>
          <a:p>
            <a:pPr lvl="1"/>
            <a:r>
              <a:rPr lang="en-US" altLang="zh-HK" dirty="0"/>
              <a:t>API keys provide a straightforward way to authenticate requests by including a secret key in the request header, ideal for server-to-server communication.</a:t>
            </a:r>
          </a:p>
          <a:p>
            <a:endParaRPr lang="en-US" altLang="zh-HK" b="1" dirty="0"/>
          </a:p>
          <a:p>
            <a:r>
              <a:rPr lang="en-US" altLang="zh-HK" b="1" dirty="0"/>
              <a:t>API key in request header</a:t>
            </a:r>
          </a:p>
          <a:p>
            <a:pPr lvl="1"/>
            <a:r>
              <a:rPr lang="en-US" altLang="zh-HK" dirty="0"/>
              <a:t>The API key is typically sent as a custom HTTP header (like 'X-API-Key') with each request, keeping it separate from the URL for better security.</a:t>
            </a:r>
          </a:p>
          <a:p>
            <a:endParaRPr lang="en-US" altLang="zh-HK" b="1" dirty="0"/>
          </a:p>
          <a:p>
            <a:r>
              <a:rPr lang="en-US" altLang="zh-HK" b="1" dirty="0"/>
              <a:t>Good for service-to-service</a:t>
            </a:r>
          </a:p>
          <a:p>
            <a:pPr lvl="1"/>
            <a:r>
              <a:rPr lang="en-US" altLang="zh-HK" dirty="0"/>
              <a:t>Perfect for backend services, microservices, and automated tools that need to authenticate without user interaction or complex OAuth flows.</a:t>
            </a:r>
          </a:p>
          <a:p>
            <a:endParaRPr lang="zh-HK" altLang="en-US" dirty="0"/>
          </a:p>
        </p:txBody>
      </p:sp>
    </p:spTree>
    <p:extLst>
      <p:ext uri="{BB962C8B-B14F-4D97-AF65-F5344CB8AC3E}">
        <p14:creationId xmlns:p14="http://schemas.microsoft.com/office/powerpoint/2010/main" val="2193846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960C9-D9FF-747C-1C9E-2609E6BF5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82B0A-9A26-DD28-4621-C7305C9DC4ED}"/>
              </a:ext>
            </a:extLst>
          </p:cNvPr>
          <p:cNvSpPr>
            <a:spLocks noGrp="1"/>
          </p:cNvSpPr>
          <p:nvPr>
            <p:ph type="title"/>
          </p:nvPr>
        </p:nvSpPr>
        <p:spPr/>
        <p:txBody>
          <a:bodyPr/>
          <a:lstStyle/>
          <a:p>
            <a:r>
              <a:rPr lang="en-US" altLang="zh-HK" b="1" dirty="0"/>
              <a:t>API Key Authentication</a:t>
            </a:r>
            <a:endParaRPr lang="zh-HK" altLang="en-US" dirty="0"/>
          </a:p>
        </p:txBody>
      </p:sp>
      <p:sp>
        <p:nvSpPr>
          <p:cNvPr id="7" name="TextBox 6">
            <a:extLst>
              <a:ext uri="{FF2B5EF4-FFF2-40B4-BE49-F238E27FC236}">
                <a16:creationId xmlns:a16="http://schemas.microsoft.com/office/drawing/2014/main" id="{595BD729-CB6F-A38A-E4EC-4A9F503D12F6}"/>
              </a:ext>
            </a:extLst>
          </p:cNvPr>
          <p:cNvSpPr txBox="1"/>
          <p:nvPr/>
        </p:nvSpPr>
        <p:spPr>
          <a:xfrm>
            <a:off x="1675638" y="2094405"/>
            <a:ext cx="8126730" cy="3416320"/>
          </a:xfrm>
          <a:prstGeom prst="rect">
            <a:avLst/>
          </a:prstGeom>
          <a:solidFill>
            <a:schemeClr val="tx1"/>
          </a:solidFill>
        </p:spPr>
        <p:txBody>
          <a:bodyPr wrap="square">
            <a:spAutoFit/>
          </a:bodyPr>
          <a:lstStyle/>
          <a:p>
            <a:pPr algn="l" latinLnBrk="0">
              <a:buNone/>
            </a:pPr>
            <a:r>
              <a:rPr lang="en-US" altLang="zh-HK" b="0" i="0" dirty="0">
                <a:solidFill>
                  <a:srgbClr val="CC99CD"/>
                </a:solidFill>
                <a:effectLst/>
                <a:latin typeface="Consolas" panose="020B0609020204030204" pitchFamily="49" charset="0"/>
              </a:rPr>
              <a:t>from</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fastapi.security</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APIKeyHeader</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api_key_header</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APIKeyHeader</a:t>
            </a:r>
            <a:r>
              <a:rPr lang="en-US" altLang="zh-HK" b="0" i="0" dirty="0">
                <a:solidFill>
                  <a:srgbClr val="CCCCCC"/>
                </a:solidFill>
                <a:effectLst/>
                <a:latin typeface="Consolas" panose="020B0609020204030204" pitchFamily="49" charset="0"/>
              </a:rPr>
              <a:t>(name</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"X-API-Key"</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@app.get(</a:t>
            </a:r>
            <a:r>
              <a:rPr lang="en-US" altLang="zh-HK" b="0" i="0" dirty="0">
                <a:solidFill>
                  <a:srgbClr val="7EC699"/>
                </a:solidFill>
                <a:effectLst/>
                <a:latin typeface="Consolas" panose="020B0609020204030204" pitchFamily="49" charset="0"/>
              </a:rPr>
              <a:t>"/chatbot/ask"</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ask</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question: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api_key</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Security(</a:t>
            </a:r>
            <a:r>
              <a:rPr lang="en-US" altLang="zh-HK" b="0" i="0" dirty="0" err="1">
                <a:solidFill>
                  <a:srgbClr val="CCCCCC"/>
                </a:solidFill>
                <a:effectLst/>
                <a:latin typeface="Consolas" panose="020B0609020204030204" pitchFamily="49" charset="0"/>
              </a:rPr>
              <a:t>api_key_header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api_key</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not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VALID_KEYS:</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401</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"Invalid API Key"</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"answer"</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"Hello!"</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37948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39B3-3871-51E4-3F35-F678783D1FE4}"/>
              </a:ext>
            </a:extLst>
          </p:cNvPr>
          <p:cNvSpPr>
            <a:spLocks noGrp="1"/>
          </p:cNvSpPr>
          <p:nvPr>
            <p:ph type="title"/>
          </p:nvPr>
        </p:nvSpPr>
        <p:spPr/>
        <p:txBody>
          <a:bodyPr/>
          <a:lstStyle/>
          <a:p>
            <a:r>
              <a:rPr lang="en-US" altLang="zh-HK" b="1" dirty="0"/>
              <a:t>OAuth2 Scopes (Permissions)</a:t>
            </a:r>
            <a:endParaRPr lang="zh-HK" altLang="en-US" dirty="0"/>
          </a:p>
        </p:txBody>
      </p:sp>
      <p:sp>
        <p:nvSpPr>
          <p:cNvPr id="3" name="Content Placeholder 2">
            <a:extLst>
              <a:ext uri="{FF2B5EF4-FFF2-40B4-BE49-F238E27FC236}">
                <a16:creationId xmlns:a16="http://schemas.microsoft.com/office/drawing/2014/main" id="{F4DDEFFB-C3BB-F337-2E40-3DF414A041BB}"/>
              </a:ext>
            </a:extLst>
          </p:cNvPr>
          <p:cNvSpPr>
            <a:spLocks noGrp="1"/>
          </p:cNvSpPr>
          <p:nvPr>
            <p:ph idx="1"/>
          </p:nvPr>
        </p:nvSpPr>
        <p:spPr/>
        <p:txBody>
          <a:bodyPr>
            <a:normAutofit fontScale="92500" lnSpcReduction="10000"/>
          </a:bodyPr>
          <a:lstStyle/>
          <a:p>
            <a:r>
              <a:rPr lang="en-US" altLang="zh-HK" b="1" dirty="0"/>
              <a:t>Fine-grained access control</a:t>
            </a:r>
          </a:p>
          <a:p>
            <a:pPr lvl="1"/>
            <a:r>
              <a:rPr lang="en-US" altLang="zh-HK" dirty="0"/>
              <a:t>Scopes allow you to define specific permissions (like 'read', 'write', 'delete') that can be granted independently, giving precise control over what each user can do.</a:t>
            </a:r>
          </a:p>
          <a:p>
            <a:endParaRPr lang="en-US" altLang="zh-HK" b="1" dirty="0"/>
          </a:p>
          <a:p>
            <a:r>
              <a:rPr lang="en-US" altLang="zh-HK" b="1" dirty="0"/>
              <a:t>Example: read vs write permissions</a:t>
            </a:r>
          </a:p>
          <a:p>
            <a:pPr lvl="1"/>
            <a:r>
              <a:rPr lang="en-US" altLang="zh-HK" dirty="0"/>
              <a:t>A user might have '</a:t>
            </a:r>
            <a:r>
              <a:rPr lang="en-US" altLang="zh-HK" dirty="0" err="1"/>
              <a:t>chatbot:read</a:t>
            </a:r>
            <a:r>
              <a:rPr lang="en-US" altLang="zh-HK" dirty="0"/>
              <a:t>' scope to view messages but not '</a:t>
            </a:r>
            <a:r>
              <a:rPr lang="en-US" altLang="zh-HK" dirty="0" err="1"/>
              <a:t>chatbot:write</a:t>
            </a:r>
            <a:r>
              <a:rPr lang="en-US" altLang="zh-HK" dirty="0"/>
              <a:t>' scope to send messages, enabling role-based restrictions within your API.</a:t>
            </a:r>
          </a:p>
          <a:p>
            <a:endParaRPr lang="en-US" altLang="zh-HK" b="1" dirty="0"/>
          </a:p>
          <a:p>
            <a:r>
              <a:rPr lang="en-US" altLang="zh-HK" b="1" dirty="0"/>
              <a:t>Token contains allowed scopes</a:t>
            </a:r>
          </a:p>
          <a:p>
            <a:pPr lvl="1"/>
            <a:r>
              <a:rPr lang="en-US" altLang="zh-HK" dirty="0"/>
              <a:t>The JWT token includes a list of approved scopes in its payload, allowing the server to enforce permissions without additional database queries.</a:t>
            </a:r>
          </a:p>
          <a:p>
            <a:endParaRPr lang="zh-HK" altLang="en-US" dirty="0"/>
          </a:p>
        </p:txBody>
      </p:sp>
    </p:spTree>
    <p:extLst>
      <p:ext uri="{BB962C8B-B14F-4D97-AF65-F5344CB8AC3E}">
        <p14:creationId xmlns:p14="http://schemas.microsoft.com/office/powerpoint/2010/main" val="561020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1B41-9CCD-F5F7-5500-43E05BDB9C2D}"/>
              </a:ext>
            </a:extLst>
          </p:cNvPr>
          <p:cNvSpPr>
            <a:spLocks noGrp="1"/>
          </p:cNvSpPr>
          <p:nvPr>
            <p:ph type="title"/>
          </p:nvPr>
        </p:nvSpPr>
        <p:spPr/>
        <p:txBody>
          <a:bodyPr/>
          <a:lstStyle/>
          <a:p>
            <a:r>
              <a:rPr lang="en-US" altLang="zh-HK" b="1" dirty="0"/>
              <a:t>OAuth2 Scopes (Permissions)</a:t>
            </a:r>
            <a:endParaRPr lang="zh-HK" altLang="en-US" dirty="0"/>
          </a:p>
        </p:txBody>
      </p:sp>
      <p:sp>
        <p:nvSpPr>
          <p:cNvPr id="3" name="Content Placeholder 2">
            <a:extLst>
              <a:ext uri="{FF2B5EF4-FFF2-40B4-BE49-F238E27FC236}">
                <a16:creationId xmlns:a16="http://schemas.microsoft.com/office/drawing/2014/main" id="{73729B05-8FC6-5AB1-180F-E4BB3BC852A1}"/>
              </a:ext>
            </a:extLst>
          </p:cNvPr>
          <p:cNvSpPr>
            <a:spLocks noGrp="1"/>
          </p:cNvSpPr>
          <p:nvPr>
            <p:ph idx="1"/>
          </p:nvPr>
        </p:nvSpPr>
        <p:spPr/>
        <p:txBody>
          <a:bodyPr/>
          <a:lstStyle/>
          <a:p>
            <a:endParaRPr lang="zh-HK" altLang="en-US"/>
          </a:p>
        </p:txBody>
      </p:sp>
      <p:sp>
        <p:nvSpPr>
          <p:cNvPr id="5" name="TextBox 4">
            <a:extLst>
              <a:ext uri="{FF2B5EF4-FFF2-40B4-BE49-F238E27FC236}">
                <a16:creationId xmlns:a16="http://schemas.microsoft.com/office/drawing/2014/main" id="{8556CF58-DF0B-8A53-0801-331C74F558C2}"/>
              </a:ext>
            </a:extLst>
          </p:cNvPr>
          <p:cNvSpPr txBox="1"/>
          <p:nvPr/>
        </p:nvSpPr>
        <p:spPr>
          <a:xfrm>
            <a:off x="3048762" y="2847132"/>
            <a:ext cx="6094476" cy="2308324"/>
          </a:xfrm>
          <a:prstGeom prst="rect">
            <a:avLst/>
          </a:prstGeom>
          <a:solidFill>
            <a:schemeClr val="tx1"/>
          </a:solidFill>
        </p:spPr>
        <p:txBody>
          <a:bodyPr wrap="square">
            <a:spAutoFit/>
          </a:bodyPr>
          <a:lstStyle/>
          <a:p>
            <a:pPr algn="l" latinLnBrk="0">
              <a:buNone/>
            </a:pPr>
            <a:r>
              <a:rPr lang="en-US" altLang="zh-HK" b="0" i="0" dirty="0">
                <a:solidFill>
                  <a:srgbClr val="CCCCCC"/>
                </a:solidFill>
                <a:effectLst/>
                <a:latin typeface="Consolas" panose="020B0609020204030204" pitchFamily="49" charset="0"/>
              </a:rPr>
              <a:t>oauth2_scheme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OAuth2PasswordBearer(</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tokenUrl</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"token"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scopes</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t>
            </a:r>
            <a:r>
              <a:rPr lang="en-US" altLang="zh-HK" b="0" i="0" dirty="0" err="1">
                <a:solidFill>
                  <a:srgbClr val="7EC699"/>
                </a:solidFill>
                <a:effectLst/>
                <a:latin typeface="Consolas" panose="020B0609020204030204" pitchFamily="49" charset="0"/>
              </a:rPr>
              <a:t>chatbot:read</a:t>
            </a:r>
            <a:r>
              <a:rPr lang="en-US" altLang="zh-HK" b="0" i="0" dirty="0">
                <a:solidFill>
                  <a:srgbClr val="7EC699"/>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"Read messages"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t>
            </a:r>
            <a:r>
              <a:rPr lang="en-US" altLang="zh-HK" b="0" i="0" dirty="0" err="1">
                <a:solidFill>
                  <a:srgbClr val="7EC699"/>
                </a:solidFill>
                <a:effectLst/>
                <a:latin typeface="Consolas" panose="020B0609020204030204" pitchFamily="49" charset="0"/>
              </a:rPr>
              <a:t>chatbot:write</a:t>
            </a:r>
            <a:r>
              <a:rPr lang="en-US" altLang="zh-HK" b="0" i="0" dirty="0">
                <a:solidFill>
                  <a:srgbClr val="7EC699"/>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"Send messages"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 access"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698458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37501-E736-E9B9-FF4C-946D596FB3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A0A16-DC26-7305-36A5-3586AAAD2BAA}"/>
              </a:ext>
            </a:extLst>
          </p:cNvPr>
          <p:cNvSpPr>
            <a:spLocks noGrp="1"/>
          </p:cNvSpPr>
          <p:nvPr>
            <p:ph type="title"/>
          </p:nvPr>
        </p:nvSpPr>
        <p:spPr>
          <a:xfrm>
            <a:off x="902208" y="2766218"/>
            <a:ext cx="10515600" cy="1325563"/>
          </a:xfrm>
        </p:spPr>
        <p:txBody>
          <a:bodyPr/>
          <a:lstStyle/>
          <a:p>
            <a:pPr algn="ctr"/>
            <a:r>
              <a:rPr lang="en-US" altLang="zh-HK" dirty="0" err="1"/>
              <a:t>LangChain</a:t>
            </a:r>
            <a:r>
              <a:rPr lang="en-US" altLang="zh-HK" dirty="0"/>
              <a:t> &amp; </a:t>
            </a:r>
            <a:r>
              <a:rPr lang="en-US" altLang="zh-HK" dirty="0" err="1"/>
              <a:t>LangGraph</a:t>
            </a:r>
            <a:r>
              <a:rPr lang="en-US" altLang="zh-HK" dirty="0"/>
              <a:t> &amp; MCP</a:t>
            </a:r>
            <a:endParaRPr lang="zh-HK" altLang="en-US" dirty="0"/>
          </a:p>
        </p:txBody>
      </p:sp>
    </p:spTree>
    <p:extLst>
      <p:ext uri="{BB962C8B-B14F-4D97-AF65-F5344CB8AC3E}">
        <p14:creationId xmlns:p14="http://schemas.microsoft.com/office/powerpoint/2010/main" val="785945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9FD-2BDF-9356-25DA-C87F93DDA803}"/>
              </a:ext>
            </a:extLst>
          </p:cNvPr>
          <p:cNvSpPr>
            <a:spLocks noGrp="1"/>
          </p:cNvSpPr>
          <p:nvPr>
            <p:ph type="title"/>
          </p:nvPr>
        </p:nvSpPr>
        <p:spPr/>
        <p:txBody>
          <a:bodyPr/>
          <a:lstStyle/>
          <a:p>
            <a:r>
              <a:rPr lang="en-US" altLang="zh-HK" b="1" dirty="0" err="1"/>
              <a:t>LangChain</a:t>
            </a:r>
            <a:r>
              <a:rPr lang="en-US" altLang="zh-HK" b="1" dirty="0"/>
              <a:t> Authentication</a:t>
            </a:r>
            <a:endParaRPr lang="zh-HK" altLang="en-US" dirty="0"/>
          </a:p>
        </p:txBody>
      </p:sp>
      <p:sp>
        <p:nvSpPr>
          <p:cNvPr id="3" name="Content Placeholder 2">
            <a:extLst>
              <a:ext uri="{FF2B5EF4-FFF2-40B4-BE49-F238E27FC236}">
                <a16:creationId xmlns:a16="http://schemas.microsoft.com/office/drawing/2014/main" id="{98F7C70E-FC0A-5A7D-5D97-D03EFBC7B29C}"/>
              </a:ext>
            </a:extLst>
          </p:cNvPr>
          <p:cNvSpPr>
            <a:spLocks noGrp="1"/>
          </p:cNvSpPr>
          <p:nvPr>
            <p:ph idx="1"/>
          </p:nvPr>
        </p:nvSpPr>
        <p:spPr/>
        <p:txBody>
          <a:bodyPr>
            <a:normAutofit fontScale="92500" lnSpcReduction="10000"/>
          </a:bodyPr>
          <a:lstStyle/>
          <a:p>
            <a:r>
              <a:rPr lang="en-US" altLang="zh-HK" b="1" dirty="0"/>
              <a:t>Secure API keys in environment variables</a:t>
            </a:r>
          </a:p>
          <a:p>
            <a:pPr lvl="1"/>
            <a:r>
              <a:rPr lang="en-US" altLang="zh-HK" dirty="0"/>
              <a:t>Store sensitive keys like OPENAI_API_KEY in .env files or environment variables to prevent accidental exposure in version control systems.</a:t>
            </a:r>
          </a:p>
          <a:p>
            <a:endParaRPr lang="en-US" altLang="zh-HK" b="1" dirty="0"/>
          </a:p>
          <a:p>
            <a:r>
              <a:rPr lang="en-US" altLang="zh-HK" b="1" dirty="0"/>
              <a:t>Never hardcode credentials</a:t>
            </a:r>
          </a:p>
          <a:p>
            <a:pPr lvl="1"/>
            <a:r>
              <a:rPr lang="en-US" altLang="zh-HK" dirty="0"/>
              <a:t>Hardcoding API keys directly in code is a major security risk - they can be exposed through GitHub, logs, or error messages, leading to unauthorized access and billing issues.</a:t>
            </a:r>
          </a:p>
          <a:p>
            <a:endParaRPr lang="en-US" altLang="zh-HK" b="1" dirty="0"/>
          </a:p>
          <a:p>
            <a:r>
              <a:rPr lang="en-US" altLang="zh-HK" b="1" dirty="0"/>
              <a:t>User-specific conversation history</a:t>
            </a:r>
          </a:p>
          <a:p>
            <a:pPr lvl="1"/>
            <a:r>
              <a:rPr lang="en-US" altLang="zh-HK" dirty="0"/>
              <a:t>Implement authentication to maintain separate conversation memories for each user, enabling personalized responses and protecting user privacy.</a:t>
            </a:r>
          </a:p>
          <a:p>
            <a:endParaRPr lang="zh-HK" altLang="en-US" dirty="0"/>
          </a:p>
        </p:txBody>
      </p:sp>
    </p:spTree>
    <p:extLst>
      <p:ext uri="{BB962C8B-B14F-4D97-AF65-F5344CB8AC3E}">
        <p14:creationId xmlns:p14="http://schemas.microsoft.com/office/powerpoint/2010/main" val="439332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1BE0-16E8-4EA8-B55C-CD726C8C55F7}"/>
              </a:ext>
            </a:extLst>
          </p:cNvPr>
          <p:cNvSpPr>
            <a:spLocks noGrp="1"/>
          </p:cNvSpPr>
          <p:nvPr>
            <p:ph type="title"/>
          </p:nvPr>
        </p:nvSpPr>
        <p:spPr/>
        <p:txBody>
          <a:bodyPr/>
          <a:lstStyle/>
          <a:p>
            <a:r>
              <a:rPr lang="en-US" altLang="zh-HK" b="1" dirty="0" err="1"/>
              <a:t>LangChain</a:t>
            </a:r>
            <a:r>
              <a:rPr lang="en-US" altLang="zh-HK" b="1" dirty="0"/>
              <a:t> Authentication</a:t>
            </a:r>
            <a:endParaRPr lang="zh-HK" altLang="en-US" dirty="0"/>
          </a:p>
        </p:txBody>
      </p:sp>
      <p:sp>
        <p:nvSpPr>
          <p:cNvPr id="3" name="Content Placeholder 2">
            <a:extLst>
              <a:ext uri="{FF2B5EF4-FFF2-40B4-BE49-F238E27FC236}">
                <a16:creationId xmlns:a16="http://schemas.microsoft.com/office/drawing/2014/main" id="{76459246-6FC3-2DA3-9ED0-D5DE605FDA21}"/>
              </a:ext>
            </a:extLst>
          </p:cNvPr>
          <p:cNvSpPr>
            <a:spLocks noGrp="1"/>
          </p:cNvSpPr>
          <p:nvPr>
            <p:ph idx="1"/>
          </p:nvPr>
        </p:nvSpPr>
        <p:spPr/>
        <p:txBody>
          <a:bodyPr/>
          <a:lstStyle/>
          <a:p>
            <a:endParaRPr lang="zh-HK" altLang="en-US"/>
          </a:p>
        </p:txBody>
      </p:sp>
      <p:sp>
        <p:nvSpPr>
          <p:cNvPr id="5" name="TextBox 4">
            <a:extLst>
              <a:ext uri="{FF2B5EF4-FFF2-40B4-BE49-F238E27FC236}">
                <a16:creationId xmlns:a16="http://schemas.microsoft.com/office/drawing/2014/main" id="{5506CE6B-B58A-31CE-AB0B-7142C6F1E4F2}"/>
              </a:ext>
            </a:extLst>
          </p:cNvPr>
          <p:cNvSpPr txBox="1"/>
          <p:nvPr/>
        </p:nvSpPr>
        <p:spPr>
          <a:xfrm>
            <a:off x="3047238" y="2274838"/>
            <a:ext cx="6094476" cy="2308324"/>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WRONG - Never do this!</a:t>
            </a: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llm</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ChatOpenAI</a:t>
            </a:r>
            <a:r>
              <a:rPr lang="en-US" altLang="zh-HK" b="0" i="0" dirty="0">
                <a:solidFill>
                  <a:srgbClr val="CCCC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api_key</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"sk-proj-abc123..."</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CORRECT - Use environment variables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from</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dotenv</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load_dotenv</a:t>
            </a: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load_dotenv</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llm</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ChatOpenAI</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Reads from OPENAI_API_KEY</a:t>
            </a:r>
            <a:endParaRPr lang="en-US" altLang="zh-HK" b="0" i="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884661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65FC-3641-F955-3E34-F7D81D18275E}"/>
              </a:ext>
            </a:extLst>
          </p:cNvPr>
          <p:cNvSpPr>
            <a:spLocks noGrp="1"/>
          </p:cNvSpPr>
          <p:nvPr>
            <p:ph type="title"/>
          </p:nvPr>
        </p:nvSpPr>
        <p:spPr/>
        <p:txBody>
          <a:bodyPr/>
          <a:lstStyle/>
          <a:p>
            <a:r>
              <a:rPr lang="en-US" altLang="zh-HK" b="1" dirty="0"/>
              <a:t>Personalized Chatbot with </a:t>
            </a:r>
            <a:r>
              <a:rPr lang="en-US" altLang="zh-HK" b="1" dirty="0" err="1"/>
              <a:t>LangChain</a:t>
            </a:r>
            <a:endParaRPr lang="zh-HK" altLang="en-US" dirty="0"/>
          </a:p>
        </p:txBody>
      </p:sp>
      <p:sp>
        <p:nvSpPr>
          <p:cNvPr id="3" name="Content Placeholder 2">
            <a:extLst>
              <a:ext uri="{FF2B5EF4-FFF2-40B4-BE49-F238E27FC236}">
                <a16:creationId xmlns:a16="http://schemas.microsoft.com/office/drawing/2014/main" id="{11F4BE9C-DE11-5422-CA12-FAF8C01872BB}"/>
              </a:ext>
            </a:extLst>
          </p:cNvPr>
          <p:cNvSpPr>
            <a:spLocks noGrp="1"/>
          </p:cNvSpPr>
          <p:nvPr>
            <p:ph idx="1"/>
          </p:nvPr>
        </p:nvSpPr>
        <p:spPr>
          <a:xfrm>
            <a:off x="554736" y="1962785"/>
            <a:ext cx="5334000" cy="4351338"/>
          </a:xfrm>
        </p:spPr>
        <p:txBody>
          <a:bodyPr>
            <a:normAutofit fontScale="70000" lnSpcReduction="20000"/>
          </a:bodyPr>
          <a:lstStyle/>
          <a:p>
            <a:r>
              <a:rPr lang="en-US" altLang="zh-HK" b="1" dirty="0"/>
              <a:t>Each user gets own conversation memory</a:t>
            </a:r>
          </a:p>
          <a:p>
            <a:pPr lvl="1"/>
            <a:r>
              <a:rPr lang="en-US" altLang="zh-HK" dirty="0"/>
              <a:t>By storing separate </a:t>
            </a:r>
            <a:r>
              <a:rPr lang="en-US" altLang="zh-HK" dirty="0" err="1"/>
              <a:t>ConversationBufferMemory</a:t>
            </a:r>
            <a:r>
              <a:rPr lang="en-US" altLang="zh-HK" dirty="0"/>
              <a:t> instances per user ID, the chatbot remembers previous exchanges for each individual user independently.</a:t>
            </a:r>
          </a:p>
          <a:p>
            <a:pPr lvl="1"/>
            <a:endParaRPr lang="en-US" altLang="zh-HK" dirty="0"/>
          </a:p>
          <a:p>
            <a:r>
              <a:rPr lang="en-US" altLang="zh-HK" b="1" dirty="0"/>
              <a:t>Authentication identifies the user</a:t>
            </a:r>
          </a:p>
          <a:p>
            <a:pPr lvl="1"/>
            <a:r>
              <a:rPr lang="en-US" altLang="zh-HK" dirty="0" err="1"/>
              <a:t>FastAPI's</a:t>
            </a:r>
            <a:r>
              <a:rPr lang="en-US" altLang="zh-HK" dirty="0"/>
              <a:t> Depends(</a:t>
            </a:r>
            <a:r>
              <a:rPr lang="en-US" altLang="zh-HK" dirty="0" err="1"/>
              <a:t>get_current_user</a:t>
            </a:r>
            <a:r>
              <a:rPr lang="en-US" altLang="zh-HK" dirty="0"/>
              <a:t>) middleware extracts and verifies the user from their JWT token, ensuring each request is properly authenticated.</a:t>
            </a:r>
          </a:p>
          <a:p>
            <a:pPr lvl="1"/>
            <a:endParaRPr lang="en-US" altLang="zh-HK" dirty="0"/>
          </a:p>
          <a:p>
            <a:r>
              <a:rPr lang="en-US" altLang="zh-HK" b="1" dirty="0"/>
              <a:t>Responses tailored to user context</a:t>
            </a:r>
          </a:p>
          <a:p>
            <a:pPr lvl="1"/>
            <a:r>
              <a:rPr lang="en-US" altLang="zh-HK" dirty="0"/>
              <a:t>The AI can reference previous conversations, user preferences, and historical context to provide more relevant and personalized answers.</a:t>
            </a:r>
          </a:p>
          <a:p>
            <a:endParaRPr lang="zh-HK" altLang="en-US" dirty="0"/>
          </a:p>
        </p:txBody>
      </p:sp>
      <p:sp>
        <p:nvSpPr>
          <p:cNvPr id="5" name="TextBox 4">
            <a:extLst>
              <a:ext uri="{FF2B5EF4-FFF2-40B4-BE49-F238E27FC236}">
                <a16:creationId xmlns:a16="http://schemas.microsoft.com/office/drawing/2014/main" id="{1471CAFC-9C91-1863-5A16-2BF4CCF89221}"/>
              </a:ext>
            </a:extLst>
          </p:cNvPr>
          <p:cNvSpPr txBox="1"/>
          <p:nvPr/>
        </p:nvSpPr>
        <p:spPr>
          <a:xfrm>
            <a:off x="6096000" y="2040880"/>
            <a:ext cx="6001512" cy="3416320"/>
          </a:xfrm>
          <a:prstGeom prst="rect">
            <a:avLst/>
          </a:prstGeom>
          <a:solidFill>
            <a:schemeClr val="tx1"/>
          </a:solidFill>
        </p:spPr>
        <p:txBody>
          <a:bodyPr wrap="square">
            <a:spAutoFit/>
          </a:bodyPr>
          <a:lstStyle/>
          <a:p>
            <a:pPr algn="l" latinLnBrk="0">
              <a:buNone/>
            </a:pPr>
            <a:r>
              <a:rPr lang="en-US" altLang="zh-HK" b="0" i="0" dirty="0" err="1">
                <a:solidFill>
                  <a:srgbClr val="CCCCCC"/>
                </a:solidFill>
                <a:effectLst/>
                <a:latin typeface="Consolas" panose="020B0609020204030204" pitchFamily="49" charset="0"/>
              </a:rPr>
              <a:t>user_memories</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@app.post(</a:t>
            </a:r>
            <a:r>
              <a:rPr lang="en-US" altLang="zh-HK" b="0" i="0" dirty="0">
                <a:solidFill>
                  <a:srgbClr val="7EC699"/>
                </a:solidFill>
                <a:effectLst/>
                <a:latin typeface="Consolas" panose="020B0609020204030204" pitchFamily="49" charset="0"/>
              </a:rPr>
              <a:t>"/chat"</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chat</a:t>
            </a:r>
            <a:r>
              <a:rPr lang="en-US" altLang="zh-HK" b="0" i="0" dirty="0">
                <a:solidFill>
                  <a:srgbClr val="CCCCCC"/>
                </a:solidFill>
                <a:effectLst/>
                <a:latin typeface="Consolas" panose="020B0609020204030204" pitchFamily="49" charset="0"/>
              </a:rPr>
              <a:t>(message: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 user: User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Depends(</a:t>
            </a:r>
            <a:r>
              <a:rPr lang="en-US" altLang="zh-HK" b="0" i="0" dirty="0" err="1">
                <a:solidFill>
                  <a:srgbClr val="CCCCCC"/>
                </a:solidFill>
                <a:effectLst/>
                <a:latin typeface="Consolas" panose="020B0609020204030204" pitchFamily="49" charset="0"/>
              </a:rPr>
              <a:t>get_current_user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user.</a:t>
            </a:r>
            <a:r>
              <a:rPr lang="en-US" altLang="zh-HK" b="0" i="0" dirty="0">
                <a:solidFill>
                  <a:srgbClr val="CC99CD"/>
                </a:solidFill>
                <a:effectLst/>
                <a:latin typeface="Consolas" panose="020B0609020204030204" pitchFamily="49" charset="0"/>
              </a:rPr>
              <a:t>id</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not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user_memories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user_memories</a:t>
            </a:r>
            <a:r>
              <a:rPr lang="en-US" altLang="zh-HK" b="0" i="0" dirty="0">
                <a:solidFill>
                  <a:srgbClr val="CCCCCC"/>
                </a:solidFill>
                <a:effectLst/>
                <a:latin typeface="Consolas" panose="020B0609020204030204" pitchFamily="49" charset="0"/>
              </a:rPr>
              <a:t>[user.</a:t>
            </a:r>
            <a:r>
              <a:rPr lang="en-US" altLang="zh-HK" b="0" i="0" dirty="0">
                <a:solidFill>
                  <a:srgbClr val="CC99CD"/>
                </a:solidFill>
                <a:effectLst/>
                <a:latin typeface="Consolas" panose="020B0609020204030204" pitchFamily="49" charset="0"/>
              </a:rPr>
              <a:t>id</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ConversationBufferMemory</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chain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ConversationChain</a:t>
            </a:r>
            <a:r>
              <a:rPr lang="en-US" altLang="zh-HK" b="0" i="0" dirty="0">
                <a:solidFill>
                  <a:srgbClr val="CCCC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llm</a:t>
            </a:r>
            <a:r>
              <a:rPr lang="en-US" altLang="zh-HK" b="0" i="0" dirty="0">
                <a:solidFill>
                  <a:srgbClr val="67CD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llm</a:t>
            </a:r>
            <a:r>
              <a:rPr lang="en-US" altLang="zh-HK" b="0" i="0" dirty="0">
                <a:solidFill>
                  <a:srgbClr val="CCCCCC"/>
                </a:solidFill>
                <a:effectLst/>
                <a:latin typeface="Consolas" panose="020B0609020204030204" pitchFamily="49" charset="0"/>
              </a:rPr>
              <a:t>, memory</a:t>
            </a:r>
            <a:r>
              <a:rPr lang="en-US" altLang="zh-HK" b="0" i="0" dirty="0">
                <a:solidFill>
                  <a:srgbClr val="67CD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user_memories</a:t>
            </a:r>
            <a:r>
              <a:rPr lang="en-US" altLang="zh-HK" b="0" i="0" dirty="0">
                <a:solidFill>
                  <a:srgbClr val="CCCCCC"/>
                </a:solidFill>
                <a:effectLst/>
                <a:latin typeface="Consolas" panose="020B0609020204030204" pitchFamily="49" charset="0"/>
              </a:rPr>
              <a:t>[user.</a:t>
            </a:r>
            <a:r>
              <a:rPr lang="en-US" altLang="zh-HK" b="0" i="0" dirty="0">
                <a:solidFill>
                  <a:srgbClr val="CC99CD"/>
                </a:solidFill>
                <a:effectLst/>
                <a:latin typeface="Consolas" panose="020B0609020204030204" pitchFamily="49" charset="0"/>
              </a:rPr>
              <a:t>id</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chain.predict</a:t>
            </a:r>
            <a:r>
              <a:rPr lang="en-US" altLang="zh-HK" b="0" i="0" dirty="0">
                <a:solidFill>
                  <a:srgbClr val="CCCCCC"/>
                </a:solidFill>
                <a:effectLst/>
                <a:latin typeface="Consolas" panose="020B0609020204030204" pitchFamily="49" charset="0"/>
              </a:rPr>
              <a:t>(</a:t>
            </a:r>
            <a:r>
              <a:rPr lang="en-US" altLang="zh-HK" b="0" i="0" dirty="0">
                <a:solidFill>
                  <a:srgbClr val="CC99CD"/>
                </a:solidFill>
                <a:effectLst/>
                <a:latin typeface="Consolas" panose="020B0609020204030204" pitchFamily="49" charset="0"/>
              </a:rPr>
              <a:t>input</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message)</a:t>
            </a:r>
          </a:p>
        </p:txBody>
      </p:sp>
    </p:spTree>
    <p:extLst>
      <p:ext uri="{BB962C8B-B14F-4D97-AF65-F5344CB8AC3E}">
        <p14:creationId xmlns:p14="http://schemas.microsoft.com/office/powerpoint/2010/main" val="422634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52C9-5D98-123F-2106-2D394856A954}"/>
              </a:ext>
            </a:extLst>
          </p:cNvPr>
          <p:cNvSpPr>
            <a:spLocks noGrp="1"/>
          </p:cNvSpPr>
          <p:nvPr>
            <p:ph type="title"/>
          </p:nvPr>
        </p:nvSpPr>
        <p:spPr/>
        <p:txBody>
          <a:bodyPr/>
          <a:lstStyle/>
          <a:p>
            <a:r>
              <a:rPr lang="en-US" altLang="zh-HK" b="1" dirty="0"/>
              <a:t>Why This Matters for Chatbots</a:t>
            </a:r>
            <a:endParaRPr lang="zh-HK" altLang="en-US" dirty="0"/>
          </a:p>
        </p:txBody>
      </p:sp>
      <p:sp>
        <p:nvSpPr>
          <p:cNvPr id="3" name="Content Placeholder 2">
            <a:extLst>
              <a:ext uri="{FF2B5EF4-FFF2-40B4-BE49-F238E27FC236}">
                <a16:creationId xmlns:a16="http://schemas.microsoft.com/office/drawing/2014/main" id="{BA489180-F122-4DBD-626C-D2F08F665F5A}"/>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B266CD97-217A-153E-7011-34E76D02094F}"/>
              </a:ext>
            </a:extLst>
          </p:cNvPr>
          <p:cNvPicPr>
            <a:picLocks noChangeAspect="1"/>
          </p:cNvPicPr>
          <p:nvPr/>
        </p:nvPicPr>
        <p:blipFill>
          <a:blip r:embed="rId2"/>
          <a:stretch>
            <a:fillRect/>
          </a:stretch>
        </p:blipFill>
        <p:spPr>
          <a:xfrm>
            <a:off x="838200" y="2293360"/>
            <a:ext cx="10571000" cy="2843905"/>
          </a:xfrm>
          <a:prstGeom prst="rect">
            <a:avLst/>
          </a:prstGeom>
        </p:spPr>
      </p:pic>
    </p:spTree>
    <p:extLst>
      <p:ext uri="{BB962C8B-B14F-4D97-AF65-F5344CB8AC3E}">
        <p14:creationId xmlns:p14="http://schemas.microsoft.com/office/powerpoint/2010/main" val="970356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B4EB-B834-746A-4CF2-337BBEBF512A}"/>
              </a:ext>
            </a:extLst>
          </p:cNvPr>
          <p:cNvSpPr>
            <a:spLocks noGrp="1"/>
          </p:cNvSpPr>
          <p:nvPr>
            <p:ph type="title"/>
          </p:nvPr>
        </p:nvSpPr>
        <p:spPr/>
        <p:txBody>
          <a:bodyPr/>
          <a:lstStyle/>
          <a:p>
            <a:r>
              <a:rPr lang="en-US" altLang="zh-HK" b="1" dirty="0" err="1"/>
              <a:t>LangGraph</a:t>
            </a:r>
            <a:r>
              <a:rPr lang="en-US" altLang="zh-HK" b="1" dirty="0"/>
              <a:t> Platform Authentication</a:t>
            </a:r>
            <a:endParaRPr lang="zh-HK" altLang="en-US" dirty="0"/>
          </a:p>
        </p:txBody>
      </p:sp>
      <p:sp>
        <p:nvSpPr>
          <p:cNvPr id="3" name="Content Placeholder 2">
            <a:extLst>
              <a:ext uri="{FF2B5EF4-FFF2-40B4-BE49-F238E27FC236}">
                <a16:creationId xmlns:a16="http://schemas.microsoft.com/office/drawing/2014/main" id="{3FF142DC-8BA3-898C-D9DC-AF34D54C792A}"/>
              </a:ext>
            </a:extLst>
          </p:cNvPr>
          <p:cNvSpPr>
            <a:spLocks noGrp="1"/>
          </p:cNvSpPr>
          <p:nvPr>
            <p:ph idx="1"/>
          </p:nvPr>
        </p:nvSpPr>
        <p:spPr>
          <a:xfrm>
            <a:off x="838200" y="1825625"/>
            <a:ext cx="4657344" cy="4351338"/>
          </a:xfrm>
        </p:spPr>
        <p:txBody>
          <a:bodyPr>
            <a:normAutofit fontScale="70000" lnSpcReduction="20000"/>
          </a:bodyPr>
          <a:lstStyle/>
          <a:p>
            <a:r>
              <a:rPr lang="en-US" altLang="zh-HK" b="1" dirty="0"/>
              <a:t>Stateful multi-actor applications</a:t>
            </a:r>
          </a:p>
          <a:p>
            <a:pPr lvl="1"/>
            <a:r>
              <a:rPr lang="en-US" altLang="zh-HK" dirty="0" err="1"/>
              <a:t>LangGraph</a:t>
            </a:r>
            <a:r>
              <a:rPr lang="en-US" altLang="zh-HK" dirty="0"/>
              <a:t> enables complex AI applications with multiple agents and persistent state, requiring robust authentication to manage user sessions and data access.</a:t>
            </a:r>
          </a:p>
          <a:p>
            <a:pPr lvl="1"/>
            <a:endParaRPr lang="en-US" altLang="zh-HK" dirty="0"/>
          </a:p>
          <a:p>
            <a:r>
              <a:rPr lang="en-US" altLang="zh-HK" b="1" dirty="0"/>
              <a:t>Built-in auth handlers</a:t>
            </a:r>
          </a:p>
          <a:p>
            <a:pPr lvl="1"/>
            <a:r>
              <a:rPr lang="en-US" altLang="zh-HK" dirty="0" err="1"/>
              <a:t>LangGraph</a:t>
            </a:r>
            <a:r>
              <a:rPr lang="en-US" altLang="zh-HK" dirty="0"/>
              <a:t> provides decorators like @auth.authenticate and @auth.on to implement authentication and authorization logic without custom middleware.</a:t>
            </a:r>
          </a:p>
          <a:p>
            <a:pPr lvl="1"/>
            <a:endParaRPr lang="en-US" altLang="zh-HK" dirty="0"/>
          </a:p>
          <a:p>
            <a:r>
              <a:rPr lang="en-US" altLang="zh-HK" b="1" dirty="0"/>
              <a:t>Resource-level authorization</a:t>
            </a:r>
          </a:p>
          <a:p>
            <a:pPr lvl="1"/>
            <a:r>
              <a:rPr lang="en-US" altLang="zh-HK" dirty="0"/>
              <a:t>Control access to specific resources (threads, messages, runs) ensuring users can only access their own data or data they're explicitly authorized to view.</a:t>
            </a:r>
          </a:p>
          <a:p>
            <a:endParaRPr lang="zh-HK" altLang="en-US" dirty="0"/>
          </a:p>
        </p:txBody>
      </p:sp>
      <p:pic>
        <p:nvPicPr>
          <p:cNvPr id="5" name="Picture 4">
            <a:extLst>
              <a:ext uri="{FF2B5EF4-FFF2-40B4-BE49-F238E27FC236}">
                <a16:creationId xmlns:a16="http://schemas.microsoft.com/office/drawing/2014/main" id="{EDE85B6F-E8E9-BFEA-D27F-2F3A7FA65230}"/>
              </a:ext>
            </a:extLst>
          </p:cNvPr>
          <p:cNvPicPr>
            <a:picLocks noChangeAspect="1"/>
          </p:cNvPicPr>
          <p:nvPr/>
        </p:nvPicPr>
        <p:blipFill>
          <a:blip r:embed="rId2"/>
          <a:stretch>
            <a:fillRect/>
          </a:stretch>
        </p:blipFill>
        <p:spPr>
          <a:xfrm>
            <a:off x="5573618" y="1895975"/>
            <a:ext cx="6170825" cy="3627001"/>
          </a:xfrm>
          <a:prstGeom prst="rect">
            <a:avLst/>
          </a:prstGeom>
        </p:spPr>
      </p:pic>
    </p:spTree>
    <p:extLst>
      <p:ext uri="{BB962C8B-B14F-4D97-AF65-F5344CB8AC3E}">
        <p14:creationId xmlns:p14="http://schemas.microsoft.com/office/powerpoint/2010/main" val="886114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B64B-0C07-605F-9727-134EA90EA93F}"/>
              </a:ext>
            </a:extLst>
          </p:cNvPr>
          <p:cNvSpPr>
            <a:spLocks noGrp="1"/>
          </p:cNvSpPr>
          <p:nvPr>
            <p:ph type="title"/>
          </p:nvPr>
        </p:nvSpPr>
        <p:spPr/>
        <p:txBody>
          <a:bodyPr/>
          <a:lstStyle/>
          <a:p>
            <a:r>
              <a:rPr lang="en-US" altLang="zh-HK" b="1" dirty="0" err="1"/>
              <a:t>LangGraph</a:t>
            </a:r>
            <a:r>
              <a:rPr lang="en-US" altLang="zh-HK" b="1" dirty="0"/>
              <a:t> Auth Handler</a:t>
            </a:r>
            <a:endParaRPr lang="zh-HK" altLang="en-US" dirty="0"/>
          </a:p>
        </p:txBody>
      </p:sp>
      <p:sp>
        <p:nvSpPr>
          <p:cNvPr id="3" name="Content Placeholder 2">
            <a:extLst>
              <a:ext uri="{FF2B5EF4-FFF2-40B4-BE49-F238E27FC236}">
                <a16:creationId xmlns:a16="http://schemas.microsoft.com/office/drawing/2014/main" id="{A5C841AE-4169-DD53-348A-1E553C4F804B}"/>
              </a:ext>
            </a:extLst>
          </p:cNvPr>
          <p:cNvSpPr>
            <a:spLocks noGrp="1"/>
          </p:cNvSpPr>
          <p:nvPr>
            <p:ph idx="1"/>
          </p:nvPr>
        </p:nvSpPr>
        <p:spPr>
          <a:xfrm>
            <a:off x="838200" y="1825625"/>
            <a:ext cx="4401312" cy="4351338"/>
          </a:xfrm>
        </p:spPr>
        <p:txBody>
          <a:bodyPr>
            <a:normAutofit fontScale="62500" lnSpcReduction="20000"/>
          </a:bodyPr>
          <a:lstStyle/>
          <a:p>
            <a:r>
              <a:rPr lang="en-US" altLang="zh-HK" b="1" dirty="0"/>
              <a:t>@auth.authenticate - verify user identity</a:t>
            </a:r>
          </a:p>
          <a:p>
            <a:pPr lvl="1"/>
            <a:r>
              <a:rPr lang="en-US" altLang="zh-HK" dirty="0"/>
              <a:t>This decorator intercepts every request to validate the authorization token and extract user information before any endpoint logic executes.</a:t>
            </a:r>
          </a:p>
          <a:p>
            <a:pPr lvl="1"/>
            <a:endParaRPr lang="en-US" altLang="zh-HK" dirty="0"/>
          </a:p>
          <a:p>
            <a:r>
              <a:rPr lang="en-US" altLang="zh-HK" b="1" dirty="0"/>
              <a:t>@auth.on - control resource access</a:t>
            </a:r>
          </a:p>
          <a:p>
            <a:pPr lvl="1"/>
            <a:r>
              <a:rPr lang="en-US" altLang="zh-HK" dirty="0"/>
              <a:t>The @auth.on decorator runs before accessing specific resources (like threads or messages) to enforce ownership rules and permission checks.</a:t>
            </a:r>
          </a:p>
          <a:p>
            <a:pPr lvl="1"/>
            <a:endParaRPr lang="en-US" altLang="zh-HK" dirty="0"/>
          </a:p>
          <a:p>
            <a:r>
              <a:rPr lang="en-US" altLang="zh-HK" b="1" dirty="0"/>
              <a:t>Filter by user ownership</a:t>
            </a:r>
          </a:p>
          <a:p>
            <a:pPr lvl="1"/>
            <a:r>
              <a:rPr lang="en-US" altLang="zh-HK" dirty="0"/>
              <a:t>Automatically filter database queries to only return resources owned by the authenticated user, preventing unauthorized data access.</a:t>
            </a:r>
          </a:p>
          <a:p>
            <a:endParaRPr lang="zh-HK" altLang="en-US" dirty="0"/>
          </a:p>
        </p:txBody>
      </p:sp>
      <p:sp>
        <p:nvSpPr>
          <p:cNvPr id="5" name="TextBox 4">
            <a:extLst>
              <a:ext uri="{FF2B5EF4-FFF2-40B4-BE49-F238E27FC236}">
                <a16:creationId xmlns:a16="http://schemas.microsoft.com/office/drawing/2014/main" id="{51EF2B67-A8BC-E0FE-D253-5F0C653CB9A1}"/>
              </a:ext>
            </a:extLst>
          </p:cNvPr>
          <p:cNvSpPr txBox="1"/>
          <p:nvPr/>
        </p:nvSpPr>
        <p:spPr>
          <a:xfrm>
            <a:off x="5458968" y="1859339"/>
            <a:ext cx="6094476" cy="3139321"/>
          </a:xfrm>
          <a:prstGeom prst="rect">
            <a:avLst/>
          </a:prstGeom>
          <a:solidFill>
            <a:schemeClr val="tx1"/>
          </a:solidFill>
        </p:spPr>
        <p:txBody>
          <a:bodyPr wrap="square">
            <a:spAutoFit/>
          </a:bodyPr>
          <a:lstStyle/>
          <a:p>
            <a:pPr algn="l" latinLnBrk="0">
              <a:buNone/>
            </a:pPr>
            <a:r>
              <a:rPr lang="en-US" altLang="zh-HK" b="0" i="0" dirty="0">
                <a:solidFill>
                  <a:srgbClr val="CC99CD"/>
                </a:solidFill>
                <a:effectLst/>
                <a:latin typeface="Consolas" panose="020B0609020204030204" pitchFamily="49" charset="0"/>
              </a:rPr>
              <a:t>from</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langgraph_sdk</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import</a:t>
            </a:r>
            <a:r>
              <a:rPr lang="en-US" altLang="zh-HK" b="0" i="0" dirty="0">
                <a:solidFill>
                  <a:srgbClr val="CCCCCC"/>
                </a:solidFill>
                <a:effectLst/>
                <a:latin typeface="Consolas" panose="020B0609020204030204" pitchFamily="49" charset="0"/>
              </a:rPr>
              <a:t> Auth</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auth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Auth()</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@auth.authenticate</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authenticate</a:t>
            </a:r>
            <a:r>
              <a:rPr lang="en-US" altLang="zh-HK" b="0" i="0" dirty="0">
                <a:solidFill>
                  <a:srgbClr val="CCCCCC"/>
                </a:solidFill>
                <a:effectLst/>
                <a:latin typeface="Consolas" panose="020B0609020204030204" pitchFamily="49" charset="0"/>
              </a:rPr>
              <a:t>(authorization: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token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parse_bearer_token</a:t>
            </a:r>
            <a:r>
              <a:rPr lang="en-US" altLang="zh-HK" b="0" i="0" dirty="0">
                <a:solidFill>
                  <a:srgbClr val="CCCCCC"/>
                </a:solidFill>
                <a:effectLst/>
                <a:latin typeface="Consolas" panose="020B0609020204030204" pitchFamily="49" charset="0"/>
              </a:rPr>
              <a:t>(authorization)</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token </a:t>
            </a:r>
            <a:r>
              <a:rPr lang="en-US" altLang="zh-HK" b="0" i="0" dirty="0">
                <a:solidFill>
                  <a:srgbClr val="CC99CD"/>
                </a:solidFill>
                <a:effectLst/>
                <a:latin typeface="Consolas" panose="020B0609020204030204" pitchFamily="49" charset="0"/>
              </a:rPr>
              <a:t>not</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VALID_TOKENS:</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401</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"Invalid token"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"identity"</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get_user_id</a:t>
            </a:r>
            <a:r>
              <a:rPr lang="en-US" altLang="zh-HK" b="0" i="0" dirty="0">
                <a:solidFill>
                  <a:srgbClr val="CCCCCC"/>
                </a:solidFill>
                <a:effectLst/>
                <a:latin typeface="Consolas" panose="020B0609020204030204" pitchFamily="49" charset="0"/>
              </a:rPr>
              <a:t>(token)}</a:t>
            </a:r>
          </a:p>
        </p:txBody>
      </p:sp>
    </p:spTree>
    <p:extLst>
      <p:ext uri="{BB962C8B-B14F-4D97-AF65-F5344CB8AC3E}">
        <p14:creationId xmlns:p14="http://schemas.microsoft.com/office/powerpoint/2010/main" val="1088206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8448-BD0D-AB94-E18D-4E4BF73B19CE}"/>
              </a:ext>
            </a:extLst>
          </p:cNvPr>
          <p:cNvSpPr>
            <a:spLocks noGrp="1"/>
          </p:cNvSpPr>
          <p:nvPr>
            <p:ph type="title"/>
          </p:nvPr>
        </p:nvSpPr>
        <p:spPr/>
        <p:txBody>
          <a:bodyPr/>
          <a:lstStyle/>
          <a:p>
            <a:r>
              <a:rPr lang="en-US" altLang="zh-HK" b="1" dirty="0" err="1"/>
              <a:t>LangGraph</a:t>
            </a:r>
            <a:r>
              <a:rPr lang="en-US" altLang="zh-HK" b="1" dirty="0"/>
              <a:t> Authorization</a:t>
            </a:r>
            <a:endParaRPr lang="zh-HK" altLang="en-US" dirty="0"/>
          </a:p>
        </p:txBody>
      </p:sp>
      <p:sp>
        <p:nvSpPr>
          <p:cNvPr id="3" name="Content Placeholder 2">
            <a:extLst>
              <a:ext uri="{FF2B5EF4-FFF2-40B4-BE49-F238E27FC236}">
                <a16:creationId xmlns:a16="http://schemas.microsoft.com/office/drawing/2014/main" id="{BD34EF93-AADC-7B63-EC4C-906DCF181DDE}"/>
              </a:ext>
            </a:extLst>
          </p:cNvPr>
          <p:cNvSpPr>
            <a:spLocks noGrp="1"/>
          </p:cNvSpPr>
          <p:nvPr>
            <p:ph idx="1"/>
          </p:nvPr>
        </p:nvSpPr>
        <p:spPr>
          <a:xfrm>
            <a:off x="838200" y="1825625"/>
            <a:ext cx="4684776" cy="4351338"/>
          </a:xfrm>
        </p:spPr>
        <p:txBody>
          <a:bodyPr>
            <a:normAutofit fontScale="70000" lnSpcReduction="20000"/>
          </a:bodyPr>
          <a:lstStyle/>
          <a:p>
            <a:r>
              <a:rPr lang="en-US" altLang="zh-HK" b="1" dirty="0"/>
              <a:t>Users only see their own threads</a:t>
            </a:r>
          </a:p>
          <a:p>
            <a:pPr lvl="1"/>
            <a:r>
              <a:rPr lang="en-US" altLang="zh-HK" dirty="0"/>
              <a:t>Authorization filters ensure that regular users can only view and interact with conversation threads they created, maintaining data privacy and isolation.</a:t>
            </a:r>
          </a:p>
          <a:p>
            <a:endParaRPr lang="en-US" altLang="zh-HK" dirty="0"/>
          </a:p>
          <a:p>
            <a:r>
              <a:rPr lang="en-US" altLang="zh-HK" b="1" dirty="0"/>
              <a:t>Admins can access all resources</a:t>
            </a:r>
          </a:p>
          <a:p>
            <a:pPr lvl="1"/>
            <a:r>
              <a:rPr lang="en-US" altLang="zh-HK" dirty="0"/>
              <a:t>Users with admin permissions bypass ownership filters, allowing them to view all threads for moderation, support, or analytics purposes.</a:t>
            </a:r>
          </a:p>
          <a:p>
            <a:endParaRPr lang="en-US" altLang="zh-HK" dirty="0"/>
          </a:p>
          <a:p>
            <a:r>
              <a:rPr lang="en-US" altLang="zh-HK" b="1" dirty="0"/>
              <a:t>Automatic metadata filtering</a:t>
            </a:r>
          </a:p>
          <a:p>
            <a:pPr lvl="1"/>
            <a:r>
              <a:rPr lang="en-US" altLang="zh-HK" dirty="0" err="1"/>
              <a:t>LangGraph</a:t>
            </a:r>
            <a:r>
              <a:rPr lang="en-US" altLang="zh-HK" dirty="0"/>
              <a:t> automatically applies authorization filters to database queries based on user metadata, eliminating the need for manual permission checks in every endpoint.</a:t>
            </a:r>
          </a:p>
        </p:txBody>
      </p:sp>
      <p:sp>
        <p:nvSpPr>
          <p:cNvPr id="5" name="TextBox 4">
            <a:extLst>
              <a:ext uri="{FF2B5EF4-FFF2-40B4-BE49-F238E27FC236}">
                <a16:creationId xmlns:a16="http://schemas.microsoft.com/office/drawing/2014/main" id="{1F397B1D-F821-1F09-74B4-94C035D702E0}"/>
              </a:ext>
            </a:extLst>
          </p:cNvPr>
          <p:cNvSpPr txBox="1"/>
          <p:nvPr/>
        </p:nvSpPr>
        <p:spPr>
          <a:xfrm>
            <a:off x="5522976" y="2439430"/>
            <a:ext cx="6094476" cy="2308324"/>
          </a:xfrm>
          <a:prstGeom prst="rect">
            <a:avLst/>
          </a:prstGeom>
          <a:solidFill>
            <a:schemeClr val="tx1"/>
          </a:solidFill>
        </p:spPr>
        <p:txBody>
          <a:bodyPr wrap="square">
            <a:spAutoFit/>
          </a:bodyPr>
          <a:lstStyle/>
          <a:p>
            <a:pPr algn="l" latinLnBrk="0">
              <a:buNone/>
            </a:pPr>
            <a:r>
              <a:rPr lang="en-US" altLang="zh-HK" b="0" i="0" dirty="0">
                <a:solidFill>
                  <a:srgbClr val="CCCCCC"/>
                </a:solidFill>
                <a:effectLst/>
                <a:latin typeface="Consolas" panose="020B0609020204030204" pitchFamily="49" charset="0"/>
              </a:rPr>
              <a:t>@auth.on.threads.read</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err="1">
                <a:solidFill>
                  <a:srgbClr val="F08D49"/>
                </a:solidFill>
                <a:effectLst/>
                <a:latin typeface="Consolas" panose="020B0609020204030204" pitchFamily="49" charset="0"/>
              </a:rPr>
              <a:t>authorize_read</a:t>
            </a:r>
            <a:r>
              <a:rPr lang="en-US" altLang="zh-HK" b="0" i="0" dirty="0">
                <a:solidFill>
                  <a:srgbClr val="CCCC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ctx</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AuthContext</a:t>
            </a:r>
            <a:r>
              <a:rPr lang="en-US" altLang="zh-HK" b="0" i="0" dirty="0">
                <a:solidFill>
                  <a:srgbClr val="CCCCCC"/>
                </a:solidFill>
                <a:effectLst/>
                <a:latin typeface="Consolas" panose="020B0609020204030204" pitchFamily="49" charset="0"/>
              </a:rPr>
              <a:t>, value: </a:t>
            </a:r>
            <a:r>
              <a:rPr lang="en-US" altLang="zh-HK" b="0" i="0" dirty="0" err="1">
                <a:solidFill>
                  <a:srgbClr val="CC99CD"/>
                </a:solidFill>
                <a:effectLst/>
                <a:latin typeface="Consolas" panose="020B0609020204030204" pitchFamily="49" charset="0"/>
              </a:rPr>
              <a:t>dict</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ctx.permissions</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True</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Admins see all</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else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Users see only their threads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"owner"</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ctx.user.identity</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0204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23B4-2570-7D32-A7FC-087EF94A2968}"/>
              </a:ext>
            </a:extLst>
          </p:cNvPr>
          <p:cNvSpPr>
            <a:spLocks noGrp="1"/>
          </p:cNvSpPr>
          <p:nvPr>
            <p:ph type="title"/>
          </p:nvPr>
        </p:nvSpPr>
        <p:spPr/>
        <p:txBody>
          <a:bodyPr/>
          <a:lstStyle/>
          <a:p>
            <a:r>
              <a:rPr lang="en-US" altLang="zh-HK" b="1" dirty="0"/>
              <a:t>Model Context Protocol (MCP)</a:t>
            </a:r>
            <a:endParaRPr lang="zh-HK" altLang="en-US" dirty="0"/>
          </a:p>
        </p:txBody>
      </p:sp>
      <p:sp>
        <p:nvSpPr>
          <p:cNvPr id="3" name="Content Placeholder 2">
            <a:extLst>
              <a:ext uri="{FF2B5EF4-FFF2-40B4-BE49-F238E27FC236}">
                <a16:creationId xmlns:a16="http://schemas.microsoft.com/office/drawing/2014/main" id="{27FDB1DD-7D4C-49C8-CB1C-0CB7D8C91AC2}"/>
              </a:ext>
            </a:extLst>
          </p:cNvPr>
          <p:cNvSpPr>
            <a:spLocks noGrp="1"/>
          </p:cNvSpPr>
          <p:nvPr>
            <p:ph idx="1"/>
          </p:nvPr>
        </p:nvSpPr>
        <p:spPr>
          <a:xfrm>
            <a:off x="838200" y="1825625"/>
            <a:ext cx="9613392" cy="4351338"/>
          </a:xfrm>
        </p:spPr>
        <p:txBody>
          <a:bodyPr>
            <a:normAutofit fontScale="92500" lnSpcReduction="10000"/>
          </a:bodyPr>
          <a:lstStyle/>
          <a:p>
            <a:r>
              <a:rPr lang="en-US" altLang="zh-HK" b="1" dirty="0"/>
              <a:t>New standard for AI tool connections</a:t>
            </a:r>
          </a:p>
          <a:p>
            <a:pPr lvl="1"/>
            <a:r>
              <a:rPr lang="en-US" altLang="zh-HK" dirty="0"/>
              <a:t>MCP is an emerging protocol that standardizes how AI applications connect to external tools, databases, and services with consistent authentication patterns.</a:t>
            </a:r>
          </a:p>
          <a:p>
            <a:pPr lvl="1"/>
            <a:endParaRPr lang="en-US" altLang="zh-HK" dirty="0"/>
          </a:p>
          <a:p>
            <a:r>
              <a:rPr lang="en-US" altLang="zh-HK" b="1" dirty="0"/>
              <a:t>Secure bridge between chatbot and services</a:t>
            </a:r>
          </a:p>
          <a:p>
            <a:pPr lvl="1"/>
            <a:r>
              <a:rPr lang="en-US" altLang="zh-HK" dirty="0"/>
              <a:t>Acts as a secure intermediary layer that handles authentication, authorization, and communication between your AI chatbot and third-party services.</a:t>
            </a:r>
          </a:p>
          <a:p>
            <a:pPr lvl="1"/>
            <a:endParaRPr lang="en-US" altLang="zh-HK" dirty="0"/>
          </a:p>
          <a:p>
            <a:r>
              <a:rPr lang="en-US" altLang="zh-HK" b="1" dirty="0"/>
              <a:t>OAuth 2.1 and API key support</a:t>
            </a:r>
          </a:p>
          <a:p>
            <a:pPr lvl="1"/>
            <a:r>
              <a:rPr lang="en-US" altLang="zh-HK" dirty="0"/>
              <a:t>Supports modern authentication standards including OAuth 2.1 (the updated OAuth spec) and traditional API keys for backward compatibility.</a:t>
            </a:r>
          </a:p>
          <a:p>
            <a:endParaRPr lang="zh-HK" altLang="en-US" dirty="0"/>
          </a:p>
        </p:txBody>
      </p:sp>
    </p:spTree>
    <p:extLst>
      <p:ext uri="{BB962C8B-B14F-4D97-AF65-F5344CB8AC3E}">
        <p14:creationId xmlns:p14="http://schemas.microsoft.com/office/powerpoint/2010/main" val="667557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3B44-73C0-42E9-6ED8-7FAE088FBD7D}"/>
              </a:ext>
            </a:extLst>
          </p:cNvPr>
          <p:cNvSpPr>
            <a:spLocks noGrp="1"/>
          </p:cNvSpPr>
          <p:nvPr>
            <p:ph type="title"/>
          </p:nvPr>
        </p:nvSpPr>
        <p:spPr/>
        <p:txBody>
          <a:bodyPr/>
          <a:lstStyle/>
          <a:p>
            <a:r>
              <a:rPr lang="en-US" altLang="zh-HK" b="1" dirty="0"/>
              <a:t>MCP Architecture</a:t>
            </a:r>
            <a:endParaRPr lang="zh-HK" altLang="en-US" dirty="0"/>
          </a:p>
        </p:txBody>
      </p:sp>
      <p:sp>
        <p:nvSpPr>
          <p:cNvPr id="3" name="Content Placeholder 2">
            <a:extLst>
              <a:ext uri="{FF2B5EF4-FFF2-40B4-BE49-F238E27FC236}">
                <a16:creationId xmlns:a16="http://schemas.microsoft.com/office/drawing/2014/main" id="{C770ACD2-6FDA-93B2-1051-B2174A94BF73}"/>
              </a:ext>
            </a:extLst>
          </p:cNvPr>
          <p:cNvSpPr>
            <a:spLocks noGrp="1"/>
          </p:cNvSpPr>
          <p:nvPr>
            <p:ph idx="1"/>
          </p:nvPr>
        </p:nvSpPr>
        <p:spPr>
          <a:xfrm>
            <a:off x="1691640" y="1880489"/>
            <a:ext cx="8808720" cy="2590927"/>
          </a:xfrm>
        </p:spPr>
        <p:txBody>
          <a:bodyPr>
            <a:normAutofit fontScale="62500" lnSpcReduction="20000"/>
          </a:bodyPr>
          <a:lstStyle/>
          <a:p>
            <a:r>
              <a:rPr lang="en-US" altLang="zh-HK" b="1" dirty="0"/>
              <a:t>AI Host (chatbot) initiates requests</a:t>
            </a:r>
          </a:p>
          <a:p>
            <a:pPr lvl="1"/>
            <a:r>
              <a:rPr lang="en-US" altLang="zh-HK" dirty="0"/>
              <a:t>Your chatbot application acts as the host, making requests to MCP clients when it needs to interact with external tools or data sources.</a:t>
            </a:r>
          </a:p>
          <a:p>
            <a:pPr lvl="1"/>
            <a:endParaRPr lang="en-US" altLang="zh-HK" dirty="0"/>
          </a:p>
          <a:p>
            <a:r>
              <a:rPr lang="en-US" altLang="zh-HK" b="1" dirty="0"/>
              <a:t>MCP Client handles authentication</a:t>
            </a:r>
          </a:p>
          <a:p>
            <a:pPr lvl="1"/>
            <a:r>
              <a:rPr lang="en-US" altLang="zh-HK" dirty="0"/>
              <a:t>The MCP client manages all authentication logic, token refresh, and credential storage, abstracting complexity from the AI application.</a:t>
            </a:r>
          </a:p>
          <a:p>
            <a:pPr lvl="1"/>
            <a:endParaRPr lang="en-US" altLang="zh-HK" dirty="0"/>
          </a:p>
          <a:p>
            <a:r>
              <a:rPr lang="en-US" altLang="zh-HK" b="1" dirty="0"/>
              <a:t>MCP Server performs actions securely</a:t>
            </a:r>
          </a:p>
          <a:p>
            <a:pPr lvl="1"/>
            <a:r>
              <a:rPr lang="en-US" altLang="zh-HK" dirty="0"/>
              <a:t>The MCP server validates credentials, enforces permissions, and executes requested actions on external systems while maintaining security boundaries.</a:t>
            </a:r>
          </a:p>
          <a:p>
            <a:endParaRPr lang="zh-HK" altLang="en-US" dirty="0"/>
          </a:p>
        </p:txBody>
      </p:sp>
      <p:pic>
        <p:nvPicPr>
          <p:cNvPr id="5" name="Picture 4">
            <a:extLst>
              <a:ext uri="{FF2B5EF4-FFF2-40B4-BE49-F238E27FC236}">
                <a16:creationId xmlns:a16="http://schemas.microsoft.com/office/drawing/2014/main" id="{B62FA43A-E4F1-C90B-EF3F-564EC3E2952A}"/>
              </a:ext>
            </a:extLst>
          </p:cNvPr>
          <p:cNvPicPr>
            <a:picLocks noChangeAspect="1"/>
          </p:cNvPicPr>
          <p:nvPr/>
        </p:nvPicPr>
        <p:blipFill>
          <a:blip r:embed="rId2"/>
          <a:stretch>
            <a:fillRect/>
          </a:stretch>
        </p:blipFill>
        <p:spPr>
          <a:xfrm>
            <a:off x="1691640" y="4976718"/>
            <a:ext cx="8602275" cy="1590897"/>
          </a:xfrm>
          <a:prstGeom prst="rect">
            <a:avLst/>
          </a:prstGeom>
        </p:spPr>
      </p:pic>
    </p:spTree>
    <p:extLst>
      <p:ext uri="{BB962C8B-B14F-4D97-AF65-F5344CB8AC3E}">
        <p14:creationId xmlns:p14="http://schemas.microsoft.com/office/powerpoint/2010/main" val="3652587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62AD-A502-E0BB-549F-09F6AD54B589}"/>
              </a:ext>
            </a:extLst>
          </p:cNvPr>
          <p:cNvSpPr>
            <a:spLocks noGrp="1"/>
          </p:cNvSpPr>
          <p:nvPr>
            <p:ph type="title"/>
          </p:nvPr>
        </p:nvSpPr>
        <p:spPr/>
        <p:txBody>
          <a:bodyPr/>
          <a:lstStyle/>
          <a:p>
            <a:r>
              <a:rPr lang="en-US" altLang="zh-HK" b="1" dirty="0"/>
              <a:t>Security Best Practices</a:t>
            </a:r>
            <a:endParaRPr lang="zh-HK" altLang="en-US" dirty="0"/>
          </a:p>
        </p:txBody>
      </p:sp>
      <p:sp>
        <p:nvSpPr>
          <p:cNvPr id="3" name="Content Placeholder 2">
            <a:extLst>
              <a:ext uri="{FF2B5EF4-FFF2-40B4-BE49-F238E27FC236}">
                <a16:creationId xmlns:a16="http://schemas.microsoft.com/office/drawing/2014/main" id="{9F4B6DD8-D2D2-5DF5-479F-181BA2A803EC}"/>
              </a:ext>
            </a:extLst>
          </p:cNvPr>
          <p:cNvSpPr>
            <a:spLocks noGrp="1"/>
          </p:cNvSpPr>
          <p:nvPr>
            <p:ph idx="1"/>
          </p:nvPr>
        </p:nvSpPr>
        <p:spPr/>
        <p:txBody>
          <a:bodyPr>
            <a:normAutofit fontScale="92500" lnSpcReduction="10000"/>
          </a:bodyPr>
          <a:lstStyle/>
          <a:p>
            <a:r>
              <a:rPr lang="en-US" altLang="zh-HK" b="1" dirty="0"/>
              <a:t>Always use HTTPS in production</a:t>
            </a:r>
          </a:p>
          <a:p>
            <a:pPr lvl="1"/>
            <a:r>
              <a:rPr lang="en-US" altLang="zh-HK" dirty="0"/>
              <a:t>HTTPS encrypts all data in transit, protecting sensitive information like passwords and tokens from interception by attackers using man-in-the-middle attacks.</a:t>
            </a:r>
          </a:p>
          <a:p>
            <a:pPr lvl="1"/>
            <a:endParaRPr lang="en-US" altLang="zh-HK" dirty="0"/>
          </a:p>
          <a:p>
            <a:r>
              <a:rPr lang="en-US" altLang="zh-HK" b="1" dirty="0"/>
              <a:t>Set short token expiration (15-30 min)</a:t>
            </a:r>
          </a:p>
          <a:p>
            <a:pPr lvl="1"/>
            <a:r>
              <a:rPr lang="en-US" altLang="zh-HK" dirty="0"/>
              <a:t>Short-lived tokens minimize the damage if a token is stolen - attackers have a limited window to use it before it expires and becomes useless.</a:t>
            </a:r>
          </a:p>
          <a:p>
            <a:pPr lvl="1"/>
            <a:endParaRPr lang="en-US" altLang="zh-HK" dirty="0"/>
          </a:p>
          <a:p>
            <a:r>
              <a:rPr lang="en-US" altLang="zh-HK" b="1" dirty="0"/>
              <a:t>Never store passwords in plain text</a:t>
            </a:r>
          </a:p>
          <a:p>
            <a:pPr lvl="1"/>
            <a:r>
              <a:rPr lang="en-US" altLang="zh-HK" dirty="0"/>
              <a:t>Always hash passwords using strong algorithms like </a:t>
            </a:r>
            <a:r>
              <a:rPr lang="en-US" altLang="zh-HK" dirty="0" err="1"/>
              <a:t>bcrypt</a:t>
            </a:r>
            <a:r>
              <a:rPr lang="en-US" altLang="zh-HK" dirty="0"/>
              <a:t> or argon2 before storing them, so even database breaches don't expose user passwords.</a:t>
            </a:r>
          </a:p>
          <a:p>
            <a:endParaRPr lang="zh-HK" altLang="en-US" dirty="0"/>
          </a:p>
        </p:txBody>
      </p:sp>
    </p:spTree>
    <p:extLst>
      <p:ext uri="{BB962C8B-B14F-4D97-AF65-F5344CB8AC3E}">
        <p14:creationId xmlns:p14="http://schemas.microsoft.com/office/powerpoint/2010/main" val="2755287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4ABE-3C21-6893-C080-D8033B3BFA66}"/>
              </a:ext>
            </a:extLst>
          </p:cNvPr>
          <p:cNvSpPr>
            <a:spLocks noGrp="1"/>
          </p:cNvSpPr>
          <p:nvPr>
            <p:ph type="title"/>
          </p:nvPr>
        </p:nvSpPr>
        <p:spPr/>
        <p:txBody>
          <a:bodyPr/>
          <a:lstStyle/>
          <a:p>
            <a:r>
              <a:rPr lang="en-US" altLang="zh-HK" b="1" dirty="0"/>
              <a:t>JWT Security Tips</a:t>
            </a:r>
            <a:endParaRPr lang="zh-HK" altLang="en-US" dirty="0"/>
          </a:p>
        </p:txBody>
      </p:sp>
      <p:sp>
        <p:nvSpPr>
          <p:cNvPr id="3" name="Content Placeholder 2">
            <a:extLst>
              <a:ext uri="{FF2B5EF4-FFF2-40B4-BE49-F238E27FC236}">
                <a16:creationId xmlns:a16="http://schemas.microsoft.com/office/drawing/2014/main" id="{7A037FBD-AA04-9F21-24B1-992DB6F7120C}"/>
              </a:ext>
            </a:extLst>
          </p:cNvPr>
          <p:cNvSpPr>
            <a:spLocks noGrp="1"/>
          </p:cNvSpPr>
          <p:nvPr>
            <p:ph idx="1"/>
          </p:nvPr>
        </p:nvSpPr>
        <p:spPr>
          <a:xfrm>
            <a:off x="838200" y="1825625"/>
            <a:ext cx="4300728" cy="4593463"/>
          </a:xfrm>
        </p:spPr>
        <p:txBody>
          <a:bodyPr>
            <a:normAutofit fontScale="62500" lnSpcReduction="20000"/>
          </a:bodyPr>
          <a:lstStyle/>
          <a:p>
            <a:r>
              <a:rPr lang="en-US" altLang="zh-HK" b="1" dirty="0"/>
              <a:t>Use strong algorithms (RS256, HS256)</a:t>
            </a:r>
          </a:p>
          <a:p>
            <a:pPr lvl="1"/>
            <a:r>
              <a:rPr lang="en-US" altLang="zh-HK" dirty="0"/>
              <a:t>RS256 (asymmetric) and HS256 (symmetric) are industry-standard algorithms for JWT signatures - avoid weak or deprecated algorithms like 'none’.</a:t>
            </a:r>
          </a:p>
          <a:p>
            <a:pPr lvl="1"/>
            <a:endParaRPr lang="en-US" altLang="zh-HK" dirty="0"/>
          </a:p>
          <a:p>
            <a:r>
              <a:rPr lang="en-US" altLang="zh-HK" b="1" dirty="0"/>
              <a:t>Validate all claims (exp, </a:t>
            </a:r>
            <a:r>
              <a:rPr lang="en-US" altLang="zh-HK" b="1" dirty="0" err="1"/>
              <a:t>iss</a:t>
            </a:r>
            <a:r>
              <a:rPr lang="en-US" altLang="zh-HK" b="1" dirty="0"/>
              <a:t>, </a:t>
            </a:r>
            <a:r>
              <a:rPr lang="en-US" altLang="zh-HK" b="1" dirty="0" err="1"/>
              <a:t>aud</a:t>
            </a:r>
            <a:r>
              <a:rPr lang="en-US" altLang="zh-HK" b="1" dirty="0"/>
              <a:t>)</a:t>
            </a:r>
          </a:p>
          <a:p>
            <a:pPr lvl="1"/>
            <a:r>
              <a:rPr lang="en-US" altLang="zh-HK" dirty="0"/>
              <a:t>Always verify the token hasn't expired (exp), came from a trusted issuer (</a:t>
            </a:r>
            <a:r>
              <a:rPr lang="en-US" altLang="zh-HK" dirty="0" err="1"/>
              <a:t>iss</a:t>
            </a:r>
            <a:r>
              <a:rPr lang="en-US" altLang="zh-HK" dirty="0"/>
              <a:t>), and is intended for your application (</a:t>
            </a:r>
            <a:r>
              <a:rPr lang="en-US" altLang="zh-HK" dirty="0" err="1"/>
              <a:t>aud</a:t>
            </a:r>
            <a:r>
              <a:rPr lang="en-US" altLang="zh-HK" dirty="0"/>
              <a:t>) to prevent token replay and substitution attacks.</a:t>
            </a:r>
          </a:p>
          <a:p>
            <a:pPr lvl="1"/>
            <a:endParaRPr lang="en-US" altLang="zh-HK" dirty="0"/>
          </a:p>
          <a:p>
            <a:r>
              <a:rPr lang="en-US" altLang="zh-HK" b="1" dirty="0"/>
              <a:t>Store tokens securely (</a:t>
            </a:r>
            <a:r>
              <a:rPr lang="en-US" altLang="zh-HK" b="1" dirty="0" err="1"/>
              <a:t>httpOnly</a:t>
            </a:r>
            <a:r>
              <a:rPr lang="en-US" altLang="zh-HK" b="1" dirty="0"/>
              <a:t> cookies)</a:t>
            </a:r>
          </a:p>
          <a:p>
            <a:pPr lvl="1"/>
            <a:r>
              <a:rPr lang="en-US" altLang="zh-HK" dirty="0"/>
              <a:t>Use </a:t>
            </a:r>
            <a:r>
              <a:rPr lang="en-US" altLang="zh-HK" dirty="0" err="1"/>
              <a:t>httpOnly</a:t>
            </a:r>
            <a:r>
              <a:rPr lang="en-US" altLang="zh-HK" dirty="0"/>
              <a:t> cookies to store tokens in the browser - this prevents JavaScript from accessing them, protecting against XSS (cross-site scripting) attacks.</a:t>
            </a:r>
          </a:p>
          <a:p>
            <a:endParaRPr lang="zh-HK" altLang="en-US" dirty="0"/>
          </a:p>
        </p:txBody>
      </p:sp>
      <p:sp>
        <p:nvSpPr>
          <p:cNvPr id="5" name="TextBox 4">
            <a:extLst>
              <a:ext uri="{FF2B5EF4-FFF2-40B4-BE49-F238E27FC236}">
                <a16:creationId xmlns:a16="http://schemas.microsoft.com/office/drawing/2014/main" id="{D7D69E83-504C-B8DB-57F0-395A7C8A4676}"/>
              </a:ext>
            </a:extLst>
          </p:cNvPr>
          <p:cNvSpPr txBox="1"/>
          <p:nvPr/>
        </p:nvSpPr>
        <p:spPr>
          <a:xfrm>
            <a:off x="5259324" y="2124516"/>
            <a:ext cx="6094476" cy="3139321"/>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Validate JWT properly</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try</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payload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jwt.decode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token, </a:t>
            </a:r>
          </a:p>
          <a:p>
            <a:pPr algn="l" latinLnBrk="0">
              <a:buNone/>
            </a:pPr>
            <a:r>
              <a:rPr lang="en-US" altLang="zh-HK" b="0" i="0" dirty="0">
                <a:solidFill>
                  <a:srgbClr val="CCCCCC"/>
                </a:solidFill>
                <a:effectLst/>
                <a:latin typeface="Consolas" panose="020B0609020204030204" pitchFamily="49" charset="0"/>
              </a:rPr>
              <a:t>        SECRET_KEY, </a:t>
            </a:r>
          </a:p>
          <a:p>
            <a:pPr algn="l" latinLnBrk="0">
              <a:buNone/>
            </a:pPr>
            <a:r>
              <a:rPr lang="en-US" altLang="zh-HK" b="0" i="0" dirty="0">
                <a:solidFill>
                  <a:srgbClr val="CCCCCC"/>
                </a:solidFill>
                <a:effectLst/>
                <a:latin typeface="Consolas" panose="020B0609020204030204" pitchFamily="49" charset="0"/>
              </a:rPr>
              <a:t>        algorithms</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"HS256"</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payload.get</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"exp"</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&lt;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time.time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TokenExpired</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except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jwt.InvalidTokenError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401</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"Invalid token"</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95121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4998-B420-643F-20AD-A8547C65DCCC}"/>
              </a:ext>
            </a:extLst>
          </p:cNvPr>
          <p:cNvSpPr>
            <a:spLocks noGrp="1"/>
          </p:cNvSpPr>
          <p:nvPr>
            <p:ph type="title"/>
          </p:nvPr>
        </p:nvSpPr>
        <p:spPr/>
        <p:txBody>
          <a:bodyPr/>
          <a:lstStyle/>
          <a:p>
            <a:r>
              <a:rPr lang="en-US" altLang="zh-HK" b="1" dirty="0"/>
              <a:t>Secure Chatbot</a:t>
            </a:r>
            <a:endParaRPr lang="zh-HK" altLang="en-US" dirty="0"/>
          </a:p>
        </p:txBody>
      </p:sp>
      <p:sp>
        <p:nvSpPr>
          <p:cNvPr id="3" name="Content Placeholder 2">
            <a:extLst>
              <a:ext uri="{FF2B5EF4-FFF2-40B4-BE49-F238E27FC236}">
                <a16:creationId xmlns:a16="http://schemas.microsoft.com/office/drawing/2014/main" id="{3D77C102-9CBF-B825-5C78-5BB33D75C80C}"/>
              </a:ext>
            </a:extLst>
          </p:cNvPr>
          <p:cNvSpPr>
            <a:spLocks noGrp="1"/>
          </p:cNvSpPr>
          <p:nvPr>
            <p:ph idx="1"/>
          </p:nvPr>
        </p:nvSpPr>
        <p:spPr>
          <a:xfrm>
            <a:off x="838200" y="1825625"/>
            <a:ext cx="5343144" cy="4351338"/>
          </a:xfrm>
        </p:spPr>
        <p:txBody>
          <a:bodyPr>
            <a:normAutofit fontScale="70000" lnSpcReduction="20000"/>
          </a:bodyPr>
          <a:lstStyle/>
          <a:p>
            <a:r>
              <a:rPr lang="en-US" altLang="zh-HK" b="1" dirty="0" err="1"/>
              <a:t>FastAPI</a:t>
            </a:r>
            <a:r>
              <a:rPr lang="en-US" altLang="zh-HK" b="1" dirty="0"/>
              <a:t> backend with JWT auth</a:t>
            </a:r>
          </a:p>
          <a:p>
            <a:pPr lvl="1"/>
            <a:r>
              <a:rPr lang="en-US" altLang="zh-HK" dirty="0"/>
              <a:t>Combine </a:t>
            </a:r>
            <a:r>
              <a:rPr lang="en-US" altLang="zh-HK" dirty="0" err="1"/>
              <a:t>FastAPI's</a:t>
            </a:r>
            <a:r>
              <a:rPr lang="en-US" altLang="zh-HK" dirty="0"/>
              <a:t> OAuth2PasswordBearer with JWT tokens to create a secure API that authenticates users and protects chatbot endpoints from unauthorized access.</a:t>
            </a:r>
          </a:p>
          <a:p>
            <a:endParaRPr lang="en-US" altLang="zh-HK" dirty="0"/>
          </a:p>
          <a:p>
            <a:r>
              <a:rPr lang="en-US" altLang="zh-HK" b="1" dirty="0" err="1"/>
              <a:t>LangChain</a:t>
            </a:r>
            <a:r>
              <a:rPr lang="en-US" altLang="zh-HK" b="1" dirty="0"/>
              <a:t> for AI responses</a:t>
            </a:r>
          </a:p>
          <a:p>
            <a:pPr lvl="1"/>
            <a:r>
              <a:rPr lang="en-US" altLang="zh-HK" dirty="0"/>
              <a:t>Use </a:t>
            </a:r>
            <a:r>
              <a:rPr lang="en-US" altLang="zh-HK" dirty="0" err="1"/>
              <a:t>LangChain's</a:t>
            </a:r>
            <a:r>
              <a:rPr lang="en-US" altLang="zh-HK" dirty="0"/>
              <a:t> </a:t>
            </a:r>
            <a:r>
              <a:rPr lang="en-US" altLang="zh-HK" dirty="0" err="1"/>
              <a:t>ChatOpenAI</a:t>
            </a:r>
            <a:r>
              <a:rPr lang="en-US" altLang="zh-HK" dirty="0"/>
              <a:t> and </a:t>
            </a:r>
            <a:r>
              <a:rPr lang="en-US" altLang="zh-HK" dirty="0" err="1"/>
              <a:t>ConversationChain</a:t>
            </a:r>
            <a:r>
              <a:rPr lang="en-US" altLang="zh-HK" dirty="0"/>
              <a:t> to generate intelligent responses while maintaining conversation context and memory for each user.</a:t>
            </a:r>
          </a:p>
          <a:p>
            <a:endParaRPr lang="en-US" altLang="zh-HK" dirty="0"/>
          </a:p>
          <a:p>
            <a:r>
              <a:rPr lang="en-US" altLang="zh-HK" b="1" dirty="0"/>
              <a:t>User-specific conversation history</a:t>
            </a:r>
          </a:p>
          <a:p>
            <a:pPr lvl="1"/>
            <a:r>
              <a:rPr lang="en-US" altLang="zh-HK" dirty="0"/>
              <a:t>Store separate conversation memories per user ID, ensuring privacy, personalization, and the ability to resume conversations across sessions.</a:t>
            </a:r>
          </a:p>
          <a:p>
            <a:endParaRPr lang="zh-HK" altLang="en-US" dirty="0"/>
          </a:p>
        </p:txBody>
      </p:sp>
      <p:sp>
        <p:nvSpPr>
          <p:cNvPr id="5" name="TextBox 4">
            <a:extLst>
              <a:ext uri="{FF2B5EF4-FFF2-40B4-BE49-F238E27FC236}">
                <a16:creationId xmlns:a16="http://schemas.microsoft.com/office/drawing/2014/main" id="{7AF3277C-0B03-7323-457E-1A936F17DEC8}"/>
              </a:ext>
            </a:extLst>
          </p:cNvPr>
          <p:cNvSpPr txBox="1"/>
          <p:nvPr/>
        </p:nvSpPr>
        <p:spPr>
          <a:xfrm>
            <a:off x="6181344" y="1690688"/>
            <a:ext cx="5769864" cy="4247317"/>
          </a:xfrm>
          <a:prstGeom prst="rect">
            <a:avLst/>
          </a:prstGeom>
          <a:solidFill>
            <a:schemeClr val="tx1"/>
          </a:solidFill>
        </p:spPr>
        <p:txBody>
          <a:bodyPr wrap="square">
            <a:spAutoFit/>
          </a:bodyPr>
          <a:lstStyle/>
          <a:p>
            <a:pPr algn="l" latinLnBrk="0">
              <a:buNone/>
            </a:pPr>
            <a:r>
              <a:rPr lang="en-US" altLang="zh-HK" b="0" i="0" dirty="0">
                <a:solidFill>
                  <a:srgbClr val="CCCCCC"/>
                </a:solidFill>
                <a:effectLst/>
                <a:latin typeface="Consolas" panose="020B0609020204030204" pitchFamily="49" charset="0"/>
              </a:rPr>
              <a:t>@app.post(</a:t>
            </a:r>
            <a:r>
              <a:rPr lang="en-US" altLang="zh-HK" b="0" i="0" dirty="0">
                <a:solidFill>
                  <a:srgbClr val="7EC699"/>
                </a:solidFill>
                <a:effectLst/>
                <a:latin typeface="Consolas" panose="020B0609020204030204" pitchFamily="49" charset="0"/>
              </a:rPr>
              <a:t>"/chat"</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async</a:t>
            </a: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def</a:t>
            </a:r>
            <a:r>
              <a:rPr lang="en-US" altLang="zh-HK" b="0" i="0" dirty="0">
                <a:solidFill>
                  <a:srgbClr val="CCCCCC"/>
                </a:solidFill>
                <a:effectLst/>
                <a:latin typeface="Consolas" panose="020B0609020204030204" pitchFamily="49" charset="0"/>
              </a:rPr>
              <a:t> </a:t>
            </a:r>
            <a:r>
              <a:rPr lang="en-US" altLang="zh-HK" b="0" i="0" dirty="0">
                <a:solidFill>
                  <a:srgbClr val="F08D49"/>
                </a:solidFill>
                <a:effectLst/>
                <a:latin typeface="Consolas" panose="020B0609020204030204" pitchFamily="49" charset="0"/>
              </a:rPr>
              <a:t>chat</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message: </a:t>
            </a:r>
            <a:r>
              <a:rPr lang="en-US" altLang="zh-HK" b="0" i="0" dirty="0">
                <a:solidFill>
                  <a:srgbClr val="CC99CD"/>
                </a:solidFill>
                <a:effectLst/>
                <a:latin typeface="Consolas" panose="020B0609020204030204" pitchFamily="49" charset="0"/>
              </a:rPr>
              <a:t>str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user: User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Depends(</a:t>
            </a:r>
            <a:r>
              <a:rPr lang="en-US" altLang="zh-HK" b="0" i="0" dirty="0" err="1">
                <a:solidFill>
                  <a:srgbClr val="CCCCCC"/>
                </a:solidFill>
                <a:effectLst/>
                <a:latin typeface="Consolas" panose="020B0609020204030204" pitchFamily="49" charset="0"/>
              </a:rPr>
              <a:t>get_current_user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Get user's conversation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conv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get_user_conversation</a:t>
            </a:r>
            <a:r>
              <a:rPr lang="en-US" altLang="zh-HK" b="0" i="0" dirty="0">
                <a:solidFill>
                  <a:srgbClr val="CCCCCC"/>
                </a:solidFill>
                <a:effectLst/>
                <a:latin typeface="Consolas" panose="020B0609020204030204" pitchFamily="49" charset="0"/>
              </a:rPr>
              <a:t>(user.</a:t>
            </a:r>
            <a:r>
              <a:rPr lang="en-US" altLang="zh-HK" b="0" i="0" dirty="0">
                <a:solidFill>
                  <a:srgbClr val="CC99CD"/>
                </a:solidFill>
                <a:effectLst/>
                <a:latin typeface="Consolas" panose="020B0609020204030204" pitchFamily="49" charset="0"/>
              </a:rPr>
              <a:t>id</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Generate response</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    response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conv.predict</a:t>
            </a:r>
            <a:r>
              <a:rPr lang="en-US" altLang="zh-HK" b="0" i="0" dirty="0">
                <a:solidFill>
                  <a:srgbClr val="CCCCCC"/>
                </a:solidFill>
                <a:effectLst/>
                <a:latin typeface="Consolas" panose="020B0609020204030204" pitchFamily="49" charset="0"/>
              </a:rPr>
              <a:t>(</a:t>
            </a:r>
            <a:r>
              <a:rPr lang="en-US" altLang="zh-HK" b="0" i="0" dirty="0">
                <a:solidFill>
                  <a:srgbClr val="CC99CD"/>
                </a:solidFill>
                <a:effectLst/>
                <a:latin typeface="Consolas" panose="020B0609020204030204" pitchFamily="49" charset="0"/>
              </a:rPr>
              <a:t>input</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message)</a:t>
            </a:r>
          </a:p>
          <a:p>
            <a:pPr algn="l" latinLnBrk="0">
              <a:buNone/>
            </a:pP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return</a:t>
            </a:r>
            <a:r>
              <a:rPr lang="en-US" altLang="zh-HK" b="0" i="0" dirty="0">
                <a:solidFill>
                  <a:srgbClr val="CCCCCC"/>
                </a:solidFill>
                <a:effectLst/>
                <a:latin typeface="Consolas" panose="020B0609020204030204" pitchFamily="49" charset="0"/>
              </a:rPr>
              <a:t> {</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"user"</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user.username</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"response"</a:t>
            </a:r>
            <a:r>
              <a:rPr lang="en-US" altLang="zh-HK" b="0" i="0" dirty="0">
                <a:solidFill>
                  <a:srgbClr val="CCCCCC"/>
                </a:solidFill>
                <a:effectLst/>
                <a:latin typeface="Consolas" panose="020B0609020204030204" pitchFamily="49" charset="0"/>
              </a:rPr>
              <a:t>: response</a:t>
            </a:r>
          </a:p>
          <a:p>
            <a:pPr algn="l" latinLnBrk="0">
              <a:buNone/>
            </a:pPr>
            <a:r>
              <a:rPr lang="en-US" altLang="zh-HK" b="0" i="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430088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A306-0E05-9D33-6E1E-8B39E2B8A9AE}"/>
              </a:ext>
            </a:extLst>
          </p:cNvPr>
          <p:cNvSpPr>
            <a:spLocks noGrp="1"/>
          </p:cNvSpPr>
          <p:nvPr>
            <p:ph type="title"/>
          </p:nvPr>
        </p:nvSpPr>
        <p:spPr/>
        <p:txBody>
          <a:bodyPr/>
          <a:lstStyle/>
          <a:p>
            <a:r>
              <a:rPr lang="en-US" altLang="zh-HK" b="1" dirty="0"/>
              <a:t>Security DO's</a:t>
            </a:r>
            <a:endParaRPr lang="zh-HK" altLang="en-US" dirty="0"/>
          </a:p>
        </p:txBody>
      </p:sp>
      <p:sp>
        <p:nvSpPr>
          <p:cNvPr id="3" name="Content Placeholder 2">
            <a:extLst>
              <a:ext uri="{FF2B5EF4-FFF2-40B4-BE49-F238E27FC236}">
                <a16:creationId xmlns:a16="http://schemas.microsoft.com/office/drawing/2014/main" id="{B138451E-9AA1-8E96-7245-DB660305B9EF}"/>
              </a:ext>
            </a:extLst>
          </p:cNvPr>
          <p:cNvSpPr>
            <a:spLocks noGrp="1"/>
          </p:cNvSpPr>
          <p:nvPr>
            <p:ph idx="1"/>
          </p:nvPr>
        </p:nvSpPr>
        <p:spPr>
          <a:xfrm>
            <a:off x="838200" y="1825625"/>
            <a:ext cx="4227576" cy="4351338"/>
          </a:xfrm>
        </p:spPr>
        <p:txBody>
          <a:bodyPr>
            <a:normAutofit fontScale="62500" lnSpcReduction="20000"/>
          </a:bodyPr>
          <a:lstStyle/>
          <a:p>
            <a:r>
              <a:rPr lang="en-US" altLang="zh-HK" b="1" dirty="0"/>
              <a:t>Always use HTTPS in production</a:t>
            </a:r>
          </a:p>
          <a:p>
            <a:pPr lvl="1"/>
            <a:r>
              <a:rPr lang="en-US" altLang="zh-HK" dirty="0"/>
              <a:t>HTTPS encrypts all data in transit, preventing attackers from intercepting sensitive information like passwords, tokens, and personal data.</a:t>
            </a:r>
          </a:p>
          <a:p>
            <a:pPr lvl="1"/>
            <a:endParaRPr lang="en-US" altLang="zh-HK" dirty="0"/>
          </a:p>
          <a:p>
            <a:r>
              <a:rPr lang="en-US" altLang="zh-HK" b="1" dirty="0"/>
              <a:t>Hash passwords with </a:t>
            </a:r>
            <a:r>
              <a:rPr lang="en-US" altLang="zh-HK" b="1" dirty="0" err="1"/>
              <a:t>bcrypt</a:t>
            </a:r>
            <a:r>
              <a:rPr lang="en-US" altLang="zh-HK" b="1" dirty="0"/>
              <a:t>/argon2</a:t>
            </a:r>
          </a:p>
          <a:p>
            <a:pPr lvl="1"/>
            <a:r>
              <a:rPr lang="en-US" altLang="zh-HK" dirty="0"/>
              <a:t>Never store plain text passwords - use industry-standard hashing algorithms that are designed to be slow and resistant to brute-force attacks.</a:t>
            </a:r>
          </a:p>
          <a:p>
            <a:pPr lvl="1"/>
            <a:endParaRPr lang="en-US" altLang="zh-HK" dirty="0"/>
          </a:p>
          <a:p>
            <a:r>
              <a:rPr lang="en-US" altLang="zh-HK" b="1" dirty="0"/>
              <a:t>Set short token expiration (15-30 min)</a:t>
            </a:r>
          </a:p>
          <a:p>
            <a:pPr lvl="1"/>
            <a:r>
              <a:rPr lang="en-US" altLang="zh-HK" dirty="0"/>
              <a:t>Limiting token lifetime reduces the window of opportunity for attackers if a token is compromised, forcing periodic re-authentication.</a:t>
            </a:r>
          </a:p>
          <a:p>
            <a:endParaRPr lang="zh-HK" altLang="en-US" dirty="0"/>
          </a:p>
        </p:txBody>
      </p:sp>
      <p:sp>
        <p:nvSpPr>
          <p:cNvPr id="5" name="TextBox 4">
            <a:extLst>
              <a:ext uri="{FF2B5EF4-FFF2-40B4-BE49-F238E27FC236}">
                <a16:creationId xmlns:a16="http://schemas.microsoft.com/office/drawing/2014/main" id="{217232F3-5C8C-FD97-3944-1EF5C12227D0}"/>
              </a:ext>
            </a:extLst>
          </p:cNvPr>
          <p:cNvSpPr txBox="1"/>
          <p:nvPr/>
        </p:nvSpPr>
        <p:spPr>
          <a:xfrm>
            <a:off x="5570982" y="2457718"/>
            <a:ext cx="6094476" cy="2308324"/>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DO - Use environment variables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SECRET_KEY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os.getenv</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"SECRET_KEY"</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a:t>
            </a:r>
            <a:r>
              <a:rPr lang="zh-HK" altLang="en-US" b="0" i="0" dirty="0">
                <a:solidFill>
                  <a:srgbClr val="999999"/>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DO - Hash passwords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hashed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pwd_context.</a:t>
            </a:r>
            <a:r>
              <a:rPr lang="en-US" altLang="zh-HK" b="0" i="0" dirty="0" err="1">
                <a:solidFill>
                  <a:srgbClr val="CC99CD"/>
                </a:solidFill>
                <a:effectLst/>
                <a:latin typeface="Consolas" panose="020B0609020204030204" pitchFamily="49" charset="0"/>
              </a:rPr>
              <a:t>hash</a:t>
            </a:r>
            <a:r>
              <a:rPr lang="en-US" altLang="zh-HK" b="0" i="0" dirty="0">
                <a:solidFill>
                  <a:srgbClr val="CCCCCC"/>
                </a:solidFill>
                <a:effectLst/>
                <a:latin typeface="Consolas" panose="020B0609020204030204" pitchFamily="49" charset="0"/>
              </a:rPr>
              <a:t>(password)</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a:t>
            </a:r>
            <a:r>
              <a:rPr lang="zh-HK" altLang="en-US" b="0" i="0" dirty="0">
                <a:solidFill>
                  <a:srgbClr val="999999"/>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DO - Short expiration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exp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datetime.now</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timedelta</a:t>
            </a:r>
            <a:r>
              <a:rPr lang="en-US" altLang="zh-HK" b="0" i="0" dirty="0">
                <a:solidFill>
                  <a:srgbClr val="CCCCCC"/>
                </a:solidFill>
                <a:effectLst/>
                <a:latin typeface="Consolas" panose="020B0609020204030204" pitchFamily="49" charset="0"/>
              </a:rPr>
              <a:t>(minutes</a:t>
            </a:r>
            <a:r>
              <a:rPr lang="en-US" altLang="zh-HK" b="0" i="0" dirty="0">
                <a:solidFill>
                  <a:srgbClr val="67CD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30</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895255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151D-E334-EAFC-F03B-6A9643E3ED84}"/>
              </a:ext>
            </a:extLst>
          </p:cNvPr>
          <p:cNvSpPr>
            <a:spLocks noGrp="1"/>
          </p:cNvSpPr>
          <p:nvPr>
            <p:ph type="title"/>
          </p:nvPr>
        </p:nvSpPr>
        <p:spPr/>
        <p:txBody>
          <a:bodyPr/>
          <a:lstStyle/>
          <a:p>
            <a:r>
              <a:rPr lang="en-US" altLang="zh-HK" b="1" dirty="0"/>
              <a:t>Security DON'Ts</a:t>
            </a:r>
            <a:endParaRPr lang="zh-HK" altLang="en-US" dirty="0"/>
          </a:p>
        </p:txBody>
      </p:sp>
      <p:sp>
        <p:nvSpPr>
          <p:cNvPr id="3" name="Content Placeholder 2">
            <a:extLst>
              <a:ext uri="{FF2B5EF4-FFF2-40B4-BE49-F238E27FC236}">
                <a16:creationId xmlns:a16="http://schemas.microsoft.com/office/drawing/2014/main" id="{AA30C57D-9854-973C-05DB-45E898EDFEED}"/>
              </a:ext>
            </a:extLst>
          </p:cNvPr>
          <p:cNvSpPr>
            <a:spLocks noGrp="1"/>
          </p:cNvSpPr>
          <p:nvPr>
            <p:ph idx="1"/>
          </p:nvPr>
        </p:nvSpPr>
        <p:spPr>
          <a:xfrm>
            <a:off x="838200" y="1825625"/>
            <a:ext cx="4373880" cy="4351338"/>
          </a:xfrm>
        </p:spPr>
        <p:txBody>
          <a:bodyPr>
            <a:normAutofit fontScale="62500" lnSpcReduction="20000"/>
          </a:bodyPr>
          <a:lstStyle/>
          <a:p>
            <a:r>
              <a:rPr lang="en-US" altLang="zh-HK" b="1" dirty="0"/>
              <a:t>Never hardcode secrets in code</a:t>
            </a:r>
          </a:p>
          <a:p>
            <a:pPr lvl="1"/>
            <a:r>
              <a:rPr lang="en-US" altLang="zh-HK" dirty="0"/>
              <a:t>Hardcoded secrets in source code will be exposed in version control, build artifacts, and to anyone with code access - always use environment variables.</a:t>
            </a:r>
          </a:p>
          <a:p>
            <a:pPr lvl="1"/>
            <a:endParaRPr lang="en-US" altLang="zh-HK" dirty="0"/>
          </a:p>
          <a:p>
            <a:r>
              <a:rPr lang="en-US" altLang="zh-HK" b="1" dirty="0"/>
              <a:t>Don't store passwords in plain text</a:t>
            </a:r>
          </a:p>
          <a:p>
            <a:pPr lvl="1"/>
            <a:r>
              <a:rPr lang="en-US" altLang="zh-HK" dirty="0"/>
              <a:t>Storing </a:t>
            </a:r>
            <a:r>
              <a:rPr lang="en-US" altLang="zh-HK" dirty="0" err="1"/>
              <a:t>unhashed</a:t>
            </a:r>
            <a:r>
              <a:rPr lang="en-US" altLang="zh-HK" dirty="0"/>
              <a:t> passwords means a single database breach exposes all user credentials, allowing attackers to access user accounts across multiple sites.</a:t>
            </a:r>
          </a:p>
          <a:p>
            <a:pPr lvl="1"/>
            <a:endParaRPr lang="en-US" altLang="zh-HK" dirty="0"/>
          </a:p>
          <a:p>
            <a:r>
              <a:rPr lang="en-US" altLang="zh-HK" b="1" dirty="0"/>
              <a:t>Never skip token verification</a:t>
            </a:r>
          </a:p>
          <a:p>
            <a:pPr lvl="1"/>
            <a:r>
              <a:rPr lang="en-US" altLang="zh-HK" dirty="0"/>
              <a:t>Disabling JWT signature verification allows attackers to forge tokens and impersonate any user - always verify tokens with your secret key.</a:t>
            </a:r>
          </a:p>
          <a:p>
            <a:endParaRPr lang="zh-HK" altLang="en-US" dirty="0"/>
          </a:p>
        </p:txBody>
      </p:sp>
      <p:sp>
        <p:nvSpPr>
          <p:cNvPr id="5" name="TextBox 4">
            <a:extLst>
              <a:ext uri="{FF2B5EF4-FFF2-40B4-BE49-F238E27FC236}">
                <a16:creationId xmlns:a16="http://schemas.microsoft.com/office/drawing/2014/main" id="{997B22CA-8C09-7469-BC6B-596A747E671A}"/>
              </a:ext>
            </a:extLst>
          </p:cNvPr>
          <p:cNvSpPr txBox="1"/>
          <p:nvPr/>
        </p:nvSpPr>
        <p:spPr>
          <a:xfrm>
            <a:off x="5726430" y="2282643"/>
            <a:ext cx="6094476" cy="2585323"/>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DON'T - Hardcode secrets</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SECRET_KEY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"my-secret-123"</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NEVER!</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a:t>
            </a:r>
            <a:r>
              <a:rPr lang="zh-HK" altLang="en-US" b="0" i="0" dirty="0">
                <a:solidFill>
                  <a:srgbClr val="999999"/>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DON'T - Plain text passwords</a:t>
            </a: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user.password</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"password123"</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NEVER!</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a:t>
            </a:r>
            <a:r>
              <a:rPr lang="zh-HK" altLang="en-US" b="0" i="0" dirty="0">
                <a:solidFill>
                  <a:srgbClr val="999999"/>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DON'T - Skip verification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payload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jwt.decode</a:t>
            </a:r>
            <a:r>
              <a:rPr lang="en-US" altLang="zh-HK" b="0" i="0" dirty="0">
                <a:solidFill>
                  <a:srgbClr val="CCCCCC"/>
                </a:solidFill>
                <a:effectLst/>
                <a:latin typeface="Consolas" panose="020B0609020204030204" pitchFamily="49" charset="0"/>
              </a:rPr>
              <a:t>(token, verify</a:t>
            </a:r>
            <a:r>
              <a:rPr lang="en-US" altLang="zh-HK" b="0" i="0" dirty="0">
                <a:solidFill>
                  <a:srgbClr val="67CD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False</a:t>
            </a:r>
            <a:r>
              <a:rPr lang="en-US" altLang="zh-HK" b="0" i="0" dirty="0">
                <a:solidFill>
                  <a:srgbClr val="CCCCCC"/>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 NEVER!</a:t>
            </a:r>
            <a:endParaRPr lang="en-US" altLang="zh-HK" b="0" i="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98408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8A48-6202-72F5-6055-A3F5E1BC8111}"/>
              </a:ext>
            </a:extLst>
          </p:cNvPr>
          <p:cNvSpPr>
            <a:spLocks noGrp="1"/>
          </p:cNvSpPr>
          <p:nvPr>
            <p:ph type="title"/>
          </p:nvPr>
        </p:nvSpPr>
        <p:spPr/>
        <p:txBody>
          <a:bodyPr/>
          <a:lstStyle/>
          <a:p>
            <a:r>
              <a:rPr lang="en-US" altLang="zh-HK" b="1" dirty="0"/>
              <a:t>What is Authorization?</a:t>
            </a:r>
            <a:endParaRPr lang="zh-HK" altLang="en-US" dirty="0"/>
          </a:p>
        </p:txBody>
      </p:sp>
      <p:sp>
        <p:nvSpPr>
          <p:cNvPr id="3" name="Content Placeholder 2">
            <a:extLst>
              <a:ext uri="{FF2B5EF4-FFF2-40B4-BE49-F238E27FC236}">
                <a16:creationId xmlns:a16="http://schemas.microsoft.com/office/drawing/2014/main" id="{3C30B5CB-4FB8-4BB3-83F6-7CA46EF661AD}"/>
              </a:ext>
            </a:extLst>
          </p:cNvPr>
          <p:cNvSpPr>
            <a:spLocks noGrp="1"/>
          </p:cNvSpPr>
          <p:nvPr>
            <p:ph idx="1"/>
          </p:nvPr>
        </p:nvSpPr>
        <p:spPr/>
        <p:txBody>
          <a:bodyPr>
            <a:normAutofit fontScale="92500" lnSpcReduction="10000"/>
          </a:bodyPr>
          <a:lstStyle/>
          <a:p>
            <a:r>
              <a:rPr lang="en-US" altLang="zh-HK" b="1" dirty="0"/>
              <a:t>Granting permissions - 'What can you do?'</a:t>
            </a:r>
          </a:p>
          <a:p>
            <a:pPr lvl="1"/>
            <a:r>
              <a:rPr lang="en-US" altLang="zh-HK" dirty="0"/>
              <a:t>Authorization determines what </a:t>
            </a:r>
            <a:r>
              <a:rPr lang="en-US" altLang="zh-HK" b="1" u="sng" dirty="0"/>
              <a:t>actions an authenticated user is allowed to perform within the system, such as reading, writing, or deleting data</a:t>
            </a:r>
            <a:r>
              <a:rPr lang="en-US" altLang="zh-HK" dirty="0"/>
              <a:t>.</a:t>
            </a:r>
          </a:p>
          <a:p>
            <a:endParaRPr lang="en-US" altLang="zh-HK" b="1" dirty="0"/>
          </a:p>
          <a:p>
            <a:r>
              <a:rPr lang="en-US" altLang="zh-HK" b="1" dirty="0"/>
              <a:t>Like a keycard opening specific rooms</a:t>
            </a:r>
          </a:p>
          <a:p>
            <a:pPr lvl="1"/>
            <a:r>
              <a:rPr lang="en-US" altLang="zh-HK" dirty="0"/>
              <a:t>After authentication, authorization acts like a hotel keycard that only opens certain doors based on your room assignment and guest status.</a:t>
            </a:r>
          </a:p>
          <a:p>
            <a:endParaRPr lang="en-US" altLang="zh-HK" b="1" dirty="0"/>
          </a:p>
          <a:p>
            <a:r>
              <a:rPr lang="en-US" altLang="zh-HK" b="1" dirty="0"/>
              <a:t>Controls access after authentication</a:t>
            </a:r>
          </a:p>
          <a:p>
            <a:pPr lvl="1"/>
            <a:r>
              <a:rPr lang="en-US" altLang="zh-HK" dirty="0"/>
              <a:t>Even if you prove who you are, authorization ensures you can only access resources and perform actions you're permitted to use.</a:t>
            </a:r>
          </a:p>
          <a:p>
            <a:endParaRPr lang="zh-HK" altLang="en-US" dirty="0"/>
          </a:p>
        </p:txBody>
      </p:sp>
    </p:spTree>
    <p:extLst>
      <p:ext uri="{BB962C8B-B14F-4D97-AF65-F5344CB8AC3E}">
        <p14:creationId xmlns:p14="http://schemas.microsoft.com/office/powerpoint/2010/main" val="37082340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942D-B72C-73E9-63E3-B2BDDB74EBA3}"/>
              </a:ext>
            </a:extLst>
          </p:cNvPr>
          <p:cNvSpPr>
            <a:spLocks noGrp="1"/>
          </p:cNvSpPr>
          <p:nvPr>
            <p:ph type="title"/>
          </p:nvPr>
        </p:nvSpPr>
        <p:spPr/>
        <p:txBody>
          <a:bodyPr/>
          <a:lstStyle/>
          <a:p>
            <a:r>
              <a:rPr lang="en-US" altLang="zh-HK" b="1" dirty="0"/>
              <a:t>Common Web Vulnerabilities</a:t>
            </a:r>
            <a:endParaRPr lang="zh-HK" altLang="en-US" dirty="0"/>
          </a:p>
        </p:txBody>
      </p:sp>
      <p:sp>
        <p:nvSpPr>
          <p:cNvPr id="3" name="Content Placeholder 2">
            <a:extLst>
              <a:ext uri="{FF2B5EF4-FFF2-40B4-BE49-F238E27FC236}">
                <a16:creationId xmlns:a16="http://schemas.microsoft.com/office/drawing/2014/main" id="{A48C30D1-BF8E-0BDE-A735-C1DC5861E5C3}"/>
              </a:ext>
            </a:extLst>
          </p:cNvPr>
          <p:cNvSpPr>
            <a:spLocks noGrp="1"/>
          </p:cNvSpPr>
          <p:nvPr>
            <p:ph idx="1"/>
          </p:nvPr>
        </p:nvSpPr>
        <p:spPr>
          <a:xfrm>
            <a:off x="838200" y="1825625"/>
            <a:ext cx="4648200" cy="4351338"/>
          </a:xfrm>
        </p:spPr>
        <p:txBody>
          <a:bodyPr>
            <a:normAutofit fontScale="62500" lnSpcReduction="20000"/>
          </a:bodyPr>
          <a:lstStyle/>
          <a:p>
            <a:r>
              <a:rPr lang="en-US" altLang="zh-HK" b="1" dirty="0"/>
              <a:t>SQL Injection: Use parameterized queries</a:t>
            </a:r>
          </a:p>
          <a:p>
            <a:pPr lvl="1"/>
            <a:r>
              <a:rPr lang="en-US" altLang="zh-HK" dirty="0"/>
              <a:t>SQL injection occurs when user input is directly concatenated into SQL queries - always use parameterized queries or ORMs to prevent attackers from executing malicious SQL.</a:t>
            </a:r>
          </a:p>
          <a:p>
            <a:endParaRPr lang="en-US" altLang="zh-HK" dirty="0"/>
          </a:p>
          <a:p>
            <a:r>
              <a:rPr lang="en-US" altLang="zh-HK" b="1" dirty="0"/>
              <a:t>XSS: Sanitize user input always</a:t>
            </a:r>
          </a:p>
          <a:p>
            <a:pPr lvl="1"/>
            <a:r>
              <a:rPr lang="en-US" altLang="zh-HK" dirty="0"/>
              <a:t>Cross-Site Scripting allows attackers to inject malicious scripts into web pages - escape and sanitize all user input before rendering it in HTML.</a:t>
            </a:r>
          </a:p>
          <a:p>
            <a:endParaRPr lang="en-US" altLang="zh-HK" dirty="0"/>
          </a:p>
          <a:p>
            <a:r>
              <a:rPr lang="en-US" altLang="zh-HK" b="1" dirty="0"/>
              <a:t>CSRF: Use </a:t>
            </a:r>
            <a:r>
              <a:rPr lang="en-US" altLang="zh-HK" b="1" dirty="0" err="1"/>
              <a:t>SameSite</a:t>
            </a:r>
            <a:r>
              <a:rPr lang="en-US" altLang="zh-HK" b="1" dirty="0"/>
              <a:t> cookies</a:t>
            </a:r>
          </a:p>
          <a:p>
            <a:pPr lvl="1"/>
            <a:r>
              <a:rPr lang="en-US" altLang="zh-HK" dirty="0"/>
              <a:t>Cross-Site Request Forgery tricks browsers into making unwanted requests - set </a:t>
            </a:r>
            <a:r>
              <a:rPr lang="en-US" altLang="zh-HK" dirty="0" err="1"/>
              <a:t>SameSite</a:t>
            </a:r>
            <a:r>
              <a:rPr lang="en-US" altLang="zh-HK" dirty="0"/>
              <a:t>=Strict on cookies to prevent cross-origin cookie submission.</a:t>
            </a:r>
          </a:p>
          <a:p>
            <a:endParaRPr lang="zh-HK" altLang="en-US" dirty="0"/>
          </a:p>
        </p:txBody>
      </p:sp>
      <p:sp>
        <p:nvSpPr>
          <p:cNvPr id="5" name="TextBox 4">
            <a:extLst>
              <a:ext uri="{FF2B5EF4-FFF2-40B4-BE49-F238E27FC236}">
                <a16:creationId xmlns:a16="http://schemas.microsoft.com/office/drawing/2014/main" id="{EB865384-EBB8-2E28-EDCB-1A01E452CBE5}"/>
              </a:ext>
            </a:extLst>
          </p:cNvPr>
          <p:cNvSpPr txBox="1"/>
          <p:nvPr/>
        </p:nvSpPr>
        <p:spPr>
          <a:xfrm>
            <a:off x="5486400" y="2436751"/>
            <a:ext cx="6094476" cy="3693319"/>
          </a:xfrm>
          <a:prstGeom prst="rect">
            <a:avLst/>
          </a:prstGeom>
          <a:solidFill>
            <a:schemeClr val="tx1"/>
          </a:solidFill>
        </p:spPr>
        <p:txBody>
          <a:bodyPr wrap="square">
            <a:spAutoFit/>
          </a:bodyPr>
          <a:lstStyle/>
          <a:p>
            <a:r>
              <a:rPr lang="en-US" altLang="zh-HK" dirty="0"/>
              <a:t># SQL Injection Prevention</a:t>
            </a:r>
          </a:p>
          <a:p>
            <a:r>
              <a:rPr lang="en-US" altLang="zh-HK" dirty="0"/>
              <a:t># </a:t>
            </a:r>
            <a:r>
              <a:rPr lang="zh-HK" altLang="en-US" dirty="0"/>
              <a:t>❌ </a:t>
            </a:r>
            <a:r>
              <a:rPr lang="en-US" altLang="zh-HK" dirty="0"/>
              <a:t>BAD</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query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err="1">
                <a:solidFill>
                  <a:srgbClr val="7EC699"/>
                </a:solidFill>
                <a:effectLst/>
                <a:latin typeface="Consolas" panose="020B0609020204030204" pitchFamily="49" charset="0"/>
              </a:rPr>
              <a:t>f"SELECT</a:t>
            </a:r>
            <a:r>
              <a:rPr lang="en-US" altLang="zh-HK" b="0" i="0" dirty="0">
                <a:solidFill>
                  <a:srgbClr val="7EC699"/>
                </a:solidFill>
                <a:effectLst/>
                <a:latin typeface="Consolas" panose="020B0609020204030204" pitchFamily="49" charset="0"/>
              </a:rPr>
              <a:t> * FROM users WHERE id = '</a:t>
            </a:r>
            <a:r>
              <a:rPr lang="en-US" altLang="zh-HK" b="0" i="0" dirty="0">
                <a:solidFill>
                  <a:srgbClr val="CCCCCC"/>
                </a:solidFill>
                <a:effectLst/>
                <a:latin typeface="Consolas" panose="020B0609020204030204" pitchFamily="49" charset="0"/>
              </a:rPr>
              <a:t>{</a:t>
            </a:r>
            <a:r>
              <a:rPr lang="en-US" altLang="zh-HK" b="0" i="0" dirty="0" err="1">
                <a:solidFill>
                  <a:srgbClr val="CCCCCC"/>
                </a:solidFill>
                <a:effectLst/>
                <a:latin typeface="Consolas" panose="020B0609020204030204" pitchFamily="49" charset="0"/>
              </a:rPr>
              <a:t>user_id</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a:t>
            </a:r>
            <a:endParaRPr lang="en-US" altLang="zh-HK" b="0" i="0" dirty="0">
              <a:solidFill>
                <a:srgbClr val="CCCCCC"/>
              </a:solidFill>
              <a:effectLst/>
              <a:latin typeface="Consolas" panose="020B0609020204030204" pitchFamily="49" charset="0"/>
            </a:endParaRP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a:t>
            </a:r>
            <a:r>
              <a:rPr lang="zh-HK" altLang="en-US" b="0" i="0" dirty="0">
                <a:solidFill>
                  <a:srgbClr val="999999"/>
                </a:solidFill>
                <a:effectLst/>
                <a:latin typeface="Consolas" panose="020B0609020204030204" pitchFamily="49" charset="0"/>
              </a:rPr>
              <a:t> </a:t>
            </a:r>
            <a:r>
              <a:rPr lang="en-US" altLang="zh-HK" b="0" i="0" dirty="0">
                <a:solidFill>
                  <a:srgbClr val="999999"/>
                </a:solidFill>
                <a:effectLst/>
                <a:latin typeface="Consolas" panose="020B0609020204030204" pitchFamily="49" charset="0"/>
              </a:rPr>
              <a:t>GOOD</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query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"SELECT * FROM users WHERE id = %s"</a:t>
            </a: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cursor.execute</a:t>
            </a:r>
            <a:r>
              <a:rPr lang="en-US" altLang="zh-HK" b="0" i="0" dirty="0">
                <a:solidFill>
                  <a:srgbClr val="CCCCCC"/>
                </a:solidFill>
                <a:effectLst/>
                <a:latin typeface="Consolas" panose="020B0609020204030204" pitchFamily="49" charset="0"/>
              </a:rPr>
              <a:t>(query, (</a:t>
            </a:r>
            <a:r>
              <a:rPr lang="en-US" altLang="zh-HK" b="0" i="0" dirty="0" err="1">
                <a:solidFill>
                  <a:srgbClr val="CCCCCC"/>
                </a:solidFill>
                <a:effectLst/>
                <a:latin typeface="Consolas" panose="020B0609020204030204" pitchFamily="49" charset="0"/>
              </a:rPr>
              <a:t>user_id</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CSRF Prevention</a:t>
            </a:r>
            <a:endParaRPr lang="en-US" altLang="zh-HK" b="0" i="0" dirty="0">
              <a:solidFill>
                <a:srgbClr val="CCCCCC"/>
              </a:solidFill>
              <a:effectLst/>
              <a:latin typeface="Consolas" panose="020B0609020204030204" pitchFamily="49" charset="0"/>
            </a:endParaRPr>
          </a:p>
          <a:p>
            <a:pPr algn="l" latinLnBrk="0">
              <a:buNone/>
            </a:pPr>
            <a:r>
              <a:rPr lang="en-US" altLang="zh-HK" b="0" i="0" dirty="0" err="1">
                <a:solidFill>
                  <a:srgbClr val="CCCCCC"/>
                </a:solidFill>
                <a:effectLst/>
                <a:latin typeface="Consolas" panose="020B0609020204030204" pitchFamily="49" charset="0"/>
              </a:rPr>
              <a:t>response.set_cookie</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"token"</a:t>
            </a:r>
            <a:r>
              <a:rPr lang="en-US" altLang="zh-HK" b="0" i="0" dirty="0">
                <a:solidFill>
                  <a:srgbClr val="CCCCCC"/>
                </a:solidFill>
                <a:effectLst/>
                <a:latin typeface="Consolas" panose="020B0609020204030204" pitchFamily="49" charset="0"/>
              </a:rPr>
              <a:t>, value, </a:t>
            </a:r>
            <a:r>
              <a:rPr lang="en-US" altLang="zh-HK" b="0" i="0" dirty="0" err="1">
                <a:solidFill>
                  <a:srgbClr val="CCCCCC"/>
                </a:solidFill>
                <a:effectLst/>
                <a:latin typeface="Consolas" panose="020B0609020204030204" pitchFamily="49" charset="0"/>
              </a:rPr>
              <a:t>samesite</a:t>
            </a:r>
            <a:r>
              <a:rPr lang="en-US" altLang="zh-HK" b="0" i="0" dirty="0">
                <a:solidFill>
                  <a:srgbClr val="67CD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"strict"</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794025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1377-156C-2011-B4A1-80C6DC3CAD7F}"/>
              </a:ext>
            </a:extLst>
          </p:cNvPr>
          <p:cNvSpPr>
            <a:spLocks noGrp="1"/>
          </p:cNvSpPr>
          <p:nvPr>
            <p:ph type="title"/>
          </p:nvPr>
        </p:nvSpPr>
        <p:spPr/>
        <p:txBody>
          <a:bodyPr/>
          <a:lstStyle/>
          <a:p>
            <a:r>
              <a:rPr lang="en-US" altLang="zh-HK" b="1" dirty="0"/>
              <a:t>AI Chatbot Security</a:t>
            </a:r>
            <a:endParaRPr lang="zh-HK" altLang="en-US" dirty="0"/>
          </a:p>
        </p:txBody>
      </p:sp>
      <p:sp>
        <p:nvSpPr>
          <p:cNvPr id="3" name="Content Placeholder 2">
            <a:extLst>
              <a:ext uri="{FF2B5EF4-FFF2-40B4-BE49-F238E27FC236}">
                <a16:creationId xmlns:a16="http://schemas.microsoft.com/office/drawing/2014/main" id="{311C33A9-6387-107B-0B7F-26D23A7144B3}"/>
              </a:ext>
            </a:extLst>
          </p:cNvPr>
          <p:cNvSpPr>
            <a:spLocks noGrp="1"/>
          </p:cNvSpPr>
          <p:nvPr>
            <p:ph idx="1"/>
          </p:nvPr>
        </p:nvSpPr>
        <p:spPr>
          <a:xfrm>
            <a:off x="838200" y="1825625"/>
            <a:ext cx="4355592" cy="4351338"/>
          </a:xfrm>
        </p:spPr>
        <p:txBody>
          <a:bodyPr>
            <a:normAutofit fontScale="62500" lnSpcReduction="20000"/>
          </a:bodyPr>
          <a:lstStyle/>
          <a:p>
            <a:r>
              <a:rPr lang="en-US" altLang="zh-HK" b="1" dirty="0"/>
              <a:t>Prompt injection: Validate/sanitize input</a:t>
            </a:r>
          </a:p>
          <a:p>
            <a:pPr lvl="1"/>
            <a:r>
              <a:rPr lang="en-US" altLang="zh-HK" dirty="0"/>
              <a:t>Attackers can manipulate AI responses by injecting malicious prompts - validate user messages, use system prompts, and implement content filtering before sending to LLMs.</a:t>
            </a:r>
          </a:p>
          <a:p>
            <a:pPr lvl="1"/>
            <a:endParaRPr lang="en-US" altLang="zh-HK" dirty="0"/>
          </a:p>
          <a:p>
            <a:r>
              <a:rPr lang="en-US" altLang="zh-HK" b="1" dirty="0"/>
              <a:t>Rate limiting: Prevent API abuse</a:t>
            </a:r>
          </a:p>
          <a:p>
            <a:pPr lvl="1"/>
            <a:r>
              <a:rPr lang="en-US" altLang="zh-HK" dirty="0"/>
              <a:t>Without rate limits, attackers can abuse your expensive AI API endpoints or overwhelm your system – implement per-user request throttling and quotas.</a:t>
            </a:r>
          </a:p>
          <a:p>
            <a:pPr lvl="1"/>
            <a:endParaRPr lang="en-US" altLang="zh-HK" dirty="0"/>
          </a:p>
          <a:p>
            <a:r>
              <a:rPr lang="en-US" altLang="zh-HK" b="1" dirty="0"/>
              <a:t>Token theft: Use </a:t>
            </a:r>
            <a:r>
              <a:rPr lang="en-US" altLang="zh-HK" b="1" dirty="0" err="1"/>
              <a:t>httpOnly</a:t>
            </a:r>
            <a:r>
              <a:rPr lang="en-US" altLang="zh-HK" b="1" dirty="0"/>
              <a:t> cookies</a:t>
            </a:r>
          </a:p>
          <a:p>
            <a:pPr lvl="1"/>
            <a:r>
              <a:rPr lang="en-US" altLang="zh-HK" dirty="0"/>
              <a:t>JavaScript cannot access </a:t>
            </a:r>
            <a:r>
              <a:rPr lang="en-US" altLang="zh-HK" dirty="0" err="1"/>
              <a:t>httpOnly</a:t>
            </a:r>
            <a:r>
              <a:rPr lang="en-US" altLang="zh-HK" dirty="0"/>
              <a:t> cookies, protecting authentication tokens from XSS attacks that steal credentials to hijack user sessions.</a:t>
            </a:r>
          </a:p>
          <a:p>
            <a:endParaRPr lang="zh-HK" altLang="en-US" dirty="0"/>
          </a:p>
        </p:txBody>
      </p:sp>
      <p:sp>
        <p:nvSpPr>
          <p:cNvPr id="5" name="TextBox 4">
            <a:extLst>
              <a:ext uri="{FF2B5EF4-FFF2-40B4-BE49-F238E27FC236}">
                <a16:creationId xmlns:a16="http://schemas.microsoft.com/office/drawing/2014/main" id="{8C569ED1-189C-D4A3-47C1-012CA255A2B8}"/>
              </a:ext>
            </a:extLst>
          </p:cNvPr>
          <p:cNvSpPr txBox="1"/>
          <p:nvPr/>
        </p:nvSpPr>
        <p:spPr>
          <a:xfrm>
            <a:off x="5516118" y="2289108"/>
            <a:ext cx="6094476" cy="3139321"/>
          </a:xfrm>
          <a:prstGeom prst="rect">
            <a:avLst/>
          </a:prstGeom>
          <a:solidFill>
            <a:schemeClr val="tx1"/>
          </a:solidFill>
        </p:spPr>
        <p:txBody>
          <a:bodyPr wrap="square">
            <a:spAutoFit/>
          </a:bodyPr>
          <a:lstStyle/>
          <a:p>
            <a:pPr algn="l" latinLnBrk="0">
              <a:buNone/>
            </a:pPr>
            <a:r>
              <a:rPr lang="en-US" altLang="zh-HK" b="0" i="0" dirty="0">
                <a:solidFill>
                  <a:srgbClr val="999999"/>
                </a:solidFill>
                <a:effectLst/>
                <a:latin typeface="Consolas" panose="020B0609020204030204" pitchFamily="49" charset="0"/>
              </a:rPr>
              <a:t># Prompt injection prevention</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CCCC"/>
                </a:solidFill>
                <a:effectLst/>
                <a:latin typeface="Consolas" panose="020B0609020204030204" pitchFamily="49" charset="0"/>
              </a:rPr>
              <a:t>dangerous </a:t>
            </a:r>
            <a:r>
              <a:rPr lang="en-US" altLang="zh-HK" b="0" i="0" dirty="0">
                <a:solidFill>
                  <a:srgbClr val="67CDCC"/>
                </a:solidFill>
                <a:effectLst/>
                <a:latin typeface="Consolas" panose="020B0609020204030204" pitchFamily="49" charset="0"/>
              </a:rPr>
              <a:t>=</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"ignore previous"</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"system:"</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"admin:"</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99CD"/>
                </a:solidFill>
                <a:effectLst/>
                <a:latin typeface="Consolas" panose="020B0609020204030204" pitchFamily="49" charset="0"/>
              </a:rPr>
              <a:t>for</a:t>
            </a:r>
            <a:r>
              <a:rPr lang="en-US" altLang="zh-HK" b="0" i="0" dirty="0">
                <a:solidFill>
                  <a:srgbClr val="CCCCCC"/>
                </a:solidFill>
                <a:effectLst/>
                <a:latin typeface="Consolas" panose="020B0609020204030204" pitchFamily="49" charset="0"/>
              </a:rPr>
              <a:t> pattern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dangerous:</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pattern </a:t>
            </a:r>
            <a:r>
              <a:rPr lang="en-US" altLang="zh-HK" b="0" i="0" dirty="0">
                <a:solidFill>
                  <a:srgbClr val="CC99CD"/>
                </a:solidFill>
                <a:effectLst/>
                <a:latin typeface="Consolas" panose="020B0609020204030204" pitchFamily="49" charset="0"/>
              </a:rPr>
              <a:t>in</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user_input.lower</a:t>
            </a:r>
            <a:r>
              <a:rPr lang="en-US" altLang="zh-HK" b="0" i="0" dirty="0">
                <a:solidFill>
                  <a:srgbClr val="CCCCCC"/>
                </a:solidFill>
                <a:effectLst/>
                <a:latin typeface="Consolas" panose="020B0609020204030204" pitchFamily="49" charset="0"/>
              </a:rPr>
              <a:t>():</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ValueError</a:t>
            </a:r>
            <a:r>
              <a:rPr lang="en-US" altLang="zh-HK" b="0" i="0" dirty="0">
                <a:solidFill>
                  <a:srgbClr val="CCCCCC"/>
                </a:solidFill>
                <a:effectLst/>
                <a:latin typeface="Consolas" panose="020B0609020204030204" pitchFamily="49" charset="0"/>
              </a:rPr>
              <a:t>(</a:t>
            </a:r>
            <a:r>
              <a:rPr lang="en-US" altLang="zh-HK" b="0" i="0" dirty="0">
                <a:solidFill>
                  <a:srgbClr val="7EC699"/>
                </a:solidFill>
                <a:effectLst/>
                <a:latin typeface="Consolas" panose="020B0609020204030204" pitchFamily="49" charset="0"/>
              </a:rPr>
              <a:t>"Invalid input"</a:t>
            </a:r>
            <a:r>
              <a:rPr lang="en-US" altLang="zh-HK" b="0" i="0" dirty="0">
                <a:solidFill>
                  <a:srgbClr val="CCCCCC"/>
                </a:solidFill>
                <a:effectLst/>
                <a:latin typeface="Consolas" panose="020B0609020204030204" pitchFamily="49" charset="0"/>
              </a:rPr>
              <a:t>)</a:t>
            </a:r>
          </a:p>
          <a:p>
            <a:pPr algn="l" latinLnBrk="0">
              <a:buNone/>
            </a:pP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999999"/>
                </a:solidFill>
                <a:effectLst/>
                <a:latin typeface="Consolas" panose="020B0609020204030204" pitchFamily="49" charset="0"/>
              </a:rPr>
              <a:t># Rate limiting</a:t>
            </a:r>
            <a:endParaRPr lang="en-US" altLang="zh-HK" b="0" i="0" dirty="0">
              <a:solidFill>
                <a:srgbClr val="CCCCCC"/>
              </a:solidFill>
              <a:effectLst/>
              <a:latin typeface="Consolas" panose="020B0609020204030204" pitchFamily="49" charset="0"/>
            </a:endParaRPr>
          </a:p>
          <a:p>
            <a:pPr algn="l" latinLnBrk="0">
              <a:buNone/>
            </a:pPr>
            <a:r>
              <a:rPr lang="en-US" altLang="zh-HK" b="0" i="0" dirty="0">
                <a:solidFill>
                  <a:srgbClr val="CC99CD"/>
                </a:solidFill>
                <a:effectLst/>
                <a:latin typeface="Consolas" panose="020B0609020204030204" pitchFamily="49" charset="0"/>
              </a:rPr>
              <a:t>if</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request_count</a:t>
            </a:r>
            <a:r>
              <a:rPr lang="en-US" altLang="zh-HK" b="0" i="0" dirty="0">
                <a:solidFill>
                  <a:srgbClr val="CCCCCC"/>
                </a:solidFill>
                <a:effectLst/>
                <a:latin typeface="Consolas" panose="020B0609020204030204" pitchFamily="49" charset="0"/>
              </a:rPr>
              <a:t> </a:t>
            </a:r>
            <a:r>
              <a:rPr lang="en-US" altLang="zh-HK" b="0" i="0" dirty="0">
                <a:solidFill>
                  <a:srgbClr val="67CDCC"/>
                </a:solidFill>
                <a:effectLst/>
                <a:latin typeface="Consolas" panose="020B0609020204030204" pitchFamily="49" charset="0"/>
              </a:rPr>
              <a:t>&gt;</a:t>
            </a:r>
            <a:r>
              <a:rPr lang="en-US" altLang="zh-HK" b="0" i="0" dirty="0">
                <a:solidFill>
                  <a:srgbClr val="CCCCCC"/>
                </a:solidFill>
                <a:effectLst/>
                <a:latin typeface="Consolas" panose="020B0609020204030204" pitchFamily="49" charset="0"/>
              </a:rPr>
              <a:t> MAX_REQUESTS_PER_MINUTE:</a:t>
            </a:r>
          </a:p>
          <a:p>
            <a:pPr algn="l" latinLnBrk="0">
              <a:buNone/>
            </a:pPr>
            <a:r>
              <a:rPr lang="en-US" altLang="zh-HK" b="0" i="0" dirty="0">
                <a:solidFill>
                  <a:srgbClr val="CCCCCC"/>
                </a:solidFill>
                <a:effectLst/>
                <a:latin typeface="Consolas" panose="020B0609020204030204" pitchFamily="49" charset="0"/>
              </a:rPr>
              <a:t>    </a:t>
            </a:r>
            <a:r>
              <a:rPr lang="en-US" altLang="zh-HK" b="0" i="0" dirty="0">
                <a:solidFill>
                  <a:srgbClr val="CC99CD"/>
                </a:solidFill>
                <a:effectLst/>
                <a:latin typeface="Consolas" panose="020B0609020204030204" pitchFamily="49" charset="0"/>
              </a:rPr>
              <a:t>raise</a:t>
            </a:r>
            <a:r>
              <a:rPr lang="en-US" altLang="zh-HK" b="0" i="0" dirty="0">
                <a:solidFill>
                  <a:srgbClr val="CCCCCC"/>
                </a:solidFill>
                <a:effectLst/>
                <a:latin typeface="Consolas" panose="020B0609020204030204" pitchFamily="49" charset="0"/>
              </a:rPr>
              <a:t> </a:t>
            </a:r>
            <a:r>
              <a:rPr lang="en-US" altLang="zh-HK" b="0" i="0" dirty="0" err="1">
                <a:solidFill>
                  <a:srgbClr val="CCCCCC"/>
                </a:solidFill>
                <a:effectLst/>
                <a:latin typeface="Consolas" panose="020B0609020204030204" pitchFamily="49" charset="0"/>
              </a:rPr>
              <a:t>HTTPException</a:t>
            </a:r>
            <a:r>
              <a:rPr lang="en-US" altLang="zh-HK" b="0" i="0" dirty="0">
                <a:solidFill>
                  <a:srgbClr val="CCCCCC"/>
                </a:solidFill>
                <a:effectLst/>
                <a:latin typeface="Consolas" panose="020B0609020204030204" pitchFamily="49" charset="0"/>
              </a:rPr>
              <a:t>(</a:t>
            </a:r>
            <a:r>
              <a:rPr lang="en-US" altLang="zh-HK" b="0" i="0" dirty="0">
                <a:solidFill>
                  <a:srgbClr val="F08D49"/>
                </a:solidFill>
                <a:effectLst/>
                <a:latin typeface="Consolas" panose="020B0609020204030204" pitchFamily="49" charset="0"/>
              </a:rPr>
              <a:t>429</a:t>
            </a:r>
            <a:r>
              <a:rPr lang="en-US" altLang="zh-HK" b="0" i="0" dirty="0">
                <a:solidFill>
                  <a:srgbClr val="CCCCCC"/>
                </a:solidFill>
                <a:effectLst/>
                <a:latin typeface="Consolas" panose="020B0609020204030204" pitchFamily="49" charset="0"/>
              </a:rPr>
              <a:t>, </a:t>
            </a:r>
            <a:r>
              <a:rPr lang="en-US" altLang="zh-HK" b="0" i="0" dirty="0">
                <a:solidFill>
                  <a:srgbClr val="7EC699"/>
                </a:solidFill>
                <a:effectLst/>
                <a:latin typeface="Consolas" panose="020B0609020204030204" pitchFamily="49" charset="0"/>
              </a:rPr>
              <a:t>"Too many requests"</a:t>
            </a:r>
            <a:r>
              <a:rPr lang="en-US" altLang="zh-HK" b="0" i="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72111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746D-6388-EAF8-8696-877D11773ECC}"/>
              </a:ext>
            </a:extLst>
          </p:cNvPr>
          <p:cNvSpPr>
            <a:spLocks noGrp="1"/>
          </p:cNvSpPr>
          <p:nvPr>
            <p:ph type="title"/>
          </p:nvPr>
        </p:nvSpPr>
        <p:spPr/>
        <p:txBody>
          <a:bodyPr/>
          <a:lstStyle/>
          <a:p>
            <a:r>
              <a:rPr lang="en-US" altLang="zh-HK" b="1" dirty="0"/>
              <a:t>Summary: Authentication Methods</a:t>
            </a:r>
            <a:endParaRPr lang="zh-HK" altLang="en-US" dirty="0"/>
          </a:p>
        </p:txBody>
      </p:sp>
      <p:sp>
        <p:nvSpPr>
          <p:cNvPr id="3" name="Content Placeholder 2">
            <a:extLst>
              <a:ext uri="{FF2B5EF4-FFF2-40B4-BE49-F238E27FC236}">
                <a16:creationId xmlns:a16="http://schemas.microsoft.com/office/drawing/2014/main" id="{3C8F508C-887C-99F4-BE57-1EF84B969156}"/>
              </a:ext>
            </a:extLst>
          </p:cNvPr>
          <p:cNvSpPr>
            <a:spLocks noGrp="1"/>
          </p:cNvSpPr>
          <p:nvPr>
            <p:ph idx="1"/>
          </p:nvPr>
        </p:nvSpPr>
        <p:spPr/>
        <p:txBody>
          <a:bodyPr>
            <a:normAutofit lnSpcReduction="10000"/>
          </a:bodyPr>
          <a:lstStyle/>
          <a:p>
            <a:r>
              <a:rPr lang="en-US" altLang="zh-HK" b="1" dirty="0"/>
              <a:t>Sessions: Server-side storage, traditional</a:t>
            </a:r>
          </a:p>
          <a:p>
            <a:pPr lvl="1"/>
            <a:r>
              <a:rPr lang="en-US" altLang="zh-HK" dirty="0"/>
              <a:t>Session-based authentication stores user data on the server and works well for traditional server-rendered applications with sticky sessions.</a:t>
            </a:r>
          </a:p>
          <a:p>
            <a:pPr lvl="1"/>
            <a:endParaRPr lang="en-US" altLang="zh-HK" dirty="0"/>
          </a:p>
          <a:p>
            <a:r>
              <a:rPr lang="en-US" altLang="zh-HK" b="1" dirty="0"/>
              <a:t>Tokens (JWT): Self-contained, modern APIs</a:t>
            </a:r>
          </a:p>
          <a:p>
            <a:pPr lvl="1"/>
            <a:r>
              <a:rPr lang="en-US" altLang="zh-HK" dirty="0"/>
              <a:t>JWT tokens carry user information within themselves, making them perfect for stateless REST APIs, microservices, and mobile applications.</a:t>
            </a:r>
          </a:p>
          <a:p>
            <a:pPr lvl="1"/>
            <a:endParaRPr lang="en-US" altLang="zh-HK" dirty="0"/>
          </a:p>
          <a:p>
            <a:r>
              <a:rPr lang="en-US" altLang="zh-HK" b="1" dirty="0"/>
              <a:t>OAuth 2.0: Third-party authorization</a:t>
            </a:r>
          </a:p>
          <a:p>
            <a:pPr lvl="1"/>
            <a:r>
              <a:rPr lang="en-US" altLang="zh-HK" dirty="0"/>
              <a:t>OAuth 2.0 enables secure third-party access delegation, allowing users to grant limited permissions to apps without sharing passwords.</a:t>
            </a:r>
          </a:p>
          <a:p>
            <a:endParaRPr lang="zh-HK" altLang="en-US" dirty="0"/>
          </a:p>
        </p:txBody>
      </p:sp>
    </p:spTree>
    <p:extLst>
      <p:ext uri="{BB962C8B-B14F-4D97-AF65-F5344CB8AC3E}">
        <p14:creationId xmlns:p14="http://schemas.microsoft.com/office/powerpoint/2010/main" val="2155256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45DA-7B31-6A2E-09F3-A8A56F0E1B81}"/>
              </a:ext>
            </a:extLst>
          </p:cNvPr>
          <p:cNvSpPr>
            <a:spLocks noGrp="1"/>
          </p:cNvSpPr>
          <p:nvPr>
            <p:ph type="title"/>
          </p:nvPr>
        </p:nvSpPr>
        <p:spPr/>
        <p:txBody>
          <a:bodyPr/>
          <a:lstStyle/>
          <a:p>
            <a:r>
              <a:rPr lang="en-US" altLang="zh-HK" b="1" dirty="0"/>
              <a:t>Key Takeaways</a:t>
            </a:r>
            <a:endParaRPr lang="zh-HK" altLang="en-US" dirty="0"/>
          </a:p>
        </p:txBody>
      </p:sp>
      <p:sp>
        <p:nvSpPr>
          <p:cNvPr id="3" name="Content Placeholder 2">
            <a:extLst>
              <a:ext uri="{FF2B5EF4-FFF2-40B4-BE49-F238E27FC236}">
                <a16:creationId xmlns:a16="http://schemas.microsoft.com/office/drawing/2014/main" id="{DA0BCB8C-75AF-1A67-2672-8F4D9A62CD81}"/>
              </a:ext>
            </a:extLst>
          </p:cNvPr>
          <p:cNvSpPr>
            <a:spLocks noGrp="1"/>
          </p:cNvSpPr>
          <p:nvPr>
            <p:ph idx="1"/>
          </p:nvPr>
        </p:nvSpPr>
        <p:spPr/>
        <p:txBody>
          <a:bodyPr>
            <a:normAutofit fontScale="92500" lnSpcReduction="10000"/>
          </a:bodyPr>
          <a:lstStyle/>
          <a:p>
            <a:r>
              <a:rPr lang="en-US" altLang="zh-HK" b="1" dirty="0"/>
              <a:t>Authentication verifies identity</a:t>
            </a:r>
          </a:p>
          <a:p>
            <a:pPr lvl="1"/>
            <a:r>
              <a:rPr lang="en-US" altLang="zh-HK" dirty="0"/>
              <a:t>Authentication answers 'Who are you?' by validating credentials (password, biometric, token) to confirm a user is who they claim to be.</a:t>
            </a:r>
          </a:p>
          <a:p>
            <a:pPr lvl="1"/>
            <a:endParaRPr lang="en-US" altLang="zh-HK" dirty="0"/>
          </a:p>
          <a:p>
            <a:r>
              <a:rPr lang="en-US" altLang="zh-HK" b="1" dirty="0"/>
              <a:t>Authorization controls permissions</a:t>
            </a:r>
          </a:p>
          <a:p>
            <a:pPr lvl="1"/>
            <a:r>
              <a:rPr lang="en-US" altLang="zh-HK" dirty="0"/>
              <a:t>Authorization answers 'What can you do?' by checking if an authenticated user has permission to access specific resources or perform certain actions.</a:t>
            </a:r>
          </a:p>
          <a:p>
            <a:pPr lvl="1"/>
            <a:endParaRPr lang="en-US" altLang="zh-HK" dirty="0"/>
          </a:p>
          <a:p>
            <a:r>
              <a:rPr lang="en-US" altLang="zh-HK" b="1" dirty="0"/>
              <a:t>Use tokens (JWT) for scalable APIs</a:t>
            </a:r>
          </a:p>
          <a:p>
            <a:pPr lvl="1"/>
            <a:r>
              <a:rPr lang="en-US" altLang="zh-HK" dirty="0"/>
              <a:t>JWT tokens enable stateless authentication that scales horizontally without shared session storage, making them ideal for modern distributed systems and microservices.</a:t>
            </a:r>
          </a:p>
          <a:p>
            <a:endParaRPr lang="zh-HK" altLang="en-US" dirty="0"/>
          </a:p>
        </p:txBody>
      </p:sp>
    </p:spTree>
    <p:extLst>
      <p:ext uri="{BB962C8B-B14F-4D97-AF65-F5344CB8AC3E}">
        <p14:creationId xmlns:p14="http://schemas.microsoft.com/office/powerpoint/2010/main" val="31529784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7DCB-4248-9ACA-8140-7DBECD730B39}"/>
              </a:ext>
            </a:extLst>
          </p:cNvPr>
          <p:cNvSpPr>
            <a:spLocks noGrp="1"/>
          </p:cNvSpPr>
          <p:nvPr>
            <p:ph type="title"/>
          </p:nvPr>
        </p:nvSpPr>
        <p:spPr/>
        <p:txBody>
          <a:bodyPr/>
          <a:lstStyle/>
          <a:p>
            <a:r>
              <a:rPr lang="en-US" altLang="zh-HK" b="1" dirty="0"/>
              <a:t>Take home exercise </a:t>
            </a:r>
            <a:endParaRPr lang="zh-HK" altLang="en-US" b="1" dirty="0"/>
          </a:p>
        </p:txBody>
      </p:sp>
      <p:sp>
        <p:nvSpPr>
          <p:cNvPr id="3" name="Content Placeholder 2">
            <a:extLst>
              <a:ext uri="{FF2B5EF4-FFF2-40B4-BE49-F238E27FC236}">
                <a16:creationId xmlns:a16="http://schemas.microsoft.com/office/drawing/2014/main" id="{542CC8C7-B9E3-EA1D-8B55-2C78778A4DF6}"/>
              </a:ext>
            </a:extLst>
          </p:cNvPr>
          <p:cNvSpPr>
            <a:spLocks noGrp="1"/>
          </p:cNvSpPr>
          <p:nvPr>
            <p:ph idx="1"/>
          </p:nvPr>
        </p:nvSpPr>
        <p:spPr/>
        <p:txBody>
          <a:bodyPr>
            <a:normAutofit lnSpcReduction="10000"/>
          </a:bodyPr>
          <a:lstStyle/>
          <a:p>
            <a:r>
              <a:rPr lang="en-US" altLang="zh-HK" b="1" dirty="0"/>
              <a:t>Implement </a:t>
            </a:r>
            <a:r>
              <a:rPr lang="en-US" altLang="zh-HK" b="1" dirty="0" err="1"/>
              <a:t>FastAPI</a:t>
            </a:r>
            <a:r>
              <a:rPr lang="en-US" altLang="zh-HK" b="1" dirty="0"/>
              <a:t> authentication</a:t>
            </a:r>
          </a:p>
          <a:p>
            <a:pPr lvl="1"/>
            <a:r>
              <a:rPr lang="en-US" altLang="zh-HK" dirty="0"/>
              <a:t>Start building your secure API by implementing OAuth2 with password flow in </a:t>
            </a:r>
            <a:r>
              <a:rPr lang="en-US" altLang="zh-HK" dirty="0" err="1"/>
              <a:t>FastAPI</a:t>
            </a:r>
            <a:r>
              <a:rPr lang="en-US" altLang="zh-HK" dirty="0"/>
              <a:t>, using JWT tokens for stateless authentication across endpoints.</a:t>
            </a:r>
          </a:p>
          <a:p>
            <a:pPr lvl="1"/>
            <a:endParaRPr lang="en-US" altLang="zh-HK" dirty="0"/>
          </a:p>
          <a:p>
            <a:r>
              <a:rPr lang="en-US" altLang="zh-HK" b="1" dirty="0"/>
              <a:t>Secure your </a:t>
            </a:r>
            <a:r>
              <a:rPr lang="en-US" altLang="zh-HK" b="1" dirty="0" err="1"/>
              <a:t>LangChain</a:t>
            </a:r>
            <a:r>
              <a:rPr lang="en-US" altLang="zh-HK" b="1" dirty="0"/>
              <a:t> API keys</a:t>
            </a:r>
          </a:p>
          <a:p>
            <a:pPr lvl="1"/>
            <a:r>
              <a:rPr lang="en-US" altLang="zh-HK" dirty="0"/>
              <a:t>Store OpenAI and other API keys in environment variables, use key rotation strategies, and implement rate limiting to protect against abuse.</a:t>
            </a:r>
          </a:p>
          <a:p>
            <a:pPr lvl="1"/>
            <a:endParaRPr lang="en-US" altLang="zh-HK" dirty="0"/>
          </a:p>
          <a:p>
            <a:r>
              <a:rPr lang="en-US" altLang="zh-HK" b="1" dirty="0"/>
              <a:t>Build user-specific chatbot features</a:t>
            </a:r>
          </a:p>
          <a:p>
            <a:pPr lvl="1"/>
            <a:r>
              <a:rPr lang="en-US" altLang="zh-HK" dirty="0"/>
              <a:t>Create personalized experiences by storing per-user conversation history, preferences, and context using the authenticated user's ID.</a:t>
            </a:r>
          </a:p>
          <a:p>
            <a:endParaRPr lang="zh-HK" altLang="en-US" dirty="0"/>
          </a:p>
        </p:txBody>
      </p:sp>
    </p:spTree>
    <p:extLst>
      <p:ext uri="{BB962C8B-B14F-4D97-AF65-F5344CB8AC3E}">
        <p14:creationId xmlns:p14="http://schemas.microsoft.com/office/powerpoint/2010/main" val="154859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B713-615F-2806-A422-56C41A6886C3}"/>
              </a:ext>
            </a:extLst>
          </p:cNvPr>
          <p:cNvSpPr>
            <a:spLocks noGrp="1"/>
          </p:cNvSpPr>
          <p:nvPr>
            <p:ph type="title"/>
          </p:nvPr>
        </p:nvSpPr>
        <p:spPr/>
        <p:txBody>
          <a:bodyPr/>
          <a:lstStyle/>
          <a:p>
            <a:r>
              <a:rPr lang="en-US" altLang="zh-HK" b="1" dirty="0"/>
              <a:t>Why This Matters for Chatbots</a:t>
            </a:r>
            <a:endParaRPr lang="zh-HK" altLang="en-US" dirty="0"/>
          </a:p>
        </p:txBody>
      </p:sp>
      <p:sp>
        <p:nvSpPr>
          <p:cNvPr id="3" name="Content Placeholder 2">
            <a:extLst>
              <a:ext uri="{FF2B5EF4-FFF2-40B4-BE49-F238E27FC236}">
                <a16:creationId xmlns:a16="http://schemas.microsoft.com/office/drawing/2014/main" id="{1C922B23-66D2-1E48-F6B9-9A4181D05F98}"/>
              </a:ext>
            </a:extLst>
          </p:cNvPr>
          <p:cNvSpPr>
            <a:spLocks noGrp="1"/>
          </p:cNvSpPr>
          <p:nvPr>
            <p:ph idx="1"/>
          </p:nvPr>
        </p:nvSpPr>
        <p:spPr/>
        <p:txBody>
          <a:bodyPr>
            <a:normAutofit fontScale="92500" lnSpcReduction="10000"/>
          </a:bodyPr>
          <a:lstStyle/>
          <a:p>
            <a:r>
              <a:rPr lang="en-US" altLang="zh-HK" b="1" dirty="0"/>
              <a:t>Protect sensitive user data</a:t>
            </a:r>
          </a:p>
          <a:p>
            <a:pPr lvl="1"/>
            <a:r>
              <a:rPr lang="en-US" altLang="zh-HK" dirty="0"/>
              <a:t>Chatbots often handle personal information, medical records, or financial data that must be kept secure from unauthorized access and breaches.</a:t>
            </a:r>
          </a:p>
          <a:p>
            <a:endParaRPr lang="en-US" altLang="zh-HK" b="1" dirty="0"/>
          </a:p>
          <a:p>
            <a:r>
              <a:rPr lang="en-US" altLang="zh-HK" b="1" dirty="0"/>
              <a:t>Enable personalized experiences</a:t>
            </a:r>
          </a:p>
          <a:p>
            <a:pPr lvl="1"/>
            <a:r>
              <a:rPr lang="en-US" altLang="zh-HK" dirty="0"/>
              <a:t>Authentication allows chatbots to remember conversation history and user preferences, creating tailored responses for each individual user.</a:t>
            </a:r>
          </a:p>
          <a:p>
            <a:endParaRPr lang="en-US" altLang="zh-HK" b="1" dirty="0"/>
          </a:p>
          <a:p>
            <a:r>
              <a:rPr lang="en-US" altLang="zh-HK" b="1" dirty="0"/>
              <a:t>Comply with privacy regulations</a:t>
            </a:r>
          </a:p>
          <a:p>
            <a:pPr lvl="1"/>
            <a:r>
              <a:rPr lang="en-US" altLang="zh-HK" dirty="0"/>
              <a:t>Proper authentication and authorization help meet legal requirements like GDPR, HIPAA, and other data protection laws.</a:t>
            </a:r>
          </a:p>
          <a:p>
            <a:endParaRPr lang="zh-HK" altLang="en-US" dirty="0"/>
          </a:p>
        </p:txBody>
      </p:sp>
    </p:spTree>
    <p:extLst>
      <p:ext uri="{BB962C8B-B14F-4D97-AF65-F5344CB8AC3E}">
        <p14:creationId xmlns:p14="http://schemas.microsoft.com/office/powerpoint/2010/main" val="360769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1D96-2927-D25A-4C86-5E6602E90F84}"/>
              </a:ext>
            </a:extLst>
          </p:cNvPr>
          <p:cNvSpPr>
            <a:spLocks noGrp="1"/>
          </p:cNvSpPr>
          <p:nvPr>
            <p:ph type="title"/>
          </p:nvPr>
        </p:nvSpPr>
        <p:spPr/>
        <p:txBody>
          <a:bodyPr/>
          <a:lstStyle/>
          <a:p>
            <a:r>
              <a:rPr lang="en-US" altLang="zh-HK" b="1" dirty="0"/>
              <a:t>The Authentication Flow</a:t>
            </a:r>
            <a:endParaRPr lang="zh-HK" altLang="en-US" dirty="0"/>
          </a:p>
        </p:txBody>
      </p:sp>
      <p:sp>
        <p:nvSpPr>
          <p:cNvPr id="3" name="Content Placeholder 2">
            <a:extLst>
              <a:ext uri="{FF2B5EF4-FFF2-40B4-BE49-F238E27FC236}">
                <a16:creationId xmlns:a16="http://schemas.microsoft.com/office/drawing/2014/main" id="{F0675084-ED01-DBAC-398B-319DDAE1D3B3}"/>
              </a:ext>
            </a:extLst>
          </p:cNvPr>
          <p:cNvSpPr>
            <a:spLocks noGrp="1"/>
          </p:cNvSpPr>
          <p:nvPr>
            <p:ph idx="1"/>
          </p:nvPr>
        </p:nvSpPr>
        <p:spPr/>
        <p:txBody>
          <a:bodyPr>
            <a:normAutofit fontScale="92500" lnSpcReduction="10000"/>
          </a:bodyPr>
          <a:lstStyle/>
          <a:p>
            <a:r>
              <a:rPr lang="en-US" altLang="zh-HK" b="1" dirty="0"/>
              <a:t>User provides credentials</a:t>
            </a:r>
          </a:p>
          <a:p>
            <a:pPr lvl="1"/>
            <a:r>
              <a:rPr lang="en-US" altLang="zh-HK" dirty="0"/>
              <a:t>The authentication process begins when a user submits their username and password or other identifying information to the system.</a:t>
            </a:r>
          </a:p>
          <a:p>
            <a:endParaRPr lang="en-US" altLang="zh-HK" dirty="0"/>
          </a:p>
          <a:p>
            <a:r>
              <a:rPr lang="en-US" altLang="zh-HK" b="1" dirty="0"/>
              <a:t>System validates and creates token</a:t>
            </a:r>
          </a:p>
          <a:p>
            <a:pPr lvl="1"/>
            <a:r>
              <a:rPr lang="en-US" altLang="zh-HK" dirty="0"/>
              <a:t>The server verifies the credentials against stored records and generates a secure token (like JWT) that proves the user's identity.</a:t>
            </a:r>
          </a:p>
          <a:p>
            <a:endParaRPr lang="en-US" altLang="zh-HK" dirty="0"/>
          </a:p>
          <a:p>
            <a:r>
              <a:rPr lang="en-US" altLang="zh-HK" b="1" dirty="0"/>
              <a:t>Token used for subsequent requests</a:t>
            </a:r>
          </a:p>
          <a:p>
            <a:pPr lvl="1"/>
            <a:r>
              <a:rPr lang="en-US" altLang="zh-HK" dirty="0"/>
              <a:t>Instead of sending credentials repeatedly, the user includes this token with each request, allowing the server to quickly verify identity without database lookups.</a:t>
            </a:r>
          </a:p>
          <a:p>
            <a:endParaRPr lang="zh-HK" altLang="en-US" dirty="0"/>
          </a:p>
        </p:txBody>
      </p:sp>
    </p:spTree>
    <p:extLst>
      <p:ext uri="{BB962C8B-B14F-4D97-AF65-F5344CB8AC3E}">
        <p14:creationId xmlns:p14="http://schemas.microsoft.com/office/powerpoint/2010/main" val="195597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909C-D3F8-09A8-F403-AAB8946D8BAE}"/>
              </a:ext>
            </a:extLst>
          </p:cNvPr>
          <p:cNvSpPr>
            <a:spLocks noGrp="1"/>
          </p:cNvSpPr>
          <p:nvPr>
            <p:ph type="title"/>
          </p:nvPr>
        </p:nvSpPr>
        <p:spPr/>
        <p:txBody>
          <a:bodyPr/>
          <a:lstStyle/>
          <a:p>
            <a:r>
              <a:rPr lang="en-US" altLang="zh-HK" b="1" dirty="0"/>
              <a:t>The Authentication Flow</a:t>
            </a:r>
            <a:endParaRPr lang="zh-HK" altLang="en-US" dirty="0"/>
          </a:p>
        </p:txBody>
      </p:sp>
      <p:sp>
        <p:nvSpPr>
          <p:cNvPr id="3" name="Content Placeholder 2">
            <a:extLst>
              <a:ext uri="{FF2B5EF4-FFF2-40B4-BE49-F238E27FC236}">
                <a16:creationId xmlns:a16="http://schemas.microsoft.com/office/drawing/2014/main" id="{ACF919A4-5F4D-51BC-F791-F7168FEC9D94}"/>
              </a:ext>
            </a:extLst>
          </p:cNvPr>
          <p:cNvSpPr>
            <a:spLocks noGrp="1"/>
          </p:cNvSpPr>
          <p:nvPr>
            <p:ph idx="1"/>
          </p:nvPr>
        </p:nvSpPr>
        <p:spPr/>
        <p:txBody>
          <a:bodyPr/>
          <a:lstStyle/>
          <a:p>
            <a:endParaRPr lang="zh-HK" altLang="en-US"/>
          </a:p>
        </p:txBody>
      </p:sp>
      <p:pic>
        <p:nvPicPr>
          <p:cNvPr id="5" name="Picture 4">
            <a:extLst>
              <a:ext uri="{FF2B5EF4-FFF2-40B4-BE49-F238E27FC236}">
                <a16:creationId xmlns:a16="http://schemas.microsoft.com/office/drawing/2014/main" id="{350F4982-4BA1-5554-80B6-FF58817BB98B}"/>
              </a:ext>
            </a:extLst>
          </p:cNvPr>
          <p:cNvPicPr>
            <a:picLocks noChangeAspect="1"/>
          </p:cNvPicPr>
          <p:nvPr/>
        </p:nvPicPr>
        <p:blipFill>
          <a:blip r:embed="rId2"/>
          <a:stretch>
            <a:fillRect/>
          </a:stretch>
        </p:blipFill>
        <p:spPr>
          <a:xfrm>
            <a:off x="2942785" y="1825625"/>
            <a:ext cx="6306430" cy="4791744"/>
          </a:xfrm>
          <a:prstGeom prst="rect">
            <a:avLst/>
          </a:prstGeom>
        </p:spPr>
      </p:pic>
    </p:spTree>
    <p:extLst>
      <p:ext uri="{BB962C8B-B14F-4D97-AF65-F5344CB8AC3E}">
        <p14:creationId xmlns:p14="http://schemas.microsoft.com/office/powerpoint/2010/main" val="275243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2349</TotalTime>
  <Words>5028</Words>
  <Application>Microsoft Office PowerPoint</Application>
  <PresentationFormat>Widescreen</PresentationFormat>
  <Paragraphs>579</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Aptos</vt:lpstr>
      <vt:lpstr>Aptos Display</vt:lpstr>
      <vt:lpstr>Arial</vt:lpstr>
      <vt:lpstr>Consolas</vt:lpstr>
      <vt:lpstr>Office Theme</vt:lpstr>
      <vt:lpstr>Authentication &amp; Authorization in Chatbots</vt:lpstr>
      <vt:lpstr>Authentication &amp; Authorization in Chatbots</vt:lpstr>
      <vt:lpstr>Authentication &amp; Authorization in Chatbots</vt:lpstr>
      <vt:lpstr>What is Authentication?</vt:lpstr>
      <vt:lpstr>Why This Matters for Chatbots</vt:lpstr>
      <vt:lpstr>What is Authorization?</vt:lpstr>
      <vt:lpstr>Why This Matters for Chatbots</vt:lpstr>
      <vt:lpstr>The Authentication Flow</vt:lpstr>
      <vt:lpstr>The Authentication Flow</vt:lpstr>
      <vt:lpstr>When to Use Each Method</vt:lpstr>
      <vt:lpstr>Sessions &amp; Cookies</vt:lpstr>
      <vt:lpstr>When to Use Each Method</vt:lpstr>
      <vt:lpstr>Understanding Sessions</vt:lpstr>
      <vt:lpstr>Cookies Explained</vt:lpstr>
      <vt:lpstr>Sessions vs Tokens Comparison</vt:lpstr>
      <vt:lpstr>Tokens</vt:lpstr>
      <vt:lpstr>Sessions vs Tokens</vt:lpstr>
      <vt:lpstr>What Are Tokens?</vt:lpstr>
      <vt:lpstr>Opaque vs JWT Tokens</vt:lpstr>
      <vt:lpstr>JWT (JSON Web Token)</vt:lpstr>
      <vt:lpstr>JWT (JSON Web Token)</vt:lpstr>
      <vt:lpstr>https://www.jwt.io/</vt:lpstr>
      <vt:lpstr>JWT (JSON Web Token)</vt:lpstr>
      <vt:lpstr>JWT Example</vt:lpstr>
      <vt:lpstr>JWT Example</vt:lpstr>
      <vt:lpstr>JWT Standard Claims</vt:lpstr>
      <vt:lpstr>Is JWT used for authentication or authorization?</vt:lpstr>
      <vt:lpstr>OAuth &amp; SSO</vt:lpstr>
      <vt:lpstr>What is OAuth 2.0?</vt:lpstr>
      <vt:lpstr>What is OAuth 2.0?</vt:lpstr>
      <vt:lpstr>What is OAuth 2.0?</vt:lpstr>
      <vt:lpstr>PowerPoint Presentation</vt:lpstr>
      <vt:lpstr>What is OAuth 2.0?</vt:lpstr>
      <vt:lpstr>Single Sign-On (SSO)</vt:lpstr>
      <vt:lpstr>Single Sign-On (SSO)</vt:lpstr>
      <vt:lpstr>Authorization Models</vt:lpstr>
      <vt:lpstr>Authorization Models: RBAC vs ABAC</vt:lpstr>
      <vt:lpstr>Authorization in Practice</vt:lpstr>
      <vt:lpstr>FastAPI Implementation</vt:lpstr>
      <vt:lpstr>FastAPI Authentication</vt:lpstr>
      <vt:lpstr>FastAPI Authentication</vt:lpstr>
      <vt:lpstr>API Key Authentication</vt:lpstr>
      <vt:lpstr>API Key Authentication</vt:lpstr>
      <vt:lpstr>OAuth2 Scopes (Permissions)</vt:lpstr>
      <vt:lpstr>OAuth2 Scopes (Permissions)</vt:lpstr>
      <vt:lpstr>LangChain &amp; LangGraph &amp; MCP</vt:lpstr>
      <vt:lpstr>LangChain Authentication</vt:lpstr>
      <vt:lpstr>LangChain Authentication</vt:lpstr>
      <vt:lpstr>Personalized Chatbot with LangChain</vt:lpstr>
      <vt:lpstr>LangGraph Platform Authentication</vt:lpstr>
      <vt:lpstr>LangGraph Auth Handler</vt:lpstr>
      <vt:lpstr>LangGraph Authorization</vt:lpstr>
      <vt:lpstr>Model Context Protocol (MCP)</vt:lpstr>
      <vt:lpstr>MCP Architecture</vt:lpstr>
      <vt:lpstr>Security Best Practices</vt:lpstr>
      <vt:lpstr>JWT Security Tips</vt:lpstr>
      <vt:lpstr>Secure Chatbot</vt:lpstr>
      <vt:lpstr>Security DO's</vt:lpstr>
      <vt:lpstr>Security DON'Ts</vt:lpstr>
      <vt:lpstr>Common Web Vulnerabilities</vt:lpstr>
      <vt:lpstr>AI Chatbot Security</vt:lpstr>
      <vt:lpstr>Summary: Authentication Methods</vt:lpstr>
      <vt:lpstr>Key Takeaways</vt:lpstr>
      <vt:lpstr>Take home 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SIT, Chun Yan Enoch [AIDCEC]</dc:creator>
  <cp:lastModifiedBy>SIT, Chun Yan Enoch [AIDCEC]</cp:lastModifiedBy>
  <cp:revision>25</cp:revision>
  <dcterms:created xsi:type="dcterms:W3CDTF">2025-10-30T00:43:59Z</dcterms:created>
  <dcterms:modified xsi:type="dcterms:W3CDTF">2025-10-31T15:53:06Z</dcterms:modified>
</cp:coreProperties>
</file>