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7" r:id="rId15"/>
    <p:sldId id="288" r:id="rId16"/>
    <p:sldId id="289" r:id="rId17"/>
    <p:sldId id="291" r:id="rId18"/>
    <p:sldId id="292" r:id="rId19"/>
    <p:sldId id="293" r:id="rId20"/>
    <p:sldId id="290" r:id="rId21"/>
    <p:sldId id="294" r:id="rId22"/>
    <p:sldId id="295" r:id="rId23"/>
    <p:sldId id="297" r:id="rId24"/>
    <p:sldId id="298" r:id="rId25"/>
    <p:sldId id="300" r:id="rId26"/>
    <p:sldId id="299" r:id="rId27"/>
    <p:sldId id="301" r:id="rId28"/>
    <p:sldId id="303" r:id="rId29"/>
    <p:sldId id="302" r:id="rId30"/>
    <p:sldId id="272" r:id="rId31"/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</p:sldIdLst>
  <p:sldSz cx="14630400" cy="8229600"/>
  <p:notesSz cx="8229600" cy="146304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10" y="0"/>
            <a:ext cx="11955780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5996" y="0"/>
            <a:ext cx="11938407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828803" y="2399538"/>
            <a:ext cx="10972800" cy="331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8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272" y="6629743"/>
            <a:ext cx="5705856" cy="32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793790" y="736477"/>
            <a:ext cx="12262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Serve static Front-End application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Reverse proxy to different web resource</a:t>
            </a:r>
          </a:p>
          <a:p>
            <a:pPr lvl="1"/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800" dirty="0">
                <a:effectLst/>
              </a:rPr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/>
              <a:t>Forces everyone to use secure connections (HTTPS)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Routes different types of requests to different applications </a:t>
            </a:r>
            <a:br>
              <a:rPr lang="en-US" altLang="zh-HK" sz="4000" dirty="0"/>
            </a:br>
            <a:r>
              <a:rPr lang="en-US" altLang="zh-HK" sz="4000" dirty="0"/>
              <a:t>running on the server</a:t>
            </a:r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Ensures secure, encrypted communication</a:t>
            </a: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listen 80</a:t>
            </a:r>
            <a:r>
              <a:rPr lang="en-US" altLang="zh-HK" dirty="0"/>
              <a:t>: Port 80 is the standard "door" for regular HTTP traffic (non-secure). This tells Nginx to watch this door.</a:t>
            </a:r>
          </a:p>
          <a:p>
            <a:r>
              <a:rPr lang="en-US" altLang="zh-HK" b="1" dirty="0" err="1"/>
              <a:t>server_name</a:t>
            </a:r>
            <a:r>
              <a:rPr lang="en-US" altLang="zh-HK" b="1" dirty="0"/>
              <a:t> project-1-04.eduhk.hk</a:t>
            </a:r>
            <a:r>
              <a:rPr lang="en-US" altLang="zh-HK" dirty="0"/>
              <a:t>: This says "I handle requests for example.com and project-1-04.eduhk.hk"</a:t>
            </a:r>
          </a:p>
          <a:p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657546" y="565079"/>
            <a:ext cx="1639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does</a:t>
            </a:r>
            <a:r>
              <a:rPr lang="en-US" altLang="zh-HK" dirty="0"/>
              <a:t>: This is an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b="1" dirty="0"/>
              <a:t>How it works</a:t>
            </a:r>
            <a:r>
              <a:rPr lang="en-US" altLang="zh-HK" dirty="0"/>
              <a:t>:</a:t>
            </a:r>
          </a:p>
          <a:p>
            <a:pPr marL="0" indent="0">
              <a:buNone/>
            </a:pPr>
            <a:r>
              <a:rPr lang="en-US" altLang="zh-HK" dirty="0"/>
              <a:t>When Nginx encounters return, it doesn't look at any other configuration below it</a:t>
            </a:r>
          </a:p>
          <a:p>
            <a:r>
              <a:rPr lang="en-US" altLang="zh-HK" dirty="0"/>
              <a:t>It immediately constructs and sends the response</a:t>
            </a:r>
          </a:p>
          <a:p>
            <a:r>
              <a:rPr lang="en-US" altLang="zh-HK" dirty="0"/>
              <a:t>No further processing happens for this request</a:t>
            </a:r>
          </a:p>
          <a:p>
            <a:r>
              <a:rPr lang="en-US" altLang="zh-HK" b="1" dirty="0"/>
              <a:t>Think of it like</a:t>
            </a:r>
            <a:r>
              <a:rPr lang="en-US" altLang="zh-HK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657546" y="631216"/>
            <a:ext cx="36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Nginx(return)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b="1" dirty="0"/>
              <a:t>HTTP Status Codes - Quick Overview</a:t>
            </a:r>
            <a:r>
              <a:rPr lang="en-US" altLang="zh-HK" dirty="0"/>
              <a:t>:</a:t>
            </a:r>
          </a:p>
          <a:p>
            <a:r>
              <a:rPr lang="en-US" altLang="zh-HK" b="1" dirty="0"/>
              <a:t>2xx</a:t>
            </a:r>
            <a:r>
              <a:rPr lang="en-US" altLang="zh-HK" dirty="0"/>
              <a:t> = Success (200 = OK)</a:t>
            </a:r>
          </a:p>
          <a:p>
            <a:r>
              <a:rPr lang="en-US" altLang="zh-HK" b="1" dirty="0"/>
              <a:t>3xx</a:t>
            </a:r>
            <a:r>
              <a:rPr lang="en-US" altLang="zh-HK" dirty="0"/>
              <a:t> = Redirection (301 = Moved Permanently, 302 = Moved Temporarily)</a:t>
            </a:r>
          </a:p>
          <a:p>
            <a:r>
              <a:rPr lang="en-US" altLang="zh-HK" b="1" dirty="0"/>
              <a:t>4xx</a:t>
            </a:r>
            <a:r>
              <a:rPr lang="en-US" altLang="zh-HK" dirty="0"/>
              <a:t> = Client Error (404 = Not Found)</a:t>
            </a:r>
          </a:p>
          <a:p>
            <a:r>
              <a:rPr lang="en-US" altLang="zh-HK" b="1" dirty="0"/>
              <a:t>5xx</a:t>
            </a:r>
            <a:r>
              <a:rPr lang="en-US" altLang="zh-HK" dirty="0"/>
              <a:t> = Server Error (500 = Internal Server Error)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For HTTPS redirects, 301 is used</a:t>
            </a:r>
            <a:r>
              <a:rPr lang="en-US" altLang="zh-HK" dirty="0"/>
              <a:t> because:</a:t>
            </a:r>
          </a:p>
          <a:p>
            <a:r>
              <a:rPr lang="en-US" altLang="zh-HK" dirty="0"/>
              <a:t>You always want HTTPS, forever</a:t>
            </a:r>
          </a:p>
          <a:p>
            <a:r>
              <a:rPr lang="en-US" altLang="zh-HK" dirty="0"/>
              <a:t>You want browsers to remember this</a:t>
            </a:r>
          </a:p>
          <a:p>
            <a:r>
              <a:rPr lang="en-US" altLang="zh-HK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The protocol/scheme for the new URL</a:t>
            </a:r>
          </a:p>
          <a:p>
            <a:r>
              <a:rPr lang="en-US" altLang="zh-HK" b="1" dirty="0"/>
              <a:t>This specifies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Use the HTTPS protocol (secure, encrypted)</a:t>
            </a:r>
          </a:p>
          <a:p>
            <a:pPr lvl="1"/>
            <a:r>
              <a:rPr lang="en-US" altLang="zh-HK" dirty="0"/>
              <a:t>Browser should connect on port 443 (HTTPS default port)</a:t>
            </a:r>
          </a:p>
          <a:p>
            <a:pPr lvl="1"/>
            <a:r>
              <a:rPr lang="en-US" altLang="zh-HK" dirty="0"/>
              <a:t>An encrypted TLS/SSL connection must be established</a:t>
            </a:r>
          </a:p>
          <a:p>
            <a:pPr lvl="1"/>
            <a:r>
              <a:rPr lang="en-US" altLang="zh-HK" b="1" dirty="0"/>
              <a:t>The redirect changes only the protocol</a:t>
            </a:r>
            <a:r>
              <a:rPr lang="en-US" altLang="zh-HK" dirty="0"/>
              <a:t>, not the domain or path.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657546" y="631216"/>
            <a:ext cx="403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Nginx(https://)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What it is</a:t>
            </a:r>
            <a:r>
              <a:rPr lang="en-US" altLang="zh-HK" dirty="0"/>
              <a:t>: A Nginx variable containing the hostname from the request</a:t>
            </a:r>
          </a:p>
          <a:p>
            <a:endParaRPr lang="en-US" altLang="zh-HK" dirty="0"/>
          </a:p>
          <a:p>
            <a:r>
              <a:rPr lang="en-US" altLang="zh-HK" b="1" dirty="0"/>
              <a:t>How it works</a:t>
            </a:r>
            <a:r>
              <a:rPr lang="en-US" altLang="zh-HK" dirty="0"/>
              <a:t>: When a browser makes a request, it includes a "Host" header. Nginx captures this in the $host variable.</a:t>
            </a:r>
          </a:p>
          <a:p>
            <a:endParaRPr lang="en-US" altLang="zh-HK" dirty="0"/>
          </a:p>
          <a:p>
            <a:r>
              <a:rPr lang="en-US" altLang="zh-HK" dirty="0"/>
              <a:t>Does anyone know what a header is?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Benefit: Preserves whatever domain the user typed</a:t>
            </a:r>
          </a:p>
          <a:p>
            <a:pPr lvl="1"/>
            <a:r>
              <a:rPr lang="en-US" altLang="zh-HK" dirty="0"/>
              <a:t>www.project-1-04.eduhk.hk → https://www.project-1-04.eduhk.hk</a:t>
            </a:r>
          </a:p>
          <a:p>
            <a:pPr lvl="1"/>
            <a:r>
              <a:rPr lang="en-US" altLang="zh-HK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b="1" dirty="0"/>
              <a:t>What it includes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The path (everything after the domain)</a:t>
            </a:r>
          </a:p>
          <a:p>
            <a:pPr lvl="1"/>
            <a:r>
              <a:rPr lang="en-US" altLang="zh-HK" dirty="0"/>
              <a:t>Query parameters (the ? and everything after it)</a:t>
            </a:r>
          </a:p>
          <a:p>
            <a:pPr lvl="1"/>
            <a:r>
              <a:rPr lang="en-US" altLang="zh-HK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4" y="3107447"/>
            <a:ext cx="13796036" cy="361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838200" y="2185220"/>
            <a:ext cx="12908622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location /</a:t>
            </a:r>
            <a:r>
              <a:rPr lang="en-US" altLang="zh-HK" b="1" dirty="0" err="1"/>
              <a:t>langgraphplayground</a:t>
            </a:r>
            <a:r>
              <a:rPr lang="en-US" altLang="zh-HK" b="1" dirty="0"/>
              <a:t>/</a:t>
            </a:r>
          </a:p>
          <a:p>
            <a:r>
              <a:rPr lang="en-US" altLang="zh-HK" b="1" dirty="0"/>
              <a:t>What it matches</a:t>
            </a:r>
            <a:r>
              <a:rPr lang="en-US" altLang="zh-HK" dirty="0"/>
              <a:t>: Any URL starting with /</a:t>
            </a:r>
            <a:r>
              <a:rPr lang="en-US" altLang="zh-HK" dirty="0" err="1"/>
              <a:t>langgraphplayground</a:t>
            </a:r>
            <a:r>
              <a:rPr lang="en-US" altLang="zh-HK" dirty="0"/>
              <a:t>/</a:t>
            </a:r>
          </a:p>
          <a:p>
            <a:r>
              <a:rPr lang="en-US" altLang="zh-HK" b="1" dirty="0"/>
              <a:t>Examples</a:t>
            </a:r>
            <a:r>
              <a:rPr lang="en-US" altLang="zh-HK" dirty="0"/>
              <a:t>:</a:t>
            </a:r>
          </a:p>
          <a:p>
            <a:r>
              <a:rPr lang="en-US" altLang="zh-HK" dirty="0"/>
              <a:t>✓ https://project-1-04.eduhk.hk/langgraphplayground/ </a:t>
            </a:r>
          </a:p>
          <a:p>
            <a:r>
              <a:rPr lang="en-US" altLang="zh-HK" dirty="0"/>
              <a:t>✓ https://project-1-04.eduhk.hk/langgraphplayground/api/chat </a:t>
            </a:r>
          </a:p>
          <a:p>
            <a:r>
              <a:rPr lang="en-US" altLang="zh-HK" dirty="0"/>
              <a:t>✓ https://project-1-04.eduhk.hk/langgraphplayground/static/logo.png </a:t>
            </a:r>
          </a:p>
          <a:p>
            <a:r>
              <a:rPr lang="en-US" altLang="zh-HK" dirty="0"/>
              <a:t>✗ https://project-1-04.eduhk.hk/langGraph/ (case-sensitive) </a:t>
            </a:r>
          </a:p>
          <a:p>
            <a:r>
              <a:rPr lang="en-US" altLang="zh-HK" dirty="0"/>
              <a:t>✗ https://project-1-04.eduhk.hk/other/path</a:t>
            </a:r>
            <a:endParaRPr lang="zh-HK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657546" y="862044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793789" y="1839074"/>
            <a:ext cx="10877653" cy="61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800" b="1" i="0" dirty="0">
                <a:solidFill>
                  <a:srgbClr val="000000"/>
                </a:solidFill>
                <a:effectLst/>
                <a:latin typeface="-apple-system"/>
              </a:rPr>
              <a:t>The trailing slash matters</a:t>
            </a: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{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/*, but NOT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{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Without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 and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buNone/>
            </a:pP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In your case, with the trailing slash: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   → Goes to location /  (caught by second block)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  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/chat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>
              <a:buNone/>
            </a:pPr>
            <a:endParaRPr lang="zh-HK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657546" y="755755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379417" y="3926007"/>
            <a:ext cx="99556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3200" dirty="0"/>
          </a:p>
          <a:p>
            <a:pPr>
              <a:buNone/>
            </a:pPr>
            <a:r>
              <a:rPr lang="en-US" altLang="zh-HK" sz="3200" dirty="0"/>
              <a:t>For SSE to work properly, you need:</a:t>
            </a:r>
          </a:p>
          <a:p>
            <a:pPr>
              <a:buNone/>
            </a:pPr>
            <a:endParaRPr lang="en-US" altLang="zh-HK" sz="3200" dirty="0"/>
          </a:p>
          <a:p>
            <a:r>
              <a:rPr lang="en-US" altLang="zh-HK" sz="3200" b="1" dirty="0"/>
              <a:t> - HTTP/1.1</a:t>
            </a:r>
            <a:r>
              <a:rPr lang="en-US" altLang="zh-HK" sz="3200" dirty="0"/>
              <a:t> (technically works with 1.0, but 1.1 is better)</a:t>
            </a:r>
          </a:p>
          <a:p>
            <a:r>
              <a:rPr lang="en-US" altLang="zh-HK" sz="3200" b="1" dirty="0"/>
              <a:t> - No response buffering</a:t>
            </a:r>
            <a:r>
              <a:rPr lang="en-US" altLang="zh-HK" sz="3200" dirty="0"/>
              <a:t> (if you want streams immediately)</a:t>
            </a:r>
          </a:p>
          <a:p>
            <a:r>
              <a:rPr lang="en-US" altLang="zh-HK" sz="3200" b="1" dirty="0"/>
              <a:t> - Long read timeout</a:t>
            </a:r>
            <a:r>
              <a:rPr lang="en-US" altLang="zh-HK" sz="3200" dirty="0"/>
              <a:t> (SSE connections stay open)</a:t>
            </a:r>
          </a:p>
          <a:p>
            <a:r>
              <a:rPr lang="en-US" altLang="zh-HK" sz="3200" b="1" dirty="0"/>
              <a:t> - No caching</a:t>
            </a:r>
            <a:r>
              <a:rPr lang="en-US" altLang="zh-HK" sz="3200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1099334" y="1598453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/langgraphplayground/ {</a:t>
            </a:r>
          </a:p>
          <a:p>
            <a:r>
              <a:rPr lang="zh-HK" altLang="en-US" dirty="0"/>
              <a:t>    proxy_pass http://localhost:2024;</a:t>
            </a:r>
          </a:p>
          <a:p>
            <a:r>
              <a:rPr lang="zh-HK" altLang="en-US" dirty="0"/>
              <a:t>    proxy_http_version 1.1;              # ✓ HTTP/1.1 (good for SSE)</a:t>
            </a:r>
          </a:p>
          <a:p>
            <a:r>
              <a:rPr lang="zh-HK" altLang="en-US" dirty="0"/>
              <a:t>    proxy_buffering off;                 # ✓ </a:t>
            </a:r>
            <a:r>
              <a:rPr lang="en-US" altLang="zh-HK" dirty="0"/>
              <a:t>if you want s</a:t>
            </a:r>
            <a:r>
              <a:rPr lang="zh-HK" altLang="en-US" dirty="0"/>
              <a:t>treams immediately</a:t>
            </a:r>
          </a:p>
          <a:p>
            <a:r>
              <a:rPr lang="zh-HK" altLang="en-US" dirty="0"/>
              <a:t>    proxy_cache off;                     # ✓ No caching</a:t>
            </a:r>
          </a:p>
          <a:p>
            <a:r>
              <a:rPr lang="zh-HK" altLang="en-US" dirty="0"/>
              <a:t>    proxy_read_timeout 300s;             # ✓ Long timeout for persistent connection</a:t>
            </a:r>
          </a:p>
          <a:p>
            <a:r>
              <a:rPr lang="zh-HK" altLang="en-US" dirty="0"/>
              <a:t>    # ... other headers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657546" y="529415"/>
            <a:ext cx="661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Nginx(SSE Requirements)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1027415" y="950963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 (if you want streaming)</a:t>
            </a:r>
            <a:endParaRPr lang="zh-HK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931132" y="2530737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 {</a:t>
            </a:r>
          </a:p>
          <a:p>
            <a:r>
              <a:rPr lang="zh-HK" altLang="en-US" dirty="0"/>
              <a:t>    proxy_pass http://localhost:3000;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CRITICAL for Flowise streaming</a:t>
            </a:r>
          </a:p>
          <a:p>
            <a:r>
              <a:rPr lang="zh-HK" altLang="en-US" dirty="0"/>
              <a:t>    proxy_http_version 1.1; # ← ADD THIS </a:t>
            </a:r>
          </a:p>
          <a:p>
            <a:r>
              <a:rPr lang="zh-HK" altLang="en-US" dirty="0"/>
              <a:t>    proxy_set_header Connection ""; # ← ADD THIS </a:t>
            </a:r>
          </a:p>
          <a:p>
            <a:r>
              <a:rPr lang="zh-HK" altLang="en-US" dirty="0"/>
              <a:t>    proxy_buffering off;           # ← ADD THIS </a:t>
            </a:r>
          </a:p>
          <a:p>
            <a:r>
              <a:rPr lang="zh-HK" altLang="en-US" dirty="0"/>
              <a:t>    proxy_cache off;               # ← ADD THIS </a:t>
            </a:r>
          </a:p>
          <a:p>
            <a:r>
              <a:rPr lang="zh-HK" altLang="en-US" dirty="0"/>
              <a:t>    proxy_read_timeout 300s;       # ← ADD THIS (AI can take time)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Standard headers</a:t>
            </a:r>
          </a:p>
          <a:p>
            <a:r>
              <a:rPr lang="zh-HK" altLang="en-US" dirty="0"/>
              <a:t>    proxy_set_header Host $host;</a:t>
            </a:r>
          </a:p>
          <a:p>
            <a:r>
              <a:rPr lang="zh-HK" altLang="en-US" dirty="0"/>
              <a:t>    proxy_set_header X-Real-IP $remote_addr;</a:t>
            </a:r>
          </a:p>
          <a:p>
            <a:r>
              <a:rPr lang="zh-HK" altLang="en-US" dirty="0"/>
              <a:t>    proxy_set_header X-Forwarded-For $proxy_add_x_forwarded_for;</a:t>
            </a:r>
          </a:p>
          <a:p>
            <a:r>
              <a:rPr lang="zh-HK" altLang="en-US" dirty="0"/>
              <a:t>    proxy_set_header X-Forwarded-Proto $scheme;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9246332" y="3945277"/>
            <a:ext cx="3744416" cy="20548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systemctl</a:t>
            </a:r>
            <a:r>
              <a:rPr lang="en-US" altLang="zh-HK" dirty="0">
                <a:solidFill>
                  <a:schemeClr val="tx1"/>
                </a:solidFill>
              </a:rPr>
              <a:t> reload nginx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1027415" y="950963"/>
            <a:ext cx="993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 err="1"/>
              <a:t>FastAPI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914399" y="2545140"/>
            <a:ext cx="124522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400" b="1" dirty="0"/>
              <a:t>LangChain as the Foundation</a:t>
            </a:r>
            <a:endParaRPr lang="en-US" altLang="zh-HK" sz="2400" b="1" dirty="0"/>
          </a:p>
          <a:p>
            <a:r>
              <a:rPr lang="zh-HK" altLang="en-US" sz="24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LangGraph as the Orchestrator</a:t>
            </a:r>
            <a:endParaRPr lang="en-US" altLang="zh-HK" sz="2400" b="1" dirty="0"/>
          </a:p>
          <a:p>
            <a:r>
              <a:rPr lang="zh-HK" altLang="en-US" sz="24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FastAPI as the Interface</a:t>
            </a:r>
            <a:endParaRPr lang="en-US" altLang="zh-HK" sz="2400" b="1" dirty="0"/>
          </a:p>
          <a:p>
            <a:r>
              <a:rPr lang="zh-HK" altLang="en-US" sz="24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400" dirty="0"/>
              <a:t> and serving the frontend.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998F0-E741-61FE-C251-21841ED9A2D1}"/>
              </a:ext>
            </a:extLst>
          </p:cNvPr>
          <p:cNvSpPr txBox="1"/>
          <p:nvPr/>
        </p:nvSpPr>
        <p:spPr>
          <a:xfrm>
            <a:off x="154113" y="1155237"/>
            <a:ext cx="14137240" cy="6929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InMemorySaver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node that processes messages (e.g., calls an LLM)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chatbot_node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Here, state['messages'] contains the full chat history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Simulate LLM response (replace with actual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model.invoke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the graph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state_schema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"chatbot"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chatbot_node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"chatbot"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Compile with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memory persistence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InMemorySaver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First invocation: Start conversation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"configurable"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"chat_session_1"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].content)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Echo: Hello, world!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Second invocation: Continues with memory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"What's up?"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].content)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Echo: What's up? (but has full history in state)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6C3E3-5A56-3025-4463-A784869185AA}"/>
              </a:ext>
            </a:extLst>
          </p:cNvPr>
          <p:cNvSpPr txBox="1"/>
          <p:nvPr/>
        </p:nvSpPr>
        <p:spPr>
          <a:xfrm>
            <a:off x="503433" y="324240"/>
            <a:ext cx="1347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28855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215758" y="2423967"/>
            <a:ext cx="7315200" cy="19021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staticfiles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AIMessage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503433" y="32424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0" y="1479932"/>
            <a:ext cx="11476234" cy="674966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StaticFiles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prompt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"Echo: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{input}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workflow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state_schema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"static/index.html"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"configurable"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session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81" y="0"/>
            <a:ext cx="8618837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&amp; Evaluation Frameworks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08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guide to testing tools across LLM applications, AI agents, and web infrastructure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3914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793790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Origins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358640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LangChain side project to enterprise platform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28548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3693914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7428548" y="3868222"/>
            <a:ext cx="3207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Ecosystems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28548" y="4358640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tool for LLM testing and agent tracing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473422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5647730"/>
            <a:ext cx="2881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Broader Frameworks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93790" y="6138148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for diverse tech stacks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428548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8548" y="5473422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Text 16"/>
          <p:cNvSpPr/>
          <p:nvPr/>
        </p:nvSpPr>
        <p:spPr>
          <a:xfrm>
            <a:off x="7428548" y="5647730"/>
            <a:ext cx="31346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 Challenges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428548" y="6138148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setups for hybrid AI-web systems</a:t>
            </a:r>
            <a:endParaRPr lang="en-US" sz="17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1090"/>
            <a:ext cx="61833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Evolution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86977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3968353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3728442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3813512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65916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 2022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2753916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Harrison Chase launches side project during ChatGPT boom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438697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Shape 8"/>
          <p:cNvSpPr/>
          <p:nvPr/>
        </p:nvSpPr>
        <p:spPr>
          <a:xfrm>
            <a:off x="7059930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7145000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5294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February 2024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5784652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Official SaaS launch for LLM monitoring and debugging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5" name="Shape 13"/>
          <p:cNvSpPr/>
          <p:nvPr/>
        </p:nvSpPr>
        <p:spPr>
          <a:xfrm>
            <a:off x="10391537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" name="Text 14"/>
          <p:cNvSpPr/>
          <p:nvPr/>
        </p:nvSpPr>
        <p:spPr>
          <a:xfrm>
            <a:off x="10476607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229130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May 2025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2753916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 expansion for stateful AI workflows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402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open-source framework to commercial platform, addressing unpredictable outputs and scaling challenges in production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9175"/>
            <a:ext cx="6993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Testing Role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9493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Capabilities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47035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tracing for LLM applications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89233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evaluations with metrics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31431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Human-in-the-loop feedback loops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73629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LangGraph agents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40605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Bridge for LLM-specific testing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supportive role in hybrid web-database setups.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959096" y="2436614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2024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9983986" y="3468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Launch Year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959096" y="4049554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platform debut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959096" y="4979432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9983986" y="6011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959096" y="6592372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Via comprehensive testing</a:t>
            </a:r>
            <a:endParaRPr lang="en-US" sz="17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67702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Connections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Simulation and metrics principles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585" y="3354943"/>
            <a:ext cx="318968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143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2634139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API configurations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8797" y="2927866"/>
            <a:ext cx="318968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778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269105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benchmarks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1041" y="4045863"/>
            <a:ext cx="318968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413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597628" y="5904190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 tools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8797" y="5163860"/>
            <a:ext cx="318968" cy="31896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97418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Inspectors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495449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Targeted debugging insights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4585" y="4736783"/>
            <a:ext cx="318968" cy="318968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create a diverse yet interconnected testing environment, with LangSmith aiding AI-enhanced evaluations.</a:t>
            </a:r>
            <a:endParaRPr lang="en-US" sz="17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0801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 Dive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4358640"/>
            <a:ext cx="589585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Exploring Each Framework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examination of evaluation tools across the AI and web infrastructure landscape</a:t>
            </a:r>
            <a:endParaRPr lang="en-US" sz="17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395"/>
            <a:ext cx="9952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LangSmith: Enterprise LLM Platform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Text 2"/>
          <p:cNvSpPr/>
          <p:nvPr/>
        </p:nvSpPr>
        <p:spPr>
          <a:xfrm>
            <a:off x="1028224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Origins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 2022 side project → February 2024 SaaS launch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5451396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Observability, monitoring, debugging for production LLMs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987456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with LangChain's modular architecture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33951" y="4994196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Addresses scalability and reliability challenges through real-time tracing, automated evaluations, and human feedback to mitigate hallucinations.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4739045"/>
            <a:ext cx="30480" cy="1236107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62303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Primarily LLM-centric, requiring integrations for hybrid web-database systems.</a:t>
            </a:r>
            <a:endParaRPr lang="en-US" sz="17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3664"/>
            <a:ext cx="4598432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 UI Evaluation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793790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Frameworks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93790" y="2465784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793790" y="2442924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Shape 4"/>
          <p:cNvSpPr/>
          <p:nvPr/>
        </p:nvSpPr>
        <p:spPr>
          <a:xfrm>
            <a:off x="3695581" y="2210633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3848695" y="2338149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86671" y="289107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DeepEval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986671" y="3326844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 for LLM agent interactions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793790" y="421707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Shape 9"/>
          <p:cNvSpPr/>
          <p:nvPr/>
        </p:nvSpPr>
        <p:spPr>
          <a:xfrm>
            <a:off x="793790" y="419421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3695581" y="396192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3848695" y="408944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986671" y="464236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LangWatch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986671" y="507813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prevention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793790" y="596836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Shape 15"/>
          <p:cNvSpPr/>
          <p:nvPr/>
        </p:nvSpPr>
        <p:spPr>
          <a:xfrm>
            <a:off x="793790" y="594550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Shape 16"/>
          <p:cNvSpPr/>
          <p:nvPr/>
        </p:nvSpPr>
        <p:spPr>
          <a:xfrm>
            <a:off x="3695581" y="571321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7"/>
          <p:cNvSpPr/>
          <p:nvPr/>
        </p:nvSpPr>
        <p:spPr>
          <a:xfrm>
            <a:off x="3848695" y="584073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986671" y="639365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AI SDK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986671" y="682942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trajectory comparisons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530346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Focus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7530346" y="2189321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Usability and interaction fidelity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530346" y="2521029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test generation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7530346" y="2852738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swarm complexity handling</a:t>
            </a:r>
            <a:endParaRPr lang="en-US" sz="1300" dirty="0"/>
          </a:p>
        </p:txBody>
      </p:sp>
      <p:sp>
        <p:nvSpPr>
          <p:cNvPr id="26" name="Shape 24"/>
          <p:cNvSpPr/>
          <p:nvPr/>
        </p:nvSpPr>
        <p:spPr>
          <a:xfrm>
            <a:off x="7530346" y="3316248"/>
            <a:ext cx="6313884" cy="1267063"/>
          </a:xfrm>
          <a:prstGeom prst="roundRect">
            <a:avLst>
              <a:gd name="adj" fmla="val 5639"/>
            </a:avLst>
          </a:prstGeom>
          <a:solidFill>
            <a:srgbClr val="C7C9EA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67" y="3578066"/>
            <a:ext cx="212646" cy="170021"/>
          </a:xfrm>
          <a:prstGeom prst="rect">
            <a:avLst/>
          </a:prstGeom>
        </p:spPr>
      </p:pic>
      <p:sp>
        <p:nvSpPr>
          <p:cNvPr id="28" name="Text 25"/>
          <p:cNvSpPr/>
          <p:nvPr/>
        </p:nvSpPr>
        <p:spPr>
          <a:xfrm>
            <a:off x="8083034" y="3528774"/>
            <a:ext cx="5591175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Counterargument:</a:t>
            </a: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Automated evaluations risk bias; hybrid approaches with human feedback ensure empathetic, unbiased testing.</a:t>
            </a:r>
            <a:endParaRPr lang="en-US" sz="1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550"/>
            <a:ext cx="70994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 Nova Setup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6119"/>
            <a:ext cx="6407944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Console Access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3683794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 in with IAM permissions, navigate to Bedrock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1945958"/>
            <a:ext cx="6408063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55362" y="2853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Key Generation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655362" y="334363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30-day key for authentication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40486"/>
            <a:ext cx="6407944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5747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AMI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6238161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EC2 instance, install AWS CLI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4500324"/>
            <a:ext cx="6408063" cy="11430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55362" y="5407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655362" y="589799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IAM credentials in API headers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70830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Temporary keys, regional verification, least-privilege principles for secure multimodal AI deployments.</a:t>
            </a:r>
            <a:endParaRPr lang="en-US" sz="17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4248"/>
            <a:ext cx="5481876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 Testing Framework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971431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806" y="1843921"/>
            <a:ext cx="229553" cy="22955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1431" y="238398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Test::Nginx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71431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Perl-based configuration validation and behaviour verification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5198031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9" name="Shape 6"/>
          <p:cNvSpPr/>
          <p:nvPr/>
        </p:nvSpPr>
        <p:spPr>
          <a:xfrm>
            <a:off x="5375672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6047" y="1843921"/>
            <a:ext cx="229553" cy="22955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75672" y="2383988"/>
            <a:ext cx="213943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jirutka/nginx-testing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5375672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TypeScript/JavaScript acceptance tests for NJS modules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9602272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" name="Shape 10"/>
          <p:cNvSpPr/>
          <p:nvPr/>
        </p:nvSpPr>
        <p:spPr>
          <a:xfrm>
            <a:off x="9779913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0287" y="1843921"/>
            <a:ext cx="229553" cy="22955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779913" y="2383988"/>
            <a:ext cx="270974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Benchmarks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9779913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RPS/CPS measurements under HTTP/HTTPS loads</a:t>
            </a:r>
            <a:endParaRPr lang="en-US" sz="1300" dirty="0"/>
          </a:p>
        </p:txBody>
      </p:sp>
      <p:sp>
        <p:nvSpPr>
          <p:cNvPr id="18" name="Text 13"/>
          <p:cNvSpPr/>
          <p:nvPr/>
        </p:nvSpPr>
        <p:spPr>
          <a:xfrm>
            <a:off x="6268879" y="4770834"/>
            <a:ext cx="209240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3300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326" y="3707606"/>
            <a:ext cx="2551748" cy="255174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251972" y="647188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793790" y="683966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comprehensive testing strategies</a:t>
            </a:r>
            <a:endParaRPr lang="en-US" sz="1300" dirty="0"/>
          </a:p>
        </p:txBody>
      </p:sp>
      <p:sp>
        <p:nvSpPr>
          <p:cNvPr id="22" name="Text 16"/>
          <p:cNvSpPr/>
          <p:nvPr/>
        </p:nvSpPr>
        <p:spPr>
          <a:xfrm>
            <a:off x="793790" y="730317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Counterviews stress real-world simulations to avoid over-optimization biases.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API endpoint is stateless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You need to sent full chat history to API endpoint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lnSpc>
                <a:spcPts val="2750"/>
              </a:lnSpc>
              <a:buAutoNum type="arabicPeriod"/>
            </a:pPr>
            <a:r>
              <a:rPr lang="en-US" sz="4000" dirty="0"/>
              <a:t>You can find the response format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3385705" y="4668106"/>
            <a:ext cx="6272003" cy="332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2614"/>
            <a:ext cx="89802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 Async Database Testing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Approach</a:t>
            </a:r>
            <a:endParaRPr lang="en-US" sz="2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68811"/>
            <a:ext cx="1134070" cy="13976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54674" y="3095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TestClient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54674" y="3676769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Built-in async function invocation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66486"/>
            <a:ext cx="1134070" cy="13976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54674" y="44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Pytest Integration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54674" y="5074444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Dockerised Postgres for TDD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64160"/>
            <a:ext cx="1134070" cy="13976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54674" y="58909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Fixtures &amp; Overrides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154674" y="6472118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Resolve integration challenges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279249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8279249" y="2840474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validation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8279249" y="3282672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concurrency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8279249" y="3724870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SQLAlchemy/asyncpg support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8279249" y="4291846"/>
            <a:ext cx="55648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Best practice: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 separation of sync/async code prevents runtime issues.</a:t>
            </a:r>
            <a:endParaRPr lang="en-US" sz="17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6788"/>
            <a:ext cx="60092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LangChain Evaluation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763310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1142524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Core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metrics, and tracking for LLM applications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" name="Shape 6"/>
          <p:cNvSpPr/>
          <p:nvPr/>
        </p:nvSpPr>
        <p:spPr>
          <a:xfrm>
            <a:off x="5186482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5565696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Chains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metrics with production monitoring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9609653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9988868" y="3346490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Breakthroughs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19123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testing frameworks, Crew AI compatibility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33951" y="568463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Debates focus on balancing automated and manual evaluations for comprehensive QA.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429488"/>
            <a:ext cx="30480" cy="87320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9340"/>
            <a:ext cx="60892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LangGraph Evaluation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0" y="3501747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57720" y="3693081"/>
            <a:ext cx="3088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Stateful Agent Testing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57720" y="4183499"/>
            <a:ext cx="31946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integration for node tracing and graph-specific mechanics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5893" y="3501747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99823" y="36930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Scanning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199823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Promptfoo and Arize enable red-teaming via LLM judges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7995" y="3501747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641925" y="3693081"/>
            <a:ext cx="3145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Specialised Inspectors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641925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robustness with open-source eval integrations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527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Multi-agent complexities addressed through iterative debugging and performance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3059"/>
            <a:ext cx="6511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Debug Framework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38814"/>
            <a:ext cx="39017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Context Protocol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59091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AI model interactions with debugging via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—a React-based UI.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236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1133951" y="35718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Server Testing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33951" y="4153019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resource management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090041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1133951" y="4969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Checks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33951" y="5550694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Endpoint validation and compliance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648771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Text 10"/>
          <p:cNvSpPr/>
          <p:nvPr/>
        </p:nvSpPr>
        <p:spPr>
          <a:xfrm>
            <a:off x="1133951" y="6367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 Collection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33951" y="6948368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debugging insights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193881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99521" y="25909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MCPJam: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Enterprise evaluations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30331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Playwright: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UI/UX debugging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34753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Integration support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40422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 considerations (e.g., macOS); emerging standard in AI protocols.</a:t>
            </a:r>
            <a:endParaRPr lang="en-US" sz="17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8183"/>
            <a:ext cx="617339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General AI Agent Evaluation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1628061"/>
            <a:ext cx="1291233" cy="10454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6681" y="212086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81443" y="18095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6-Point Framework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81443" y="2201823"/>
            <a:ext cx="277165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 and scalability lessons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745355" y="2686645"/>
            <a:ext cx="9045893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2718911"/>
            <a:ext cx="2582466" cy="10454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800" y="308217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7119" y="29003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527119" y="3292673"/>
            <a:ext cx="34151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Vertex, Kore.ai, IBM frameworks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5391031" y="3777496"/>
            <a:ext cx="8400217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3809762"/>
            <a:ext cx="3873698" cy="104548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6681" y="417302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2676" y="3991213"/>
            <a:ext cx="240649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Options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172676" y="4383524"/>
            <a:ext cx="354591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Conversational testers, novel approaches</a:t>
            </a:r>
            <a:endParaRPr lang="en-US" sz="1400" dirty="0"/>
          </a:p>
        </p:txBody>
      </p:sp>
      <p:sp>
        <p:nvSpPr>
          <p:cNvPr id="17" name="Shape 12"/>
          <p:cNvSpPr/>
          <p:nvPr/>
        </p:nvSpPr>
        <p:spPr>
          <a:xfrm>
            <a:off x="6036588" y="4868347"/>
            <a:ext cx="7754660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4900613"/>
            <a:ext cx="5164931" cy="104548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800" y="526387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18352" y="508206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Metrics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6818352" y="5474375"/>
            <a:ext cx="3846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Intent detection, bias prevention, compliance</a:t>
            </a:r>
            <a:endParaRPr lang="en-US" sz="1400" dirty="0"/>
          </a:p>
        </p:txBody>
      </p:sp>
      <p:sp>
        <p:nvSpPr>
          <p:cNvPr id="22" name="Shape 16"/>
          <p:cNvSpPr/>
          <p:nvPr/>
        </p:nvSpPr>
        <p:spPr>
          <a:xfrm>
            <a:off x="6682264" y="5959197"/>
            <a:ext cx="7108984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991463"/>
            <a:ext cx="6456164" cy="10454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26800" y="635472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63909" y="6172914"/>
            <a:ext cx="359116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&amp; Decision-Making</a:t>
            </a:r>
            <a:endParaRPr lang="en-US" sz="1750" dirty="0"/>
          </a:p>
        </p:txBody>
      </p:sp>
      <p:sp>
        <p:nvSpPr>
          <p:cNvPr id="26" name="Text 19"/>
          <p:cNvSpPr/>
          <p:nvPr/>
        </p:nvSpPr>
        <p:spPr>
          <a:xfrm>
            <a:off x="7463909" y="6565225"/>
            <a:ext cx="37764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behaviour visibility via Arize</a:t>
            </a:r>
            <a:endParaRPr lang="en-US" sz="1400" dirty="0"/>
          </a:p>
        </p:txBody>
      </p:sp>
      <p:sp>
        <p:nvSpPr>
          <p:cNvPr id="27" name="Text 20"/>
          <p:cNvSpPr/>
          <p:nvPr/>
        </p:nvSpPr>
        <p:spPr>
          <a:xfrm>
            <a:off x="793790" y="7241024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evaluation encompasses performance, decision-making, and compliance across diverse AI agent architectures.</a:t>
            </a:r>
            <a:endParaRPr 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751"/>
            <a:ext cx="4639270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Comparison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93790" y="1490424"/>
            <a:ext cx="13042821" cy="5629751"/>
          </a:xfrm>
          <a:prstGeom prst="roundRect">
            <a:avLst>
              <a:gd name="adj" fmla="val 11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801410" y="1498044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960477" y="160091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2918341" y="160091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Tool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4872395" y="160091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8129230" y="160091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10734675" y="160091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801410" y="1957864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960477" y="206073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2918341" y="206073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4872395" y="206073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Tracing, alerting, qualitative metrics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8129230" y="206073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debugging, monitoring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10734675" y="206073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LLM-focused; vendor lock-in</a:t>
            </a:r>
            <a:endParaRPr lang="en-US" sz="1250" dirty="0"/>
          </a:p>
        </p:txBody>
      </p:sp>
      <p:sp>
        <p:nvSpPr>
          <p:cNvPr id="16" name="Shape 14"/>
          <p:cNvSpPr/>
          <p:nvPr/>
        </p:nvSpPr>
        <p:spPr>
          <a:xfrm>
            <a:off x="801410" y="2417683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Text 15"/>
          <p:cNvSpPr/>
          <p:nvPr/>
        </p:nvSpPr>
        <p:spPr>
          <a:xfrm>
            <a:off x="960477" y="2520553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 UI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2918341" y="2520553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LangWatch / DeepEval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4872395" y="2520553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tests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8129230" y="2520553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 interaction testing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10734675" y="2520553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bias; needs human oversight</a:t>
            </a:r>
            <a:endParaRPr lang="en-US" sz="1250" dirty="0"/>
          </a:p>
        </p:txBody>
      </p:sp>
      <p:sp>
        <p:nvSpPr>
          <p:cNvPr id="22" name="Shape 20"/>
          <p:cNvSpPr/>
          <p:nvPr/>
        </p:nvSpPr>
        <p:spPr>
          <a:xfrm>
            <a:off x="801410" y="3131582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3" name="Text 21"/>
          <p:cNvSpPr/>
          <p:nvPr/>
        </p:nvSpPr>
        <p:spPr>
          <a:xfrm>
            <a:off x="960477" y="3234452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Bedrock</a:t>
            </a:r>
            <a:endParaRPr lang="en-US" sz="1250" dirty="0"/>
          </a:p>
        </p:txBody>
      </p:sp>
      <p:sp>
        <p:nvSpPr>
          <p:cNvPr id="24" name="Text 22"/>
          <p:cNvSpPr/>
          <p:nvPr/>
        </p:nvSpPr>
        <p:spPr>
          <a:xfrm>
            <a:off x="2918341" y="3234452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API Keys</a:t>
            </a:r>
            <a:endParaRPr lang="en-US" sz="1250" dirty="0"/>
          </a:p>
        </p:txBody>
      </p:sp>
      <p:sp>
        <p:nvSpPr>
          <p:cNvPr id="25" name="Text 23"/>
          <p:cNvSpPr/>
          <p:nvPr/>
        </p:nvSpPr>
        <p:spPr>
          <a:xfrm>
            <a:off x="4872395" y="3234452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generation, regional access</a:t>
            </a:r>
            <a:endParaRPr lang="en-US" sz="1250" dirty="0"/>
          </a:p>
        </p:txBody>
      </p:sp>
      <p:sp>
        <p:nvSpPr>
          <p:cNvPr id="26" name="Text 24"/>
          <p:cNvSpPr/>
          <p:nvPr/>
        </p:nvSpPr>
        <p:spPr>
          <a:xfrm>
            <a:off x="8129230" y="3234452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model inference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10734675" y="3234452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Misconfiguration risks</a:t>
            </a:r>
            <a:endParaRPr lang="en-US" sz="1250" dirty="0"/>
          </a:p>
        </p:txBody>
      </p:sp>
      <p:sp>
        <p:nvSpPr>
          <p:cNvPr id="28" name="Shape 26"/>
          <p:cNvSpPr/>
          <p:nvPr/>
        </p:nvSpPr>
        <p:spPr>
          <a:xfrm>
            <a:off x="801410" y="3591401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9" name="Text 27"/>
          <p:cNvSpPr/>
          <p:nvPr/>
        </p:nvSpPr>
        <p:spPr>
          <a:xfrm>
            <a:off x="960477" y="3694271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</a:t>
            </a:r>
            <a:endParaRPr lang="en-US" sz="1250" dirty="0"/>
          </a:p>
        </p:txBody>
      </p:sp>
      <p:sp>
        <p:nvSpPr>
          <p:cNvPr id="30" name="Text 28"/>
          <p:cNvSpPr/>
          <p:nvPr/>
        </p:nvSpPr>
        <p:spPr>
          <a:xfrm>
            <a:off x="2918341" y="3694271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Test::Nginx</a:t>
            </a:r>
            <a:endParaRPr lang="en-US" sz="1250" dirty="0"/>
          </a:p>
        </p:txBody>
      </p:sp>
      <p:sp>
        <p:nvSpPr>
          <p:cNvPr id="31" name="Text 29"/>
          <p:cNvSpPr/>
          <p:nvPr/>
        </p:nvSpPr>
        <p:spPr>
          <a:xfrm>
            <a:off x="4872395" y="3694271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 testing, RPS/CPS benchmarks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8129230" y="3694271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 validation</a:t>
            </a:r>
            <a:endParaRPr lang="en-US" sz="1250" dirty="0"/>
          </a:p>
        </p:txBody>
      </p:sp>
      <p:sp>
        <p:nvSpPr>
          <p:cNvPr id="33" name="Text 31"/>
          <p:cNvSpPr/>
          <p:nvPr/>
        </p:nvSpPr>
        <p:spPr>
          <a:xfrm>
            <a:off x="10734675" y="3694271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NGINX-specific; over-optimization debates</a:t>
            </a:r>
            <a:endParaRPr lang="en-US" sz="1250" dirty="0"/>
          </a:p>
        </p:txBody>
      </p:sp>
      <p:sp>
        <p:nvSpPr>
          <p:cNvPr id="34" name="Shape 32"/>
          <p:cNvSpPr/>
          <p:nvPr/>
        </p:nvSpPr>
        <p:spPr>
          <a:xfrm>
            <a:off x="801410" y="4305300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5" name="Text 33"/>
          <p:cNvSpPr/>
          <p:nvPr/>
        </p:nvSpPr>
        <p:spPr>
          <a:xfrm>
            <a:off x="960477" y="4408170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endParaRPr lang="en-US" sz="1250" dirty="0"/>
          </a:p>
        </p:txBody>
      </p:sp>
      <p:sp>
        <p:nvSpPr>
          <p:cNvPr id="36" name="Text 34"/>
          <p:cNvSpPr/>
          <p:nvPr/>
        </p:nvSpPr>
        <p:spPr>
          <a:xfrm>
            <a:off x="2918341" y="4408170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Pytest + TestClient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4872395" y="4408170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testing, Docker integration</a:t>
            </a:r>
            <a:endParaRPr lang="en-US" sz="1250" dirty="0"/>
          </a:p>
        </p:txBody>
      </p:sp>
      <p:sp>
        <p:nvSpPr>
          <p:cNvPr id="38" name="Text 36"/>
          <p:cNvSpPr/>
          <p:nvPr/>
        </p:nvSpPr>
        <p:spPr>
          <a:xfrm>
            <a:off x="8129230" y="4408170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API/DB concurrency</a:t>
            </a:r>
            <a:endParaRPr lang="en-US" sz="1250" dirty="0"/>
          </a:p>
        </p:txBody>
      </p:sp>
      <p:sp>
        <p:nvSpPr>
          <p:cNvPr id="39" name="Text 37"/>
          <p:cNvSpPr/>
          <p:nvPr/>
        </p:nvSpPr>
        <p:spPr>
          <a:xfrm>
            <a:off x="10734675" y="4408170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Sync/async mixing issues</a:t>
            </a:r>
            <a:endParaRPr lang="en-US" sz="1250" dirty="0"/>
          </a:p>
        </p:txBody>
      </p:sp>
      <p:sp>
        <p:nvSpPr>
          <p:cNvPr id="40" name="Shape 38"/>
          <p:cNvSpPr/>
          <p:nvPr/>
        </p:nvSpPr>
        <p:spPr>
          <a:xfrm>
            <a:off x="801410" y="4765119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1" name="Text 39"/>
          <p:cNvSpPr/>
          <p:nvPr/>
        </p:nvSpPr>
        <p:spPr>
          <a:xfrm>
            <a:off x="960477" y="486798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1250" dirty="0"/>
          </a:p>
        </p:txBody>
      </p:sp>
      <p:sp>
        <p:nvSpPr>
          <p:cNvPr id="42" name="Text 40"/>
          <p:cNvSpPr/>
          <p:nvPr/>
        </p:nvSpPr>
        <p:spPr>
          <a:xfrm>
            <a:off x="2918341" y="4867989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Evals</a:t>
            </a:r>
            <a:endParaRPr lang="en-US" sz="1250" dirty="0"/>
          </a:p>
        </p:txBody>
      </p:sp>
      <p:sp>
        <p:nvSpPr>
          <p:cNvPr id="43" name="Text 41"/>
          <p:cNvSpPr/>
          <p:nvPr/>
        </p:nvSpPr>
        <p:spPr>
          <a:xfrm>
            <a:off x="4872395" y="486798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custom metrics, tracking</a:t>
            </a:r>
            <a:endParaRPr lang="en-US" sz="1250" dirty="0"/>
          </a:p>
        </p:txBody>
      </p:sp>
      <p:sp>
        <p:nvSpPr>
          <p:cNvPr id="44" name="Text 42"/>
          <p:cNvSpPr/>
          <p:nvPr/>
        </p:nvSpPr>
        <p:spPr>
          <a:xfrm>
            <a:off x="8129230" y="486798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chain assessments</a:t>
            </a:r>
            <a:endParaRPr lang="en-US" sz="1250" dirty="0"/>
          </a:p>
        </p:txBody>
      </p:sp>
      <p:sp>
        <p:nvSpPr>
          <p:cNvPr id="45" name="Text 43"/>
          <p:cNvSpPr/>
          <p:nvPr/>
        </p:nvSpPr>
        <p:spPr>
          <a:xfrm>
            <a:off x="10734675" y="486798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vs. manual balance</a:t>
            </a:r>
            <a:endParaRPr lang="en-US" sz="1250" dirty="0"/>
          </a:p>
        </p:txBody>
      </p:sp>
      <p:sp>
        <p:nvSpPr>
          <p:cNvPr id="46" name="Shape 44"/>
          <p:cNvSpPr/>
          <p:nvPr/>
        </p:nvSpPr>
        <p:spPr>
          <a:xfrm>
            <a:off x="801410" y="5224939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7" name="Text 45"/>
          <p:cNvSpPr/>
          <p:nvPr/>
        </p:nvSpPr>
        <p:spPr>
          <a:xfrm>
            <a:off x="960477" y="532780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</a:t>
            </a:r>
            <a:endParaRPr lang="en-US" sz="1250" dirty="0"/>
          </a:p>
        </p:txBody>
      </p:sp>
      <p:sp>
        <p:nvSpPr>
          <p:cNvPr id="48" name="Text 46"/>
          <p:cNvSpPr/>
          <p:nvPr/>
        </p:nvSpPr>
        <p:spPr>
          <a:xfrm>
            <a:off x="2918341" y="5327809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+ Promptfoo</a:t>
            </a:r>
            <a:endParaRPr lang="en-US" sz="1250" dirty="0"/>
          </a:p>
        </p:txBody>
      </p:sp>
      <p:sp>
        <p:nvSpPr>
          <p:cNvPr id="49" name="Text 47"/>
          <p:cNvSpPr/>
          <p:nvPr/>
        </p:nvSpPr>
        <p:spPr>
          <a:xfrm>
            <a:off x="4872395" y="532780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evals, red-teaming, LLM judges</a:t>
            </a:r>
            <a:endParaRPr lang="en-US" sz="1250" dirty="0"/>
          </a:p>
        </p:txBody>
      </p:sp>
      <p:sp>
        <p:nvSpPr>
          <p:cNvPr id="50" name="Text 48"/>
          <p:cNvSpPr/>
          <p:nvPr/>
        </p:nvSpPr>
        <p:spPr>
          <a:xfrm>
            <a:off x="8129230" y="532780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Stateful agent testing</a:t>
            </a:r>
            <a:endParaRPr lang="en-US" sz="1250" dirty="0"/>
          </a:p>
        </p:txBody>
      </p:sp>
      <p:sp>
        <p:nvSpPr>
          <p:cNvPr id="51" name="Text 49"/>
          <p:cNvSpPr/>
          <p:nvPr/>
        </p:nvSpPr>
        <p:spPr>
          <a:xfrm>
            <a:off x="10734675" y="532780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Multi-agent challenges</a:t>
            </a:r>
            <a:endParaRPr lang="en-US" sz="1250" dirty="0"/>
          </a:p>
        </p:txBody>
      </p:sp>
      <p:sp>
        <p:nvSpPr>
          <p:cNvPr id="52" name="Shape 50"/>
          <p:cNvSpPr/>
          <p:nvPr/>
        </p:nvSpPr>
        <p:spPr>
          <a:xfrm>
            <a:off x="801410" y="5938838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3" name="Text 51"/>
          <p:cNvSpPr/>
          <p:nvPr/>
        </p:nvSpPr>
        <p:spPr>
          <a:xfrm>
            <a:off x="960477" y="604170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Debug</a:t>
            </a:r>
            <a:endParaRPr lang="en-US" sz="1250" dirty="0"/>
          </a:p>
        </p:txBody>
      </p:sp>
      <p:sp>
        <p:nvSpPr>
          <p:cNvPr id="54" name="Text 52"/>
          <p:cNvSpPr/>
          <p:nvPr/>
        </p:nvSpPr>
        <p:spPr>
          <a:xfrm>
            <a:off x="2918341" y="604170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endParaRPr lang="en-US" sz="1250" dirty="0"/>
          </a:p>
        </p:txBody>
      </p:sp>
      <p:sp>
        <p:nvSpPr>
          <p:cNvPr id="55" name="Text 53"/>
          <p:cNvSpPr/>
          <p:nvPr/>
        </p:nvSpPr>
        <p:spPr>
          <a:xfrm>
            <a:off x="4872395" y="604170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UI, security tests, logs</a:t>
            </a:r>
            <a:endParaRPr lang="en-US" sz="1250" dirty="0"/>
          </a:p>
        </p:txBody>
      </p:sp>
      <p:sp>
        <p:nvSpPr>
          <p:cNvPr id="56" name="Text 54"/>
          <p:cNvSpPr/>
          <p:nvPr/>
        </p:nvSpPr>
        <p:spPr>
          <a:xfrm>
            <a:off x="8129230" y="6041707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debugging</a:t>
            </a:r>
            <a:endParaRPr lang="en-US" sz="1250" dirty="0"/>
          </a:p>
        </p:txBody>
      </p:sp>
      <p:sp>
        <p:nvSpPr>
          <p:cNvPr id="57" name="Text 55"/>
          <p:cNvSpPr/>
          <p:nvPr/>
        </p:nvSpPr>
        <p:spPr>
          <a:xfrm>
            <a:off x="10734675" y="604170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Platform-specific; emerging</a:t>
            </a:r>
            <a:endParaRPr lang="en-US" sz="1250" dirty="0"/>
          </a:p>
        </p:txBody>
      </p:sp>
      <p:sp>
        <p:nvSpPr>
          <p:cNvPr id="58" name="Shape 56"/>
          <p:cNvSpPr/>
          <p:nvPr/>
        </p:nvSpPr>
        <p:spPr>
          <a:xfrm>
            <a:off x="801410" y="6398657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9" name="Text 57"/>
          <p:cNvSpPr/>
          <p:nvPr/>
        </p:nvSpPr>
        <p:spPr>
          <a:xfrm>
            <a:off x="960477" y="650152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</a:t>
            </a:r>
            <a:endParaRPr lang="en-US" sz="1250" dirty="0"/>
          </a:p>
        </p:txBody>
      </p:sp>
      <p:sp>
        <p:nvSpPr>
          <p:cNvPr id="60" name="Text 58"/>
          <p:cNvSpPr/>
          <p:nvPr/>
        </p:nvSpPr>
        <p:spPr>
          <a:xfrm>
            <a:off x="2918341" y="650152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Arize / Vertex AI</a:t>
            </a:r>
            <a:endParaRPr lang="en-US" sz="1250" dirty="0"/>
          </a:p>
        </p:txBody>
      </p:sp>
      <p:sp>
        <p:nvSpPr>
          <p:cNvPr id="61" name="Text 59"/>
          <p:cNvSpPr/>
          <p:nvPr/>
        </p:nvSpPr>
        <p:spPr>
          <a:xfrm>
            <a:off x="4872395" y="650152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Behaviour visibility, 6-point framework</a:t>
            </a:r>
            <a:endParaRPr lang="en-US" sz="1250" dirty="0"/>
          </a:p>
        </p:txBody>
      </p:sp>
      <p:sp>
        <p:nvSpPr>
          <p:cNvPr id="62" name="Text 60"/>
          <p:cNvSpPr/>
          <p:nvPr/>
        </p:nvSpPr>
        <p:spPr>
          <a:xfrm>
            <a:off x="8129230" y="6501527"/>
            <a:ext cx="2280404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bias prevention</a:t>
            </a:r>
            <a:endParaRPr lang="en-US" sz="1250" dirty="0"/>
          </a:p>
        </p:txBody>
      </p:sp>
      <p:sp>
        <p:nvSpPr>
          <p:cNvPr id="63" name="Text 61"/>
          <p:cNvSpPr/>
          <p:nvPr/>
        </p:nvSpPr>
        <p:spPr>
          <a:xfrm>
            <a:off x="10734675" y="650152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one-size-fits-all</a:t>
            </a:r>
            <a:endParaRPr lang="en-US" sz="1250" dirty="0"/>
          </a:p>
        </p:txBody>
      </p:sp>
      <p:sp>
        <p:nvSpPr>
          <p:cNvPr id="64" name="Text 62"/>
          <p:cNvSpPr/>
          <p:nvPr/>
        </p:nvSpPr>
        <p:spPr>
          <a:xfrm>
            <a:off x="793790" y="729876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Insight: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Diverse frameworks require domain-specific expertise, with LangSmith excelling in LLM ecosystems whilst hybrid setups demand custom integrations.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complete response format?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EE9E1B1-A832-3997-04C9-CE926832D885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The to collect enough information for AI to program for you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68378"/>
              </p:ext>
            </p:extLst>
          </p:nvPr>
        </p:nvGraphicFramePr>
        <p:xfrm>
          <a:off x="1006475" y="2277914"/>
          <a:ext cx="12617451" cy="581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38774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6972860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426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Single page html (for fast prototyping)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React (with Vite: </a:t>
            </a:r>
            <a:r>
              <a:rPr lang="en-US" altLang="zh-HK" sz="4000" dirty="0">
                <a:effectLst/>
              </a:rPr>
              <a:t>Vite is a modern frontend build tool</a:t>
            </a:r>
            <a:r>
              <a:rPr lang="en-US" sz="4000" dirty="0"/>
              <a:t>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altLang="zh-HK" sz="4000" dirty="0">
                <a:effectLst/>
              </a:rPr>
              <a:t>Fast Development Experience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Strong Ecosystem and Community Backing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Simplicity and Extensibility</a:t>
            </a:r>
          </a:p>
          <a:p>
            <a:pPr marL="1200150" lvl="1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ES Modules Facilitate UI Modularization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Break down UI rendering designs into separate files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Frameworks like React, Vue, or vanilla JS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r>
              <a:rPr lang="en-US" altLang="zh-HK" sz="4000" dirty="0">
                <a:effectLst/>
              </a:rPr>
              <a:t>Performance Benefits: Modules enable code-splitting </a:t>
            </a:r>
          </a:p>
          <a:p>
            <a:r>
              <a:rPr lang="en-US" altLang="zh-HK" sz="4000" dirty="0">
                <a:effectLst/>
              </a:rPr>
              <a:t>(lazy-loading parts of the UI) and removing unused code, </a:t>
            </a:r>
          </a:p>
          <a:p>
            <a:r>
              <a:rPr lang="en-US" altLang="zh-HK" sz="4000" dirty="0">
                <a:effectLst/>
              </a:rPr>
              <a:t>which is crucial for fast-loading UIs.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8979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461</TotalTime>
  <Words>4761</Words>
  <Application>Microsoft Office PowerPoint</Application>
  <PresentationFormat>Custom</PresentationFormat>
  <Paragraphs>533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-apple-system</vt:lpstr>
      <vt:lpstr>Inter</vt:lpstr>
      <vt:lpstr>Inter Bold</vt:lpstr>
      <vt:lpstr>Inter Light</vt:lpstr>
      <vt:lpstr>Menlo</vt:lpstr>
      <vt:lpstr>Aptos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SIT, Chun Yan Enoch [AIDCEC]</cp:lastModifiedBy>
  <cp:revision>15</cp:revision>
  <dcterms:created xsi:type="dcterms:W3CDTF">2025-10-22T01:43:24Z</dcterms:created>
  <dcterms:modified xsi:type="dcterms:W3CDTF">2025-10-22T09:24:55Z</dcterms:modified>
</cp:coreProperties>
</file>