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997700" cy="9271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C20DF60-B8C4-4F30-ADF7-ABAFA91712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Img"/>
          </p:nvPr>
        </p:nvSpPr>
        <p:spPr>
          <a:xfrm>
            <a:off x="1195560" y="154080"/>
            <a:ext cx="4635360" cy="3474720"/>
          </a:xfrm>
          <a:prstGeom prst="rect">
            <a:avLst/>
          </a:prstGeom>
        </p:spPr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2120" y="3746520"/>
            <a:ext cx="5627520" cy="5065920"/>
          </a:xfrm>
          <a:prstGeom prst="rect">
            <a:avLst/>
          </a:prstGeom>
        </p:spPr>
        <p:txBody>
          <a:bodyPr lIns="92520" rIns="92520" tIns="46440" bIns="4644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latin typeface="+mn-lt"/>
              </a:rPr>
              <a:t>Appendices: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62240" indent="-2880">
              <a:lnSpc>
                <a:spcPct val="100000"/>
              </a:lnSpc>
              <a:spcAft>
                <a:spcPts val="1196"/>
              </a:spcAft>
              <a:tabLst>
                <a:tab algn="l" pos="0"/>
              </a:tabLst>
            </a:pPr>
            <a:r>
              <a:rPr b="1" lang="en-US" sz="2000" spc="-1" strike="noStrike">
                <a:latin typeface="+mn-lt"/>
              </a:rPr>
              <a:t>PPBE Example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97</a:t>
            </a:r>
            <a:br/>
            <a:r>
              <a:rPr b="1" lang="en-US" sz="2000" spc="-1" strike="noStrike">
                <a:latin typeface="+mn-lt"/>
              </a:rPr>
              <a:t>Creation of the FY12 Budget</a:t>
            </a:r>
            <a:endParaRPr b="0" lang="en-US" sz="2000" spc="-1" strike="noStrike">
              <a:latin typeface="Arial"/>
            </a:endParaRPr>
          </a:p>
          <a:p>
            <a:pPr marL="462240" indent="-2880">
              <a:lnSpc>
                <a:spcPct val="100000"/>
              </a:lnSpc>
              <a:spcAft>
                <a:spcPts val="1196"/>
              </a:spcAft>
              <a:tabLst>
                <a:tab algn="l" pos="0"/>
              </a:tabLst>
            </a:pPr>
            <a:r>
              <a:rPr b="1" lang="en-US" sz="2000" spc="-1" strike="noStrike">
                <a:latin typeface="+mn-lt"/>
              </a:rPr>
              <a:t>Acronyms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98</a:t>
            </a:r>
            <a:endParaRPr b="0" lang="en-US" sz="2000" spc="-1" strike="noStrike">
              <a:latin typeface="Arial"/>
            </a:endParaRPr>
          </a:p>
          <a:p>
            <a:pPr marL="462240" indent="-2880">
              <a:lnSpc>
                <a:spcPct val="100000"/>
              </a:lnSpc>
              <a:spcAft>
                <a:spcPts val="1196"/>
              </a:spcAft>
              <a:tabLst>
                <a:tab algn="l" pos="0"/>
              </a:tabLst>
            </a:pPr>
            <a:r>
              <a:rPr b="1" lang="en-US" sz="2000" spc="-1" strike="noStrike">
                <a:latin typeface="+mn-lt"/>
              </a:rPr>
              <a:t>Getting Around Washington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	</a:t>
            </a:r>
            <a:r>
              <a:rPr b="1" lang="en-US" sz="2000" spc="-1" strike="noStrike">
                <a:latin typeface="+mn-lt"/>
              </a:rPr>
              <a:t>106</a:t>
            </a:r>
            <a:endParaRPr b="0" lang="en-US" sz="2000" spc="-1" strike="noStrike">
              <a:latin typeface="Arial"/>
            </a:endParaRPr>
          </a:p>
          <a:p>
            <a:pPr marL="743400" indent="-284040">
              <a:lnSpc>
                <a:spcPct val="100000"/>
              </a:lnSpc>
              <a:spcAft>
                <a:spcPts val="1196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143720" indent="-2268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143720" indent="-2268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143720" indent="-2268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1143720" indent="-2268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743400" indent="-2840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3" name="Rectangle 7"/>
          <p:cNvSpPr/>
          <p:nvPr/>
        </p:nvSpPr>
        <p:spPr>
          <a:xfrm>
            <a:off x="3964680" y="8984520"/>
            <a:ext cx="3031200" cy="284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April 2011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Rectangle 7"/>
          <p:cNvSpPr/>
          <p:nvPr/>
        </p:nvSpPr>
        <p:spPr>
          <a:xfrm>
            <a:off x="0" y="8984520"/>
            <a:ext cx="3031200" cy="284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5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150">
            <a:solidFill>
              <a:srgbClr val="0c2d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17"/>
          <p:cNvSpPr/>
          <p:nvPr/>
        </p:nvSpPr>
        <p:spPr>
          <a:xfrm>
            <a:off x="380880" y="1231560"/>
            <a:ext cx="8381880" cy="0"/>
          </a:xfrm>
          <a:prstGeom prst="line">
            <a:avLst/>
          </a:prstGeom>
          <a:ln w="57150">
            <a:solidFill>
              <a:srgbClr val="0c2d8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49" descr="afsymbol"/>
          <p:cNvPicPr/>
          <p:nvPr/>
        </p:nvPicPr>
        <p:blipFill>
          <a:blip r:embed="rId2"/>
          <a:stretch/>
        </p:blipFill>
        <p:spPr>
          <a:xfrm>
            <a:off x="392040" y="90360"/>
            <a:ext cx="1344240" cy="1060200"/>
          </a:xfrm>
          <a:prstGeom prst="rect">
            <a:avLst/>
          </a:prstGeom>
          <a:ln w="9525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/>
          <p:nvPr/>
        </p:nvSpPr>
        <p:spPr>
          <a:xfrm>
            <a:off x="7988400" y="6524640"/>
            <a:ext cx="114120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E8BCCE4-80C6-4F3D-AEE6-CFB7EBDCC9E8}" type="slidenum">
              <a:rPr b="0" lang="en-US" sz="1000" spc="-1" strike="noStrike">
                <a:solidFill>
                  <a:srgbClr val="969696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8" name="Heading"/>
          <p:cNvSpPr/>
          <p:nvPr/>
        </p:nvSpPr>
        <p:spPr>
          <a:xfrm>
            <a:off x="1828800" y="41400"/>
            <a:ext cx="691632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1" i="1" lang="en-US" sz="3200" spc="-1" strike="noStrike">
                <a:solidFill>
                  <a:srgbClr val="151c77"/>
                </a:solidFill>
                <a:latin typeface="Calibri"/>
                <a:ea typeface="DejaVu Sans"/>
              </a:rPr>
              <a:t>Heading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Content"/>
          <p:cNvSpPr/>
          <p:nvPr/>
        </p:nvSpPr>
        <p:spPr>
          <a:xfrm>
            <a:off x="457200" y="1273320"/>
            <a:ext cx="8372520" cy="432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914400"/>
                <a:tab algn="r" pos="805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Content 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Bottom Callout"/>
          <p:cNvSpPr/>
          <p:nvPr/>
        </p:nvSpPr>
        <p:spPr>
          <a:xfrm>
            <a:off x="378000" y="5565600"/>
            <a:ext cx="8380080" cy="820440"/>
          </a:xfrm>
          <a:prstGeom prst="rect">
            <a:avLst/>
          </a:prstGeom>
          <a:solidFill>
            <a:srgbClr val="0c2d8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Bottom Callout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cc"/>
      </a:hlink>
      <a:folHlink>
        <a:srgbClr val="3366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cc"/>
      </a:hlink>
      <a:folHlink>
        <a:srgbClr val="3366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>
  <documentManagement>
    <Milestone xmlns="dae12f32-8c60-43bb-a0bd-82a9b187a91d">None</Mileston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16DA4241DF204898F0A3BA2BB8B8E4" ma:contentTypeVersion="1" ma:contentTypeDescription="Create a new document." ma:contentTypeScope="" ma:versionID="6e83db694bb5e7d9f0e465ffedd56bdd">
  <xsd:schema xmlns:xsd="http://www.w3.org/2001/XMLSchema" xmlns:xs="http://www.w3.org/2001/XMLSchema" xmlns:p="http://schemas.microsoft.com/office/2006/metadata/properties" xmlns:ns2="dae12f32-8c60-43bb-a0bd-82a9b187a91d" targetNamespace="http://schemas.microsoft.com/office/2006/metadata/properties" ma:root="true" ma:fieldsID="5e489fe5a01ff678c71c24a40d57a645" ns2:_="">
    <xsd:import namespace="dae12f32-8c60-43bb-a0bd-82a9b187a91d"/>
    <xsd:element name="properties">
      <xsd:complexType>
        <xsd:sequence>
          <xsd:element name="documentManagement">
            <xsd:complexType>
              <xsd:all>
                <xsd:element ref="ns2:Mileston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12f32-8c60-43bb-a0bd-82a9b187a91d" elementFormDefault="qualified">
    <xsd:import namespace="http://schemas.microsoft.com/office/2006/documentManagement/types"/>
    <xsd:import namespace="http://schemas.microsoft.com/office/infopath/2007/PartnerControls"/>
    <xsd:element name="Milestone" ma:index="8" ma:displayName="Milestone" ma:default="None" ma:description="Please specify if the item is Milestone Specific." ma:format="Dropdown" ma:internalName="Milestone">
      <xsd:simpleType>
        <xsd:restriction base="dms:Choice">
          <xsd:enumeration value="None"/>
          <xsd:enumeration value="Pre-Milestone A"/>
          <xsd:enumeration value="Pre-Milestone B"/>
          <xsd:enumeration value="Pre-Milestone 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4B20AD-EE09-4ABC-97DD-FF3AA7D3FB24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ae12f32-8c60-43bb-a0bd-82a9b187a91d"/>
  </ds:schemaRefs>
</ds:datastoreItem>
</file>

<file path=customXml/itemProps2.xml><?xml version="1.0" encoding="utf-8"?>
<ds:datastoreItem xmlns:ds="http://schemas.openxmlformats.org/officeDocument/2006/customXml" ds:itemID="{85BA4A99-B1C6-4205-A3BA-4347C71F2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e12f32-8c60-43bb-a0bd-82a9b187a9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A9EE57-00E7-486E-AB9A-F5746669E3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C:\TEMP\USAF(Unclas).pot</Template>
  <TotalTime>121691</TotalTime>
  <Application>LibreOffice/7.1.1.2$Windows_X86_64 LibreOffice_project/fe0b08f4af1bacafe4c7ecc87ce55bb426164676</Application>
  <AppVersion>15.0000</AppVersion>
  <Words>34661</Words>
  <Paragraphs>4672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2000-08-15T11:15:33Z</dcterms:created>
  <dc:creator>Rizzo</dc:creator>
  <dc:description/>
  <dc:language>en-US</dc:language>
  <cp:lastModifiedBy/>
  <cp:lastPrinted>2002-09-25T15:06:38Z</cp:lastPrinted>
  <dcterms:modified xsi:type="dcterms:W3CDTF">2021-04-26T01:29:00Z</dcterms:modified>
  <cp:revision>4098</cp:revision>
  <dc:subject/>
  <dc:title>Air Force Acquisition AO 101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0x010100BC16DA4241DF204898F0A3BA2BB8B8E4</vt:lpwstr>
  </property>
  <property fmtid="{D5CDD505-2E9C-101B-9397-08002B2CF9AE}" pid="3" name="HiddenSlides">
    <vt:i4>38</vt:i4>
  </property>
  <property fmtid="{D5CDD505-2E9C-101B-9397-08002B2CF9AE}" pid="4" name="Notes">
    <vt:i4>106</vt:i4>
  </property>
  <property fmtid="{D5CDD505-2E9C-101B-9397-08002B2CF9AE}" pid="5" name="PresentationFormat">
    <vt:lpwstr>On-screen Show (4:3)</vt:lpwstr>
  </property>
  <property fmtid="{D5CDD505-2E9C-101B-9397-08002B2CF9AE}" pid="6" name="Slides">
    <vt:i4>106</vt:i4>
  </property>
</Properties>
</file>