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82" r:id="rId5"/>
    <p:sldMasterId id="2147483694" r:id="rId6"/>
  </p:sldMasterIdLst>
  <p:notesMasterIdLst>
    <p:notesMasterId r:id="rId32"/>
  </p:notesMasterIdLst>
  <p:handoutMasterIdLst>
    <p:handoutMasterId r:id="rId33"/>
  </p:handoutMasterIdLst>
  <p:sldIdLst>
    <p:sldId id="260" r:id="rId7"/>
    <p:sldId id="276" r:id="rId8"/>
    <p:sldId id="277" r:id="rId9"/>
    <p:sldId id="278" r:id="rId10"/>
    <p:sldId id="279" r:id="rId11"/>
    <p:sldId id="305" r:id="rId12"/>
    <p:sldId id="280" r:id="rId13"/>
    <p:sldId id="306" r:id="rId14"/>
    <p:sldId id="307" r:id="rId15"/>
    <p:sldId id="310" r:id="rId16"/>
    <p:sldId id="308" r:id="rId17"/>
    <p:sldId id="309" r:id="rId18"/>
    <p:sldId id="319" r:id="rId19"/>
    <p:sldId id="311" r:id="rId20"/>
    <p:sldId id="315" r:id="rId21"/>
    <p:sldId id="313" r:id="rId22"/>
    <p:sldId id="269" r:id="rId23"/>
    <p:sldId id="318" r:id="rId24"/>
    <p:sldId id="316" r:id="rId25"/>
    <p:sldId id="317" r:id="rId26"/>
    <p:sldId id="320" r:id="rId27"/>
    <p:sldId id="263" r:id="rId28"/>
    <p:sldId id="321" r:id="rId29"/>
    <p:sldId id="274" r:id="rId30"/>
    <p:sldId id="27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A5CCF0-D801-A74B-9F26-61892DA51347}" v="1" dt="2023-04-06T15:38:12.9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2" autoAdjust="0"/>
    <p:restoredTop sz="74265"/>
  </p:normalViewPr>
  <p:slideViewPr>
    <p:cSldViewPr snapToGrid="0" snapToObjects="1">
      <p:cViewPr varScale="1">
        <p:scale>
          <a:sx n="76" d="100"/>
          <a:sy n="76" d="100"/>
        </p:scale>
        <p:origin x="1296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microsoft.com/office/2015/10/relationships/revisionInfo" Target="revisionInfo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oche Chow" userId="fc7ea27f513cb0b6" providerId="LiveId" clId="{50A5CCF0-D801-A74B-9F26-61892DA51347}"/>
    <pc:docChg chg="custSel modSld">
      <pc:chgData name="Enoche Chow" userId="fc7ea27f513cb0b6" providerId="LiveId" clId="{50A5CCF0-D801-A74B-9F26-61892DA51347}" dt="2023-04-06T17:02:12.314" v="4683" actId="20577"/>
      <pc:docMkLst>
        <pc:docMk/>
      </pc:docMkLst>
      <pc:sldChg chg="modTransition">
        <pc:chgData name="Enoche Chow" userId="fc7ea27f513cb0b6" providerId="LiveId" clId="{50A5CCF0-D801-A74B-9F26-61892DA51347}" dt="2023-04-06T16:59:14.493" v="4611"/>
        <pc:sldMkLst>
          <pc:docMk/>
          <pc:sldMk cId="1024973713" sldId="260"/>
        </pc:sldMkLst>
      </pc:sldChg>
      <pc:sldChg chg="modSp mod">
        <pc:chgData name="Enoche Chow" userId="fc7ea27f513cb0b6" providerId="LiveId" clId="{50A5CCF0-D801-A74B-9F26-61892DA51347}" dt="2023-04-06T16:33:17.270" v="4271" actId="15"/>
        <pc:sldMkLst>
          <pc:docMk/>
          <pc:sldMk cId="1086767091" sldId="263"/>
        </pc:sldMkLst>
        <pc:spChg chg="mod">
          <ac:chgData name="Enoche Chow" userId="fc7ea27f513cb0b6" providerId="LiveId" clId="{50A5CCF0-D801-A74B-9F26-61892DA51347}" dt="2023-04-06T16:33:17.270" v="4271" actId="15"/>
          <ac:spMkLst>
            <pc:docMk/>
            <pc:sldMk cId="1086767091" sldId="263"/>
            <ac:spMk id="3" creationId="{00000000-0000-0000-0000-000000000000}"/>
          </ac:spMkLst>
        </pc:spChg>
      </pc:sldChg>
      <pc:sldChg chg="modTransition modNotesTx">
        <pc:chgData name="Enoche Chow" userId="fc7ea27f513cb0b6" providerId="LiveId" clId="{50A5CCF0-D801-A74B-9F26-61892DA51347}" dt="2023-04-06T16:59:14.493" v="4611"/>
        <pc:sldMkLst>
          <pc:docMk/>
          <pc:sldMk cId="3618721400" sldId="269"/>
        </pc:sldMkLst>
      </pc:sldChg>
      <pc:sldChg chg="addSp modSp mod">
        <pc:chgData name="Enoche Chow" userId="fc7ea27f513cb0b6" providerId="LiveId" clId="{50A5CCF0-D801-A74B-9F26-61892DA51347}" dt="2023-04-06T16:28:52.194" v="4017" actId="1076"/>
        <pc:sldMkLst>
          <pc:docMk/>
          <pc:sldMk cId="1743292136" sldId="274"/>
        </pc:sldMkLst>
        <pc:spChg chg="mod">
          <ac:chgData name="Enoche Chow" userId="fc7ea27f513cb0b6" providerId="LiveId" clId="{50A5CCF0-D801-A74B-9F26-61892DA51347}" dt="2023-04-06T16:28:52.194" v="4017" actId="1076"/>
          <ac:spMkLst>
            <pc:docMk/>
            <pc:sldMk cId="1743292136" sldId="274"/>
            <ac:spMk id="3" creationId="{2A9FBA6E-35DE-4593-B2FC-550C55A307C8}"/>
          </ac:spMkLst>
        </pc:spChg>
        <pc:picChg chg="add mod">
          <ac:chgData name="Enoche Chow" userId="fc7ea27f513cb0b6" providerId="LiveId" clId="{50A5CCF0-D801-A74B-9F26-61892DA51347}" dt="2023-04-06T16:28:26.625" v="4002"/>
          <ac:picMkLst>
            <pc:docMk/>
            <pc:sldMk cId="1743292136" sldId="274"/>
            <ac:picMk id="4" creationId="{4399DF29-16B6-B644-BFD3-FC62E1A99A0F}"/>
          </ac:picMkLst>
        </pc:picChg>
      </pc:sldChg>
      <pc:sldChg chg="modTransition modNotesTx">
        <pc:chgData name="Enoche Chow" userId="fc7ea27f513cb0b6" providerId="LiveId" clId="{50A5CCF0-D801-A74B-9F26-61892DA51347}" dt="2023-04-06T16:59:14.493" v="4611"/>
        <pc:sldMkLst>
          <pc:docMk/>
          <pc:sldMk cId="3099741747" sldId="276"/>
        </pc:sldMkLst>
      </pc:sldChg>
      <pc:sldChg chg="modSp modTransition modNotesTx">
        <pc:chgData name="Enoche Chow" userId="fc7ea27f513cb0b6" providerId="LiveId" clId="{50A5CCF0-D801-A74B-9F26-61892DA51347}" dt="2023-04-06T16:59:14.493" v="4611"/>
        <pc:sldMkLst>
          <pc:docMk/>
          <pc:sldMk cId="3749549508" sldId="277"/>
        </pc:sldMkLst>
        <pc:spChg chg="mod">
          <ac:chgData name="Enoche Chow" userId="fc7ea27f513cb0b6" providerId="LiveId" clId="{50A5CCF0-D801-A74B-9F26-61892DA51347}" dt="2023-04-06T16:38:22.563" v="4342" actId="20577"/>
          <ac:spMkLst>
            <pc:docMk/>
            <pc:sldMk cId="3749549508" sldId="277"/>
            <ac:spMk id="3" creationId="{B3025083-99DD-578F-02A7-8E97D80789DF}"/>
          </ac:spMkLst>
        </pc:spChg>
      </pc:sldChg>
      <pc:sldChg chg="modSp mod modTransition modNotesTx">
        <pc:chgData name="Enoche Chow" userId="fc7ea27f513cb0b6" providerId="LiveId" clId="{50A5CCF0-D801-A74B-9F26-61892DA51347}" dt="2023-04-06T16:49:47.937" v="4515"/>
        <pc:sldMkLst>
          <pc:docMk/>
          <pc:sldMk cId="3896799289" sldId="278"/>
        </pc:sldMkLst>
        <pc:spChg chg="mod">
          <ac:chgData name="Enoche Chow" userId="fc7ea27f513cb0b6" providerId="LiveId" clId="{50A5CCF0-D801-A74B-9F26-61892DA51347}" dt="2023-04-06T15:51:40.575" v="1280" actId="1076"/>
          <ac:spMkLst>
            <pc:docMk/>
            <pc:sldMk cId="3896799289" sldId="278"/>
            <ac:spMk id="6" creationId="{64A8C5A5-7E5B-F64B-8558-40DB5362E078}"/>
          </ac:spMkLst>
        </pc:spChg>
      </pc:sldChg>
      <pc:sldChg chg="modSp mod modTransition modNotesTx">
        <pc:chgData name="Enoche Chow" userId="fc7ea27f513cb0b6" providerId="LiveId" clId="{50A5CCF0-D801-A74B-9F26-61892DA51347}" dt="2023-04-06T16:49:47.937" v="4515"/>
        <pc:sldMkLst>
          <pc:docMk/>
          <pc:sldMk cId="2522765335" sldId="279"/>
        </pc:sldMkLst>
        <pc:spChg chg="mod">
          <ac:chgData name="Enoche Chow" userId="fc7ea27f513cb0b6" providerId="LiveId" clId="{50A5CCF0-D801-A74B-9F26-61892DA51347}" dt="2023-04-06T16:41:50.487" v="4391" actId="20577"/>
          <ac:spMkLst>
            <pc:docMk/>
            <pc:sldMk cId="2522765335" sldId="279"/>
            <ac:spMk id="2" creationId="{19B7B5F3-3F52-8FA0-44FB-60D50634B283}"/>
          </ac:spMkLst>
        </pc:spChg>
        <pc:spChg chg="mod">
          <ac:chgData name="Enoche Chow" userId="fc7ea27f513cb0b6" providerId="LiveId" clId="{50A5CCF0-D801-A74B-9F26-61892DA51347}" dt="2023-04-06T16:41:54.291" v="4393" actId="20577"/>
          <ac:spMkLst>
            <pc:docMk/>
            <pc:sldMk cId="2522765335" sldId="279"/>
            <ac:spMk id="3" creationId="{2FFB0256-58B7-03A6-7A79-0105653FE2F3}"/>
          </ac:spMkLst>
        </pc:spChg>
        <pc:spChg chg="mod">
          <ac:chgData name="Enoche Chow" userId="fc7ea27f513cb0b6" providerId="LiveId" clId="{50A5CCF0-D801-A74B-9F26-61892DA51347}" dt="2023-04-06T15:52:48.252" v="1369" actId="20577"/>
          <ac:spMkLst>
            <pc:docMk/>
            <pc:sldMk cId="2522765335" sldId="279"/>
            <ac:spMk id="47" creationId="{7A020ED7-53ED-0625-4E5D-475D177682E0}"/>
          </ac:spMkLst>
        </pc:spChg>
      </pc:sldChg>
      <pc:sldChg chg="addSp modSp mod modTransition modNotesTx">
        <pc:chgData name="Enoche Chow" userId="fc7ea27f513cb0b6" providerId="LiveId" clId="{50A5CCF0-D801-A74B-9F26-61892DA51347}" dt="2023-04-06T16:50:08.505" v="4522" actId="20577"/>
        <pc:sldMkLst>
          <pc:docMk/>
          <pc:sldMk cId="4213364925" sldId="280"/>
        </pc:sldMkLst>
        <pc:picChg chg="add mod">
          <ac:chgData name="Enoche Chow" userId="fc7ea27f513cb0b6" providerId="LiveId" clId="{50A5CCF0-D801-A74B-9F26-61892DA51347}" dt="2023-04-06T15:58:08.854" v="1712" actId="1076"/>
          <ac:picMkLst>
            <pc:docMk/>
            <pc:sldMk cId="4213364925" sldId="280"/>
            <ac:picMk id="8" creationId="{27FEC103-8D9C-684D-93EE-367445108E5F}"/>
          </ac:picMkLst>
        </pc:picChg>
      </pc:sldChg>
      <pc:sldChg chg="modTransition modNotesTx">
        <pc:chgData name="Enoche Chow" userId="fc7ea27f513cb0b6" providerId="LiveId" clId="{50A5CCF0-D801-A74B-9F26-61892DA51347}" dt="2023-04-06T16:59:14.493" v="4611"/>
        <pc:sldMkLst>
          <pc:docMk/>
          <pc:sldMk cId="4241089061" sldId="305"/>
        </pc:sldMkLst>
      </pc:sldChg>
      <pc:sldChg chg="modNotesTx">
        <pc:chgData name="Enoche Chow" userId="fc7ea27f513cb0b6" providerId="LiveId" clId="{50A5CCF0-D801-A74B-9F26-61892DA51347}" dt="2023-04-06T16:50:51.164" v="4523" actId="20577"/>
        <pc:sldMkLst>
          <pc:docMk/>
          <pc:sldMk cId="3631496865" sldId="306"/>
        </pc:sldMkLst>
      </pc:sldChg>
      <pc:sldChg chg="modNotesTx">
        <pc:chgData name="Enoche Chow" userId="fc7ea27f513cb0b6" providerId="LiveId" clId="{50A5CCF0-D801-A74B-9F26-61892DA51347}" dt="2023-04-06T16:51:57.734" v="4540" actId="20577"/>
        <pc:sldMkLst>
          <pc:docMk/>
          <pc:sldMk cId="3349617485" sldId="307"/>
        </pc:sldMkLst>
      </pc:sldChg>
      <pc:sldChg chg="modTransition modNotesTx">
        <pc:chgData name="Enoche Chow" userId="fc7ea27f513cb0b6" providerId="LiveId" clId="{50A5CCF0-D801-A74B-9F26-61892DA51347}" dt="2023-04-06T16:59:14.493" v="4611"/>
        <pc:sldMkLst>
          <pc:docMk/>
          <pc:sldMk cId="3144176555" sldId="308"/>
        </pc:sldMkLst>
      </pc:sldChg>
      <pc:sldChg chg="modTransition modNotesTx">
        <pc:chgData name="Enoche Chow" userId="fc7ea27f513cb0b6" providerId="LiveId" clId="{50A5CCF0-D801-A74B-9F26-61892DA51347}" dt="2023-04-06T16:59:14.493" v="4611"/>
        <pc:sldMkLst>
          <pc:docMk/>
          <pc:sldMk cId="882978885" sldId="309"/>
        </pc:sldMkLst>
      </pc:sldChg>
      <pc:sldChg chg="modNotesTx">
        <pc:chgData name="Enoche Chow" userId="fc7ea27f513cb0b6" providerId="LiveId" clId="{50A5CCF0-D801-A74B-9F26-61892DA51347}" dt="2023-04-06T16:05:49.138" v="2407" actId="20577"/>
        <pc:sldMkLst>
          <pc:docMk/>
          <pc:sldMk cId="117005942" sldId="310"/>
        </pc:sldMkLst>
      </pc:sldChg>
      <pc:sldChg chg="modTransition modNotesTx">
        <pc:chgData name="Enoche Chow" userId="fc7ea27f513cb0b6" providerId="LiveId" clId="{50A5CCF0-D801-A74B-9F26-61892DA51347}" dt="2023-04-06T16:59:14.493" v="4611"/>
        <pc:sldMkLst>
          <pc:docMk/>
          <pc:sldMk cId="2400633290" sldId="311"/>
        </pc:sldMkLst>
      </pc:sldChg>
      <pc:sldChg chg="modTransition modNotesTx">
        <pc:chgData name="Enoche Chow" userId="fc7ea27f513cb0b6" providerId="LiveId" clId="{50A5CCF0-D801-A74B-9F26-61892DA51347}" dt="2023-04-06T16:59:14.493" v="4611"/>
        <pc:sldMkLst>
          <pc:docMk/>
          <pc:sldMk cId="1254714607" sldId="313"/>
        </pc:sldMkLst>
      </pc:sldChg>
      <pc:sldChg chg="modTransition modNotesTx">
        <pc:chgData name="Enoche Chow" userId="fc7ea27f513cb0b6" providerId="LiveId" clId="{50A5CCF0-D801-A74B-9F26-61892DA51347}" dt="2023-04-06T16:59:14.493" v="4611"/>
        <pc:sldMkLst>
          <pc:docMk/>
          <pc:sldMk cId="3811120162" sldId="315"/>
        </pc:sldMkLst>
      </pc:sldChg>
      <pc:sldChg chg="modNotesTx">
        <pc:chgData name="Enoche Chow" userId="fc7ea27f513cb0b6" providerId="LiveId" clId="{50A5CCF0-D801-A74B-9F26-61892DA51347}" dt="2023-04-06T16:25:29.201" v="3946" actId="20577"/>
        <pc:sldMkLst>
          <pc:docMk/>
          <pc:sldMk cId="4048585518" sldId="316"/>
        </pc:sldMkLst>
      </pc:sldChg>
      <pc:sldChg chg="modSp mod modNotesTx">
        <pc:chgData name="Enoche Chow" userId="fc7ea27f513cb0b6" providerId="LiveId" clId="{50A5CCF0-D801-A74B-9F26-61892DA51347}" dt="2023-04-06T17:01:33.871" v="4676" actId="20577"/>
        <pc:sldMkLst>
          <pc:docMk/>
          <pc:sldMk cId="1277836829" sldId="317"/>
        </pc:sldMkLst>
        <pc:spChg chg="mod">
          <ac:chgData name="Enoche Chow" userId="fc7ea27f513cb0b6" providerId="LiveId" clId="{50A5CCF0-D801-A74B-9F26-61892DA51347}" dt="2023-04-06T17:01:33.871" v="4676" actId="20577"/>
          <ac:spMkLst>
            <pc:docMk/>
            <pc:sldMk cId="1277836829" sldId="317"/>
            <ac:spMk id="4" creationId="{71EFC9D6-D473-E94A-A352-CEDA2751775C}"/>
          </ac:spMkLst>
        </pc:spChg>
      </pc:sldChg>
      <pc:sldChg chg="modSp mod modTransition modNotesTx">
        <pc:chgData name="Enoche Chow" userId="fc7ea27f513cb0b6" providerId="LiveId" clId="{50A5CCF0-D801-A74B-9F26-61892DA51347}" dt="2023-04-06T16:59:52.616" v="4636" actId="20577"/>
        <pc:sldMkLst>
          <pc:docMk/>
          <pc:sldMk cId="1139903717" sldId="318"/>
        </pc:sldMkLst>
        <pc:spChg chg="mod">
          <ac:chgData name="Enoche Chow" userId="fc7ea27f513cb0b6" providerId="LiveId" clId="{50A5CCF0-D801-A74B-9F26-61892DA51347}" dt="2023-04-06T16:21:57.866" v="3703" actId="255"/>
          <ac:spMkLst>
            <pc:docMk/>
            <pc:sldMk cId="1139903717" sldId="318"/>
            <ac:spMk id="3" creationId="{5CDB16AE-1DCF-4B4F-BF3C-4DB93346ADC0}"/>
          </ac:spMkLst>
        </pc:spChg>
      </pc:sldChg>
      <pc:sldChg chg="modTransition modNotesTx">
        <pc:chgData name="Enoche Chow" userId="fc7ea27f513cb0b6" providerId="LiveId" clId="{50A5CCF0-D801-A74B-9F26-61892DA51347}" dt="2023-04-06T16:59:14.493" v="4611"/>
        <pc:sldMkLst>
          <pc:docMk/>
          <pc:sldMk cId="3904948581" sldId="319"/>
        </pc:sldMkLst>
      </pc:sldChg>
      <pc:sldChg chg="modSp mod modNotesTx">
        <pc:chgData name="Enoche Chow" userId="fc7ea27f513cb0b6" providerId="LiveId" clId="{50A5CCF0-D801-A74B-9F26-61892DA51347}" dt="2023-04-06T17:02:12.314" v="4683" actId="20577"/>
        <pc:sldMkLst>
          <pc:docMk/>
          <pc:sldMk cId="3674446772" sldId="320"/>
        </pc:sldMkLst>
        <pc:spChg chg="mod">
          <ac:chgData name="Enoche Chow" userId="fc7ea27f513cb0b6" providerId="LiveId" clId="{50A5CCF0-D801-A74B-9F26-61892DA51347}" dt="2023-04-06T16:30:45.865" v="4176" actId="20577"/>
          <ac:spMkLst>
            <pc:docMk/>
            <pc:sldMk cId="3674446772" sldId="320"/>
            <ac:spMk id="3" creationId="{7F125F4D-68C0-0040-82B7-E706C0A1F5AC}"/>
          </ac:spMkLst>
        </pc:spChg>
      </pc:sldChg>
    </pc:docChg>
  </pc:docChgLst>
  <pc:docChgLst>
    <pc:chgData name="Enoche Chow" userId="fc7ea27f513cb0b6" providerId="LiveId" clId="{E0A7724E-CDCD-443D-9F60-2ED9F95F1F00}"/>
    <pc:docChg chg="custSel modSld">
      <pc:chgData name="Enoche Chow" userId="fc7ea27f513cb0b6" providerId="LiveId" clId="{E0A7724E-CDCD-443D-9F60-2ED9F95F1F00}" dt="2022-08-20T04:59:03.213" v="117" actId="20577"/>
      <pc:docMkLst>
        <pc:docMk/>
      </pc:docMkLst>
      <pc:sldChg chg="modSp mod">
        <pc:chgData name="Enoche Chow" userId="fc7ea27f513cb0b6" providerId="LiveId" clId="{E0A7724E-CDCD-443D-9F60-2ED9F95F1F00}" dt="2022-08-20T04:52:03.038" v="29" actId="6549"/>
        <pc:sldMkLst>
          <pc:docMk/>
          <pc:sldMk cId="2522765335" sldId="279"/>
        </pc:sldMkLst>
        <pc:spChg chg="mod">
          <ac:chgData name="Enoche Chow" userId="fc7ea27f513cb0b6" providerId="LiveId" clId="{E0A7724E-CDCD-443D-9F60-2ED9F95F1F00}" dt="2022-08-20T04:50:37.366" v="1" actId="20577"/>
          <ac:spMkLst>
            <pc:docMk/>
            <pc:sldMk cId="2522765335" sldId="279"/>
            <ac:spMk id="3" creationId="{2FFB0256-58B7-03A6-7A79-0105653FE2F3}"/>
          </ac:spMkLst>
        </pc:spChg>
        <pc:spChg chg="mod">
          <ac:chgData name="Enoche Chow" userId="fc7ea27f513cb0b6" providerId="LiveId" clId="{E0A7724E-CDCD-443D-9F60-2ED9F95F1F00}" dt="2022-08-20T04:52:03.038" v="29" actId="6549"/>
          <ac:spMkLst>
            <pc:docMk/>
            <pc:sldMk cId="2522765335" sldId="279"/>
            <ac:spMk id="47" creationId="{7A020ED7-53ED-0625-4E5D-475D177682E0}"/>
          </ac:spMkLst>
        </pc:spChg>
      </pc:sldChg>
      <pc:sldChg chg="modSp mod">
        <pc:chgData name="Enoche Chow" userId="fc7ea27f513cb0b6" providerId="LiveId" clId="{E0A7724E-CDCD-443D-9F60-2ED9F95F1F00}" dt="2022-08-20T04:54:22.309" v="30" actId="20577"/>
        <pc:sldMkLst>
          <pc:docMk/>
          <pc:sldMk cId="2491085005" sldId="281"/>
        </pc:sldMkLst>
        <pc:spChg chg="mod">
          <ac:chgData name="Enoche Chow" userId="fc7ea27f513cb0b6" providerId="LiveId" clId="{E0A7724E-CDCD-443D-9F60-2ED9F95F1F00}" dt="2022-08-20T04:54:22.309" v="30" actId="20577"/>
          <ac:spMkLst>
            <pc:docMk/>
            <pc:sldMk cId="2491085005" sldId="281"/>
            <ac:spMk id="3" creationId="{F2EEE146-29F7-A266-3B17-8BE75FF27455}"/>
          </ac:spMkLst>
        </pc:spChg>
      </pc:sldChg>
      <pc:sldChg chg="modSp mod">
        <pc:chgData name="Enoche Chow" userId="fc7ea27f513cb0b6" providerId="LiveId" clId="{E0A7724E-CDCD-443D-9F60-2ED9F95F1F00}" dt="2022-08-20T04:59:03.213" v="117" actId="20577"/>
        <pc:sldMkLst>
          <pc:docMk/>
          <pc:sldMk cId="3220980827" sldId="282"/>
        </pc:sldMkLst>
        <pc:spChg chg="mod">
          <ac:chgData name="Enoche Chow" userId="fc7ea27f513cb0b6" providerId="LiveId" clId="{E0A7724E-CDCD-443D-9F60-2ED9F95F1F00}" dt="2022-08-20T04:59:03.213" v="117" actId="20577"/>
          <ac:spMkLst>
            <pc:docMk/>
            <pc:sldMk cId="3220980827" sldId="282"/>
            <ac:spMk id="3" creationId="{95C76F51-1B23-58CC-7679-48F96219464B}"/>
          </ac:spMkLst>
        </pc:spChg>
        <pc:spChg chg="mod">
          <ac:chgData name="Enoche Chow" userId="fc7ea27f513cb0b6" providerId="LiveId" clId="{E0A7724E-CDCD-443D-9F60-2ED9F95F1F00}" dt="2022-08-20T04:57:09.516" v="37" actId="20577"/>
          <ac:spMkLst>
            <pc:docMk/>
            <pc:sldMk cId="3220980827" sldId="282"/>
            <ac:spMk id="6" creationId="{31F2C9E3-71D7-DAFF-C360-8D15C07E21C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D25265-6120-4C8D-9A86-0B10E3E6D13D}" type="doc">
      <dgm:prSet loTypeId="urn:microsoft.com/office/officeart/2005/8/layout/hProcess9" loCatId="process" qsTypeId="urn:microsoft.com/office/officeart/2005/8/quickstyle/simple1" qsCatId="simple" csTypeId="urn:microsoft.com/office/officeart/2005/8/colors/accent0_2" csCatId="mainScheme" phldr="1"/>
      <dgm:spPr/>
    </dgm:pt>
    <dgm:pt modelId="{1417F5E3-B499-4010-AF83-F4BB465AFB35}">
      <dgm:prSet phldrT="[Text]"/>
      <dgm:spPr/>
      <dgm:t>
        <a:bodyPr/>
        <a:lstStyle/>
        <a:p>
          <a:r>
            <a:rPr lang="en-SG" dirty="0">
              <a:solidFill>
                <a:schemeClr val="bg1">
                  <a:lumMod val="65000"/>
                </a:schemeClr>
              </a:solidFill>
            </a:rPr>
            <a:t>Search</a:t>
          </a:r>
        </a:p>
      </dgm:t>
    </dgm:pt>
    <dgm:pt modelId="{F9AD8C14-12B6-4903-B668-9B93FFE10BE0}" type="parTrans" cxnId="{B18961CE-9221-4B60-A150-D62F3969FDD9}">
      <dgm:prSet/>
      <dgm:spPr/>
      <dgm:t>
        <a:bodyPr/>
        <a:lstStyle/>
        <a:p>
          <a:endParaRPr lang="en-SG"/>
        </a:p>
      </dgm:t>
    </dgm:pt>
    <dgm:pt modelId="{5DDBBD00-FD5D-4B84-B9DD-0CBE7B297A35}" type="sibTrans" cxnId="{B18961CE-9221-4B60-A150-D62F3969FDD9}">
      <dgm:prSet/>
      <dgm:spPr/>
      <dgm:t>
        <a:bodyPr/>
        <a:lstStyle/>
        <a:p>
          <a:endParaRPr lang="en-SG"/>
        </a:p>
      </dgm:t>
    </dgm:pt>
    <dgm:pt modelId="{90A6334F-FDEA-4D7F-801F-7D1F907B916D}">
      <dgm:prSet phldrT="[Text]"/>
      <dgm:spPr/>
      <dgm:t>
        <a:bodyPr/>
        <a:lstStyle/>
        <a:p>
          <a:r>
            <a:rPr lang="en-SG" dirty="0"/>
            <a:t>Click</a:t>
          </a:r>
        </a:p>
      </dgm:t>
    </dgm:pt>
    <dgm:pt modelId="{9441CA21-3E24-49F1-BB6C-A0FEC41F301A}" type="parTrans" cxnId="{C702F976-8D1D-4BD9-BDA1-3B25EC249D80}">
      <dgm:prSet/>
      <dgm:spPr/>
      <dgm:t>
        <a:bodyPr/>
        <a:lstStyle/>
        <a:p>
          <a:endParaRPr lang="en-SG"/>
        </a:p>
      </dgm:t>
    </dgm:pt>
    <dgm:pt modelId="{29767C04-D50F-4C32-8A14-AE44560FBE6B}" type="sibTrans" cxnId="{C702F976-8D1D-4BD9-BDA1-3B25EC249D80}">
      <dgm:prSet/>
      <dgm:spPr/>
      <dgm:t>
        <a:bodyPr/>
        <a:lstStyle/>
        <a:p>
          <a:endParaRPr lang="en-SG"/>
        </a:p>
      </dgm:t>
    </dgm:pt>
    <dgm:pt modelId="{F887B311-109F-409F-86E4-B4E9515C96C1}">
      <dgm:prSet phldrT="[Text]"/>
      <dgm:spPr/>
      <dgm:t>
        <a:bodyPr/>
        <a:lstStyle/>
        <a:p>
          <a:r>
            <a:rPr lang="en-SG" dirty="0">
              <a:solidFill>
                <a:srgbClr val="FF0000"/>
              </a:solidFill>
            </a:rPr>
            <a:t>Purchase</a:t>
          </a:r>
        </a:p>
      </dgm:t>
    </dgm:pt>
    <dgm:pt modelId="{C375A9D9-EE9B-49A6-BC23-4F463A7D51B1}" type="parTrans" cxnId="{0249A6DD-284E-4BCE-95A2-EF4A6A9D6AD1}">
      <dgm:prSet/>
      <dgm:spPr/>
      <dgm:t>
        <a:bodyPr/>
        <a:lstStyle/>
        <a:p>
          <a:endParaRPr lang="en-SG"/>
        </a:p>
      </dgm:t>
    </dgm:pt>
    <dgm:pt modelId="{5DA89635-3AC8-4B3A-B2D1-67834BB075F0}" type="sibTrans" cxnId="{0249A6DD-284E-4BCE-95A2-EF4A6A9D6AD1}">
      <dgm:prSet/>
      <dgm:spPr/>
      <dgm:t>
        <a:bodyPr/>
        <a:lstStyle/>
        <a:p>
          <a:endParaRPr lang="en-SG"/>
        </a:p>
      </dgm:t>
    </dgm:pt>
    <dgm:pt modelId="{0DAA66ED-9375-491E-988C-808167CE2956}">
      <dgm:prSet phldrT="[Text]"/>
      <dgm:spPr/>
      <dgm:t>
        <a:bodyPr/>
        <a:lstStyle/>
        <a:p>
          <a:r>
            <a:rPr lang="en-SG" dirty="0">
              <a:solidFill>
                <a:schemeClr val="bg1">
                  <a:lumMod val="65000"/>
                </a:schemeClr>
              </a:solidFill>
            </a:rPr>
            <a:t>Add to Cart</a:t>
          </a:r>
        </a:p>
      </dgm:t>
    </dgm:pt>
    <dgm:pt modelId="{040E32DD-4858-4DDF-B719-51AE7F57CB27}" type="parTrans" cxnId="{F0A0CC50-5C13-4896-8C3B-3AD7EA14D96B}">
      <dgm:prSet/>
      <dgm:spPr/>
      <dgm:t>
        <a:bodyPr/>
        <a:lstStyle/>
        <a:p>
          <a:endParaRPr lang="en-SG"/>
        </a:p>
      </dgm:t>
    </dgm:pt>
    <dgm:pt modelId="{4BC273DA-82D4-4C60-B151-A5BA50B1F883}" type="sibTrans" cxnId="{F0A0CC50-5C13-4896-8C3B-3AD7EA14D96B}">
      <dgm:prSet/>
      <dgm:spPr/>
      <dgm:t>
        <a:bodyPr/>
        <a:lstStyle/>
        <a:p>
          <a:endParaRPr lang="en-SG"/>
        </a:p>
      </dgm:t>
    </dgm:pt>
    <dgm:pt modelId="{1D577C89-2DDE-4E34-82C5-1445E8020461}" type="pres">
      <dgm:prSet presAssocID="{36D25265-6120-4C8D-9A86-0B10E3E6D13D}" presName="CompostProcess" presStyleCnt="0">
        <dgm:presLayoutVars>
          <dgm:dir/>
          <dgm:resizeHandles val="exact"/>
        </dgm:presLayoutVars>
      </dgm:prSet>
      <dgm:spPr/>
    </dgm:pt>
    <dgm:pt modelId="{9D013409-DD1F-4764-963B-636394D4E9DF}" type="pres">
      <dgm:prSet presAssocID="{36D25265-6120-4C8D-9A86-0B10E3E6D13D}" presName="arrow" presStyleLbl="bgShp" presStyleIdx="0" presStyleCnt="1" custLinFactNeighborX="731" custLinFactNeighborY="-8682"/>
      <dgm:spPr/>
    </dgm:pt>
    <dgm:pt modelId="{518CC036-2FFA-4803-8DB0-263BFB4E880E}" type="pres">
      <dgm:prSet presAssocID="{36D25265-6120-4C8D-9A86-0B10E3E6D13D}" presName="linearProcess" presStyleCnt="0"/>
      <dgm:spPr/>
    </dgm:pt>
    <dgm:pt modelId="{9F34B08E-0F66-4016-8CE7-463F9BC2D4C0}" type="pres">
      <dgm:prSet presAssocID="{1417F5E3-B499-4010-AF83-F4BB465AFB35}" presName="textNode" presStyleLbl="node1" presStyleIdx="0" presStyleCnt="4">
        <dgm:presLayoutVars>
          <dgm:bulletEnabled val="1"/>
        </dgm:presLayoutVars>
      </dgm:prSet>
      <dgm:spPr/>
    </dgm:pt>
    <dgm:pt modelId="{A8165318-B855-4FA0-BF56-A0507D78A480}" type="pres">
      <dgm:prSet presAssocID="{5DDBBD00-FD5D-4B84-B9DD-0CBE7B297A35}" presName="sibTrans" presStyleCnt="0"/>
      <dgm:spPr/>
    </dgm:pt>
    <dgm:pt modelId="{3A29E3B4-9A87-42AB-9588-3129A52D4DB3}" type="pres">
      <dgm:prSet presAssocID="{90A6334F-FDEA-4D7F-801F-7D1F907B916D}" presName="textNode" presStyleLbl="node1" presStyleIdx="1" presStyleCnt="4">
        <dgm:presLayoutVars>
          <dgm:bulletEnabled val="1"/>
        </dgm:presLayoutVars>
      </dgm:prSet>
      <dgm:spPr/>
    </dgm:pt>
    <dgm:pt modelId="{E773D94E-33D2-4113-8DD0-DF923D09BDE7}" type="pres">
      <dgm:prSet presAssocID="{29767C04-D50F-4C32-8A14-AE44560FBE6B}" presName="sibTrans" presStyleCnt="0"/>
      <dgm:spPr/>
    </dgm:pt>
    <dgm:pt modelId="{2A8E1D10-1706-44CD-BF45-EBA0430D7F10}" type="pres">
      <dgm:prSet presAssocID="{0DAA66ED-9375-491E-988C-808167CE2956}" presName="textNode" presStyleLbl="node1" presStyleIdx="2" presStyleCnt="4">
        <dgm:presLayoutVars>
          <dgm:bulletEnabled val="1"/>
        </dgm:presLayoutVars>
      </dgm:prSet>
      <dgm:spPr/>
    </dgm:pt>
    <dgm:pt modelId="{CB93F438-9524-4AD0-A123-048D1DC1CEAE}" type="pres">
      <dgm:prSet presAssocID="{4BC273DA-82D4-4C60-B151-A5BA50B1F883}" presName="sibTrans" presStyleCnt="0"/>
      <dgm:spPr/>
    </dgm:pt>
    <dgm:pt modelId="{40006CDB-D5FA-46DF-8F55-B5460FEE1CB5}" type="pres">
      <dgm:prSet presAssocID="{F887B311-109F-409F-86E4-B4E9515C96C1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68BDE700-5007-42C0-8525-909AFFFCCD27}" type="presOf" srcId="{F887B311-109F-409F-86E4-B4E9515C96C1}" destId="{40006CDB-D5FA-46DF-8F55-B5460FEE1CB5}" srcOrd="0" destOrd="0" presId="urn:microsoft.com/office/officeart/2005/8/layout/hProcess9"/>
    <dgm:cxn modelId="{5DDF5949-6FC2-450D-B10C-45694A59C54B}" type="presOf" srcId="{1417F5E3-B499-4010-AF83-F4BB465AFB35}" destId="{9F34B08E-0F66-4016-8CE7-463F9BC2D4C0}" srcOrd="0" destOrd="0" presId="urn:microsoft.com/office/officeart/2005/8/layout/hProcess9"/>
    <dgm:cxn modelId="{F0A0CC50-5C13-4896-8C3B-3AD7EA14D96B}" srcId="{36D25265-6120-4C8D-9A86-0B10E3E6D13D}" destId="{0DAA66ED-9375-491E-988C-808167CE2956}" srcOrd="2" destOrd="0" parTransId="{040E32DD-4858-4DDF-B719-51AE7F57CB27}" sibTransId="{4BC273DA-82D4-4C60-B151-A5BA50B1F883}"/>
    <dgm:cxn modelId="{8D000874-AE5D-4487-A6E2-E6CB60582A62}" type="presOf" srcId="{0DAA66ED-9375-491E-988C-808167CE2956}" destId="{2A8E1D10-1706-44CD-BF45-EBA0430D7F10}" srcOrd="0" destOrd="0" presId="urn:microsoft.com/office/officeart/2005/8/layout/hProcess9"/>
    <dgm:cxn modelId="{C702F976-8D1D-4BD9-BDA1-3B25EC249D80}" srcId="{36D25265-6120-4C8D-9A86-0B10E3E6D13D}" destId="{90A6334F-FDEA-4D7F-801F-7D1F907B916D}" srcOrd="1" destOrd="0" parTransId="{9441CA21-3E24-49F1-BB6C-A0FEC41F301A}" sibTransId="{29767C04-D50F-4C32-8A14-AE44560FBE6B}"/>
    <dgm:cxn modelId="{A10256C7-9BC8-4098-BF7C-6331398EFC3F}" type="presOf" srcId="{36D25265-6120-4C8D-9A86-0B10E3E6D13D}" destId="{1D577C89-2DDE-4E34-82C5-1445E8020461}" srcOrd="0" destOrd="0" presId="urn:microsoft.com/office/officeart/2005/8/layout/hProcess9"/>
    <dgm:cxn modelId="{B18961CE-9221-4B60-A150-D62F3969FDD9}" srcId="{36D25265-6120-4C8D-9A86-0B10E3E6D13D}" destId="{1417F5E3-B499-4010-AF83-F4BB465AFB35}" srcOrd="0" destOrd="0" parTransId="{F9AD8C14-12B6-4903-B668-9B93FFE10BE0}" sibTransId="{5DDBBD00-FD5D-4B84-B9DD-0CBE7B297A35}"/>
    <dgm:cxn modelId="{0249A6DD-284E-4BCE-95A2-EF4A6A9D6AD1}" srcId="{36D25265-6120-4C8D-9A86-0B10E3E6D13D}" destId="{F887B311-109F-409F-86E4-B4E9515C96C1}" srcOrd="3" destOrd="0" parTransId="{C375A9D9-EE9B-49A6-BC23-4F463A7D51B1}" sibTransId="{5DA89635-3AC8-4B3A-B2D1-67834BB075F0}"/>
    <dgm:cxn modelId="{BF29CBF0-469F-4EC5-A038-4093D3AB2BBB}" type="presOf" srcId="{90A6334F-FDEA-4D7F-801F-7D1F907B916D}" destId="{3A29E3B4-9A87-42AB-9588-3129A52D4DB3}" srcOrd="0" destOrd="0" presId="urn:microsoft.com/office/officeart/2005/8/layout/hProcess9"/>
    <dgm:cxn modelId="{2A14E897-4AB1-4E85-8CF1-341458BCB55C}" type="presParOf" srcId="{1D577C89-2DDE-4E34-82C5-1445E8020461}" destId="{9D013409-DD1F-4764-963B-636394D4E9DF}" srcOrd="0" destOrd="0" presId="urn:microsoft.com/office/officeart/2005/8/layout/hProcess9"/>
    <dgm:cxn modelId="{782F5772-A1B8-43EC-9CFE-0C51C3DCAE8E}" type="presParOf" srcId="{1D577C89-2DDE-4E34-82C5-1445E8020461}" destId="{518CC036-2FFA-4803-8DB0-263BFB4E880E}" srcOrd="1" destOrd="0" presId="urn:microsoft.com/office/officeart/2005/8/layout/hProcess9"/>
    <dgm:cxn modelId="{6510A1B4-1DFB-43B3-82B7-3447E14F7013}" type="presParOf" srcId="{518CC036-2FFA-4803-8DB0-263BFB4E880E}" destId="{9F34B08E-0F66-4016-8CE7-463F9BC2D4C0}" srcOrd="0" destOrd="0" presId="urn:microsoft.com/office/officeart/2005/8/layout/hProcess9"/>
    <dgm:cxn modelId="{F84D4452-0BF9-4DB3-A354-AB40AB3FCF62}" type="presParOf" srcId="{518CC036-2FFA-4803-8DB0-263BFB4E880E}" destId="{A8165318-B855-4FA0-BF56-A0507D78A480}" srcOrd="1" destOrd="0" presId="urn:microsoft.com/office/officeart/2005/8/layout/hProcess9"/>
    <dgm:cxn modelId="{F401C1FD-4D79-4908-8644-13319D0756D1}" type="presParOf" srcId="{518CC036-2FFA-4803-8DB0-263BFB4E880E}" destId="{3A29E3B4-9A87-42AB-9588-3129A52D4DB3}" srcOrd="2" destOrd="0" presId="urn:microsoft.com/office/officeart/2005/8/layout/hProcess9"/>
    <dgm:cxn modelId="{1FC3C3B5-20E2-46B7-B07D-CE7ED2701AB5}" type="presParOf" srcId="{518CC036-2FFA-4803-8DB0-263BFB4E880E}" destId="{E773D94E-33D2-4113-8DD0-DF923D09BDE7}" srcOrd="3" destOrd="0" presId="urn:microsoft.com/office/officeart/2005/8/layout/hProcess9"/>
    <dgm:cxn modelId="{BE223BDC-7CB2-4679-AA9F-4E78162B6FFE}" type="presParOf" srcId="{518CC036-2FFA-4803-8DB0-263BFB4E880E}" destId="{2A8E1D10-1706-44CD-BF45-EBA0430D7F10}" srcOrd="4" destOrd="0" presId="urn:microsoft.com/office/officeart/2005/8/layout/hProcess9"/>
    <dgm:cxn modelId="{0BCBD158-E4EE-42CE-AE7F-577236632B70}" type="presParOf" srcId="{518CC036-2FFA-4803-8DB0-263BFB4E880E}" destId="{CB93F438-9524-4AD0-A123-048D1DC1CEAE}" srcOrd="5" destOrd="0" presId="urn:microsoft.com/office/officeart/2005/8/layout/hProcess9"/>
    <dgm:cxn modelId="{E2C700CC-00C7-4985-9F76-B985B91127B2}" type="presParOf" srcId="{518CC036-2FFA-4803-8DB0-263BFB4E880E}" destId="{40006CDB-D5FA-46DF-8F55-B5460FEE1CB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13409-DD1F-4764-963B-636394D4E9DF}">
      <dsp:nvSpPr>
        <dsp:cNvPr id="0" name=""/>
        <dsp:cNvSpPr/>
      </dsp:nvSpPr>
      <dsp:spPr>
        <a:xfrm>
          <a:off x="579913" y="0"/>
          <a:ext cx="6069515" cy="3169899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34B08E-0F66-4016-8CE7-463F9BC2D4C0}">
      <dsp:nvSpPr>
        <dsp:cNvPr id="0" name=""/>
        <dsp:cNvSpPr/>
      </dsp:nvSpPr>
      <dsp:spPr>
        <a:xfrm>
          <a:off x="749" y="950969"/>
          <a:ext cx="1664749" cy="126795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>
              <a:solidFill>
                <a:schemeClr val="bg1">
                  <a:lumMod val="65000"/>
                </a:schemeClr>
              </a:solidFill>
            </a:rPr>
            <a:t>Search</a:t>
          </a:r>
        </a:p>
      </dsp:txBody>
      <dsp:txXfrm>
        <a:off x="62646" y="1012866"/>
        <a:ext cx="1540955" cy="1144165"/>
      </dsp:txXfrm>
    </dsp:sp>
    <dsp:sp modelId="{3A29E3B4-9A87-42AB-9588-3129A52D4DB3}">
      <dsp:nvSpPr>
        <dsp:cNvPr id="0" name=""/>
        <dsp:cNvSpPr/>
      </dsp:nvSpPr>
      <dsp:spPr>
        <a:xfrm>
          <a:off x="1825535" y="950969"/>
          <a:ext cx="1664749" cy="126795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/>
            <a:t>Click</a:t>
          </a:r>
        </a:p>
      </dsp:txBody>
      <dsp:txXfrm>
        <a:off x="1887432" y="1012866"/>
        <a:ext cx="1540955" cy="1144165"/>
      </dsp:txXfrm>
    </dsp:sp>
    <dsp:sp modelId="{2A8E1D10-1706-44CD-BF45-EBA0430D7F10}">
      <dsp:nvSpPr>
        <dsp:cNvPr id="0" name=""/>
        <dsp:cNvSpPr/>
      </dsp:nvSpPr>
      <dsp:spPr>
        <a:xfrm>
          <a:off x="3650321" y="950969"/>
          <a:ext cx="1664749" cy="126795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>
              <a:solidFill>
                <a:schemeClr val="bg1">
                  <a:lumMod val="65000"/>
                </a:schemeClr>
              </a:solidFill>
            </a:rPr>
            <a:t>Add to Cart</a:t>
          </a:r>
        </a:p>
      </dsp:txBody>
      <dsp:txXfrm>
        <a:off x="3712218" y="1012866"/>
        <a:ext cx="1540955" cy="1144165"/>
      </dsp:txXfrm>
    </dsp:sp>
    <dsp:sp modelId="{40006CDB-D5FA-46DF-8F55-B5460FEE1CB5}">
      <dsp:nvSpPr>
        <dsp:cNvPr id="0" name=""/>
        <dsp:cNvSpPr/>
      </dsp:nvSpPr>
      <dsp:spPr>
        <a:xfrm>
          <a:off x="5475106" y="950969"/>
          <a:ext cx="1664749" cy="126795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>
              <a:solidFill>
                <a:srgbClr val="FF0000"/>
              </a:solidFill>
            </a:rPr>
            <a:t>Purchase</a:t>
          </a:r>
        </a:p>
      </dsp:txBody>
      <dsp:txXfrm>
        <a:off x="5537003" y="1012866"/>
        <a:ext cx="1540955" cy="1144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FC5B3-379E-EF40-A0D2-38E640436CC2}" type="datetimeFigureOut">
              <a:rPr lang="en-US" smtClean="0">
                <a:latin typeface="Arial"/>
              </a:rPr>
              <a:t>4/6/23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29101-7F9C-2D47-B95D-7561785BF174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117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64CB7-0CF8-BE4E-82FB-1428289DAC7B}" type="datetimeFigureOut">
              <a:rPr lang="en-CN" smtClean="0"/>
              <a:t>2023/4/6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E2EA3-F321-1346-AF94-EA8F3A6A262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3089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E2EA3-F321-1346-AF94-EA8F3A6A262A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8789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motivation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degree</a:t>
            </a:r>
            <a:r>
              <a:rPr lang="zh-CN" altLang="en-US" dirty="0"/>
              <a:t> </a:t>
            </a:r>
            <a:r>
              <a:rPr lang="en-US" altLang="zh-CN" dirty="0"/>
              <a:t>sensitive</a:t>
            </a:r>
            <a:r>
              <a:rPr lang="zh-CN" altLang="en-US" dirty="0"/>
              <a:t> </a:t>
            </a:r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pruning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that: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E2EA3-F321-1346-AF94-EA8F3A6A262A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9376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obtain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pruned</a:t>
            </a:r>
            <a:r>
              <a:rPr lang="zh-CN" altLang="en-US" dirty="0"/>
              <a:t> </a:t>
            </a:r>
            <a:r>
              <a:rPr lang="en-US" altLang="zh-CN" dirty="0"/>
              <a:t>user-item</a:t>
            </a:r>
            <a:r>
              <a:rPr lang="zh-CN" altLang="en-US" dirty="0"/>
              <a:t> </a:t>
            </a:r>
            <a:r>
              <a:rPr lang="en-US" altLang="zh-CN" dirty="0"/>
              <a:t>graph,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propagation/aggregation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graph.</a:t>
            </a:r>
          </a:p>
          <a:p>
            <a:endParaRPr lang="en-US" dirty="0"/>
          </a:p>
          <a:p>
            <a:r>
              <a:rPr lang="en-US" altLang="zh-CN" dirty="0"/>
              <a:t>Fig.4</a:t>
            </a:r>
            <a:r>
              <a:rPr lang="zh-CN" altLang="en-US" dirty="0"/>
              <a:t> </a:t>
            </a:r>
            <a:r>
              <a:rPr lang="en-US" altLang="zh-CN" dirty="0"/>
              <a:t>shows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ego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refine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hidden</a:t>
            </a:r>
            <a:r>
              <a:rPr lang="zh-CN" altLang="en-US" dirty="0"/>
              <a:t> </a:t>
            </a:r>
            <a:r>
              <a:rPr lang="en-US" altLang="zh-CN" dirty="0"/>
              <a:t>layers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GCN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propagation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layer.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E2EA3-F321-1346-AF94-EA8F3A6A262A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40622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That </a:t>
            </a:r>
            <a:r>
              <a:rPr lang="en-US" altLang="zh-CN" dirty="0"/>
              <a:t>is,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propagation</a:t>
            </a:r>
            <a:r>
              <a:rPr lang="zh-CN" altLang="en-US" dirty="0"/>
              <a:t> </a:t>
            </a:r>
            <a:r>
              <a:rPr lang="en-US" altLang="zh-CN" dirty="0"/>
              <a:t>stage,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calculate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similarity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hidden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ego</a:t>
            </a:r>
            <a:r>
              <a:rPr lang="zh-CN" altLang="en-US" dirty="0"/>
              <a:t> </a:t>
            </a:r>
            <a:r>
              <a:rPr lang="en-US" altLang="zh-CN" dirty="0"/>
              <a:t>layer.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refine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contained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hidden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propagate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layer.</a:t>
            </a:r>
          </a:p>
          <a:p>
            <a:endParaRPr lang="en-US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E2EA3-F321-1346-AF94-EA8F3A6A262A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82260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Af</a:t>
            </a:r>
            <a:r>
              <a:rPr lang="en-US" altLang="zh-CN" dirty="0" err="1"/>
              <a:t>ter</a:t>
            </a:r>
            <a:r>
              <a:rPr lang="zh-CN" altLang="en-US" dirty="0"/>
              <a:t> </a:t>
            </a:r>
            <a:r>
              <a:rPr lang="en-US" altLang="zh-CN" dirty="0" err="1"/>
              <a:t>informaiton</a:t>
            </a:r>
            <a:r>
              <a:rPr lang="zh-CN" altLang="en-US" dirty="0"/>
              <a:t> </a:t>
            </a:r>
            <a:r>
              <a:rPr lang="en-US" altLang="zh-CN" dirty="0"/>
              <a:t>propagated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serval</a:t>
            </a:r>
            <a:r>
              <a:rPr lang="zh-CN" altLang="en-US" dirty="0"/>
              <a:t> </a:t>
            </a:r>
            <a:r>
              <a:rPr lang="en-US" altLang="zh-CN" dirty="0"/>
              <a:t>layers,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obtain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hidden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representations.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readout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ego</a:t>
            </a:r>
            <a:r>
              <a:rPr lang="zh-CN" altLang="en-US" dirty="0"/>
              <a:t> </a:t>
            </a:r>
            <a:r>
              <a:rPr lang="en-US" altLang="zh-CN" dirty="0"/>
              <a:t>layer.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E2EA3-F321-1346-AF94-EA8F3A6A262A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59759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LayerGCN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loss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BPR</a:t>
            </a:r>
            <a:r>
              <a:rPr lang="zh-CN" altLang="en-US" dirty="0"/>
              <a:t> </a:t>
            </a:r>
            <a:r>
              <a:rPr lang="en-US" altLang="zh-CN" dirty="0"/>
              <a:t>loss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regularization</a:t>
            </a:r>
            <a:r>
              <a:rPr lang="zh-CN" altLang="en-US" dirty="0"/>
              <a:t> </a:t>
            </a:r>
            <a:r>
              <a:rPr lang="en-US" altLang="zh-CN" dirty="0"/>
              <a:t>loss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user/item</a:t>
            </a:r>
            <a:r>
              <a:rPr lang="zh-CN" altLang="en-US" dirty="0"/>
              <a:t> </a:t>
            </a:r>
            <a:r>
              <a:rPr lang="en-US" altLang="zh-CN" dirty="0"/>
              <a:t>representations.</a:t>
            </a:r>
          </a:p>
          <a:p>
            <a:endParaRPr lang="en-US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BPR</a:t>
            </a:r>
            <a:r>
              <a:rPr lang="zh-CN" altLang="en-US" dirty="0"/>
              <a:t> </a:t>
            </a:r>
            <a:r>
              <a:rPr lang="en-US" altLang="zh-CN" dirty="0"/>
              <a:t>loss,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maximize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distance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interact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item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item.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E2EA3-F321-1346-AF94-EA8F3A6A262A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7731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conduct</a:t>
            </a:r>
            <a:r>
              <a:rPr lang="zh-CN" altLang="en-US" dirty="0"/>
              <a:t> </a:t>
            </a:r>
            <a:r>
              <a:rPr lang="en-US" altLang="zh-CN" dirty="0"/>
              <a:t>theoretical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merits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LayerGCN</a:t>
            </a:r>
            <a:r>
              <a:rPr lang="en-US" altLang="zh-CN" dirty="0"/>
              <a:t>.</a:t>
            </a:r>
          </a:p>
          <a:p>
            <a:endParaRPr lang="en-CN" dirty="0"/>
          </a:p>
          <a:p>
            <a:r>
              <a:rPr lang="en-US" altLang="zh-CN" dirty="0"/>
              <a:t>First,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  <a:endParaRPr lang="en-CN" altLang="zh-CN" dirty="0"/>
          </a:p>
          <a:p>
            <a:endParaRPr lang="en-CN" dirty="0"/>
          </a:p>
          <a:p>
            <a:r>
              <a:rPr lang="en-US" altLang="zh-CN" dirty="0"/>
              <a:t>Second,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  <a:p>
            <a:endParaRPr lang="en-US" dirty="0"/>
          </a:p>
          <a:p>
            <a:r>
              <a:rPr lang="en-US" dirty="0"/>
              <a:t>As </a:t>
            </a:r>
            <a:r>
              <a:rPr lang="en-CN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limited</a:t>
            </a:r>
            <a:r>
              <a:rPr lang="zh-CN" altLang="en-US" dirty="0"/>
              <a:t> </a:t>
            </a:r>
            <a:r>
              <a:rPr lang="en-US" altLang="zh-CN" dirty="0"/>
              <a:t>here,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skip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proof</a:t>
            </a:r>
            <a:r>
              <a:rPr lang="zh-CN" altLang="en-US" dirty="0"/>
              <a:t> </a:t>
            </a:r>
            <a:r>
              <a:rPr lang="en-US" altLang="zh-CN" dirty="0"/>
              <a:t>here.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E2EA3-F321-1346-AF94-EA8F3A6A262A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90940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We </a:t>
            </a:r>
            <a:r>
              <a:rPr lang="en-US" altLang="zh-CN" dirty="0"/>
              <a:t>report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experimental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conducted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datasets.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E2EA3-F321-1346-AF94-EA8F3A6A262A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7671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The </a:t>
            </a:r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varied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interactions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sparsity.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E2EA3-F321-1346-AF94-EA8F3A6A262A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3742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We use </a:t>
            </a:r>
            <a:r>
              <a:rPr lang="en-US" sz="1200" dirty="0" err="1"/>
              <a:t>Recall@K</a:t>
            </a:r>
            <a:r>
              <a:rPr lang="en-US" sz="1200" dirty="0"/>
              <a:t> and NDCG@K as the evaluation metrics</a:t>
            </a:r>
            <a:r>
              <a:rPr lang="en-US" altLang="zh-CN" sz="1200" dirty="0"/>
              <a:t>.</a:t>
            </a:r>
          </a:p>
          <a:p>
            <a:endParaRPr lang="en-US" altLang="zh-CN" sz="1200" dirty="0"/>
          </a:p>
          <a:p>
            <a:r>
              <a:rPr lang="en-US" altLang="zh-CN" sz="1200" dirty="0"/>
              <a:t>Also,</a:t>
            </a:r>
            <a:r>
              <a:rPr lang="zh-CN" altLang="en-US" sz="1200" dirty="0"/>
              <a:t> </a:t>
            </a:r>
            <a:r>
              <a:rPr lang="en-US" altLang="zh-CN" sz="1200" dirty="0"/>
              <a:t>to</a:t>
            </a:r>
            <a:r>
              <a:rPr lang="zh-CN" altLang="en-US" sz="1200" dirty="0"/>
              <a:t> </a:t>
            </a:r>
            <a:r>
              <a:rPr lang="en-CN" sz="1200" dirty="0"/>
              <a:t>alleviate data leakage, we split the user-item interactions following a global timeline </a:t>
            </a:r>
            <a:endParaRPr lang="en-US" altLang="zh-C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E2EA3-F321-1346-AF94-EA8F3A6A262A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37646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LayerGCN</a:t>
            </a:r>
            <a:r>
              <a:rPr lang="zh-CN" altLang="en-US" dirty="0"/>
              <a:t> </a:t>
            </a:r>
            <a:r>
              <a:rPr lang="en-US" altLang="zh-CN" dirty="0"/>
              <a:t>compared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9</a:t>
            </a:r>
            <a:r>
              <a:rPr lang="zh-CN" altLang="en-US" dirty="0"/>
              <a:t> </a:t>
            </a:r>
            <a:r>
              <a:rPr lang="en-US" altLang="zh-CN" dirty="0"/>
              <a:t>baselines.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observe</a:t>
            </a:r>
            <a:r>
              <a:rPr lang="zh-CN" altLang="en-US" dirty="0"/>
              <a:t> </a:t>
            </a:r>
            <a:r>
              <a:rPr lang="en-US" altLang="zh-CN" dirty="0" err="1"/>
              <a:t>LayerGCN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dropout</a:t>
            </a:r>
            <a:r>
              <a:rPr lang="zh-CN" altLang="en-US" dirty="0"/>
              <a:t> </a:t>
            </a:r>
            <a:r>
              <a:rPr lang="en-US" altLang="zh-CN" dirty="0"/>
              <a:t>component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outperform</a:t>
            </a:r>
            <a:r>
              <a:rPr lang="zh-CN" altLang="en-US" dirty="0"/>
              <a:t> </a:t>
            </a:r>
            <a:r>
              <a:rPr lang="en-US" altLang="zh-CN" dirty="0"/>
              <a:t>almost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baselines.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E2EA3-F321-1346-AF94-EA8F3A6A262A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914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First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introduce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Recommender</a:t>
            </a:r>
            <a:r>
              <a:rPr lang="zh-CN" altLang="en-US" dirty="0"/>
              <a:t> </a:t>
            </a:r>
            <a:r>
              <a:rPr lang="en-US" altLang="zh-CN" dirty="0"/>
              <a:t>Systems.</a:t>
            </a:r>
          </a:p>
          <a:p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that,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paper.</a:t>
            </a:r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issues,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proposed</a:t>
            </a:r>
            <a:r>
              <a:rPr lang="zh-CN" altLang="en-US" dirty="0"/>
              <a:t> </a:t>
            </a:r>
            <a:r>
              <a:rPr lang="en-US" altLang="zh-CN" dirty="0" err="1"/>
              <a:t>LayerGCN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includes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modules:</a:t>
            </a:r>
            <a:r>
              <a:rPr lang="zh-CN" altLang="en-US" dirty="0"/>
              <a:t> </a:t>
            </a:r>
            <a:r>
              <a:rPr lang="en-US" altLang="zh-CN" dirty="0"/>
              <a:t>Degree….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Layer-refinement.</a:t>
            </a:r>
          </a:p>
          <a:p>
            <a:endParaRPr lang="en-US" dirty="0"/>
          </a:p>
          <a:p>
            <a:r>
              <a:rPr lang="en-US" altLang="zh-CN" dirty="0"/>
              <a:t>Then,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report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experimental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compared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serval</a:t>
            </a:r>
            <a:r>
              <a:rPr lang="zh-CN" altLang="en-US" dirty="0"/>
              <a:t> </a:t>
            </a:r>
            <a:r>
              <a:rPr lang="en-US" altLang="zh-CN" dirty="0"/>
              <a:t>baselines.</a:t>
            </a:r>
          </a:p>
          <a:p>
            <a:r>
              <a:rPr lang="en-US" altLang="zh-CN" dirty="0"/>
              <a:t>Finally,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round</a:t>
            </a:r>
            <a:r>
              <a:rPr lang="zh-CN" altLang="en-US" dirty="0"/>
              <a:t> </a:t>
            </a:r>
            <a:r>
              <a:rPr lang="en-US" altLang="zh-CN" dirty="0"/>
              <a:t>off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report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conclusion.</a:t>
            </a:r>
          </a:p>
          <a:p>
            <a:endParaRPr lang="en-US" dirty="0"/>
          </a:p>
          <a:p>
            <a:r>
              <a:rPr lang="en-US" altLang="zh-CN" dirty="0"/>
              <a:t>Okay,</a:t>
            </a:r>
            <a:r>
              <a:rPr lang="zh-CN" altLang="en-US" dirty="0"/>
              <a:t> </a:t>
            </a:r>
            <a:r>
              <a:rPr lang="en-US" altLang="zh-CN" dirty="0"/>
              <a:t>buckle</a:t>
            </a:r>
            <a:r>
              <a:rPr lang="zh-CN" altLang="en-US" dirty="0"/>
              <a:t> </a:t>
            </a:r>
            <a:r>
              <a:rPr lang="en-US" altLang="zh-CN" dirty="0"/>
              <a:t>up,</a:t>
            </a:r>
            <a:r>
              <a:rPr lang="zh-CN" altLang="en-US" dirty="0"/>
              <a:t> </a:t>
            </a: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started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questions.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E2EA3-F321-1346-AF94-EA8F3A6A262A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305697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insights: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E2EA3-F321-1346-AF94-EA8F3A6A262A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7855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conducted</a:t>
            </a:r>
            <a:r>
              <a:rPr lang="zh-CN" altLang="en-US" dirty="0"/>
              <a:t> </a:t>
            </a:r>
            <a:r>
              <a:rPr lang="en-US" altLang="zh-CN" dirty="0"/>
              <a:t>extensive</a:t>
            </a:r>
            <a:r>
              <a:rPr lang="zh-CN" altLang="en-US" dirty="0"/>
              <a:t> </a:t>
            </a:r>
            <a:r>
              <a:rPr lang="en-US" altLang="zh-CN" dirty="0"/>
              <a:t>experiments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evaluate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behavior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LayerGCN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interesting</a:t>
            </a:r>
            <a:r>
              <a:rPr lang="zh-CN" altLang="en-US" dirty="0"/>
              <a:t> </a:t>
            </a:r>
            <a:r>
              <a:rPr lang="en-US" altLang="zh-CN" dirty="0"/>
              <a:t>thing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that: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curious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….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E2EA3-F321-1346-AF94-EA8F3A6A262A}" type="slidenum">
              <a:rPr lang="en-CN" smtClean="0"/>
              <a:t>21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69145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E2EA3-F321-1346-AF94-EA8F3A6A262A}" type="slidenum">
              <a:rPr lang="en-CN" smtClean="0"/>
              <a:t>22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93266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The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that:</a:t>
            </a:r>
            <a:r>
              <a:rPr lang="zh-CN" altLang="en-US" dirty="0"/>
              <a:t>  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popularity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e-commerce</a:t>
            </a:r>
            <a:r>
              <a:rPr lang="zh-CN" altLang="en-US" dirty="0"/>
              <a:t> </a:t>
            </a:r>
            <a:r>
              <a:rPr lang="en-US" altLang="zh-CN" dirty="0"/>
              <a:t>platforms,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Amazon,</a:t>
            </a:r>
            <a:r>
              <a:rPr lang="zh-CN" altLang="en-US" dirty="0"/>
              <a:t> </a:t>
            </a:r>
            <a:r>
              <a:rPr lang="en-US" altLang="zh-CN" dirty="0" err="1"/>
              <a:t>ebay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Taobao.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shopping,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convenient.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especially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COVID-19</a:t>
            </a:r>
            <a:r>
              <a:rPr lang="zh-CN" altLang="en-US" dirty="0"/>
              <a:t> </a:t>
            </a:r>
            <a:r>
              <a:rPr lang="en-US" altLang="zh-CN" dirty="0"/>
              <a:t>period.</a:t>
            </a:r>
          </a:p>
          <a:p>
            <a:endParaRPr lang="en-US" dirty="0"/>
          </a:p>
          <a:p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allow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confirm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anyone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NEVER</a:t>
            </a:r>
            <a:r>
              <a:rPr lang="zh-CN" altLang="en-US" dirty="0"/>
              <a:t> </a:t>
            </a:r>
            <a:r>
              <a:rPr lang="en-US" altLang="zh-CN" dirty="0"/>
              <a:t>buy</a:t>
            </a:r>
            <a:r>
              <a:rPr lang="zh-CN" altLang="en-US" dirty="0"/>
              <a:t> </a:t>
            </a:r>
            <a:r>
              <a:rPr lang="en-US" altLang="zh-CN" dirty="0"/>
              <a:t>products</a:t>
            </a:r>
            <a:r>
              <a:rPr lang="zh-CN" altLang="en-US" dirty="0"/>
              <a:t> </a:t>
            </a:r>
            <a:r>
              <a:rPr lang="en-US" altLang="zh-CN" dirty="0"/>
              <a:t>online?</a:t>
            </a:r>
          </a:p>
          <a:p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raise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hand~?</a:t>
            </a:r>
          </a:p>
          <a:p>
            <a:endParaRPr lang="en-US" dirty="0"/>
          </a:p>
          <a:p>
            <a:r>
              <a:rPr lang="en-US" altLang="zh-CN" dirty="0"/>
              <a:t>Ok,</a:t>
            </a:r>
            <a:r>
              <a:rPr lang="zh-CN" altLang="en-US" dirty="0"/>
              <a:t> </a:t>
            </a:r>
            <a:r>
              <a:rPr lang="en-US" altLang="zh-CN" dirty="0"/>
              <a:t>great.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….?</a:t>
            </a:r>
            <a:endParaRPr lang="en-US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E2EA3-F321-1346-AF94-EA8F3A6A262A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0027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typical</a:t>
            </a:r>
            <a:r>
              <a:rPr lang="zh-CN" altLang="en-US" dirty="0"/>
              <a:t> </a:t>
            </a:r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shopping</a:t>
            </a:r>
            <a:r>
              <a:rPr lang="zh-CN" altLang="en-US" dirty="0"/>
              <a:t> </a:t>
            </a:r>
            <a:r>
              <a:rPr lang="en-US" altLang="zh-CN" dirty="0"/>
              <a:t>process:</a:t>
            </a:r>
            <a:endParaRPr lang="en-CN" altLang="zh-CN" dirty="0"/>
          </a:p>
          <a:p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product,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click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candidates,</a:t>
            </a:r>
            <a:r>
              <a:rPr lang="zh-CN" altLang="en-US" dirty="0"/>
              <a:t> 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Cart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payment.</a:t>
            </a:r>
          </a:p>
          <a:p>
            <a:endParaRPr lang="en-US" altLang="zh-CN" dirty="0"/>
          </a:p>
          <a:p>
            <a:r>
              <a:rPr lang="en-US" altLang="zh-CN" dirty="0"/>
              <a:t>Recommender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  <a:r>
              <a:rPr lang="zh-CN" altLang="en-US" dirty="0"/>
              <a:t> </a:t>
            </a:r>
            <a:r>
              <a:rPr lang="en-US" altLang="zh-CN" dirty="0"/>
              <a:t>usually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behaviors,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click,</a:t>
            </a:r>
            <a:r>
              <a:rPr lang="zh-CN" altLang="en-US" dirty="0"/>
              <a:t> </a:t>
            </a:r>
            <a:r>
              <a:rPr lang="en-US" altLang="zh-CN" dirty="0"/>
              <a:t>payment,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termed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interactions.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E2EA3-F321-1346-AF94-EA8F3A6A262A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63798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RS</a:t>
            </a:r>
            <a:r>
              <a:rPr lang="zh-CN" altLang="en-US" dirty="0"/>
              <a:t> </a:t>
            </a:r>
            <a:r>
              <a:rPr lang="en-US" altLang="zh-CN" dirty="0"/>
              <a:t>transform</a:t>
            </a:r>
            <a:r>
              <a:rPr lang="zh-CN" altLang="en-US" dirty="0"/>
              <a:t> </a:t>
            </a:r>
            <a:r>
              <a:rPr lang="en-US" altLang="zh-CN" dirty="0"/>
              <a:t>…, because your feedback is not visible for others.</a:t>
            </a:r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 treat the</a:t>
            </a:r>
            <a:r>
              <a:rPr lang="zh-CN" altLang="en-US" dirty="0"/>
              <a:t> </a:t>
            </a:r>
            <a:r>
              <a:rPr lang="en-US" altLang="zh-CN" dirty="0"/>
              <a:t>feedbacks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user-item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  <a:p>
            <a:endParaRPr lang="en-US" altLang="zh-CN" dirty="0"/>
          </a:p>
          <a:p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  <a:p>
            <a:endParaRPr lang="en-US" altLang="zh-CN" dirty="0"/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recommendation</a:t>
            </a:r>
            <a:r>
              <a:rPr lang="zh-CN" altLang="en-US" dirty="0"/>
              <a:t> </a:t>
            </a:r>
            <a:r>
              <a:rPr lang="en-US" altLang="zh-CN" dirty="0"/>
              <a:t>task,</a:t>
            </a:r>
            <a:r>
              <a:rPr lang="zh-CN" altLang="en-US" dirty="0"/>
              <a:t> </a:t>
            </a:r>
            <a:r>
              <a:rPr lang="en-US" altLang="zh-CN" dirty="0"/>
              <a:t>g</a:t>
            </a:r>
            <a:r>
              <a:rPr lang="en-CN" dirty="0"/>
              <a:t>ive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observed</a:t>
            </a:r>
            <a:r>
              <a:rPr lang="zh-CN" altLang="en-US" dirty="0"/>
              <a:t> </a:t>
            </a:r>
            <a:r>
              <a:rPr lang="en-US" altLang="zh-CN" dirty="0"/>
              <a:t>interactions,</a:t>
            </a:r>
            <a:r>
              <a:rPr lang="zh-CN" altLang="en-US" dirty="0"/>
              <a:t> </a:t>
            </a:r>
            <a:r>
              <a:rPr lang="en-US" altLang="zh-CN" dirty="0"/>
              <a:t>RS are used to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item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interest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user,</a:t>
            </a:r>
            <a:r>
              <a:rPr lang="zh-CN" altLang="en-US" dirty="0"/>
              <a:t> </a:t>
            </a:r>
            <a:r>
              <a:rPr lang="en-US" altLang="zh-CN" dirty="0"/>
              <a:t>for example, user 3.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E2EA3-F321-1346-AF94-EA8F3A6A262A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93240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getting</a:t>
            </a:r>
            <a:r>
              <a:rPr lang="zh-CN" altLang="en-US" dirty="0"/>
              <a:t> </a:t>
            </a:r>
            <a:r>
              <a:rPr lang="en-US" altLang="zh-CN" dirty="0"/>
              <a:t>familiar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RS,</a:t>
            </a:r>
            <a:r>
              <a:rPr lang="zh-CN" altLang="en-US" dirty="0"/>
              <a:t> </a:t>
            </a:r>
            <a:r>
              <a:rPr lang="en-US" altLang="zh-CN" dirty="0"/>
              <a:t>let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altLang="zh-CN" dirty="0"/>
              <a:t>move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issues.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E2EA3-F321-1346-AF94-EA8F3A6A262A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12060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The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sparsity.</a:t>
            </a:r>
          </a:p>
          <a:p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few</a:t>
            </a:r>
            <a:r>
              <a:rPr lang="zh-CN" altLang="en-US" dirty="0"/>
              <a:t> </a:t>
            </a:r>
            <a:r>
              <a:rPr lang="en-US" altLang="zh-CN" dirty="0"/>
              <a:t>interactions</a:t>
            </a:r>
            <a:r>
              <a:rPr lang="zh-CN" altLang="en-US" dirty="0"/>
              <a:t> </a:t>
            </a:r>
            <a:r>
              <a:rPr lang="en-US" altLang="zh-CN" dirty="0"/>
              <a:t>observed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platforms/datasets.</a:t>
            </a:r>
          </a:p>
          <a:p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GNN-based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capture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high-order</a:t>
            </a:r>
            <a:r>
              <a:rPr lang="zh-CN" altLang="en-US" dirty="0"/>
              <a:t> </a:t>
            </a:r>
            <a:r>
              <a:rPr lang="en-US" altLang="zh-CN" dirty="0"/>
              <a:t>interactions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u-</a:t>
            </a:r>
            <a:r>
              <a:rPr lang="en-US" altLang="zh-CN" dirty="0" err="1"/>
              <a:t>i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over-smoothing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…,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that,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begin</a:t>
            </a:r>
            <a:r>
              <a:rPr lang="zh-CN" altLang="en-US" dirty="0"/>
              <a:t> </a:t>
            </a:r>
            <a:r>
              <a:rPr lang="en-US" altLang="zh-CN" dirty="0"/>
              <a:t>to decline.</a:t>
            </a:r>
          </a:p>
          <a:p>
            <a:endParaRPr lang="en-US" altLang="zh-CN" dirty="0"/>
          </a:p>
          <a:p>
            <a:endParaRPr lang="en-US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E2EA3-F321-1346-AF94-EA8F3A6A262A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44302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The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user-item</a:t>
            </a:r>
            <a:r>
              <a:rPr lang="zh-CN" altLang="en-US" dirty="0"/>
              <a:t> </a:t>
            </a:r>
            <a:r>
              <a:rPr lang="en-US" altLang="zh-CN" dirty="0"/>
              <a:t>interactions.</a:t>
            </a:r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existing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E2EA3-F321-1346-AF94-EA8F3A6A262A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7435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To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issues,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propose</a:t>
            </a:r>
            <a:r>
              <a:rPr lang="zh-CN" altLang="en-US" dirty="0"/>
              <a:t> </a:t>
            </a:r>
            <a:r>
              <a:rPr lang="en-US" altLang="zh-CN" dirty="0" err="1"/>
              <a:t>LayerGCN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With </a:t>
            </a:r>
            <a:r>
              <a:rPr lang="en-US" altLang="zh-CN" dirty="0" err="1"/>
              <a:t>degress</a:t>
            </a:r>
            <a:r>
              <a:rPr lang="en-US" altLang="zh-CN" dirty="0"/>
              <a:t>-sensitive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interactions.</a:t>
            </a:r>
          </a:p>
          <a:p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layer-refinement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over-smoothing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GNN.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E2EA3-F321-1346-AF94-EA8F3A6A262A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6991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A541-2CEE-4116-BF11-92838871B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68300-A2C6-4B97-9DD2-A19C66821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7DFE6-364D-4984-B5A1-94E083D4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E767-51D8-4FC3-8B00-3206BD8DB62D}" type="datetimeFigureOut">
              <a:rPr lang="en-SG" smtClean="0"/>
              <a:t>6/4/23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D67F3-77DA-47C8-8315-5FE639BE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22DE-BD4C-4F96-86A0-55C56C3FA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880C-4B5F-4647-A63D-3B7AC3144A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395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C79C-B0D7-4C68-AEA4-1179F7EC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1C218-9542-4D43-8DFC-AAABB66D0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3D58C-83D0-4E2F-B3D1-A187B1AE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E767-51D8-4FC3-8B00-3206BD8DB62D}" type="datetimeFigureOut">
              <a:rPr lang="en-SG" smtClean="0"/>
              <a:t>6/4/23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5FBAE-DB63-42F7-BAC9-C44E51E8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09174-9A31-4187-BB36-663AB3EA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880C-4B5F-4647-A63D-3B7AC3144A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072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166F-1C14-4F11-A376-70B56138D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90474-AF52-4DCD-9B4F-ED1D9539D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C8F58-F359-4099-97B9-1078B73E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E767-51D8-4FC3-8B00-3206BD8DB62D}" type="datetimeFigureOut">
              <a:rPr lang="en-SG" smtClean="0"/>
              <a:t>6/4/23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8FDB0-D5BC-4535-A4F4-07C044B2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4E8C8-CBE7-485F-8F37-BDAAF812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880C-4B5F-4647-A63D-3B7AC3144A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8068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6D50-B50A-4B1A-B542-5483FA4F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EABE4-0E63-4919-AD02-619733CBD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AE80E-9873-436A-8259-E354E8B8B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1A129-A7F3-43A0-89BD-8BED031D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E767-51D8-4FC3-8B00-3206BD8DB62D}" type="datetimeFigureOut">
              <a:rPr lang="en-SG" smtClean="0"/>
              <a:t>6/4/23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77C58-73A3-40FF-B8AB-C04A85EF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A7D34-FC10-4A23-A8FB-D4FC5BF9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880C-4B5F-4647-A63D-3B7AC3144A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109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753A-C5F9-466E-95E3-B88FD0292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135B7-D1CD-41CC-A737-865A1E2D3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DC54D-483A-4737-93B2-ECA522892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B9190-537A-488D-82C8-661D84253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CAA1E-FFD2-4A90-B2A9-EFE63C36B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746D7-27A8-4ECD-92ED-5618A3459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E767-51D8-4FC3-8B00-3206BD8DB62D}" type="datetimeFigureOut">
              <a:rPr lang="en-SG" smtClean="0"/>
              <a:t>6/4/23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30902-1A2E-49BA-8176-14F96ED1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611136-6CEB-47C0-AAE9-7A23A0E6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880C-4B5F-4647-A63D-3B7AC3144A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9662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69D5-1B6A-4669-B8A7-7936DEE3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79938-5986-4F08-848A-AE41E5FC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E767-51D8-4FC3-8B00-3206BD8DB62D}" type="datetimeFigureOut">
              <a:rPr lang="en-SG" smtClean="0"/>
              <a:t>6/4/23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3C0E6-110E-4DBF-B1DB-FA192C22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55414-68E7-41B2-BF97-E55C2D3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880C-4B5F-4647-A63D-3B7AC3144A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290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63246-F955-41DD-AC99-DE6E5EEC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E767-51D8-4FC3-8B00-3206BD8DB62D}" type="datetimeFigureOut">
              <a:rPr lang="en-SG" smtClean="0"/>
              <a:t>6/4/23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F7071-635A-4040-931D-4F535EB6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CB1DA-6AB4-4FD0-9FCB-45A78BF0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880C-4B5F-4647-A63D-3B7AC3144A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4648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C77D-5184-408C-8481-92097BBED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50505-2553-4A9F-B06D-6E9A2485A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40D95-1C86-41F5-A719-65C61D8E6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AE899-26F4-4482-89F2-F59773B5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E767-51D8-4FC3-8B00-3206BD8DB62D}" type="datetimeFigureOut">
              <a:rPr lang="en-SG" smtClean="0"/>
              <a:t>6/4/23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C8377-3594-422B-93E9-E1E0E42E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DC177-A604-47C6-844B-11BB281B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880C-4B5F-4647-A63D-3B7AC3144A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99779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E370-ABF9-4AD7-ACC9-F9F0F665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787ED-6A7E-4116-9900-90A4EFB69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D0F8A-7231-4987-89F0-ACB22FB9E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4FA82-12F7-425D-ABB3-5E3DC286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E767-51D8-4FC3-8B00-3206BD8DB62D}" type="datetimeFigureOut">
              <a:rPr lang="en-SG" smtClean="0"/>
              <a:t>6/4/23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83B2A-B46D-4702-9CE2-A5DCF7F4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28517-5C8D-4477-B74D-4A6CC753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880C-4B5F-4647-A63D-3B7AC3144A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782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25BA-8CF8-46FC-99FB-ADBD6188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74CC6-B83C-47F6-A356-7FA7A1268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998F4-5BE7-45AB-8208-E217809A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E767-51D8-4FC3-8B00-3206BD8DB62D}" type="datetimeFigureOut">
              <a:rPr lang="en-SG" smtClean="0"/>
              <a:t>6/4/23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71E41-E234-4989-9051-BA8FF394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A17BA-8DBC-4689-844F-242C99C5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880C-4B5F-4647-A63D-3B7AC3144A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750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43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83CB9-996F-419C-A1E2-68DA74E24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53606-9E1C-4C3F-8D4F-0DD5DDE88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DF7D7-D282-48D9-8BA0-52E9034B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E767-51D8-4FC3-8B00-3206BD8DB62D}" type="datetimeFigureOut">
              <a:rPr lang="en-SG" smtClean="0"/>
              <a:t>6/4/23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390FE-A69F-4951-B1D2-B25A19D4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ED6F8-248C-4F8E-AF9F-DB7972F9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880C-4B5F-4647-A63D-3B7AC3144A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9598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E767-51D8-4FC3-8B00-3206BD8DB62D}" type="datetimeFigureOut">
              <a:rPr lang="en-SG" smtClean="0"/>
              <a:t>6/4/23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880C-4B5F-4647-A63D-3B7AC3144A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2085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E767-51D8-4FC3-8B00-3206BD8DB62D}" type="datetimeFigureOut">
              <a:rPr lang="en-SG" smtClean="0"/>
              <a:t>6/4/23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880C-4B5F-4647-A63D-3B7AC3144A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61620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E767-51D8-4FC3-8B00-3206BD8DB62D}" type="datetimeFigureOut">
              <a:rPr lang="en-SG" smtClean="0"/>
              <a:t>6/4/23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880C-4B5F-4647-A63D-3B7AC3144A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98073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E767-51D8-4FC3-8B00-3206BD8DB62D}" type="datetimeFigureOut">
              <a:rPr lang="en-SG" smtClean="0"/>
              <a:t>6/4/23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880C-4B5F-4647-A63D-3B7AC3144A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68914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E767-51D8-4FC3-8B00-3206BD8DB62D}" type="datetimeFigureOut">
              <a:rPr lang="en-SG" smtClean="0"/>
              <a:t>6/4/23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880C-4B5F-4647-A63D-3B7AC3144A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28452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E767-51D8-4FC3-8B00-3206BD8DB62D}" type="datetimeFigureOut">
              <a:rPr lang="en-SG" smtClean="0"/>
              <a:t>6/4/23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880C-4B5F-4647-A63D-3B7AC3144A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67588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E767-51D8-4FC3-8B00-3206BD8DB62D}" type="datetimeFigureOut">
              <a:rPr lang="en-SG" smtClean="0"/>
              <a:t>6/4/23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880C-4B5F-4647-A63D-3B7AC3144A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53553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E767-51D8-4FC3-8B00-3206BD8DB62D}" type="datetimeFigureOut">
              <a:rPr lang="en-SG" smtClean="0"/>
              <a:t>6/4/23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880C-4B5F-4647-A63D-3B7AC3144A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29826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E767-51D8-4FC3-8B00-3206BD8DB62D}" type="datetimeFigureOut">
              <a:rPr lang="en-SG" smtClean="0"/>
              <a:t>6/4/23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880C-4B5F-4647-A63D-3B7AC3144A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047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1"/>
            <a:ext cx="109728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109728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841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E767-51D8-4FC3-8B00-3206BD8DB62D}" type="datetimeFigureOut">
              <a:rPr lang="en-SG" smtClean="0"/>
              <a:t>6/4/23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880C-4B5F-4647-A63D-3B7AC3144A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79358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7E767-51D8-4FC3-8B00-3206BD8DB62D}" type="datetimeFigureOut">
              <a:rPr lang="en-SG" smtClean="0"/>
              <a:t>6/4/23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9880C-4B5F-4647-A63D-3B7AC3144AA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677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3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499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94757"/>
            <a:ext cx="5386917" cy="3628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85499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94757"/>
            <a:ext cx="5389033" cy="3628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4/6/23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9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4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4/6/23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8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88618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88619"/>
            <a:ext cx="6815667" cy="53982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25147"/>
            <a:ext cx="4011084" cy="40616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7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9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6363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89195"/>
            <a:ext cx="10972800" cy="387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581537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9F1CC899-6CEC-9548-B06D-7E1EB6F78CA3}" type="datetimeFigureOut">
              <a:rPr lang="en-US" smtClean="0"/>
              <a:pPr/>
              <a:t>4/6/23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581537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81537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7886443-C12C-4457-85E4-17A1035F48CA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6315502"/>
            <a:ext cx="12190992" cy="54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3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65F17-4A24-4C40-880B-AB55C458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25F35-9E1E-48E5-A81B-108B7E70D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31DD4-8A7C-4D11-9300-4FD0EC697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7E767-51D8-4FC3-8B00-3206BD8DB62D}" type="datetimeFigureOut">
              <a:rPr lang="en-SG" smtClean="0"/>
              <a:t>6/4/23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5E25-4B84-4A44-8B3C-6F52177FE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1FC47-5909-4233-9098-311DE2E0E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9880C-4B5F-4647-A63D-3B7AC3144AAE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5020B4E8-F662-489D-8DDC-740308EE1B3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4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CC899-6CEC-9548-B06D-7E1EB6F78CA3}" type="datetimeFigureOut">
              <a:rPr lang="en-US" smtClean="0"/>
              <a:pPr/>
              <a:t>4/6/23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BEDC1A88-110D-DEFF-4293-4E3616116EF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8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png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F1157F3-A3FC-4580-AD96-BFDD874257A6}"/>
              </a:ext>
            </a:extLst>
          </p:cNvPr>
          <p:cNvSpPr txBox="1">
            <a:spLocks/>
          </p:cNvSpPr>
          <p:nvPr/>
        </p:nvSpPr>
        <p:spPr>
          <a:xfrm>
            <a:off x="234571" y="1585003"/>
            <a:ext cx="6526837" cy="14914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</a:rPr>
              <a:t>Layer-refined Graph Convolutional Networks for Recommendation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59D0A70-B0C9-4C42-9EA8-86F1C978D6D6}"/>
              </a:ext>
            </a:extLst>
          </p:cNvPr>
          <p:cNvSpPr txBox="1">
            <a:spLocks/>
          </p:cNvSpPr>
          <p:nvPr/>
        </p:nvSpPr>
        <p:spPr>
          <a:xfrm>
            <a:off x="834756" y="3622184"/>
            <a:ext cx="4074469" cy="1839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500" u="sng" dirty="0">
                <a:solidFill>
                  <a:srgbClr val="FFFFFF"/>
                </a:solidFill>
                <a:cs typeface="Arial"/>
              </a:rPr>
              <a:t>Xin Zhou </a:t>
            </a:r>
            <a:r>
              <a:rPr lang="en-US" sz="1500" dirty="0">
                <a:solidFill>
                  <a:srgbClr val="FFFFFF"/>
                </a:solidFill>
                <a:cs typeface="Arial"/>
              </a:rPr>
              <a:t>(Nanyang Technological University, </a:t>
            </a:r>
            <a:r>
              <a:rPr lang="en-US" sz="1500" dirty="0" err="1">
                <a:solidFill>
                  <a:srgbClr val="FFFFFF"/>
                </a:solidFill>
                <a:cs typeface="Arial"/>
              </a:rPr>
              <a:t>xin.zhou@ntu.edu.sg</a:t>
            </a:r>
            <a:r>
              <a:rPr lang="en-US" sz="1500" dirty="0">
                <a:solidFill>
                  <a:srgbClr val="FFFFFF"/>
                </a:solidFill>
                <a:cs typeface="Arial"/>
              </a:rPr>
              <a:t>)</a:t>
            </a:r>
          </a:p>
          <a:p>
            <a:pPr algn="l"/>
            <a:r>
              <a:rPr lang="en-US" sz="1500" dirty="0" err="1">
                <a:solidFill>
                  <a:srgbClr val="FFFFFF"/>
                </a:solidFill>
                <a:cs typeface="Arial"/>
              </a:rPr>
              <a:t>Donghui</a:t>
            </a:r>
            <a:r>
              <a:rPr lang="en-US" sz="1500" dirty="0">
                <a:solidFill>
                  <a:srgbClr val="FFFFFF"/>
                </a:solidFill>
                <a:cs typeface="Arial"/>
              </a:rPr>
              <a:t> Lin (Okayama University)</a:t>
            </a:r>
          </a:p>
          <a:p>
            <a:pPr algn="l"/>
            <a:r>
              <a:rPr lang="en-US" sz="1500" dirty="0">
                <a:solidFill>
                  <a:srgbClr val="FFFFFF"/>
                </a:solidFill>
                <a:cs typeface="Arial"/>
              </a:rPr>
              <a:t>Yong Liu (Nanyang Technological University)</a:t>
            </a:r>
          </a:p>
          <a:p>
            <a:pPr algn="l"/>
            <a:r>
              <a:rPr lang="en-US" sz="1500" dirty="0" err="1">
                <a:solidFill>
                  <a:srgbClr val="FFFFFF"/>
                </a:solidFill>
                <a:cs typeface="Arial"/>
              </a:rPr>
              <a:t>Chunyan</a:t>
            </a:r>
            <a:r>
              <a:rPr lang="en-US" sz="1500" dirty="0">
                <a:solidFill>
                  <a:srgbClr val="FFFFFF"/>
                </a:solidFill>
                <a:cs typeface="Arial"/>
              </a:rPr>
              <a:t> Miao (Nanyang Technological University)</a:t>
            </a:r>
          </a:p>
        </p:txBody>
      </p:sp>
    </p:spTree>
    <p:extLst>
      <p:ext uri="{BB962C8B-B14F-4D97-AF65-F5344CB8AC3E}">
        <p14:creationId xmlns:p14="http://schemas.microsoft.com/office/powerpoint/2010/main" val="102497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9"/>
    </mc:Choice>
    <mc:Fallback>
      <p:transition spd="slow" advTm="152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539F8D-5FA5-DC48-A6F2-48A9E2631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781" y="4055116"/>
            <a:ext cx="2813050" cy="1258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40988C-6F7E-B84D-801F-20AB91D9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Degree-sensitive Edge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486F0-550B-C24B-945D-A9FC0E15823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599" y="1600201"/>
                <a:ext cx="10837985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N" dirty="0"/>
                  <a:t>Motivation: [4] states that </a:t>
                </a:r>
                <a:r>
                  <a:rPr lang="en-US" dirty="0"/>
                  <a:t>popular nodes are more likely to suffer from over-smoothing in GNN.</a:t>
                </a:r>
              </a:p>
              <a:p>
                <a:endParaRPr lang="en-US" dirty="0"/>
              </a:p>
              <a:p>
                <a:r>
                  <a:rPr lang="en-US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result,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instead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randomly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dropping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edges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[5],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retain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edges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probability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pruning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the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unsampled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edges</a:t>
                </a:r>
                <a:r>
                  <a:rPr lang="en-US" altLang="zh-CN" dirty="0"/>
                  <a:t>):</a:t>
                </a:r>
              </a:p>
              <a:p>
                <a:endParaRPr lang="en-CN" dirty="0"/>
              </a:p>
              <a:p>
                <a:endParaRPr lang="en-CN" dirty="0"/>
              </a:p>
              <a:p>
                <a:pPr marL="0" indent="0">
                  <a:buNone/>
                </a:pPr>
                <a:r>
                  <a:rPr lang="zh-CN" altLang="en-US" dirty="0"/>
                  <a:t>   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sz="2400" dirty="0"/>
                  <a:t>     </a:t>
                </a:r>
                <a:r>
                  <a:rPr lang="en-US" altLang="zh-CN" sz="22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200" dirty="0"/>
                  <a:t> are the degrees of node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and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dirty="0"/>
                  <a:t>in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the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user-item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graph. We denote the re-normalized pruned graph as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b="1" dirty="0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</m:acc>
                      </m:e>
                      <m: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CN" sz="22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486F0-550B-C24B-945D-A9FC0E1582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599" y="1600201"/>
                <a:ext cx="10837985" cy="4525963"/>
              </a:xfrm>
              <a:blipFill>
                <a:blip r:embed="rId4"/>
                <a:stretch>
                  <a:fillRect l="-1054" t="-2241" r="-105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05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C38F6C-C587-2C46-B8D9-DE1BD4A6E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306" y="855905"/>
            <a:ext cx="8913935" cy="51461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C55E9B-6B54-634D-AB20-8D9EFAC4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LayerGCN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1FE98-E010-C94B-A146-92C540A2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CE07F-AF01-FE48-9F3E-B2260E6A97CF}"/>
              </a:ext>
            </a:extLst>
          </p:cNvPr>
          <p:cNvSpPr txBox="1"/>
          <p:nvPr/>
        </p:nvSpPr>
        <p:spPr>
          <a:xfrm>
            <a:off x="5855677" y="5969105"/>
            <a:ext cx="4490672" cy="346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/>
              <a:t>Fig </a:t>
            </a:r>
            <a:r>
              <a:rPr lang="en-US" altLang="zh-CN" sz="1600" dirty="0"/>
              <a:t>4</a:t>
            </a:r>
            <a:r>
              <a:rPr lang="en-SG" sz="1600" dirty="0"/>
              <a:t>. </a:t>
            </a:r>
            <a:r>
              <a:rPr lang="en-CN" sz="1600" dirty="0"/>
              <a:t>Over</a:t>
            </a:r>
            <a:r>
              <a:rPr lang="en-US" altLang="zh-CN" sz="1600" dirty="0"/>
              <a:t>all</a:t>
            </a:r>
            <a:r>
              <a:rPr lang="zh-CN" altLang="en-US" sz="1600" dirty="0"/>
              <a:t> </a:t>
            </a:r>
            <a:r>
              <a:rPr lang="en-US" altLang="zh-CN" sz="1600" dirty="0"/>
              <a:t>framework.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144176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654"/>
    </mc:Choice>
    <mc:Fallback>
      <p:transition spd="slow" advTm="3965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E61701-E0BB-F640-92C8-C2A2AF8B6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50" y="4208803"/>
            <a:ext cx="3733800" cy="723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459E88-5BC3-864A-812D-A2C7FB57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3632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CN" dirty="0"/>
              <a:t>De</a:t>
            </a:r>
            <a:r>
              <a:rPr lang="en-US" altLang="zh-CN" dirty="0"/>
              <a:t>tails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Layer-refinement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14E86EC-D8F7-8C78-A723-16A6ACD628E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1600201"/>
                <a:ext cx="53848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In</a:t>
                </a:r>
                <a:r>
                  <a:rPr lang="en-US" altLang="zh-CN" dirty="0"/>
                  <a:t>formation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propagation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 </a:t>
                </a:r>
                <a:r>
                  <a:rPr lang="en-US" altLang="zh-CN" dirty="0"/>
                  <a:t>and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sz="2400" dirty="0"/>
                  <a:t>where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is the embeddings users / items at layer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2400" dirty="0"/>
                  <a:t> is the ego layer.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0" dirty="0" smtClean="0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400" dirty="0"/>
                  <a:t> is the re-normalized adjacency matrix.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14E86EC-D8F7-8C78-A723-16A6ACD628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1600201"/>
                <a:ext cx="5384800" cy="4525963"/>
              </a:xfrm>
              <a:blipFill>
                <a:blip r:embed="rId4"/>
                <a:stretch>
                  <a:fillRect l="-2123" t="-2241" r="-708" b="-28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10EB3AD-8318-CE46-976A-B7245308A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4941" y="1600201"/>
            <a:ext cx="4690117" cy="4525963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E07C3D-2FF4-F54F-916C-5FA59D8AB9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9450" y="2372134"/>
            <a:ext cx="2705100" cy="80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612EB6-0EB0-FA4C-84C8-7AD70D1B96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9450" y="3649611"/>
            <a:ext cx="2476500" cy="50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67F648-D5E2-594D-A0E1-60A7E008D8EE}"/>
              </a:ext>
            </a:extLst>
          </p:cNvPr>
          <p:cNvSpPr txBox="1"/>
          <p:nvPr/>
        </p:nvSpPr>
        <p:spPr>
          <a:xfrm>
            <a:off x="7473461" y="5947882"/>
            <a:ext cx="4490672" cy="346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/>
              <a:t>Fig </a:t>
            </a:r>
            <a:r>
              <a:rPr lang="en-US" sz="1600" dirty="0"/>
              <a:t>5</a:t>
            </a:r>
            <a:r>
              <a:rPr lang="en-SG" sz="1600" dirty="0"/>
              <a:t>. </a:t>
            </a:r>
            <a:r>
              <a:rPr lang="en-US" sz="1600" dirty="0"/>
              <a:t>Layer refinement module</a:t>
            </a:r>
            <a:r>
              <a:rPr lang="en-US" altLang="zh-CN" sz="1600" dirty="0"/>
              <a:t>.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882978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923"/>
    </mc:Choice>
    <mc:Fallback>
      <p:transition spd="slow" advTm="1992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9E88-5BC3-864A-812D-A2C7FB57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3632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CN" dirty="0"/>
              <a:t>De</a:t>
            </a:r>
            <a:r>
              <a:rPr lang="en-US" altLang="zh-CN" dirty="0"/>
              <a:t>tails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Layer-refinement</a:t>
            </a:r>
            <a:endParaRPr lang="en-C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14E86EC-D8F7-8C78-A723-16A6ACD62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6090139" cy="4525963"/>
          </a:xfrm>
        </p:spPr>
        <p:txBody>
          <a:bodyPr>
            <a:normAutofit/>
          </a:bodyPr>
          <a:lstStyle/>
          <a:p>
            <a:r>
              <a:rPr lang="en-US" dirty="0"/>
              <a:t>In</a:t>
            </a:r>
            <a:r>
              <a:rPr lang="en-US" altLang="zh-CN" dirty="0"/>
              <a:t>formation</a:t>
            </a:r>
            <a:r>
              <a:rPr lang="zh-CN" altLang="en-US" dirty="0"/>
              <a:t> </a:t>
            </a:r>
            <a:r>
              <a:rPr lang="en-US" altLang="zh-CN" dirty="0"/>
              <a:t>aggregation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　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final</a:t>
            </a:r>
            <a:r>
              <a:rPr lang="zh-CN" altLang="en-US" sz="2400" dirty="0"/>
              <a:t> </a:t>
            </a:r>
            <a:r>
              <a:rPr lang="en-US" altLang="zh-CN" sz="2400" dirty="0"/>
              <a:t>embeddings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users/items</a:t>
            </a:r>
            <a:r>
              <a:rPr lang="zh-CN" altLang="en-US" sz="2400" dirty="0"/>
              <a:t> </a:t>
            </a:r>
            <a:r>
              <a:rPr lang="en-US" altLang="zh-CN" sz="2400" dirty="0"/>
              <a:t>are</a:t>
            </a:r>
            <a:r>
              <a:rPr lang="zh-CN" altLang="en-US" sz="2400" dirty="0"/>
              <a:t> </a:t>
            </a:r>
            <a:r>
              <a:rPr lang="en-US" altLang="zh-CN" sz="2400" dirty="0"/>
              <a:t>readout</a:t>
            </a:r>
            <a:r>
              <a:rPr lang="zh-CN" altLang="en-US" sz="2400" dirty="0"/>
              <a:t> </a:t>
            </a:r>
            <a:r>
              <a:rPr lang="en-US" altLang="zh-CN" sz="2400" dirty="0"/>
              <a:t>without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ego</a:t>
            </a:r>
            <a:r>
              <a:rPr lang="zh-CN" altLang="en-US" sz="2400" dirty="0"/>
              <a:t> </a:t>
            </a:r>
            <a:r>
              <a:rPr lang="en-US" altLang="zh-CN" sz="2400" dirty="0"/>
              <a:t>layer.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7F648-D5E2-594D-A0E1-60A7E008D8EE}"/>
              </a:ext>
            </a:extLst>
          </p:cNvPr>
          <p:cNvSpPr txBox="1"/>
          <p:nvPr/>
        </p:nvSpPr>
        <p:spPr>
          <a:xfrm>
            <a:off x="8018584" y="5802923"/>
            <a:ext cx="21277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/>
              <a:t>Fig </a:t>
            </a:r>
            <a:r>
              <a:rPr lang="en-US" altLang="zh-CN" sz="1600" dirty="0"/>
              <a:t>6</a:t>
            </a:r>
            <a:r>
              <a:rPr lang="en-SG" sz="1600" dirty="0"/>
              <a:t>. </a:t>
            </a:r>
            <a:r>
              <a:rPr lang="en-US" sz="1600" dirty="0"/>
              <a:t>Read</a:t>
            </a:r>
            <a:r>
              <a:rPr lang="en-US" altLang="zh-CN" sz="1600" dirty="0"/>
              <a:t>out.</a:t>
            </a:r>
            <a:endParaRPr lang="en-SG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1D8198-ACA9-FC44-9329-2C27D7105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404" y="3172234"/>
            <a:ext cx="4533900" cy="2171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A47769-AB6D-5342-B316-D6077D8A8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592" y="2544073"/>
            <a:ext cx="35306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48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74"/>
    </mc:Choice>
    <mc:Fallback>
      <p:transition spd="slow" advTm="1807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AAED-F558-8B45-99C7-40CD9F26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The </a:t>
            </a:r>
            <a:r>
              <a:rPr lang="en-US" altLang="zh-CN" dirty="0"/>
              <a:t>Loss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4E3AB-D7EC-154E-BC2D-4F9B65E3A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10972799" cy="4525963"/>
          </a:xfrm>
        </p:spPr>
        <p:txBody>
          <a:bodyPr/>
          <a:lstStyle/>
          <a:p>
            <a:r>
              <a:rPr lang="en-US" altLang="zh-CN" dirty="0"/>
              <a:t>Sum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BPR</a:t>
            </a:r>
            <a:r>
              <a:rPr lang="zh-CN" altLang="en-US" dirty="0"/>
              <a:t> </a:t>
            </a:r>
            <a:r>
              <a:rPr lang="en-US" altLang="zh-CN" dirty="0"/>
              <a:t>loss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regularization</a:t>
            </a:r>
            <a:r>
              <a:rPr lang="zh-CN" altLang="en-US" dirty="0"/>
              <a:t> </a:t>
            </a:r>
            <a:r>
              <a:rPr lang="en-US" altLang="zh-CN" dirty="0"/>
              <a:t>loss: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Bayesian Personalized</a:t>
            </a:r>
            <a:r>
              <a:rPr lang="zh-CN" altLang="en-US" dirty="0"/>
              <a:t> </a:t>
            </a:r>
            <a:r>
              <a:rPr lang="en-US" dirty="0"/>
              <a:t>Ranking (BPR) loss</a:t>
            </a:r>
            <a:r>
              <a:rPr lang="en-US" altLang="zh-CN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3499C1-3AB5-F948-88AC-62C72BF17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855" y="3881369"/>
            <a:ext cx="4195657" cy="917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160D74-E938-4542-A4BD-E166667E0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822" y="4917324"/>
            <a:ext cx="3689957" cy="545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742CED-9664-EA4A-8444-5AB07B4BA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9822" y="2201932"/>
            <a:ext cx="383661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33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541"/>
    </mc:Choice>
    <mc:Fallback>
      <p:transition spd="slow" advTm="5454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7F36-3640-FE40-86AE-3B3F99E2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Arial" panose="020B0604020202020204" pitchFamily="34" charset="0"/>
              </a:rPr>
              <a:t>T</a:t>
            </a:r>
            <a:r>
              <a:rPr lang="en-US" dirty="0">
                <a:effectLst/>
                <a:latin typeface="Arial" panose="020B0604020202020204" pitchFamily="34" charset="0"/>
              </a:rPr>
              <a:t>heoretical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analysis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of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LayerGCN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7E0-A7A0-D444-9ED0-8097247CB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0750062" cy="4525963"/>
          </a:xfrm>
        </p:spPr>
        <p:txBody>
          <a:bodyPr/>
          <a:lstStyle/>
          <a:p>
            <a:r>
              <a:rPr lang="en-US" b="1" dirty="0"/>
              <a:t>Proposition 1</a:t>
            </a:r>
            <a:r>
              <a:rPr lang="en-US" dirty="0"/>
              <a:t>. The representational capacity of </a:t>
            </a:r>
            <a:r>
              <a:rPr lang="en-US" dirty="0" err="1"/>
              <a:t>LayerGCN</a:t>
            </a:r>
            <a:r>
              <a:rPr lang="en-US" dirty="0"/>
              <a:t> is as powerful as the </a:t>
            </a:r>
            <a:r>
              <a:rPr lang="en-US" dirty="0" err="1"/>
              <a:t>Weisfeiler</a:t>
            </a:r>
            <a:r>
              <a:rPr lang="en-US" dirty="0"/>
              <a:t>-Lehman (WL)  test.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effectLst/>
                <a:latin typeface="Arial" panose="020B0604020202020204" pitchFamily="34" charset="0"/>
              </a:rPr>
              <a:t>Proposition 2. </a:t>
            </a:r>
            <a:r>
              <a:rPr lang="en-US" dirty="0" err="1">
                <a:effectLst/>
                <a:latin typeface="Arial" panose="020B0604020202020204" pitchFamily="34" charset="0"/>
              </a:rPr>
              <a:t>LayerGCN</a:t>
            </a:r>
            <a:r>
              <a:rPr lang="en-US" dirty="0">
                <a:effectLst/>
                <a:latin typeface="Arial" panose="020B0604020202020204" pitchFamily="34" charset="0"/>
              </a:rPr>
              <a:t> is able to alleviate the over-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smoothing of </a:t>
            </a:r>
            <a:r>
              <a:rPr lang="en-US" dirty="0" err="1">
                <a:effectLst/>
                <a:latin typeface="Arial" panose="020B0604020202020204" pitchFamily="34" charset="0"/>
              </a:rPr>
              <a:t>LightGCN</a:t>
            </a:r>
            <a:r>
              <a:rPr lang="en-US" dirty="0">
                <a:effectLst/>
                <a:latin typeface="Arial" panose="020B0604020202020204" pitchFamily="34" charset="0"/>
              </a:rPr>
              <a:t>.</a:t>
            </a:r>
            <a:endParaRPr lang="en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811120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368"/>
    </mc:Choice>
    <mc:Fallback>
      <p:transition spd="slow" advTm="5936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424C-1537-7E75-A67A-0077DF80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313B-3297-94A1-BD29-C6ADF1132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89195"/>
            <a:ext cx="10972800" cy="426690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Research Issues</a:t>
            </a:r>
          </a:p>
          <a:p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The Proposed 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LayerGCN</a:t>
            </a:r>
            <a:endParaRPr lang="en-SG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Degree-sensitive Edge </a:t>
            </a:r>
            <a:r>
              <a:rPr lang="en-SG" dirty="0" err="1">
                <a:solidFill>
                  <a:schemeClr val="bg1">
                    <a:lumMod val="75000"/>
                  </a:schemeClr>
                </a:solidFill>
              </a:rPr>
              <a:t>Pru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ning</a:t>
            </a:r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Layer-refinement</a:t>
            </a:r>
            <a:endParaRPr lang="en-SG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SG" dirty="0"/>
              <a:t>Experimental Results</a:t>
            </a:r>
          </a:p>
          <a:p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54714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89"/>
    </mc:Choice>
    <mc:Fallback>
      <p:transition spd="slow" advTm="1028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00941-F39C-4F6F-B628-B0336F35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3632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SG" dirty="0"/>
              <a:t>Datasets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7C64AD-E8E5-4B4C-A335-ECF99BC0E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254" y="2154847"/>
            <a:ext cx="9419492" cy="2449067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1DD1DD-D5DB-374A-A95A-843ED8328EA4}"/>
              </a:ext>
            </a:extLst>
          </p:cNvPr>
          <p:cNvSpPr txBox="1"/>
          <p:nvPr/>
        </p:nvSpPr>
        <p:spPr>
          <a:xfrm>
            <a:off x="3710354" y="5025120"/>
            <a:ext cx="55105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/>
              <a:t>Table 1. </a:t>
            </a:r>
            <a:r>
              <a:rPr lang="en-US" sz="1600" dirty="0"/>
              <a:t>Experimental datasets statistics.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61872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808"/>
    </mc:Choice>
    <mc:Fallback>
      <p:transition spd="slow" advTm="1280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71BA-6636-FB41-99BC-6CFDC6B8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Eva</a:t>
            </a:r>
            <a:r>
              <a:rPr lang="en-US" altLang="zh-CN" dirty="0" err="1"/>
              <a:t>luation</a:t>
            </a:r>
            <a:r>
              <a:rPr lang="zh-CN" altLang="en-US" dirty="0"/>
              <a:t> </a:t>
            </a:r>
            <a:r>
              <a:rPr lang="en-US" altLang="zh-CN" dirty="0"/>
              <a:t>Metrics &amp; Settings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B16AE-1DCF-4B4F-BF3C-4DB93346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use </a:t>
            </a:r>
            <a:r>
              <a:rPr lang="en-US" sz="2800" dirty="0" err="1"/>
              <a:t>Recall@K</a:t>
            </a:r>
            <a:r>
              <a:rPr lang="en-US" sz="2800" dirty="0"/>
              <a:t> and NDCG@K computed by the all-ranking protocol as the evaluation metrics for recommendation performance comparison.</a:t>
            </a:r>
          </a:p>
          <a:p>
            <a:endParaRPr lang="en-US" sz="2800" dirty="0"/>
          </a:p>
          <a:p>
            <a:r>
              <a:rPr lang="en-CN" sz="2800" dirty="0"/>
              <a:t>To alleviate data leakage [5], we split the user-item interactions following a global timeline with ratio 7:1:2 for training/validation/testing.</a:t>
            </a:r>
          </a:p>
        </p:txBody>
      </p:sp>
    </p:spTree>
    <p:extLst>
      <p:ext uri="{BB962C8B-B14F-4D97-AF65-F5344CB8AC3E}">
        <p14:creationId xmlns:p14="http://schemas.microsoft.com/office/powerpoint/2010/main" val="1139903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388"/>
    </mc:Choice>
    <mc:Fallback>
      <p:transition spd="slow" advTm="1638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5E0E7-A198-E941-9D0A-A23DFC3F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08" y="-16661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CN" dirty="0"/>
              <a:t>Over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D1E247-67ED-D34B-BD17-D47B3BEBD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5092" y="888035"/>
            <a:ext cx="10574216" cy="54985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858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424C-1537-7E75-A67A-0077DF80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313B-3297-94A1-BD29-C6ADF1132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89195"/>
            <a:ext cx="10972800" cy="4266906"/>
          </a:xfrm>
        </p:spPr>
        <p:txBody>
          <a:bodyPr>
            <a:normAutofit/>
          </a:bodyPr>
          <a:lstStyle/>
          <a:p>
            <a:r>
              <a:rPr lang="en-SG" dirty="0"/>
              <a:t>Introduction</a:t>
            </a:r>
          </a:p>
          <a:p>
            <a:r>
              <a:rPr lang="en-SG" dirty="0"/>
              <a:t>Research Issues</a:t>
            </a:r>
          </a:p>
          <a:p>
            <a:r>
              <a:rPr lang="en-SG" dirty="0"/>
              <a:t>The Proposed </a:t>
            </a:r>
            <a:r>
              <a:rPr lang="en-US" altLang="zh-CN" dirty="0" err="1"/>
              <a:t>LayerGCN</a:t>
            </a:r>
            <a:endParaRPr lang="en-US" altLang="zh-CN" dirty="0"/>
          </a:p>
          <a:p>
            <a:pPr lvl="1"/>
            <a:r>
              <a:rPr lang="en-SG" dirty="0"/>
              <a:t>Degree-sensitive Edge </a:t>
            </a:r>
            <a:r>
              <a:rPr lang="en-SG" dirty="0" err="1"/>
              <a:t>Pru</a:t>
            </a:r>
            <a:r>
              <a:rPr lang="en-US" altLang="zh-CN" dirty="0" err="1"/>
              <a:t>ning</a:t>
            </a:r>
            <a:r>
              <a:rPr lang="en-SG" dirty="0"/>
              <a:t> </a:t>
            </a:r>
          </a:p>
          <a:p>
            <a:pPr lvl="1"/>
            <a:r>
              <a:rPr lang="en-US" altLang="zh-CN" dirty="0"/>
              <a:t>Layer-refinement</a:t>
            </a:r>
            <a:endParaRPr lang="en-SG" dirty="0"/>
          </a:p>
          <a:p>
            <a:r>
              <a:rPr lang="en-SG" dirty="0"/>
              <a:t>Experimental Results</a:t>
            </a:r>
          </a:p>
          <a:p>
            <a:r>
              <a:rPr lang="en-SG" dirty="0"/>
              <a:t>Conclusion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99741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3"/>
    </mc:Choice>
    <mc:Fallback>
      <p:transition spd="slow" advTm="15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4EDE-6AA0-0640-88AA-14FC1640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Behavior of </a:t>
            </a:r>
            <a:r>
              <a:rPr lang="en-US" dirty="0" err="1">
                <a:effectLst/>
                <a:latin typeface="Arial" panose="020B0604020202020204" pitchFamily="34" charset="0"/>
              </a:rPr>
              <a:t>LayerGCN</a:t>
            </a:r>
            <a:endParaRPr lang="en-C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EFC9D6-D473-E94A-A352-CEDA27517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Insights</a:t>
            </a:r>
          </a:p>
          <a:p>
            <a:pPr lvl="1"/>
            <a:r>
              <a:rPr lang="en-SG" sz="2400" dirty="0" err="1"/>
              <a:t>LayerGCN</a:t>
            </a:r>
            <a:r>
              <a:rPr lang="en-SG" sz="2400" dirty="0"/>
              <a:t> drops the ego</a:t>
            </a:r>
            <a:r>
              <a:rPr lang="en-US" sz="2400" dirty="0"/>
              <a:t> </a:t>
            </a:r>
            <a:r>
              <a:rPr lang="en-SG" sz="2400" dirty="0"/>
              <a:t>layer and distils the propagated information with the layer refinement enabling the model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address</a:t>
            </a:r>
            <a:r>
              <a:rPr lang="zh-CN" altLang="en-US" sz="2400" dirty="0"/>
              <a:t> </a:t>
            </a:r>
            <a:r>
              <a:rPr lang="en-US" altLang="zh-CN" sz="2400" dirty="0"/>
              <a:t>over-smoothing</a:t>
            </a:r>
            <a:r>
              <a:rPr lang="zh-CN" altLang="en-US" sz="2400" dirty="0"/>
              <a:t> </a:t>
            </a:r>
            <a:r>
              <a:rPr lang="en-US" altLang="zh-CN" sz="2400" dirty="0"/>
              <a:t>problem.</a:t>
            </a:r>
            <a:endParaRPr lang="en-SG" sz="2400" dirty="0"/>
          </a:p>
          <a:p>
            <a:pPr lvl="1"/>
            <a:r>
              <a:rPr lang="en-SG" sz="2400" dirty="0"/>
              <a:t>The degree-sensitive edge pruning can filter out irrelevant signals in </a:t>
            </a:r>
            <a:r>
              <a:rPr lang="en-SG" sz="2400" dirty="0" err="1"/>
              <a:t>neighbors</a:t>
            </a:r>
            <a:r>
              <a:rPr lang="en-SG" sz="2400" dirty="0"/>
              <a:t> and achieve better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1277836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1174DF-0615-B841-B069-60894C39D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085" y="553949"/>
            <a:ext cx="4208586" cy="31208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D4538E-7BA1-C54D-B01B-B2E5EA75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thing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25F4D-68C0-0040-82B7-E706C0A1F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94692"/>
            <a:ext cx="5513432" cy="4589585"/>
          </a:xfrm>
        </p:spPr>
        <p:txBody>
          <a:bodyPr>
            <a:normAutofit fontScale="77500" lnSpcReduction="20000"/>
          </a:bodyPr>
          <a:lstStyle/>
          <a:p>
            <a:r>
              <a:rPr lang="en-CN" dirty="0"/>
              <a:t>How different layers contribute to the final embeddings of users/items.</a:t>
            </a:r>
          </a:p>
          <a:p>
            <a:pPr lvl="1"/>
            <a:r>
              <a:rPr lang="en-CN" dirty="0"/>
              <a:t>In LightGCN, </a:t>
            </a:r>
            <a:r>
              <a:rPr lang="en-US" dirty="0"/>
              <a:t>we replace learnable weights on layers for dynamic node updating.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LayerGCN</a:t>
            </a:r>
            <a:r>
              <a:rPr lang="en-US" dirty="0"/>
              <a:t>, we use the similarity scores.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ego layer </a:t>
            </a:r>
            <a:r>
              <a:rPr lang="en-US" dirty="0">
                <a:solidFill>
                  <a:srgbClr val="FF0000"/>
                </a:solidFill>
              </a:rPr>
              <a:t>always dominate</a:t>
            </a:r>
            <a:r>
              <a:rPr lang="en-US" dirty="0"/>
              <a:t> other layers in </a:t>
            </a:r>
            <a:r>
              <a:rPr lang="en-US" dirty="0" err="1"/>
              <a:t>LightGCN</a:t>
            </a:r>
            <a:r>
              <a:rPr lang="en-US" dirty="0"/>
              <a:t>.</a:t>
            </a:r>
          </a:p>
          <a:p>
            <a:pPr lvl="1"/>
            <a:r>
              <a:rPr lang="en-CN" dirty="0">
                <a:solidFill>
                  <a:srgbClr val="FF0000"/>
                </a:solidFill>
              </a:rPr>
              <a:t>Even layers </a:t>
            </a:r>
            <a:r>
              <a:rPr lang="en-CN" dirty="0"/>
              <a:t>contribute more in LayerGCN, or homogenous neighbors contribute more than others.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DB4012-EE34-0A46-92DF-3EEC02568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022" y="3521333"/>
            <a:ext cx="3434978" cy="26730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548669-D0C1-FC40-A423-E3DF23023AA5}"/>
              </a:ext>
            </a:extLst>
          </p:cNvPr>
          <p:cNvSpPr txBox="1"/>
          <p:nvPr/>
        </p:nvSpPr>
        <p:spPr>
          <a:xfrm>
            <a:off x="6615369" y="4540973"/>
            <a:ext cx="21277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/>
              <a:t>Fig </a:t>
            </a:r>
            <a:r>
              <a:rPr lang="en-US" altLang="zh-CN" sz="1600" dirty="0"/>
              <a:t>7</a:t>
            </a:r>
            <a:r>
              <a:rPr lang="en-SG" sz="1600" dirty="0"/>
              <a:t>. Weights of layers.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68DACE-2B31-724D-84F1-DA33B66DB4F5}"/>
              </a:ext>
            </a:extLst>
          </p:cNvPr>
          <p:cNvSpPr txBox="1"/>
          <p:nvPr/>
        </p:nvSpPr>
        <p:spPr>
          <a:xfrm>
            <a:off x="7409858" y="1794053"/>
            <a:ext cx="134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/>
              <a:t>LightGCN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D9D23-9964-AF42-B5BC-A82B6B9EF8BE}"/>
              </a:ext>
            </a:extLst>
          </p:cNvPr>
          <p:cNvSpPr txBox="1"/>
          <p:nvPr/>
        </p:nvSpPr>
        <p:spPr>
          <a:xfrm>
            <a:off x="10474511" y="5023746"/>
            <a:ext cx="1409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/>
              <a:t>LayerGCN</a:t>
            </a:r>
          </a:p>
        </p:txBody>
      </p:sp>
    </p:spTree>
    <p:extLst>
      <p:ext uri="{BB962C8B-B14F-4D97-AF65-F5344CB8AC3E}">
        <p14:creationId xmlns:p14="http://schemas.microsoft.com/office/powerpoint/2010/main" val="3674446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 &amp; Take-Home Messages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19275"/>
            <a:ext cx="10972800" cy="4475093"/>
          </a:xfrm>
        </p:spPr>
        <p:txBody>
          <a:bodyPr>
            <a:normAutofit/>
          </a:bodyPr>
          <a:lstStyle/>
          <a:p>
            <a:r>
              <a:rPr lang="en-SG" dirty="0"/>
              <a:t>We proposed Layer</a:t>
            </a:r>
            <a:r>
              <a:rPr lang="en-US" altLang="zh-CN" dirty="0"/>
              <a:t>GCN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recommendation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r>
              <a:rPr lang="zh-CN" altLang="en-US" dirty="0"/>
              <a:t> </a:t>
            </a:r>
            <a:r>
              <a:rPr lang="en-SG" dirty="0"/>
              <a:t>of: </a:t>
            </a:r>
          </a:p>
          <a:p>
            <a:pPr lvl="1"/>
            <a:r>
              <a:rPr lang="en-US" altLang="zh-CN" dirty="0"/>
              <a:t>Over-smoothing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graph-based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endParaRPr lang="en-SG" dirty="0"/>
          </a:p>
          <a:p>
            <a:pPr lvl="1"/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user-item</a:t>
            </a:r>
            <a:r>
              <a:rPr lang="zh-CN" altLang="en-US" dirty="0"/>
              <a:t> </a:t>
            </a:r>
            <a:r>
              <a:rPr lang="en-US" altLang="zh-CN" dirty="0"/>
              <a:t>interactions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What we have learned:</a:t>
            </a:r>
          </a:p>
          <a:p>
            <a:pPr lvl="1"/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Layer-refinement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is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effective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addressing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over-smoothing</a:t>
            </a:r>
            <a:r>
              <a:rPr lang="en-SG" dirty="0"/>
              <a:t>.</a:t>
            </a:r>
          </a:p>
          <a:p>
            <a:pPr lvl="2"/>
            <a:r>
              <a:rPr lang="en-S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Differentiate the importance</a:t>
            </a:r>
            <a:r>
              <a:rPr lang="en-SG" dirty="0"/>
              <a:t> of hidden </a:t>
            </a:r>
            <a:r>
              <a:rPr lang="en-US" altLang="zh-CN" dirty="0"/>
              <a:t>layers</a:t>
            </a:r>
            <a:r>
              <a:rPr lang="en-SG" dirty="0"/>
              <a:t>. 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86767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12645-6822-C94B-87CC-C7F04B60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 &amp; Take-Home Messages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AA2A8-CEAF-E24C-8A85-BD1AE543B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We open source our code</a:t>
            </a:r>
            <a:r>
              <a:rPr lang="en-US" altLang="zh-CN" dirty="0"/>
              <a:t>/datasets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baselines</a:t>
            </a:r>
            <a:r>
              <a:rPr lang="en-SG" dirty="0"/>
              <a:t> to advance the research in this field. (https://</a:t>
            </a:r>
            <a:r>
              <a:rPr lang="en-SG" dirty="0" err="1"/>
              <a:t>github.com</a:t>
            </a:r>
            <a:r>
              <a:rPr lang="en-SG" dirty="0"/>
              <a:t>/</a:t>
            </a:r>
            <a:r>
              <a:rPr lang="en-SG" dirty="0" err="1"/>
              <a:t>enoche</a:t>
            </a:r>
            <a:r>
              <a:rPr lang="en-SG" dirty="0"/>
              <a:t>/</a:t>
            </a:r>
            <a:r>
              <a:rPr lang="en-SG" dirty="0" err="1"/>
              <a:t>ImRec</a:t>
            </a:r>
            <a:r>
              <a:rPr lang="en-SG" dirty="0"/>
              <a:t>)</a:t>
            </a:r>
          </a:p>
          <a:p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E2026-16E0-314F-83FF-2164FAD9E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058" y="2680188"/>
            <a:ext cx="25273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13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FBA6E-35DE-4593-B2FC-550C55A30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897" y="2176640"/>
            <a:ext cx="4284271" cy="250472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SG" sz="4800" dirty="0"/>
              <a:t>Thanks</a:t>
            </a:r>
          </a:p>
          <a:p>
            <a:pPr marL="0" indent="0" algn="ctr">
              <a:buNone/>
            </a:pPr>
            <a:endParaRPr lang="en-SG" sz="4800" dirty="0"/>
          </a:p>
          <a:p>
            <a:pPr marL="0" indent="0" algn="ctr">
              <a:buNone/>
            </a:pPr>
            <a:r>
              <a:rPr lang="en-SG" sz="4800" dirty="0"/>
              <a:t>Q</a:t>
            </a:r>
            <a:r>
              <a:rPr lang="en-US" altLang="zh-CN" sz="4800" dirty="0"/>
              <a:t>&amp;A</a:t>
            </a:r>
            <a:endParaRPr lang="en-SG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99DF29-16B6-B644-BFD3-FC62E1A99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058" y="2680188"/>
            <a:ext cx="25273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92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A48EC-E7E3-4573-9CDE-069D4056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References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6A215B-2248-4FD6-87D2-04D035B2C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61237"/>
              </p:ext>
            </p:extLst>
          </p:nvPr>
        </p:nvGraphicFramePr>
        <p:xfrm>
          <a:off x="756139" y="1709190"/>
          <a:ext cx="9505038" cy="317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4321">
                  <a:extLst>
                    <a:ext uri="{9D8B030D-6E8A-4147-A177-3AD203B41FA5}">
                      <a16:colId xmlns:a16="http://schemas.microsoft.com/office/drawing/2014/main" val="2606519370"/>
                    </a:ext>
                  </a:extLst>
                </a:gridCol>
                <a:gridCol w="8970717">
                  <a:extLst>
                    <a:ext uri="{9D8B030D-6E8A-4147-A177-3AD203B41FA5}">
                      <a16:colId xmlns:a16="http://schemas.microsoft.com/office/drawing/2014/main" val="4234045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[1].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Zhou, Xin, </a:t>
                      </a:r>
                      <a:r>
                        <a:rPr lang="en-US" sz="1400" dirty="0" err="1"/>
                        <a:t>Aixin</a:t>
                      </a:r>
                      <a:r>
                        <a:rPr lang="en-US" sz="1400" dirty="0"/>
                        <a:t> Sun, Yong Liu, </a:t>
                      </a:r>
                      <a:r>
                        <a:rPr lang="en-US" sz="1400" dirty="0" err="1"/>
                        <a:t>Jie</a:t>
                      </a:r>
                      <a:r>
                        <a:rPr lang="en-US" sz="1400" dirty="0"/>
                        <a:t> Zhang, and </a:t>
                      </a:r>
                      <a:r>
                        <a:rPr lang="en-US" sz="1400" dirty="0" err="1"/>
                        <a:t>Chunyan</a:t>
                      </a:r>
                      <a:r>
                        <a:rPr lang="en-US" sz="1400" dirty="0"/>
                        <a:t> Miao. “</a:t>
                      </a:r>
                      <a:r>
                        <a:rPr lang="en-US" sz="1400" dirty="0" err="1"/>
                        <a:t>Selfcf</a:t>
                      </a:r>
                      <a:r>
                        <a:rPr lang="en-US" sz="1400" dirty="0"/>
                        <a:t>: A simple framework for self-supervised collaborative filtering.” ACM Transactions on Recommender Systems,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1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[2].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He, </a:t>
                      </a:r>
                      <a:r>
                        <a:rPr lang="en-SG" sz="1400" dirty="0" err="1"/>
                        <a:t>Xiangnan</a:t>
                      </a:r>
                      <a:r>
                        <a:rPr lang="en-SG" sz="1400" dirty="0"/>
                        <a:t>, </a:t>
                      </a:r>
                      <a:r>
                        <a:rPr lang="en-SG" sz="1400" dirty="0" err="1"/>
                        <a:t>Kuan</a:t>
                      </a:r>
                      <a:r>
                        <a:rPr lang="en-SG" sz="1400" dirty="0"/>
                        <a:t> Deng, Xiang Wang, Yan Li, </a:t>
                      </a:r>
                      <a:r>
                        <a:rPr lang="en-SG" sz="1400" dirty="0" err="1"/>
                        <a:t>Yongdong</a:t>
                      </a:r>
                      <a:r>
                        <a:rPr lang="en-SG" sz="1400" dirty="0"/>
                        <a:t> Zhang, and Meng Wang. "</a:t>
                      </a:r>
                      <a:r>
                        <a:rPr lang="en-SG" sz="1400" dirty="0" err="1"/>
                        <a:t>Lightgcn</a:t>
                      </a:r>
                      <a:r>
                        <a:rPr lang="en-SG" sz="1400" dirty="0"/>
                        <a:t>: Simplifying and powering graph convolution network for recommendation." In Proceedings of the 43rd International ACM SIGIR conference on research and development in Information Retrieval, pp. 639-648. 2020.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8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[3].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err="1"/>
                        <a:t>Yera</a:t>
                      </a:r>
                      <a:r>
                        <a:rPr lang="en-SG" sz="1400" dirty="0"/>
                        <a:t>, </a:t>
                      </a:r>
                      <a:r>
                        <a:rPr lang="en-SG" sz="1400" dirty="0" err="1"/>
                        <a:t>Raciel</a:t>
                      </a:r>
                      <a:r>
                        <a:rPr lang="en-SG" sz="1400" dirty="0"/>
                        <a:t>, Jorge Castro, and Luis Martínez. "A fuzzy model for managing natural noise in recommender systems." Applied Soft Computing 40 (2016): 187-198.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3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[4].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Chen, Ming, </a:t>
                      </a:r>
                      <a:r>
                        <a:rPr lang="en-SG" sz="1400" dirty="0" err="1"/>
                        <a:t>Zhewei</a:t>
                      </a:r>
                      <a:r>
                        <a:rPr lang="en-SG" sz="1400" dirty="0"/>
                        <a:t> Wei, </a:t>
                      </a:r>
                      <a:r>
                        <a:rPr lang="en-SG" sz="1400" dirty="0" err="1"/>
                        <a:t>Zengfeng</a:t>
                      </a:r>
                      <a:r>
                        <a:rPr lang="en-SG" sz="1400" dirty="0"/>
                        <a:t> Huang, Bolin Ding, and </a:t>
                      </a:r>
                      <a:r>
                        <a:rPr lang="en-SG" sz="1400" dirty="0" err="1"/>
                        <a:t>Yaliang</a:t>
                      </a:r>
                      <a:r>
                        <a:rPr lang="en-SG" sz="1400" dirty="0"/>
                        <a:t> Li. "Simple and deep graph convolutional networks." In International conference on machine learning, pp. 1725-1735. PMLR, 2020.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05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Ji, </a:t>
                      </a:r>
                      <a:r>
                        <a:rPr lang="en-SG" sz="1400" dirty="0" err="1"/>
                        <a:t>Yitong</a:t>
                      </a:r>
                      <a:r>
                        <a:rPr lang="en-SG" sz="1400" dirty="0"/>
                        <a:t>, </a:t>
                      </a:r>
                      <a:r>
                        <a:rPr lang="en-SG" sz="1400" dirty="0" err="1"/>
                        <a:t>Aixin</a:t>
                      </a:r>
                      <a:r>
                        <a:rPr lang="en-SG" sz="1400" dirty="0"/>
                        <a:t> Sun, </a:t>
                      </a:r>
                      <a:r>
                        <a:rPr lang="en-SG" sz="1400" dirty="0" err="1"/>
                        <a:t>Jie</a:t>
                      </a:r>
                      <a:r>
                        <a:rPr lang="en-SG" sz="1400" dirty="0"/>
                        <a:t> Zhang, and </a:t>
                      </a:r>
                      <a:r>
                        <a:rPr lang="en-SG" sz="1400" dirty="0" err="1"/>
                        <a:t>Chenliang</a:t>
                      </a:r>
                      <a:r>
                        <a:rPr lang="en-SG" sz="1400" dirty="0"/>
                        <a:t> Li. "A critical study on data leakage in recommender system offline evaluation." ACM Transactions on Information Systems 41, no. 3 (2023): 1-27.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2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8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00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3432-A8DE-3A3F-28E2-FA561AB7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3632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S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25083-99DD-578F-02A7-8E97D8078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10972799" cy="4525963"/>
          </a:xfrm>
        </p:spPr>
        <p:txBody>
          <a:bodyPr>
            <a:normAutofit/>
          </a:bodyPr>
          <a:lstStyle/>
          <a:p>
            <a:r>
              <a:rPr lang="en-SG" dirty="0"/>
              <a:t>Do you have experience </a:t>
            </a:r>
            <a:r>
              <a:rPr lang="en-US" altLang="zh-CN" dirty="0"/>
              <a:t>with Online Shopping?</a:t>
            </a:r>
          </a:p>
          <a:p>
            <a:pPr lvl="1"/>
            <a:r>
              <a:rPr lang="en-US" sz="2800" dirty="0"/>
              <a:t>Yes</a:t>
            </a:r>
            <a:r>
              <a:rPr lang="en-US" altLang="zh-CN" sz="2800" dirty="0"/>
              <a:t>,</a:t>
            </a: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for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most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people</a:t>
            </a:r>
            <a:r>
              <a:rPr lang="en-US" altLang="zh-CN" sz="2800" dirty="0"/>
              <a:t>.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r>
              <a:rPr lang="en-US" dirty="0"/>
              <a:t>Do you know how your shopping be</a:t>
            </a:r>
            <a:r>
              <a:rPr lang="en-US" altLang="zh-CN" dirty="0"/>
              <a:t>havior</a:t>
            </a:r>
            <a:r>
              <a:rPr lang="zh-CN" altLang="en-US" dirty="0"/>
              <a:t> </a:t>
            </a:r>
            <a:r>
              <a:rPr lang="en-US" dirty="0"/>
              <a:t>would </a:t>
            </a:r>
            <a:r>
              <a:rPr lang="en-US" b="1" dirty="0"/>
              <a:t>shape</a:t>
            </a:r>
            <a:r>
              <a:rPr lang="en-US" dirty="0"/>
              <a:t> the Recommender System?</a:t>
            </a:r>
          </a:p>
          <a:p>
            <a:pPr lvl="1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Yes</a:t>
            </a:r>
            <a:r>
              <a:rPr lang="en-US" sz="2800" dirty="0"/>
              <a:t>/No?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083371-F02B-994C-BD4A-F1D706256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807" y="2240026"/>
            <a:ext cx="4215992" cy="1623156"/>
          </a:xfrm>
          <a:prstGeom prst="rect">
            <a:avLst/>
          </a:prstGeom>
          <a:noFill/>
        </p:spPr>
      </p:pic>
      <p:sp>
        <p:nvSpPr>
          <p:cNvPr id="4" name="AutoShape 2" descr="Top 10 eCommerce Companies in United States of America (U.S.A.)">
            <a:extLst>
              <a:ext uri="{FF2B5EF4-FFF2-40B4-BE49-F238E27FC236}">
                <a16:creationId xmlns:a16="http://schemas.microsoft.com/office/drawing/2014/main" id="{B31E4B19-AA88-3442-AF8C-1D34C34C7E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9549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2"/>
    </mc:Choice>
    <mc:Fallback>
      <p:transition spd="slow" advTm="17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1024-2C8F-9A4B-8B7C-08C8C3B8F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63632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SG" dirty="0"/>
              <a:t>Online Shopping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B472624-464F-1D79-0E01-D938E47F5E7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94893062"/>
              </p:ext>
            </p:extLst>
          </p:nvPr>
        </p:nvGraphicFramePr>
        <p:xfrm>
          <a:off x="742765" y="2595845"/>
          <a:ext cx="7140606" cy="3169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Content Placeholder 4" descr="A picture containing text, table, computer, indoor&#10;&#10;Description automatically generated">
            <a:extLst>
              <a:ext uri="{FF2B5EF4-FFF2-40B4-BE49-F238E27FC236}">
                <a16:creationId xmlns:a16="http://schemas.microsoft.com/office/drawing/2014/main" id="{0295DAEB-54C8-69A2-0786-655FCE41A9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9"/>
          <a:srcRect l="33077" r="-2" b="-2"/>
          <a:stretch/>
        </p:blipFill>
        <p:spPr>
          <a:xfrm>
            <a:off x="8510680" y="3429000"/>
            <a:ext cx="2829017" cy="2377809"/>
          </a:xfr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F117FC-4FBC-670E-826F-2DC19385B0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10680" y="1456812"/>
            <a:ext cx="2829017" cy="189228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970F45-530A-8889-FE07-F8AF17E35BB3}"/>
              </a:ext>
            </a:extLst>
          </p:cNvPr>
          <p:cNvSpPr txBox="1">
            <a:spLocks/>
          </p:cNvSpPr>
          <p:nvPr/>
        </p:nvSpPr>
        <p:spPr>
          <a:xfrm>
            <a:off x="609600" y="1889196"/>
            <a:ext cx="7806431" cy="141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 typical shopping process: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CFEE37-01F2-B4A4-0639-BBB387E10910}"/>
              </a:ext>
            </a:extLst>
          </p:cNvPr>
          <p:cNvSpPr txBox="1"/>
          <p:nvPr/>
        </p:nvSpPr>
        <p:spPr>
          <a:xfrm>
            <a:off x="9225733" y="1005833"/>
            <a:ext cx="139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Type-C Cable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54608F2-CB2E-A0C2-1CA4-DB26FA79ED13}"/>
              </a:ext>
            </a:extLst>
          </p:cNvPr>
          <p:cNvSpPr/>
          <p:nvPr/>
        </p:nvSpPr>
        <p:spPr>
          <a:xfrm>
            <a:off x="9439134" y="2168995"/>
            <a:ext cx="972106" cy="1014656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C10239-5BF8-B3C0-D995-4A9C4A3D2B30}"/>
              </a:ext>
            </a:extLst>
          </p:cNvPr>
          <p:cNvCxnSpPr>
            <a:cxnSpLocks/>
          </p:cNvCxnSpPr>
          <p:nvPr/>
        </p:nvCxnSpPr>
        <p:spPr>
          <a:xfrm flipH="1">
            <a:off x="9925187" y="3182970"/>
            <a:ext cx="2" cy="804595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E91056-F3BF-56D6-E7BA-98094A45ECE8}"/>
              </a:ext>
            </a:extLst>
          </p:cNvPr>
          <p:cNvSpPr txBox="1"/>
          <p:nvPr/>
        </p:nvSpPr>
        <p:spPr>
          <a:xfrm>
            <a:off x="8510680" y="5900351"/>
            <a:ext cx="29236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/>
              <a:t>Fig 1. Online shopping process.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288983F-B781-F24A-A7A2-AF4F1840EB69}"/>
              </a:ext>
            </a:extLst>
          </p:cNvPr>
          <p:cNvSpPr/>
          <p:nvPr/>
        </p:nvSpPr>
        <p:spPr>
          <a:xfrm>
            <a:off x="2511380" y="3065172"/>
            <a:ext cx="5512158" cy="213789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9CDDA20B-0823-5445-B29E-2386C0D44CA8}"/>
              </a:ext>
            </a:extLst>
          </p:cNvPr>
          <p:cNvSpPr/>
          <p:nvPr/>
        </p:nvSpPr>
        <p:spPr>
          <a:xfrm>
            <a:off x="3499338" y="5203065"/>
            <a:ext cx="457200" cy="42591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8C5A5-7E5B-F64B-8558-40DB5362E078}"/>
              </a:ext>
            </a:extLst>
          </p:cNvPr>
          <p:cNvSpPr txBox="1"/>
          <p:nvPr/>
        </p:nvSpPr>
        <p:spPr>
          <a:xfrm>
            <a:off x="2843447" y="5642969"/>
            <a:ext cx="1669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/>
              <a:t>Inter</a:t>
            </a:r>
            <a:r>
              <a:rPr lang="en-US" altLang="zh-CN" sz="2400" dirty="0"/>
              <a:t>actions</a:t>
            </a:r>
            <a:endParaRPr lang="en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6799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216"/>
    </mc:Choice>
    <mc:Fallback>
      <p:transition spd="slow" advTm="212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10BBCA1A-1FE0-62AA-C148-157260730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337" y="2466976"/>
            <a:ext cx="6143625" cy="3276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B7B5F3-3F52-8FA0-44FB-60D50634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Recommender Systems (RS</a:t>
            </a:r>
            <a:r>
              <a:rPr lang="en-US" altLang="zh-CN" dirty="0"/>
              <a:t>s</a:t>
            </a:r>
            <a:r>
              <a:rPr lang="en-SG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0256-58B7-03A6-7A79-0105653FE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600202"/>
            <a:ext cx="5343525" cy="2257424"/>
          </a:xfrm>
        </p:spPr>
        <p:txBody>
          <a:bodyPr>
            <a:normAutofit/>
          </a:bodyPr>
          <a:lstStyle/>
          <a:p>
            <a:r>
              <a:rPr lang="en-SG" dirty="0"/>
              <a:t>Implicit feedback</a:t>
            </a:r>
          </a:p>
          <a:p>
            <a:pPr lvl="1"/>
            <a:r>
              <a:rPr lang="en-SG" dirty="0"/>
              <a:t>RSs transform your interactions / ratings into implicit feedbacks</a:t>
            </a:r>
          </a:p>
          <a:p>
            <a:pPr lvl="1"/>
            <a:r>
              <a:rPr lang="en-US" dirty="0"/>
              <a:t>User-Item bipartite graph</a:t>
            </a:r>
            <a:r>
              <a:rPr lang="en-SG" dirty="0"/>
              <a:t>/</a:t>
            </a:r>
            <a:r>
              <a:rPr lang="en-US" dirty="0"/>
              <a:t>Interaction matrix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3A128C2-96B6-8230-13E0-2D7EF2D6B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487" y="2490788"/>
            <a:ext cx="6134100" cy="3228975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B122927-AAD0-3E03-96B5-D66784A92B48}"/>
              </a:ext>
            </a:extLst>
          </p:cNvPr>
          <p:cNvCxnSpPr>
            <a:cxnSpLocks/>
          </p:cNvCxnSpPr>
          <p:nvPr/>
        </p:nvCxnSpPr>
        <p:spPr>
          <a:xfrm>
            <a:off x="6438900" y="5067300"/>
            <a:ext cx="1304925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7A020ED7-53ED-0625-4E5D-475D177682E0}"/>
              </a:ext>
            </a:extLst>
          </p:cNvPr>
          <p:cNvSpPr txBox="1">
            <a:spLocks/>
          </p:cNvSpPr>
          <p:nvPr/>
        </p:nvSpPr>
        <p:spPr>
          <a:xfrm>
            <a:off x="609600" y="3590925"/>
            <a:ext cx="5110162" cy="2535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General models perform recommendations so</a:t>
            </a:r>
            <a:r>
              <a:rPr lang="en-US" altLang="zh-CN" dirty="0"/>
              <a:t>lely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dirty="0"/>
              <a:t>on implicit feedbacks.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4CAFA-386C-0CA2-5664-A32FAE61AD1C}"/>
              </a:ext>
            </a:extLst>
          </p:cNvPr>
          <p:cNvSpPr txBox="1"/>
          <p:nvPr/>
        </p:nvSpPr>
        <p:spPr>
          <a:xfrm>
            <a:off x="6638925" y="5839790"/>
            <a:ext cx="4762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/>
              <a:t>Fig 2. From implicit feedback to interaction matrix.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2765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5044"/>
    </mc:Choice>
    <mc:Fallback>
      <p:transition spd="slow" advTm="1350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424C-1537-7E75-A67A-0077DF80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313B-3297-94A1-BD29-C6ADF1132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89195"/>
            <a:ext cx="10972800" cy="426690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SG" dirty="0"/>
              <a:t>Research Issues</a:t>
            </a:r>
          </a:p>
          <a:p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The Proposed 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LayerGCN</a:t>
            </a:r>
            <a:endParaRPr lang="en-SG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Degree-sensitive Edge </a:t>
            </a:r>
            <a:r>
              <a:rPr lang="en-SG" dirty="0" err="1">
                <a:solidFill>
                  <a:schemeClr val="bg1">
                    <a:lumMod val="75000"/>
                  </a:schemeClr>
                </a:solidFill>
              </a:rPr>
              <a:t>Pru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ning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Layer-refinement</a:t>
            </a:r>
            <a:endParaRPr lang="en-SG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41089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09"/>
    </mc:Choice>
    <mc:Fallback>
      <p:transition spd="slow" advTm="370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21A5E5-D35B-FA4D-99E0-42FA95A91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2347" y="2913564"/>
            <a:ext cx="3107104" cy="2806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0CF20F-2535-8424-A983-F4184B64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Research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FC9F6-A79E-01C0-D288-B5B24EEBA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Sparsity</a:t>
            </a:r>
            <a:endParaRPr lang="en-SG" dirty="0"/>
          </a:p>
          <a:p>
            <a:pPr lvl="1"/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  <a:r>
              <a:rPr lang="zh-CN" altLang="en-US" dirty="0"/>
              <a:t> </a:t>
            </a:r>
            <a:r>
              <a:rPr lang="en-US" altLang="zh-CN" dirty="0"/>
              <a:t>(GNN)-based</a:t>
            </a:r>
            <a:r>
              <a:rPr lang="zh-CN" altLang="en-US" dirty="0"/>
              <a:t> </a:t>
            </a:r>
            <a:r>
              <a:rPr lang="en-US" altLang="zh-CN" dirty="0"/>
              <a:t>recommendation</a:t>
            </a:r>
            <a:r>
              <a:rPr lang="zh-CN" altLang="en-US" dirty="0"/>
              <a:t> </a:t>
            </a:r>
            <a:r>
              <a:rPr lang="en-US" altLang="zh-CN" dirty="0"/>
              <a:t>models[1][2].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0C2EBD-BE02-704B-87E1-DB68343D9DC7}"/>
              </a:ext>
            </a:extLst>
          </p:cNvPr>
          <p:cNvSpPr txBox="1"/>
          <p:nvPr/>
        </p:nvSpPr>
        <p:spPr>
          <a:xfrm>
            <a:off x="7694002" y="5731459"/>
            <a:ext cx="4762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/>
              <a:t>Fig </a:t>
            </a:r>
            <a:r>
              <a:rPr lang="en-US" altLang="zh-CN" sz="1600" dirty="0"/>
              <a:t>3</a:t>
            </a:r>
            <a:r>
              <a:rPr lang="en-SG" sz="1600" dirty="0"/>
              <a:t>. Over</a:t>
            </a:r>
            <a:r>
              <a:rPr lang="en-US" altLang="zh-CN" sz="1600" dirty="0"/>
              <a:t>-smoothing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SG" sz="1600" dirty="0" err="1"/>
              <a:t>LightGCN</a:t>
            </a:r>
            <a:r>
              <a:rPr lang="en-US" altLang="zh-CN" sz="1600" dirty="0"/>
              <a:t>[2]</a:t>
            </a:r>
            <a:r>
              <a:rPr lang="en-SG" sz="1600" dirty="0"/>
              <a:t> </a:t>
            </a:r>
            <a:r>
              <a:rPr lang="en-SG" sz="1600" dirty="0" err="1"/>
              <a:t>w.r.t.</a:t>
            </a:r>
            <a:r>
              <a:rPr lang="en-SG" sz="1600" dirty="0"/>
              <a:t> the MOOC dataset.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39F47-4367-A140-A09E-0F71AB87A8CC}"/>
              </a:ext>
            </a:extLst>
          </p:cNvPr>
          <p:cNvSpPr txBox="1">
            <a:spLocks/>
          </p:cNvSpPr>
          <p:nvPr/>
        </p:nvSpPr>
        <p:spPr>
          <a:xfrm>
            <a:off x="609600" y="3724775"/>
            <a:ext cx="10972800" cy="2051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SG" dirty="0"/>
          </a:p>
          <a:p>
            <a:r>
              <a:rPr lang="en-US" altLang="zh-CN" dirty="0"/>
              <a:t>Over-smoothing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Graph-based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endParaRPr lang="en-SG" dirty="0"/>
          </a:p>
          <a:p>
            <a:pPr lvl="1"/>
            <a:r>
              <a:rPr lang="en-SG" dirty="0"/>
              <a:t>Best performance is achieved with a few layers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FEC103-8D9C-684D-93EE-367445108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5703" y="2892622"/>
            <a:ext cx="4925763" cy="1280698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3364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510"/>
    </mc:Choice>
    <mc:Fallback>
      <p:transition spd="slow" advTm="525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F20F-2535-8424-A983-F4184B64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Research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FC9F6-A79E-01C0-D288-B5B24EEBA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user-item</a:t>
            </a:r>
            <a:r>
              <a:rPr lang="zh-CN" altLang="en-US" dirty="0"/>
              <a:t> </a:t>
            </a:r>
            <a:r>
              <a:rPr lang="en-US" altLang="zh-CN" dirty="0"/>
              <a:t>interactions</a:t>
            </a:r>
            <a:r>
              <a:rPr lang="zh-CN" altLang="en-US" dirty="0"/>
              <a:t> </a:t>
            </a:r>
            <a:r>
              <a:rPr lang="en-US" altLang="zh-CN" dirty="0"/>
              <a:t>[3]</a:t>
            </a:r>
          </a:p>
          <a:p>
            <a:pPr lvl="1"/>
            <a:r>
              <a:rPr lang="en-US" altLang="zh-CN" dirty="0"/>
              <a:t>Existing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usually</a:t>
            </a:r>
            <a:r>
              <a:rPr lang="zh-CN" altLang="en-US" dirty="0"/>
              <a:t> </a:t>
            </a:r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implicit feedback can be treated as ground truth</a:t>
            </a:r>
            <a:r>
              <a:rPr lang="zh-CN" altLang="en-US" dirty="0"/>
              <a:t> </a:t>
            </a:r>
            <a:r>
              <a:rPr lang="en-US" altLang="zh-CN" dirty="0"/>
              <a:t>of the user’s taste and failed to tackle this problem.</a:t>
            </a:r>
          </a:p>
        </p:txBody>
      </p:sp>
    </p:spTree>
    <p:extLst>
      <p:ext uri="{BB962C8B-B14F-4D97-AF65-F5344CB8AC3E}">
        <p14:creationId xmlns:p14="http://schemas.microsoft.com/office/powerpoint/2010/main" val="3631496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424C-1537-7E75-A67A-0077DF80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313B-3297-94A1-BD29-C6ADF1132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89195"/>
            <a:ext cx="10972800" cy="4266906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Research Issues</a:t>
            </a:r>
          </a:p>
          <a:p>
            <a:r>
              <a:rPr lang="en-SG" dirty="0"/>
              <a:t>The Proposed </a:t>
            </a:r>
            <a:r>
              <a:rPr lang="en-US" altLang="zh-CN" dirty="0" err="1"/>
              <a:t>LayerGCN</a:t>
            </a:r>
            <a:endParaRPr lang="en-SG" dirty="0"/>
          </a:p>
          <a:p>
            <a:pPr lvl="1"/>
            <a:r>
              <a:rPr lang="en-SG" dirty="0"/>
              <a:t>Degree-sensitive Edge </a:t>
            </a:r>
            <a:r>
              <a:rPr lang="en-SG" dirty="0" err="1"/>
              <a:t>Pru</a:t>
            </a:r>
            <a:r>
              <a:rPr lang="en-US" altLang="zh-CN" dirty="0" err="1"/>
              <a:t>ning</a:t>
            </a:r>
            <a:r>
              <a:rPr lang="en-SG" dirty="0"/>
              <a:t> </a:t>
            </a:r>
          </a:p>
          <a:p>
            <a:pPr lvl="1"/>
            <a:r>
              <a:rPr lang="en-US" altLang="zh-CN" dirty="0"/>
              <a:t>Layer-refinement</a:t>
            </a:r>
            <a:endParaRPr lang="en-SG" dirty="0"/>
          </a:p>
          <a:p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SG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496174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1|13.9|0.8|2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8E816AC679FF4C86C22834E825BD05" ma:contentTypeVersion="1" ma:contentTypeDescription="Create a new document." ma:contentTypeScope="" ma:versionID="066e42d507d75a122d0db91dd470f30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CAC18D-5691-4509-8B5C-0B75721A5241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50FD224-696F-456C-B4FA-7AC8401CF7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5EE562-3F60-4898-BA86-139A82F4C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1670</Words>
  <Application>Microsoft Macintosh PowerPoint</Application>
  <PresentationFormat>Widescreen</PresentationFormat>
  <Paragraphs>244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2_Custom Design</vt:lpstr>
      <vt:lpstr>3_Custom Design</vt:lpstr>
      <vt:lpstr>PowerPoint Presentation</vt:lpstr>
      <vt:lpstr>Outlines</vt:lpstr>
      <vt:lpstr>Introduction</vt:lpstr>
      <vt:lpstr>Online Shopping</vt:lpstr>
      <vt:lpstr>Recommender Systems (RSs)</vt:lpstr>
      <vt:lpstr>Outlines</vt:lpstr>
      <vt:lpstr>Research Issues</vt:lpstr>
      <vt:lpstr>Research Issues</vt:lpstr>
      <vt:lpstr>Outlines</vt:lpstr>
      <vt:lpstr>Degree-sensitive Edge Pruning</vt:lpstr>
      <vt:lpstr>LayerGCN</vt:lpstr>
      <vt:lpstr>Details in Layer-refinement</vt:lpstr>
      <vt:lpstr>Details in Layer-refinement</vt:lpstr>
      <vt:lpstr>The Loss Function</vt:lpstr>
      <vt:lpstr>Theoretical analysis of LayerGCN</vt:lpstr>
      <vt:lpstr>Outlines</vt:lpstr>
      <vt:lpstr>Datasets</vt:lpstr>
      <vt:lpstr>Evaluation Metrics &amp; Settings</vt:lpstr>
      <vt:lpstr>Overall Performance</vt:lpstr>
      <vt:lpstr>Behavior of LayerGCN</vt:lpstr>
      <vt:lpstr>One more thing</vt:lpstr>
      <vt:lpstr>Conclusion &amp; Take-Home Messages</vt:lpstr>
      <vt:lpstr>Conclusion &amp; Take-Home Messages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Presenatation Title</dc:title>
  <dc:creator>B Elzer</dc:creator>
  <cp:lastModifiedBy>Zhou Xin</cp:lastModifiedBy>
  <cp:revision>312</cp:revision>
  <dcterms:created xsi:type="dcterms:W3CDTF">2017-05-14T01:29:56Z</dcterms:created>
  <dcterms:modified xsi:type="dcterms:W3CDTF">2023-04-06T17:04:50Z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0x010100E28E816AC679FF4C86C22834E825BD05</vt:lpwstr>
  </property>
</Properties>
</file>