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46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1714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7196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7251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3930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6247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8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6942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195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0743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3/24/2023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7658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3/24/2023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
        <p:nvSpPr>
          <p:cNvPr id="7" name="MSIPCMContentMarking" descr="{&quot;HashCode&quot;:-1585510068,&quot;Placement&quot;:&quot;Footer&quot;,&quot;Top&quot;:519.343,&quot;Left&quot;:895.7167,&quot;SlideWidth&quot;:960,&quot;SlideHeight&quot;:540}">
            <a:extLst>
              <a:ext uri="{FF2B5EF4-FFF2-40B4-BE49-F238E27FC236}">
                <a16:creationId xmlns:a16="http://schemas.microsoft.com/office/drawing/2014/main" id="{B8179504-4F53-FEB3-BAC2-1492D353DE85}"/>
              </a:ext>
            </a:extLst>
          </p:cNvPr>
          <p:cNvSpPr txBox="1"/>
          <p:nvPr userDrawn="1"/>
        </p:nvSpPr>
        <p:spPr>
          <a:xfrm>
            <a:off x="11375602" y="6595656"/>
            <a:ext cx="816398" cy="262344"/>
          </a:xfrm>
          <a:prstGeom prst="rect">
            <a:avLst/>
          </a:prstGeom>
          <a:noFill/>
        </p:spPr>
        <p:txBody>
          <a:bodyPr vert="horz" wrap="square" lIns="0" tIns="0" rIns="0" bIns="0" rtlCol="0" anchor="ctr" anchorCtr="1">
            <a:spAutoFit/>
          </a:bodyPr>
          <a:lstStyle/>
          <a:p>
            <a:pPr algn="r">
              <a:spcBef>
                <a:spcPts val="0"/>
              </a:spcBef>
              <a:spcAft>
                <a:spcPts val="0"/>
              </a:spcAft>
            </a:pPr>
            <a:r>
              <a:rPr lang="en-US" sz="1000">
                <a:solidFill>
                  <a:srgbClr val="000000"/>
                </a:solidFill>
                <a:latin typeface="Calibri" panose="020F0502020204030204" pitchFamily="34" charset="0"/>
              </a:rPr>
              <a:t>C1 - Public</a:t>
            </a:r>
          </a:p>
        </p:txBody>
      </p:sp>
    </p:spTree>
    <p:extLst>
      <p:ext uri="{BB962C8B-B14F-4D97-AF65-F5344CB8AC3E}">
        <p14:creationId xmlns:p14="http://schemas.microsoft.com/office/powerpoint/2010/main" val="272297937"/>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iblegateway.com/passage/?search=Genesis+1%3A26&amp;version=NIV#fen-NIV-26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6DE43-57D0-727A-828D-8CE038276E4F}"/>
              </a:ext>
            </a:extLst>
          </p:cNvPr>
          <p:cNvSpPr>
            <a:spLocks noGrp="1"/>
          </p:cNvSpPr>
          <p:nvPr>
            <p:ph type="ctrTitle"/>
          </p:nvPr>
        </p:nvSpPr>
        <p:spPr>
          <a:xfrm>
            <a:off x="1088569" y="2286000"/>
            <a:ext cx="3936275" cy="1351706"/>
          </a:xfrm>
        </p:spPr>
        <p:txBody>
          <a:bodyPr anchor="b">
            <a:normAutofit/>
          </a:bodyPr>
          <a:lstStyle/>
          <a:p>
            <a:pPr algn="ctr"/>
            <a:r>
              <a:rPr lang="en-US" dirty="0" err="1"/>
              <a:t>Geneis</a:t>
            </a:r>
            <a:r>
              <a:rPr lang="en-US" dirty="0"/>
              <a:t> 1:26</a:t>
            </a:r>
          </a:p>
        </p:txBody>
      </p:sp>
      <p:sp>
        <p:nvSpPr>
          <p:cNvPr id="3" name="Subtitle 2">
            <a:extLst>
              <a:ext uri="{FF2B5EF4-FFF2-40B4-BE49-F238E27FC236}">
                <a16:creationId xmlns:a16="http://schemas.microsoft.com/office/drawing/2014/main" id="{C3B06EE5-1975-AA78-723B-D339F2E02F01}"/>
              </a:ext>
            </a:extLst>
          </p:cNvPr>
          <p:cNvSpPr>
            <a:spLocks noGrp="1"/>
          </p:cNvSpPr>
          <p:nvPr>
            <p:ph type="subTitle" idx="1"/>
          </p:nvPr>
        </p:nvSpPr>
        <p:spPr>
          <a:xfrm>
            <a:off x="1524000" y="4249360"/>
            <a:ext cx="3048000" cy="877585"/>
          </a:xfrm>
        </p:spPr>
        <p:txBody>
          <a:bodyPr>
            <a:normAutofit/>
          </a:bodyPr>
          <a:lstStyle/>
          <a:p>
            <a:pPr algn="ctr"/>
            <a:endParaRPr lang="en-US" dirty="0"/>
          </a:p>
        </p:txBody>
      </p:sp>
      <p:pic>
        <p:nvPicPr>
          <p:cNvPr id="4" name="Picture 3" descr="Abstract smoke background">
            <a:extLst>
              <a:ext uri="{FF2B5EF4-FFF2-40B4-BE49-F238E27FC236}">
                <a16:creationId xmlns:a16="http://schemas.microsoft.com/office/drawing/2014/main" id="{102AD129-A7FB-497C-C584-78C11025CF88}"/>
              </a:ext>
            </a:extLst>
          </p:cNvPr>
          <p:cNvPicPr>
            <a:picLocks noChangeAspect="1"/>
          </p:cNvPicPr>
          <p:nvPr/>
        </p:nvPicPr>
        <p:blipFill rotWithShape="1">
          <a:blip r:embed="rId2">
            <a:alphaModFix/>
          </a:blip>
          <a:srcRect l="17023" r="23866"/>
          <a:stretch/>
        </p:blipFill>
        <p:spPr>
          <a:xfrm>
            <a:off x="6096000" y="0"/>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D360E49-97C0-035A-891D-05063F0A8DF3}"/>
              </a:ext>
            </a:extLst>
          </p:cNvPr>
          <p:cNvSpPr txBox="1"/>
          <p:nvPr/>
        </p:nvSpPr>
        <p:spPr>
          <a:xfrm>
            <a:off x="6210046" y="664704"/>
            <a:ext cx="6150934" cy="5078313"/>
          </a:xfrm>
          <a:prstGeom prst="rect">
            <a:avLst/>
          </a:prstGeom>
          <a:noFill/>
        </p:spPr>
        <p:txBody>
          <a:bodyPr wrap="square">
            <a:spAutoFit/>
          </a:bodyPr>
          <a:lstStyle/>
          <a:p>
            <a:r>
              <a:rPr lang="en-US" sz="3600" b="1" i="0" baseline="30000" dirty="0">
                <a:solidFill>
                  <a:srgbClr val="000000"/>
                </a:solidFill>
                <a:effectLst/>
                <a:latin typeface="system-ui"/>
              </a:rPr>
              <a:t>26 </a:t>
            </a:r>
            <a:r>
              <a:rPr lang="en-US" sz="3600" b="0" i="0" dirty="0">
                <a:solidFill>
                  <a:srgbClr val="000000"/>
                </a:solidFill>
                <a:effectLst/>
                <a:latin typeface="system-ui"/>
              </a:rPr>
              <a:t>Then God said, “Let us make mankind in our image, in our likeness, so that they may rule over the fish in the sea and the birds in the sky, over the livestock and all the wild animals,</a:t>
            </a:r>
            <a:r>
              <a:rPr lang="en-US" sz="3600" b="0" i="0" baseline="30000" dirty="0">
                <a:solidFill>
                  <a:srgbClr val="000000"/>
                </a:solidFill>
                <a:effectLst/>
                <a:latin typeface="system-ui"/>
              </a:rPr>
              <a:t>[</a:t>
            </a:r>
            <a:r>
              <a:rPr lang="en-US" sz="3600" b="0" i="0" baseline="30000" dirty="0">
                <a:solidFill>
                  <a:srgbClr val="4A4A4A"/>
                </a:solidFill>
                <a:effectLst/>
                <a:latin typeface="system-ui"/>
                <a:hlinkClick r:id="rId3" tooltip="See footnote a"/>
              </a:rPr>
              <a:t>a</a:t>
            </a:r>
            <a:r>
              <a:rPr lang="en-US" sz="3600" b="0" i="0" baseline="30000" dirty="0">
                <a:solidFill>
                  <a:srgbClr val="000000"/>
                </a:solidFill>
                <a:effectLst/>
                <a:latin typeface="system-ui"/>
              </a:rPr>
              <a:t>]</a:t>
            </a:r>
            <a:r>
              <a:rPr lang="en-US" sz="3600" b="0" i="0" dirty="0">
                <a:solidFill>
                  <a:srgbClr val="000000"/>
                </a:solidFill>
                <a:effectLst/>
                <a:latin typeface="system-ui"/>
              </a:rPr>
              <a:t> and over all the creatures that move along the ground.”</a:t>
            </a:r>
            <a:endParaRPr lang="en-US" sz="3600" dirty="0"/>
          </a:p>
        </p:txBody>
      </p:sp>
    </p:spTree>
    <p:extLst>
      <p:ext uri="{BB962C8B-B14F-4D97-AF65-F5344CB8AC3E}">
        <p14:creationId xmlns:p14="http://schemas.microsoft.com/office/powerpoint/2010/main" val="143841203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6DE43-57D0-727A-828D-8CE038276E4F}"/>
              </a:ext>
            </a:extLst>
          </p:cNvPr>
          <p:cNvSpPr>
            <a:spLocks noGrp="1"/>
          </p:cNvSpPr>
          <p:nvPr>
            <p:ph type="ctrTitle"/>
          </p:nvPr>
        </p:nvSpPr>
        <p:spPr>
          <a:xfrm>
            <a:off x="1079862" y="2750790"/>
            <a:ext cx="3936275" cy="1351706"/>
          </a:xfrm>
        </p:spPr>
        <p:txBody>
          <a:bodyPr anchor="b">
            <a:noAutofit/>
          </a:bodyPr>
          <a:lstStyle/>
          <a:p>
            <a:pPr algn="ctr"/>
            <a:r>
              <a:rPr lang="en-US" sz="6000" dirty="0"/>
              <a:t>Romans 12:1</a:t>
            </a:r>
          </a:p>
        </p:txBody>
      </p:sp>
      <p:pic>
        <p:nvPicPr>
          <p:cNvPr id="4" name="Picture 3" descr="Abstract smoke background">
            <a:extLst>
              <a:ext uri="{FF2B5EF4-FFF2-40B4-BE49-F238E27FC236}">
                <a16:creationId xmlns:a16="http://schemas.microsoft.com/office/drawing/2014/main" id="{102AD129-A7FB-497C-C584-78C11025CF88}"/>
              </a:ext>
            </a:extLst>
          </p:cNvPr>
          <p:cNvPicPr>
            <a:picLocks noChangeAspect="1"/>
          </p:cNvPicPr>
          <p:nvPr/>
        </p:nvPicPr>
        <p:blipFill rotWithShape="1">
          <a:blip r:embed="rId2">
            <a:alphaModFix/>
          </a:blip>
          <a:srcRect l="17023" r="23866"/>
          <a:stretch/>
        </p:blipFill>
        <p:spPr>
          <a:xfrm>
            <a:off x="6096000" y="-2357"/>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BC3B2F-4FBD-0277-F052-0A1C5FBEBB78}"/>
              </a:ext>
            </a:extLst>
          </p:cNvPr>
          <p:cNvSpPr txBox="1"/>
          <p:nvPr/>
        </p:nvSpPr>
        <p:spPr>
          <a:xfrm>
            <a:off x="6358270" y="734498"/>
            <a:ext cx="5888664" cy="6186309"/>
          </a:xfrm>
          <a:prstGeom prst="rect">
            <a:avLst/>
          </a:prstGeom>
          <a:noFill/>
        </p:spPr>
        <p:txBody>
          <a:bodyPr wrap="square">
            <a:spAutoFit/>
          </a:bodyPr>
          <a:lstStyle/>
          <a:p>
            <a:r>
              <a:rPr lang="en-US" sz="4400" b="1" i="0" dirty="0">
                <a:solidFill>
                  <a:srgbClr val="C00000"/>
                </a:solidFill>
                <a:effectLst/>
                <a:latin typeface="system-ui"/>
              </a:rPr>
              <a:t>12 </a:t>
            </a:r>
            <a:r>
              <a:rPr lang="en-US" sz="4400" b="0" i="0" dirty="0">
                <a:solidFill>
                  <a:srgbClr val="C00000"/>
                </a:solidFill>
                <a:effectLst/>
                <a:latin typeface="system-ui"/>
              </a:rPr>
              <a:t>Therefore, I urge you, brothers and sisters, in view of God’s mercy, to offer your bodies as a living sacrifice, holy and pleasing to God—this is your true and proper worship.</a:t>
            </a:r>
            <a:endParaRPr lang="en-US" sz="4400" dirty="0">
              <a:solidFill>
                <a:srgbClr val="C00000"/>
              </a:solidFill>
            </a:endParaRPr>
          </a:p>
        </p:txBody>
      </p:sp>
    </p:spTree>
    <p:extLst>
      <p:ext uri="{BB962C8B-B14F-4D97-AF65-F5344CB8AC3E}">
        <p14:creationId xmlns:p14="http://schemas.microsoft.com/office/powerpoint/2010/main" val="42089378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6DE43-57D0-727A-828D-8CE038276E4F}"/>
              </a:ext>
            </a:extLst>
          </p:cNvPr>
          <p:cNvSpPr>
            <a:spLocks noGrp="1"/>
          </p:cNvSpPr>
          <p:nvPr>
            <p:ph type="ctrTitle"/>
          </p:nvPr>
        </p:nvSpPr>
        <p:spPr>
          <a:xfrm>
            <a:off x="1079862" y="2750790"/>
            <a:ext cx="3936275" cy="1351706"/>
          </a:xfrm>
        </p:spPr>
        <p:txBody>
          <a:bodyPr anchor="b">
            <a:noAutofit/>
          </a:bodyPr>
          <a:lstStyle/>
          <a:p>
            <a:pPr algn="ctr"/>
            <a:r>
              <a:rPr lang="en-US" sz="6000" dirty="0"/>
              <a:t>Romans 12:2</a:t>
            </a:r>
          </a:p>
        </p:txBody>
      </p:sp>
      <p:pic>
        <p:nvPicPr>
          <p:cNvPr id="4" name="Picture 3" descr="Abstract smoke background">
            <a:extLst>
              <a:ext uri="{FF2B5EF4-FFF2-40B4-BE49-F238E27FC236}">
                <a16:creationId xmlns:a16="http://schemas.microsoft.com/office/drawing/2014/main" id="{102AD129-A7FB-497C-C584-78C11025CF88}"/>
              </a:ext>
            </a:extLst>
          </p:cNvPr>
          <p:cNvPicPr>
            <a:picLocks noChangeAspect="1"/>
          </p:cNvPicPr>
          <p:nvPr/>
        </p:nvPicPr>
        <p:blipFill rotWithShape="1">
          <a:blip r:embed="rId2">
            <a:alphaModFix/>
          </a:blip>
          <a:srcRect l="17023" r="23866"/>
          <a:stretch/>
        </p:blipFill>
        <p:spPr>
          <a:xfrm>
            <a:off x="6096000" y="-2357"/>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BC3B2F-4FBD-0277-F052-0A1C5FBEBB78}"/>
              </a:ext>
            </a:extLst>
          </p:cNvPr>
          <p:cNvSpPr txBox="1"/>
          <p:nvPr/>
        </p:nvSpPr>
        <p:spPr>
          <a:xfrm>
            <a:off x="6407004" y="-109076"/>
            <a:ext cx="5888664" cy="6863417"/>
          </a:xfrm>
          <a:prstGeom prst="rect">
            <a:avLst/>
          </a:prstGeom>
          <a:noFill/>
        </p:spPr>
        <p:txBody>
          <a:bodyPr wrap="square">
            <a:spAutoFit/>
          </a:bodyPr>
          <a:lstStyle/>
          <a:p>
            <a:r>
              <a:rPr lang="en-US" sz="4400" b="1" i="0" baseline="30000" dirty="0">
                <a:solidFill>
                  <a:srgbClr val="000000"/>
                </a:solidFill>
                <a:effectLst/>
                <a:latin typeface="system-ui"/>
              </a:rPr>
              <a:t>2 </a:t>
            </a:r>
            <a:r>
              <a:rPr lang="en-US" sz="4400" b="0" i="0" dirty="0">
                <a:solidFill>
                  <a:srgbClr val="000000"/>
                </a:solidFill>
                <a:effectLst/>
                <a:latin typeface="system-ui"/>
              </a:rPr>
              <a:t>Do not conform to the pattern of this world, but be transformed by the renewing of your mind. Then you will be able to test and approve what God’s will is—his good, pleasing and perfect will.</a:t>
            </a:r>
            <a:endParaRPr lang="en-US" sz="4400" dirty="0">
              <a:solidFill>
                <a:srgbClr val="C00000"/>
              </a:solidFill>
            </a:endParaRPr>
          </a:p>
        </p:txBody>
      </p:sp>
    </p:spTree>
    <p:extLst>
      <p:ext uri="{BB962C8B-B14F-4D97-AF65-F5344CB8AC3E}">
        <p14:creationId xmlns:p14="http://schemas.microsoft.com/office/powerpoint/2010/main" val="7497128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6DE43-57D0-727A-828D-8CE038276E4F}"/>
              </a:ext>
            </a:extLst>
          </p:cNvPr>
          <p:cNvSpPr>
            <a:spLocks noGrp="1"/>
          </p:cNvSpPr>
          <p:nvPr>
            <p:ph type="ctrTitle"/>
          </p:nvPr>
        </p:nvSpPr>
        <p:spPr>
          <a:xfrm>
            <a:off x="1079862" y="2750790"/>
            <a:ext cx="3936275" cy="1351706"/>
          </a:xfrm>
        </p:spPr>
        <p:txBody>
          <a:bodyPr anchor="b">
            <a:noAutofit/>
          </a:bodyPr>
          <a:lstStyle/>
          <a:p>
            <a:pPr algn="l" rtl="0"/>
            <a:r>
              <a:rPr lang="en-US" sz="4400" b="1" i="0" dirty="0">
                <a:solidFill>
                  <a:srgbClr val="121212"/>
                </a:solidFill>
                <a:effectLst/>
                <a:latin typeface="-apple-system"/>
              </a:rPr>
              <a:t>2 Timothy 4:8 NIV</a:t>
            </a:r>
          </a:p>
        </p:txBody>
      </p:sp>
      <p:pic>
        <p:nvPicPr>
          <p:cNvPr id="4" name="Picture 3" descr="Abstract smoke background">
            <a:extLst>
              <a:ext uri="{FF2B5EF4-FFF2-40B4-BE49-F238E27FC236}">
                <a16:creationId xmlns:a16="http://schemas.microsoft.com/office/drawing/2014/main" id="{102AD129-A7FB-497C-C584-78C11025CF88}"/>
              </a:ext>
            </a:extLst>
          </p:cNvPr>
          <p:cNvPicPr>
            <a:picLocks noChangeAspect="1"/>
          </p:cNvPicPr>
          <p:nvPr/>
        </p:nvPicPr>
        <p:blipFill rotWithShape="1">
          <a:blip r:embed="rId2">
            <a:alphaModFix/>
          </a:blip>
          <a:srcRect l="17023" r="23866"/>
          <a:stretch/>
        </p:blipFill>
        <p:spPr>
          <a:xfrm>
            <a:off x="6096000" y="-2357"/>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BC3B2F-4FBD-0277-F052-0A1C5FBEBB78}"/>
              </a:ext>
            </a:extLst>
          </p:cNvPr>
          <p:cNvSpPr txBox="1"/>
          <p:nvPr/>
        </p:nvSpPr>
        <p:spPr>
          <a:xfrm>
            <a:off x="6407004" y="-109076"/>
            <a:ext cx="5888664" cy="6186309"/>
          </a:xfrm>
          <a:prstGeom prst="rect">
            <a:avLst/>
          </a:prstGeom>
          <a:noFill/>
        </p:spPr>
        <p:txBody>
          <a:bodyPr wrap="square">
            <a:spAutoFit/>
          </a:bodyPr>
          <a:lstStyle/>
          <a:p>
            <a:r>
              <a:rPr lang="en-US" sz="4400" b="0" i="0">
                <a:solidFill>
                  <a:srgbClr val="121212"/>
                </a:solidFill>
                <a:effectLst/>
                <a:latin typeface="-apple-system"/>
              </a:rPr>
              <a:t>Now there is in store for me the crown of righteousness, which the Lord, the righteous Judge, will award to me on that day—and not only to me, but also to all who have longed for his appearing.</a:t>
            </a:r>
            <a:endParaRPr lang="en-US" sz="4400" dirty="0">
              <a:solidFill>
                <a:srgbClr val="C00000"/>
              </a:solidFill>
            </a:endParaRPr>
          </a:p>
        </p:txBody>
      </p:sp>
    </p:spTree>
    <p:extLst>
      <p:ext uri="{BB962C8B-B14F-4D97-AF65-F5344CB8AC3E}">
        <p14:creationId xmlns:p14="http://schemas.microsoft.com/office/powerpoint/2010/main" val="21777624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6DE43-57D0-727A-828D-8CE038276E4F}"/>
              </a:ext>
            </a:extLst>
          </p:cNvPr>
          <p:cNvSpPr>
            <a:spLocks noGrp="1"/>
          </p:cNvSpPr>
          <p:nvPr>
            <p:ph type="ctrTitle"/>
          </p:nvPr>
        </p:nvSpPr>
        <p:spPr>
          <a:xfrm>
            <a:off x="1079862" y="2750790"/>
            <a:ext cx="3936275" cy="1351706"/>
          </a:xfrm>
        </p:spPr>
        <p:txBody>
          <a:bodyPr anchor="b">
            <a:noAutofit/>
          </a:bodyPr>
          <a:lstStyle/>
          <a:p>
            <a:pPr algn="l" rtl="0"/>
            <a:r>
              <a:rPr lang="en-US" sz="4400" b="1" i="0" dirty="0">
                <a:solidFill>
                  <a:srgbClr val="121212"/>
                </a:solidFill>
                <a:effectLst/>
                <a:latin typeface="-apple-system"/>
              </a:rPr>
              <a:t>Luke 7:11-NIV</a:t>
            </a:r>
          </a:p>
        </p:txBody>
      </p:sp>
      <p:pic>
        <p:nvPicPr>
          <p:cNvPr id="4" name="Picture 3" descr="Abstract smoke background">
            <a:extLst>
              <a:ext uri="{FF2B5EF4-FFF2-40B4-BE49-F238E27FC236}">
                <a16:creationId xmlns:a16="http://schemas.microsoft.com/office/drawing/2014/main" id="{102AD129-A7FB-497C-C584-78C11025CF88}"/>
              </a:ext>
            </a:extLst>
          </p:cNvPr>
          <p:cNvPicPr>
            <a:picLocks noChangeAspect="1"/>
          </p:cNvPicPr>
          <p:nvPr/>
        </p:nvPicPr>
        <p:blipFill rotWithShape="1">
          <a:blip r:embed="rId2">
            <a:alphaModFix/>
          </a:blip>
          <a:srcRect l="17023" r="23866"/>
          <a:stretch/>
        </p:blipFill>
        <p:spPr>
          <a:xfrm>
            <a:off x="6096000" y="-2357"/>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BC3B2F-4FBD-0277-F052-0A1C5FBEBB78}"/>
              </a:ext>
            </a:extLst>
          </p:cNvPr>
          <p:cNvSpPr txBox="1"/>
          <p:nvPr/>
        </p:nvSpPr>
        <p:spPr>
          <a:xfrm>
            <a:off x="6407004" y="-109076"/>
            <a:ext cx="5888664" cy="24468237"/>
          </a:xfrm>
          <a:prstGeom prst="rect">
            <a:avLst/>
          </a:prstGeom>
          <a:noFill/>
        </p:spPr>
        <p:txBody>
          <a:bodyPr wrap="square">
            <a:spAutoFit/>
          </a:bodyPr>
          <a:lstStyle/>
          <a:p>
            <a:pPr algn="l"/>
            <a:r>
              <a:rPr lang="en-US" sz="4400" b="1" i="0" baseline="30000" dirty="0">
                <a:solidFill>
                  <a:srgbClr val="000000"/>
                </a:solidFill>
                <a:effectLst/>
                <a:latin typeface="system-ui"/>
              </a:rPr>
              <a:t>11 </a:t>
            </a:r>
            <a:r>
              <a:rPr lang="en-US" sz="4400" b="0" i="0" dirty="0">
                <a:solidFill>
                  <a:srgbClr val="000000"/>
                </a:solidFill>
                <a:effectLst/>
                <a:latin typeface="system-ui"/>
              </a:rPr>
              <a:t>Soon afterward, Jesus went to a town called Nain, and his disciples and a large crowd went along with him. </a:t>
            </a:r>
            <a:r>
              <a:rPr lang="en-US" sz="4400" b="1" i="0" baseline="30000" dirty="0">
                <a:solidFill>
                  <a:srgbClr val="000000"/>
                </a:solidFill>
                <a:effectLst/>
                <a:latin typeface="system-ui"/>
              </a:rPr>
              <a:t>12 </a:t>
            </a:r>
            <a:r>
              <a:rPr lang="en-US" sz="4400" b="0" i="0" dirty="0">
                <a:solidFill>
                  <a:srgbClr val="000000"/>
                </a:solidFill>
                <a:effectLst/>
                <a:latin typeface="system-ui"/>
              </a:rPr>
              <a:t>As he approached the town gate, a dead person was being carried out—the only son of his mother, and she was a widow. And a large crowd from the town was with her. </a:t>
            </a:r>
            <a:r>
              <a:rPr lang="en-US" sz="4400" b="1" i="0" baseline="30000" dirty="0">
                <a:solidFill>
                  <a:srgbClr val="000000"/>
                </a:solidFill>
                <a:effectLst/>
                <a:latin typeface="system-ui"/>
              </a:rPr>
              <a:t>13 </a:t>
            </a:r>
            <a:r>
              <a:rPr lang="en-US" sz="4400" b="0" i="0" dirty="0">
                <a:solidFill>
                  <a:srgbClr val="000000"/>
                </a:solidFill>
                <a:effectLst/>
                <a:latin typeface="system-ui"/>
              </a:rPr>
              <a:t>When the Lord saw her, his heart went out to her and he said, “Don’t cry.”</a:t>
            </a:r>
          </a:p>
          <a:p>
            <a:pPr algn="l"/>
            <a:r>
              <a:rPr lang="en-US" sz="4400" b="1" i="0" baseline="30000" dirty="0">
                <a:solidFill>
                  <a:srgbClr val="000000"/>
                </a:solidFill>
                <a:effectLst/>
                <a:latin typeface="system-ui"/>
              </a:rPr>
              <a:t>14 </a:t>
            </a:r>
            <a:r>
              <a:rPr lang="en-US" sz="4400" b="0" i="0" dirty="0">
                <a:solidFill>
                  <a:srgbClr val="000000"/>
                </a:solidFill>
                <a:effectLst/>
                <a:latin typeface="system-ui"/>
              </a:rPr>
              <a:t>Then he went up and touched the bier they were carrying him on, and the bearers stood still. He said, “Young man, I say to you, get up!” </a:t>
            </a:r>
            <a:r>
              <a:rPr lang="en-US" sz="4400" b="1" i="0" baseline="30000" dirty="0">
                <a:solidFill>
                  <a:srgbClr val="000000"/>
                </a:solidFill>
                <a:effectLst/>
                <a:latin typeface="system-ui"/>
              </a:rPr>
              <a:t>15 </a:t>
            </a:r>
            <a:r>
              <a:rPr lang="en-US" sz="4400" b="0" i="0" dirty="0">
                <a:solidFill>
                  <a:srgbClr val="000000"/>
                </a:solidFill>
                <a:effectLst/>
                <a:latin typeface="system-ui"/>
              </a:rPr>
              <a:t>The dead man sat up and began to talk, and Jesus gave him back to his mother.</a:t>
            </a:r>
          </a:p>
          <a:p>
            <a:pPr algn="l"/>
            <a:r>
              <a:rPr lang="en-US" sz="4400" b="1" i="0" baseline="30000" dirty="0">
                <a:solidFill>
                  <a:srgbClr val="000000"/>
                </a:solidFill>
                <a:effectLst/>
                <a:latin typeface="system-ui"/>
              </a:rPr>
              <a:t>16 </a:t>
            </a:r>
            <a:r>
              <a:rPr lang="en-US" sz="4400" b="0" i="0" dirty="0">
                <a:solidFill>
                  <a:srgbClr val="000000"/>
                </a:solidFill>
                <a:effectLst/>
                <a:latin typeface="system-ui"/>
              </a:rPr>
              <a:t>They were all filled with awe and praised God. “A great prophet has appeared among us,” they said. “God has come to help his people.” </a:t>
            </a:r>
            <a:r>
              <a:rPr lang="en-US" sz="4400" b="1" i="0" baseline="30000" dirty="0">
                <a:solidFill>
                  <a:srgbClr val="000000"/>
                </a:solidFill>
                <a:effectLst/>
                <a:latin typeface="system-ui"/>
              </a:rPr>
              <a:t>17 </a:t>
            </a:r>
            <a:r>
              <a:rPr lang="en-US" sz="4400" b="0" i="0" dirty="0">
                <a:solidFill>
                  <a:srgbClr val="000000"/>
                </a:solidFill>
                <a:effectLst/>
                <a:latin typeface="system-ui"/>
              </a:rPr>
              <a:t>This news about Jesus spread throughout Judea and the surrounding country.</a:t>
            </a:r>
          </a:p>
        </p:txBody>
      </p:sp>
    </p:spTree>
    <p:extLst>
      <p:ext uri="{BB962C8B-B14F-4D97-AF65-F5344CB8AC3E}">
        <p14:creationId xmlns:p14="http://schemas.microsoft.com/office/powerpoint/2010/main" val="152507306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6DE43-57D0-727A-828D-8CE038276E4F}"/>
              </a:ext>
            </a:extLst>
          </p:cNvPr>
          <p:cNvSpPr>
            <a:spLocks noGrp="1"/>
          </p:cNvSpPr>
          <p:nvPr>
            <p:ph type="ctrTitle"/>
          </p:nvPr>
        </p:nvSpPr>
        <p:spPr>
          <a:xfrm>
            <a:off x="1079862" y="2750790"/>
            <a:ext cx="3936275" cy="1351706"/>
          </a:xfrm>
        </p:spPr>
        <p:txBody>
          <a:bodyPr anchor="b">
            <a:noAutofit/>
          </a:bodyPr>
          <a:lstStyle/>
          <a:p>
            <a:pPr algn="l" rtl="0"/>
            <a:r>
              <a:rPr lang="en-US" sz="4400" b="1" i="0" dirty="0">
                <a:solidFill>
                  <a:srgbClr val="121212"/>
                </a:solidFill>
                <a:effectLst/>
                <a:latin typeface="-apple-system"/>
              </a:rPr>
              <a:t>Luke 7:11-NIV</a:t>
            </a:r>
          </a:p>
        </p:txBody>
      </p:sp>
      <p:pic>
        <p:nvPicPr>
          <p:cNvPr id="4" name="Picture 3" descr="Abstract smoke background">
            <a:extLst>
              <a:ext uri="{FF2B5EF4-FFF2-40B4-BE49-F238E27FC236}">
                <a16:creationId xmlns:a16="http://schemas.microsoft.com/office/drawing/2014/main" id="{102AD129-A7FB-497C-C584-78C11025CF88}"/>
              </a:ext>
            </a:extLst>
          </p:cNvPr>
          <p:cNvPicPr>
            <a:picLocks noChangeAspect="1"/>
          </p:cNvPicPr>
          <p:nvPr/>
        </p:nvPicPr>
        <p:blipFill rotWithShape="1">
          <a:blip r:embed="rId2">
            <a:alphaModFix/>
          </a:blip>
          <a:srcRect l="17023" r="23866"/>
          <a:stretch/>
        </p:blipFill>
        <p:spPr>
          <a:xfrm>
            <a:off x="6096000" y="-2357"/>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BC3B2F-4FBD-0277-F052-0A1C5FBEBB78}"/>
              </a:ext>
            </a:extLst>
          </p:cNvPr>
          <p:cNvSpPr txBox="1"/>
          <p:nvPr/>
        </p:nvSpPr>
        <p:spPr>
          <a:xfrm>
            <a:off x="6407004" y="-109076"/>
            <a:ext cx="5888664" cy="17697152"/>
          </a:xfrm>
          <a:prstGeom prst="rect">
            <a:avLst/>
          </a:prstGeom>
          <a:noFill/>
        </p:spPr>
        <p:txBody>
          <a:bodyPr wrap="square">
            <a:spAutoFit/>
          </a:bodyPr>
          <a:lstStyle/>
          <a:p>
            <a:pPr algn="l"/>
            <a:r>
              <a:rPr lang="en-US" sz="4400" b="0" i="0" dirty="0">
                <a:solidFill>
                  <a:srgbClr val="000000"/>
                </a:solidFill>
                <a:effectLst/>
                <a:latin typeface="system-ui"/>
              </a:rPr>
              <a:t>And a large crowd from the town was with her. </a:t>
            </a:r>
            <a:r>
              <a:rPr lang="en-US" sz="4400" b="1" i="0" baseline="30000" dirty="0">
                <a:solidFill>
                  <a:srgbClr val="000000"/>
                </a:solidFill>
                <a:effectLst/>
                <a:latin typeface="system-ui"/>
              </a:rPr>
              <a:t>13 </a:t>
            </a:r>
            <a:r>
              <a:rPr lang="en-US" sz="4400" b="0" i="0" dirty="0">
                <a:solidFill>
                  <a:srgbClr val="000000"/>
                </a:solidFill>
                <a:effectLst/>
                <a:latin typeface="system-ui"/>
              </a:rPr>
              <a:t>When the Lord saw her, his heart went out to her and he said, “Don’t cry.”</a:t>
            </a:r>
          </a:p>
          <a:p>
            <a:pPr algn="l"/>
            <a:r>
              <a:rPr lang="en-US" sz="4400" b="1" i="0" baseline="30000" dirty="0">
                <a:solidFill>
                  <a:srgbClr val="000000"/>
                </a:solidFill>
                <a:effectLst/>
                <a:latin typeface="system-ui"/>
              </a:rPr>
              <a:t>14 </a:t>
            </a:r>
            <a:r>
              <a:rPr lang="en-US" sz="4400" b="0" i="0" dirty="0">
                <a:solidFill>
                  <a:srgbClr val="000000"/>
                </a:solidFill>
                <a:effectLst/>
                <a:latin typeface="system-ui"/>
              </a:rPr>
              <a:t>Then he went up and touched the bier they were carrying him on, and the bearers stood still. He said, “Young man, I say to you, get up!” </a:t>
            </a:r>
            <a:r>
              <a:rPr lang="en-US" sz="4400" b="1" i="0" baseline="30000" dirty="0">
                <a:solidFill>
                  <a:srgbClr val="000000"/>
                </a:solidFill>
                <a:effectLst/>
                <a:latin typeface="system-ui"/>
              </a:rPr>
              <a:t>15 </a:t>
            </a:r>
            <a:r>
              <a:rPr lang="en-US" sz="4400" b="0" i="0" dirty="0">
                <a:solidFill>
                  <a:srgbClr val="000000"/>
                </a:solidFill>
                <a:effectLst/>
                <a:latin typeface="system-ui"/>
              </a:rPr>
              <a:t>The dead man sat up and began to talk, and Jesus gave him back to his mother.</a:t>
            </a:r>
          </a:p>
          <a:p>
            <a:pPr algn="l"/>
            <a:r>
              <a:rPr lang="en-US" sz="4400" b="1" i="0" baseline="30000" dirty="0">
                <a:solidFill>
                  <a:srgbClr val="000000"/>
                </a:solidFill>
                <a:effectLst/>
                <a:latin typeface="system-ui"/>
              </a:rPr>
              <a:t>16 </a:t>
            </a:r>
            <a:r>
              <a:rPr lang="en-US" sz="4400" b="0" i="0" dirty="0">
                <a:solidFill>
                  <a:srgbClr val="000000"/>
                </a:solidFill>
                <a:effectLst/>
                <a:latin typeface="system-ui"/>
              </a:rPr>
              <a:t>They were all filled with awe and praised God. “A great prophet has appeared among us,” they said. “God has come to help his people.” </a:t>
            </a:r>
            <a:r>
              <a:rPr lang="en-US" sz="4400" b="1" i="0" baseline="30000" dirty="0">
                <a:solidFill>
                  <a:srgbClr val="000000"/>
                </a:solidFill>
                <a:effectLst/>
                <a:latin typeface="system-ui"/>
              </a:rPr>
              <a:t>17 </a:t>
            </a:r>
            <a:r>
              <a:rPr lang="en-US" sz="4400" b="0" i="0" dirty="0">
                <a:solidFill>
                  <a:srgbClr val="000000"/>
                </a:solidFill>
                <a:effectLst/>
                <a:latin typeface="system-ui"/>
              </a:rPr>
              <a:t>This news about Jesus spread throughout Judea and the surrounding country.</a:t>
            </a:r>
          </a:p>
        </p:txBody>
      </p:sp>
    </p:spTree>
    <p:extLst>
      <p:ext uri="{BB962C8B-B14F-4D97-AF65-F5344CB8AC3E}">
        <p14:creationId xmlns:p14="http://schemas.microsoft.com/office/powerpoint/2010/main" val="32317060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6DE43-57D0-727A-828D-8CE038276E4F}"/>
              </a:ext>
            </a:extLst>
          </p:cNvPr>
          <p:cNvSpPr>
            <a:spLocks noGrp="1"/>
          </p:cNvSpPr>
          <p:nvPr>
            <p:ph type="ctrTitle"/>
          </p:nvPr>
        </p:nvSpPr>
        <p:spPr>
          <a:xfrm>
            <a:off x="1361227" y="2490520"/>
            <a:ext cx="3936275" cy="1351706"/>
          </a:xfrm>
        </p:spPr>
        <p:txBody>
          <a:bodyPr anchor="b">
            <a:noAutofit/>
          </a:bodyPr>
          <a:lstStyle/>
          <a:p>
            <a:pPr algn="l" rtl="0"/>
            <a:r>
              <a:rPr lang="en-US" sz="4400" b="1" i="0" dirty="0">
                <a:solidFill>
                  <a:srgbClr val="121212"/>
                </a:solidFill>
                <a:effectLst/>
                <a:latin typeface="-apple-system"/>
              </a:rPr>
              <a:t>Exodus 3:7-8-NIV</a:t>
            </a:r>
          </a:p>
        </p:txBody>
      </p:sp>
      <p:pic>
        <p:nvPicPr>
          <p:cNvPr id="4" name="Picture 3" descr="Abstract smoke background">
            <a:extLst>
              <a:ext uri="{FF2B5EF4-FFF2-40B4-BE49-F238E27FC236}">
                <a16:creationId xmlns:a16="http://schemas.microsoft.com/office/drawing/2014/main" id="{102AD129-A7FB-497C-C584-78C11025CF88}"/>
              </a:ext>
            </a:extLst>
          </p:cNvPr>
          <p:cNvPicPr>
            <a:picLocks noChangeAspect="1"/>
          </p:cNvPicPr>
          <p:nvPr/>
        </p:nvPicPr>
        <p:blipFill rotWithShape="1">
          <a:blip r:embed="rId2">
            <a:alphaModFix/>
          </a:blip>
          <a:srcRect l="17023" r="23866"/>
          <a:stretch/>
        </p:blipFill>
        <p:spPr>
          <a:xfrm>
            <a:off x="6096000" y="-2357"/>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A849384-EAE9-2686-165B-FE8AB56ABCA0}"/>
              </a:ext>
            </a:extLst>
          </p:cNvPr>
          <p:cNvSpPr txBox="1"/>
          <p:nvPr/>
        </p:nvSpPr>
        <p:spPr>
          <a:xfrm>
            <a:off x="6217981" y="179600"/>
            <a:ext cx="6147352" cy="6494085"/>
          </a:xfrm>
          <a:prstGeom prst="rect">
            <a:avLst/>
          </a:prstGeom>
          <a:noFill/>
        </p:spPr>
        <p:txBody>
          <a:bodyPr wrap="square">
            <a:spAutoFit/>
          </a:bodyPr>
          <a:lstStyle/>
          <a:p>
            <a:r>
              <a:rPr lang="en-US" sz="3200" b="1" i="0" baseline="30000" dirty="0">
                <a:solidFill>
                  <a:srgbClr val="000000"/>
                </a:solidFill>
                <a:effectLst/>
                <a:latin typeface="system-ui"/>
              </a:rPr>
              <a:t>7 </a:t>
            </a:r>
            <a:r>
              <a:rPr lang="en-US" sz="3200" b="0" i="0" dirty="0">
                <a:solidFill>
                  <a:srgbClr val="000000"/>
                </a:solidFill>
                <a:effectLst/>
                <a:latin typeface="system-ui"/>
              </a:rPr>
              <a:t>The </a:t>
            </a:r>
            <a:r>
              <a:rPr lang="en-US" sz="3200" b="0" i="0" cap="small" dirty="0">
                <a:solidFill>
                  <a:srgbClr val="000000"/>
                </a:solidFill>
                <a:effectLst/>
                <a:latin typeface="system-ui"/>
              </a:rPr>
              <a:t>Lord</a:t>
            </a:r>
            <a:r>
              <a:rPr lang="en-US" sz="3200" b="0" i="0" dirty="0">
                <a:solidFill>
                  <a:srgbClr val="000000"/>
                </a:solidFill>
                <a:effectLst/>
                <a:latin typeface="system-ui"/>
              </a:rPr>
              <a:t> said, “I have indeed seen the misery of my people in Egypt. I have heard them crying out because of their slave drivers, and I am concerned about their suffering. </a:t>
            </a:r>
            <a:r>
              <a:rPr lang="en-US" sz="3200" b="1" i="0" baseline="30000" dirty="0">
                <a:solidFill>
                  <a:srgbClr val="000000"/>
                </a:solidFill>
                <a:effectLst/>
                <a:latin typeface="system-ui"/>
              </a:rPr>
              <a:t>8 </a:t>
            </a:r>
            <a:r>
              <a:rPr lang="en-US" sz="3200" b="0" i="0" dirty="0">
                <a:solidFill>
                  <a:srgbClr val="000000"/>
                </a:solidFill>
                <a:effectLst/>
                <a:latin typeface="system-ui"/>
              </a:rPr>
              <a:t>So I have come down to rescue them from the hand of the Egyptians and to bring them up out of that land into a good and spacious land, a land flowing with milk and honey—the home of the Canaanites, Hittites, Amorites, Perizzites, Hivites and Jebusites.</a:t>
            </a:r>
            <a:endParaRPr lang="en-US" sz="3200" dirty="0"/>
          </a:p>
        </p:txBody>
      </p:sp>
    </p:spTree>
    <p:extLst>
      <p:ext uri="{BB962C8B-B14F-4D97-AF65-F5344CB8AC3E}">
        <p14:creationId xmlns:p14="http://schemas.microsoft.com/office/powerpoint/2010/main" val="16315670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2844</TotalTime>
  <Words>614</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system-ui</vt:lpstr>
      <vt:lpstr>Trade Gothic Next Cond</vt:lpstr>
      <vt:lpstr>Trade Gothic Next Light</vt:lpstr>
      <vt:lpstr>PortalVTI</vt:lpstr>
      <vt:lpstr>Geneis 1:26</vt:lpstr>
      <vt:lpstr>Romans 12:1</vt:lpstr>
      <vt:lpstr>Romans 12:2</vt:lpstr>
      <vt:lpstr>2 Timothy 4:8 NIV</vt:lpstr>
      <vt:lpstr>Luke 7:11-NIV</vt:lpstr>
      <vt:lpstr>Luke 7:11-NIV</vt:lpstr>
      <vt:lpstr>Exodus 3:7-8-NIV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Geneis 1:26</dc:title>
  <dc:creator>Enoch Maonga Mokua</dc:creator>
  <cp:lastModifiedBy>Enoch Maonga Mokua</cp:lastModifiedBy>
  <cp:revision>3</cp:revision>
  <dcterms:created xsi:type="dcterms:W3CDTF">2023-03-10T17:29:30Z</dcterms:created>
  <dcterms:modified xsi:type="dcterms:W3CDTF">2023-03-24T17:38:13Z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6c6a84-2d53-4590-a076-67d050fd8f45_Enabled">
    <vt:lpwstr>true</vt:lpwstr>
  </property>
  <property fmtid="{D5CDD505-2E9C-101B-9397-08002B2CF9AE}" pid="3" name="MSIP_Label_646c6a84-2d53-4590-a076-67d050fd8f45_SetDate">
    <vt:lpwstr>2023-03-17T18:23:54Z</vt:lpwstr>
  </property>
  <property fmtid="{D5CDD505-2E9C-101B-9397-08002B2CF9AE}" pid="4" name="MSIP_Label_646c6a84-2d53-4590-a076-67d050fd8f45_Method">
    <vt:lpwstr>Standard</vt:lpwstr>
  </property>
  <property fmtid="{D5CDD505-2E9C-101B-9397-08002B2CF9AE}" pid="5" name="MSIP_Label_646c6a84-2d53-4590-a076-67d050fd8f45_Name">
    <vt:lpwstr>646c6a84-2d53-4590-a076-67d050fd8f45</vt:lpwstr>
  </property>
  <property fmtid="{D5CDD505-2E9C-101B-9397-08002B2CF9AE}" pid="6" name="MSIP_Label_646c6a84-2d53-4590-a076-67d050fd8f45_SiteId">
    <vt:lpwstr>19a4db07-607d-475f-a518-0e3b699ac7d0</vt:lpwstr>
  </property>
  <property fmtid="{D5CDD505-2E9C-101B-9397-08002B2CF9AE}" pid="7" name="MSIP_Label_646c6a84-2d53-4590-a076-67d050fd8f45_ActionId">
    <vt:lpwstr>2428fe29-bb0f-403f-a30c-4e19f657735f</vt:lpwstr>
  </property>
  <property fmtid="{D5CDD505-2E9C-101B-9397-08002B2CF9AE}" pid="8" name="MSIP_Label_646c6a84-2d53-4590-a076-67d050fd8f45_ContentBits">
    <vt:lpwstr>2</vt:lpwstr>
  </property>
</Properties>
</file>