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C76698-40E2-46F2-9E7A-3FB77B11AE33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7"/>
            <p14:sldId id="268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65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9A646-71A0-E4CC-D204-9BDFE493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ZA" sz="2900"/>
              <a:t>Title: Intelligent Agent for Box and dots</a:t>
            </a:r>
            <a:br>
              <a:rPr lang="en-ZA" sz="2900"/>
            </a:br>
            <a:r>
              <a:rPr lang="en-ZA" sz="2900"/>
              <a:t>Subtitle: Reinforcement Learning-Based Agent Implementation</a:t>
            </a:r>
            <a:br>
              <a:rPr lang="en-ZA" sz="2900"/>
            </a:br>
            <a:r>
              <a:rPr lang="en-ZA" sz="2900"/>
              <a:t>Name: Buys Enock Onkarabile</a:t>
            </a:r>
            <a:br>
              <a:rPr lang="en-ZA" sz="2900"/>
            </a:br>
            <a:r>
              <a:rPr lang="en-ZA" sz="2900"/>
              <a:t>Student Number: 219013044</a:t>
            </a:r>
            <a:br>
              <a:rPr lang="en-ZA" sz="2900"/>
            </a:br>
            <a:r>
              <a:rPr lang="en-ZA" sz="2900"/>
              <a:t>University of Johannesburg</a:t>
            </a:r>
          </a:p>
        </p:txBody>
      </p:sp>
    </p:spTree>
    <p:extLst>
      <p:ext uri="{BB962C8B-B14F-4D97-AF65-F5344CB8AC3E}">
        <p14:creationId xmlns:p14="http://schemas.microsoft.com/office/powerpoint/2010/main" val="2991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71FB-BBFB-216D-C389-D7944DF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403F8-D897-6FA7-14D8-4E4372E58B44}"/>
              </a:ext>
            </a:extLst>
          </p:cNvPr>
          <p:cNvSpPr txBox="1"/>
          <p:nvPr/>
        </p:nvSpPr>
        <p:spPr>
          <a:xfrm>
            <a:off x="1229031" y="2359742"/>
            <a:ext cx="636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 show Q-table growth and win ratios.</a:t>
            </a:r>
          </a:p>
          <a:p>
            <a:r>
              <a:rPr lang="en-US" dirty="0"/>
              <a:t>Demonstrated learning over time.</a:t>
            </a:r>
          </a:p>
          <a:p>
            <a:r>
              <a:rPr lang="en-US" dirty="0"/>
              <a:t>Still room for enhancement (e.g., DQN in future).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96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0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1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2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8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1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3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4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5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6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7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8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9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0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1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2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3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4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5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6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7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8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9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0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1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2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3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582F0-8435-9CDA-E954-7652FACB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541C8-64DF-8253-C65B-E4BC5EEF83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29" b="9401"/>
          <a:stretch>
            <a:fillRect/>
          </a:stretch>
        </p:blipFill>
        <p:spPr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F57B58-35BC-A089-01D6-1B589F75C3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783" b="9467"/>
          <a:stretch>
            <a:fillRect/>
          </a:stretch>
        </p:blipFill>
        <p:spPr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16700-4A74-7CE6-3546-6D5EF4BA1D07}"/>
              </a:ext>
            </a:extLst>
          </p:cNvPr>
          <p:cNvSpPr txBox="1"/>
          <p:nvPr/>
        </p:nvSpPr>
        <p:spPr>
          <a:xfrm>
            <a:off x="6945352" y="2249487"/>
            <a:ext cx="44137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Modules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Board: game logic and rules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AIAgent</a:t>
            </a:r>
            <a:r>
              <a:rPr lang="en-US" dirty="0"/>
              <a:t>: decision making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UI: Visual interface (</a:t>
            </a:r>
            <a:r>
              <a:rPr lang="en-US" dirty="0" err="1"/>
              <a:t>Pygame</a:t>
            </a:r>
            <a:r>
              <a:rPr lang="en-US" dirty="0"/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Train_mode</a:t>
            </a:r>
            <a:r>
              <a:rPr lang="en-US" dirty="0"/>
              <a:t>: self play training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Learning_log</a:t>
            </a:r>
            <a:r>
              <a:rPr lang="en-US" dirty="0"/>
              <a:t>: learning feedback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3610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E58-78A5-A390-8163-88083D60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Intelligence 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84ABC-FE1C-091C-D593-AC2008FAD1FC}"/>
              </a:ext>
            </a:extLst>
          </p:cNvPr>
          <p:cNvSpPr txBox="1"/>
          <p:nvPr/>
        </p:nvSpPr>
        <p:spPr>
          <a:xfrm>
            <a:off x="1123950" y="2371725"/>
            <a:ext cx="3917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Makes smarter choices as Q-table grows</a:t>
            </a:r>
          </a:p>
          <a:p>
            <a:r>
              <a:rPr lang="en-ZA" dirty="0"/>
              <a:t>Learns to avoid helping Opponent</a:t>
            </a:r>
          </a:p>
          <a:p>
            <a:r>
              <a:rPr lang="en-ZA" dirty="0"/>
              <a:t>Showcase basic strategic 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5532F-3A8E-DCA2-D439-8A92D717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74" y="1619161"/>
            <a:ext cx="4740051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AF4D6-6BE7-9149-195C-792A0288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74" y="4278571"/>
            <a:ext cx="346740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D5C-EBB3-766F-E1F3-8A576628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ZA" dirty="0"/>
              <a:t>Tools and appropriateness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59665-E04F-68B9-6222-2BAFEBD68F21}"/>
              </a:ext>
            </a:extLst>
          </p:cNvPr>
          <p:cNvSpPr txBox="1"/>
          <p:nvPr/>
        </p:nvSpPr>
        <p:spPr>
          <a:xfrm>
            <a:off x="1295400" y="1857375"/>
            <a:ext cx="3463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Language: Python</a:t>
            </a:r>
          </a:p>
          <a:p>
            <a:r>
              <a:rPr lang="en-ZA" dirty="0"/>
              <a:t>Visualization: </a:t>
            </a:r>
            <a:r>
              <a:rPr lang="en-ZA" dirty="0" err="1"/>
              <a:t>Pygame</a:t>
            </a:r>
            <a:endParaRPr lang="en-ZA" dirty="0"/>
          </a:p>
          <a:p>
            <a:r>
              <a:rPr lang="en-ZA" dirty="0"/>
              <a:t>Learning Algorithm: Q-learning</a:t>
            </a:r>
          </a:p>
          <a:p>
            <a:br>
              <a:rPr lang="en-ZA" dirty="0"/>
            </a:br>
            <a:r>
              <a:rPr lang="en-ZA" dirty="0"/>
              <a:t>Reasons for Q-learning</a:t>
            </a:r>
          </a:p>
          <a:p>
            <a:r>
              <a:rPr lang="en-ZA" dirty="0"/>
              <a:t>-appropriate for discrete games</a:t>
            </a:r>
          </a:p>
          <a:p>
            <a:r>
              <a:rPr lang="en-ZA" dirty="0"/>
              <a:t>Tabular efficient for small grid sizes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450F-CFDC-6A3F-FBFD-E25C44F55A8F}"/>
              </a:ext>
            </a:extLst>
          </p:cNvPr>
          <p:cNvSpPr txBox="1"/>
          <p:nvPr/>
        </p:nvSpPr>
        <p:spPr>
          <a:xfrm>
            <a:off x="1295400" y="4080387"/>
            <a:ext cx="5715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Conclusion:</a:t>
            </a:r>
            <a:br>
              <a:rPr lang="en-ZA" dirty="0"/>
            </a:br>
            <a:r>
              <a:rPr lang="en-US" dirty="0"/>
              <a:t>Achieved goal of building a strategic AI for Dots and Boxes.</a:t>
            </a:r>
          </a:p>
          <a:p>
            <a:r>
              <a:rPr lang="en-US" dirty="0"/>
              <a:t>Learned through environment interaction.</a:t>
            </a:r>
          </a:p>
          <a:p>
            <a:r>
              <a:rPr lang="en-US" dirty="0"/>
              <a:t>Ready for live demonstration.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98CB4-032B-07B1-8E5F-38488FAF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domain</a:t>
            </a:r>
          </a:p>
        </p:txBody>
      </p:sp>
      <p:pic>
        <p:nvPicPr>
          <p:cNvPr id="6" name="Picture Placeholder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F1EB4A9-7B61-D470-926F-0EC9186FFD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r="-2" b="3731"/>
          <a:stretch>
            <a:fillRect/>
          </a:stretch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14720-E2D4-C829-50F8-3A2F9662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Strategic two player turn based game.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Objective:Complete</a:t>
            </a:r>
            <a:r>
              <a:rPr lang="en-US" sz="1800" dirty="0"/>
              <a:t> more boxes than the opponent.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Challenge for AI: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Reward sparsity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Long-term planning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Exploration-exploitation tradeoff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">
              <a:lnSpc>
                <a:spcPct val="110000"/>
              </a:lnSpc>
            </a:pPr>
            <a:r>
              <a:rPr lang="en-US" sz="1800" dirty="0" err="1"/>
              <a:t>Motivation:Build</a:t>
            </a:r>
            <a:r>
              <a:rPr lang="en-US" sz="1800" dirty="0"/>
              <a:t> an agent that can learn to win using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9715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9455-401F-FCE8-7D4A-E0548275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Objectives and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8E795-A5AB-C6C1-A34D-537F9E0910F0}"/>
              </a:ext>
            </a:extLst>
          </p:cNvPr>
          <p:cNvSpPr txBox="1"/>
          <p:nvPr/>
        </p:nvSpPr>
        <p:spPr>
          <a:xfrm>
            <a:off x="1141413" y="2298256"/>
            <a:ext cx="8378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Build an intelligent agent that learns to play Dots and boxes using Reinforcement learning</a:t>
            </a:r>
          </a:p>
          <a:p>
            <a:r>
              <a:rPr lang="en-ZA" dirty="0"/>
              <a:t>Ensure the agent improves over time through self-play and real games</a:t>
            </a:r>
          </a:p>
          <a:p>
            <a:r>
              <a:rPr lang="en-ZA" dirty="0"/>
              <a:t>Use an efficient architecture with tabular Q-learning</a:t>
            </a:r>
            <a:br>
              <a:rPr lang="en-ZA" dirty="0"/>
            </a:br>
            <a:br>
              <a:rPr lang="en-ZA" dirty="0"/>
            </a:br>
            <a:endParaRPr lang="en-Z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C443CA-966B-E911-0F4C-A1493B0E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935813"/>
            <a:ext cx="61212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 based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features (board lines, score diff, boxes with 3 sides)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Exploration-exploitation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epsilon-greedy</a:t>
            </a:r>
            <a:r>
              <a:rPr lang="en-US" altLang="en-US" sz="800" dirty="0">
                <a:latin typeface="Arial Unicode MS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3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4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6B772-95E8-5B0E-2964-8F28D74A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Sensors and actuators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7E7CD06D-39B7-A9D2-78C6-6434182D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2517058"/>
            <a:ext cx="9910859" cy="3289434"/>
          </a:xfrm>
        </p:spPr>
        <p:txBody>
          <a:bodyPr/>
          <a:lstStyle/>
          <a:p>
            <a:r>
              <a:rPr lang="en-US" dirty="0"/>
              <a:t>Sensors: Agent perceives game board state.</a:t>
            </a:r>
            <a:br>
              <a:rPr lang="en-US" dirty="0"/>
            </a:br>
            <a:r>
              <a:rPr lang="en-US" dirty="0"/>
              <a:t>Actuators: Agent places lines on board.</a:t>
            </a:r>
            <a:br>
              <a:rPr lang="en-US" dirty="0"/>
            </a:br>
            <a:r>
              <a:rPr lang="en-US" dirty="0" err="1"/>
              <a:t>get_state_key</a:t>
            </a:r>
            <a:r>
              <a:rPr lang="en-US" dirty="0"/>
              <a:t>() encodes board state for Q-table.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496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Z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BB23A-819D-8AF1-5A49-AF707BDD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Knowledge Representation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1D6BD-D3FF-9955-9690-74623BD5A406}"/>
              </a:ext>
            </a:extLst>
          </p:cNvPr>
          <p:cNvSpPr txBox="1"/>
          <p:nvPr/>
        </p:nvSpPr>
        <p:spPr>
          <a:xfrm>
            <a:off x="3040626" y="2692794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 represented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Flattened </a:t>
            </a:r>
            <a:r>
              <a:rPr lang="en-US" dirty="0" err="1"/>
              <a:t>h_lines</a:t>
            </a:r>
            <a:r>
              <a:rPr lang="en-US" dirty="0"/>
              <a:t> + </a:t>
            </a:r>
            <a:r>
              <a:rPr lang="en-US" dirty="0" err="1"/>
              <a:t>v_lines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Score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Boxes near completion</a:t>
            </a:r>
          </a:p>
          <a:p>
            <a:r>
              <a:rPr lang="en-US" dirty="0"/>
              <a:t>Q-values stored in a Python dictionary (Q-table).</a:t>
            </a:r>
          </a:p>
        </p:txBody>
      </p:sp>
    </p:spTree>
    <p:extLst>
      <p:ext uri="{BB962C8B-B14F-4D97-AF65-F5344CB8AC3E}">
        <p14:creationId xmlns:p14="http://schemas.microsoft.com/office/powerpoint/2010/main" val="39924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6BE-032F-D419-3416-A674052D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Q-learning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B7F6-3709-D895-CB1D-B729580D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32" y="1590674"/>
            <a:ext cx="5266198" cy="2748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61963-9307-E072-A833-E036F113016F}"/>
              </a:ext>
            </a:extLst>
          </p:cNvPr>
          <p:cNvSpPr txBox="1"/>
          <p:nvPr/>
        </p:nvSpPr>
        <p:spPr>
          <a:xfrm>
            <a:off x="287594" y="2097088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Q-Learning update rule:</a:t>
            </a:r>
            <a:br>
              <a:rPr lang="en-ZA" dirty="0"/>
            </a:br>
            <a:r>
              <a:rPr lang="en-ZA" dirty="0"/>
              <a:t>𝑄(𝑠,𝑎)=𝑄(𝑠,𝑎)+𝛼[𝑟+𝛾max⁡𝑎𝑄(𝑠′,𝑎)−𝑄(𝑠,𝑎)] </a:t>
            </a:r>
          </a:p>
          <a:p>
            <a:r>
              <a:rPr lang="en-ZA" dirty="0"/>
              <a:t>Rewards:</a:t>
            </a:r>
          </a:p>
          <a:p>
            <a:r>
              <a:rPr lang="en-ZA" dirty="0"/>
              <a:t>+1 for box completion</a:t>
            </a:r>
          </a:p>
          <a:p>
            <a:r>
              <a:rPr lang="en-ZA" dirty="0"/>
              <a:t>-0.1 for others (in training mode)</a:t>
            </a:r>
          </a:p>
          <a:p>
            <a:r>
              <a:rPr lang="en-ZA" dirty="0"/>
              <a:t>Exploration decay over games (epsilon decreases).</a:t>
            </a:r>
          </a:p>
        </p:txBody>
      </p:sp>
    </p:spTree>
    <p:extLst>
      <p:ext uri="{BB962C8B-B14F-4D97-AF65-F5344CB8AC3E}">
        <p14:creationId xmlns:p14="http://schemas.microsoft.com/office/powerpoint/2010/main" val="104417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7BD8-0666-92AF-544C-847AC8A3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Training the 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37371-F7EA-175E-E21A-D45E9166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7" y="69992"/>
            <a:ext cx="5395428" cy="405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7D9C3-BBFC-6371-1FBE-7C89F503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7" y="4124183"/>
            <a:ext cx="4389500" cy="2453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3F3597-4047-24A3-BF67-AF8CFB2D41E0}"/>
              </a:ext>
            </a:extLst>
          </p:cNvPr>
          <p:cNvSpPr txBox="1"/>
          <p:nvPr/>
        </p:nvSpPr>
        <p:spPr>
          <a:xfrm>
            <a:off x="494071" y="2271703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Self-play with two AIs (train_mode.py).</a:t>
            </a:r>
          </a:p>
          <a:p>
            <a:r>
              <a:rPr lang="en-US" dirty="0"/>
              <a:t>Learns over thousands of games.</a:t>
            </a:r>
          </a:p>
          <a:p>
            <a:r>
              <a:rPr lang="en-US" dirty="0"/>
              <a:t>Saves Q-table after each game.</a:t>
            </a:r>
          </a:p>
          <a:p>
            <a:r>
              <a:rPr lang="en-US" dirty="0"/>
              <a:t>Simple training loop allows long-term learning.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3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51A9-53CB-F679-C02F-7E83CC57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A2C07-46BD-3AC5-6B85-C458604D6F3B}"/>
              </a:ext>
            </a:extLst>
          </p:cNvPr>
          <p:cNvSpPr txBox="1"/>
          <p:nvPr/>
        </p:nvSpPr>
        <p:spPr>
          <a:xfrm>
            <a:off x="1133475" y="2314575"/>
            <a:ext cx="326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r>
              <a:rPr lang="en-US" dirty="0"/>
              <a:t>Shows dots, lines, boxes, scores.</a:t>
            </a:r>
          </a:p>
          <a:p>
            <a:r>
              <a:rPr lang="en-US" dirty="0"/>
              <a:t>Human interacts with mouse clicks.</a:t>
            </a:r>
            <a:endParaRPr lang="en-ZA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D5B36B43-D0C1-E022-17AB-92E41974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35" r="16635"/>
          <a:stretch/>
        </p:blipFill>
        <p:spPr>
          <a:xfrm>
            <a:off x="9534524" y="1152526"/>
            <a:ext cx="2341561" cy="3308987"/>
          </a:xfrm>
          <a:prstGeom prst="round2DiagRect">
            <a:avLst>
              <a:gd name="adj1" fmla="val 5608"/>
              <a:gd name="adj2" fmla="val 779"/>
            </a:avLst>
          </a:prstGeom>
        </p:spPr>
      </p:pic>
    </p:spTree>
    <p:extLst>
      <p:ext uri="{BB962C8B-B14F-4D97-AF65-F5344CB8AC3E}">
        <p14:creationId xmlns:p14="http://schemas.microsoft.com/office/powerpoint/2010/main" val="29226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32BC-6F5E-5AB7-0C3B-3A928AC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Real-world application &amp; 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801E9-60F6-62F1-570A-8D78645A4498}"/>
              </a:ext>
            </a:extLst>
          </p:cNvPr>
          <p:cNvSpPr txBox="1"/>
          <p:nvPr/>
        </p:nvSpPr>
        <p:spPr>
          <a:xfrm>
            <a:off x="1111045" y="2438400"/>
            <a:ext cx="5455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Reinforcement learning techniques transferable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Strategic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Robotics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Game-playing AI (e.g., AlphaGo)</a:t>
            </a:r>
          </a:p>
          <a:p>
            <a:r>
              <a:rPr lang="en-ZA" dirty="0"/>
              <a:t>Innovation: State design, adjustable training parameters.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119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</TotalTime>
  <Words>470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Tw Cen MT</vt:lpstr>
      <vt:lpstr>Circuit</vt:lpstr>
      <vt:lpstr>Title: Intelligent Agent for Box and dots Subtitle: Reinforcement Learning-Based Agent Implementation Name: Buys Enock Onkarabile Student Number: 219013044 University of Johannesburg</vt:lpstr>
      <vt:lpstr>Problem domain</vt:lpstr>
      <vt:lpstr>Project Objectives and design</vt:lpstr>
      <vt:lpstr>Sensors and actuators</vt:lpstr>
      <vt:lpstr>Knowledge Representation</vt:lpstr>
      <vt:lpstr>Q-learning methodology</vt:lpstr>
      <vt:lpstr>Training the agent</vt:lpstr>
      <vt:lpstr> Interface</vt:lpstr>
      <vt:lpstr>Real-world application &amp; innovation</vt:lpstr>
      <vt:lpstr>Evaluation</vt:lpstr>
      <vt:lpstr>System Architecture</vt:lpstr>
      <vt:lpstr>Intelligence demonstration</vt:lpstr>
      <vt:lpstr>Tools and appropriateness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ENOCK ONKARABILE BUYS</dc:creator>
  <cp:lastModifiedBy>ENOCK ONKARABILE BUYS</cp:lastModifiedBy>
  <cp:revision>3</cp:revision>
  <dcterms:created xsi:type="dcterms:W3CDTF">2025-05-21T14:00:21Z</dcterms:created>
  <dcterms:modified xsi:type="dcterms:W3CDTF">2025-05-21T17:22:46Z</dcterms:modified>
</cp:coreProperties>
</file>