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300" r:id="rId3"/>
    <p:sldId id="301" r:id="rId4"/>
    <p:sldId id="257" r:id="rId5"/>
    <p:sldId id="302" r:id="rId6"/>
    <p:sldId id="307" r:id="rId7"/>
    <p:sldId id="303" r:id="rId8"/>
    <p:sldId id="304" r:id="rId9"/>
    <p:sldId id="3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3"/>
    <p:restoredTop sz="95680"/>
  </p:normalViewPr>
  <p:slideViewPr>
    <p:cSldViewPr snapToGrid="0" snapToObjects="1">
      <p:cViewPr varScale="1">
        <p:scale>
          <a:sx n="160" d="100"/>
          <a:sy n="160"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latin typeface="Lucida Bright" panose="02040602050505020304" pitchFamily="18" charset="77"/>
              </a:rPr>
              <a:t>US Netflix Content Genre 2021</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stack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Sheet1!$A$2:$A$9</c:f>
              <c:strCache>
                <c:ptCount val="8"/>
                <c:pt idx="0">
                  <c:v>Comedy</c:v>
                </c:pt>
                <c:pt idx="1">
                  <c:v>Animation</c:v>
                </c:pt>
                <c:pt idx="2">
                  <c:v>Drama</c:v>
                </c:pt>
                <c:pt idx="3">
                  <c:v>Action</c:v>
                </c:pt>
                <c:pt idx="4">
                  <c:v>Thriller</c:v>
                </c:pt>
                <c:pt idx="5">
                  <c:v>Romance</c:v>
                </c:pt>
                <c:pt idx="6">
                  <c:v>Sci-fi</c:v>
                </c:pt>
                <c:pt idx="7">
                  <c:v>Other Genres</c:v>
                </c:pt>
              </c:strCache>
            </c:strRef>
          </c:cat>
          <c:val>
            <c:numRef>
              <c:f>Sheet1!$B$2:$B$9</c:f>
              <c:numCache>
                <c:formatCode>0.0%</c:formatCode>
                <c:ptCount val="8"/>
                <c:pt idx="0">
                  <c:v>0.21099999999999999</c:v>
                </c:pt>
                <c:pt idx="1">
                  <c:v>0.192</c:v>
                </c:pt>
                <c:pt idx="2">
                  <c:v>0.104</c:v>
                </c:pt>
                <c:pt idx="3">
                  <c:v>9.5000000000000001E-2</c:v>
                </c:pt>
                <c:pt idx="4">
                  <c:v>8.1000000000000003E-2</c:v>
                </c:pt>
                <c:pt idx="5">
                  <c:v>7.3999999999999996E-2</c:v>
                </c:pt>
                <c:pt idx="6">
                  <c:v>4.9000000000000002E-2</c:v>
                </c:pt>
                <c:pt idx="7">
                  <c:v>0.184</c:v>
                </c:pt>
              </c:numCache>
            </c:numRef>
          </c:val>
          <c:extLst>
            <c:ext xmlns:c16="http://schemas.microsoft.com/office/drawing/2014/chart" uri="{C3380CC4-5D6E-409C-BE32-E72D297353CC}">
              <c16:uniqueId val="{00000000-9237-2B46-A507-C8BC188874D6}"/>
            </c:ext>
          </c:extLst>
        </c:ser>
        <c:dLbls>
          <c:showLegendKey val="0"/>
          <c:showVal val="0"/>
          <c:showCatName val="0"/>
          <c:showSerName val="0"/>
          <c:showPercent val="0"/>
          <c:showBubbleSize val="0"/>
        </c:dLbls>
        <c:gapWidth val="150"/>
        <c:overlap val="100"/>
        <c:axId val="604931024"/>
        <c:axId val="604997952"/>
      </c:barChart>
      <c:catAx>
        <c:axId val="604931024"/>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4997952"/>
        <c:crosses val="autoZero"/>
        <c:auto val="1"/>
        <c:lblAlgn val="ctr"/>
        <c:lblOffset val="100"/>
        <c:noMultiLvlLbl val="0"/>
      </c:catAx>
      <c:valAx>
        <c:axId val="60499795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Percentage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04931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A8F2E-03C6-894B-B3A0-475542504D29}" type="datetimeFigureOut">
              <a:rPr lang="en-US" smtClean="0"/>
              <a:t>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C8B15D-DED7-2A4C-9193-D99AA09FE855}" type="slidenum">
              <a:rPr lang="en-US" smtClean="0"/>
              <a:t>‹#›</a:t>
            </a:fld>
            <a:endParaRPr lang="en-US"/>
          </a:p>
        </p:txBody>
      </p:sp>
    </p:spTree>
    <p:extLst>
      <p:ext uri="{BB962C8B-B14F-4D97-AF65-F5344CB8AC3E}">
        <p14:creationId xmlns:p14="http://schemas.microsoft.com/office/powerpoint/2010/main" val="123178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250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0D18-762A-3FFB-FC59-52D329AA7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AE409-4A49-55AD-0584-A1173635A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6F486-D81A-0E67-3FBD-5366805B6DC6}"/>
              </a:ext>
            </a:extLst>
          </p:cNvPr>
          <p:cNvSpPr>
            <a:spLocks noGrp="1"/>
          </p:cNvSpPr>
          <p:nvPr>
            <p:ph type="dt" sz="half" idx="10"/>
          </p:nvPr>
        </p:nvSpPr>
        <p:spPr/>
        <p:txBody>
          <a:bodyPr/>
          <a:lstStyle/>
          <a:p>
            <a:fld id="{BFCED50E-32B9-6645-9B3B-AAFADB456BA6}" type="datetime1">
              <a:rPr lang="en-US" smtClean="0"/>
              <a:t>5/20/22</a:t>
            </a:fld>
            <a:endParaRPr lang="en-US"/>
          </a:p>
        </p:txBody>
      </p:sp>
      <p:sp>
        <p:nvSpPr>
          <p:cNvPr id="5" name="Footer Placeholder 4">
            <a:extLst>
              <a:ext uri="{FF2B5EF4-FFF2-40B4-BE49-F238E27FC236}">
                <a16:creationId xmlns:a16="http://schemas.microsoft.com/office/drawing/2014/main" id="{D260252F-F881-95BA-9D9B-7CAAADC96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DAF97-D24C-DF99-21BB-07564453BE46}"/>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393866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D9A6-9B83-7036-D536-E1A9880392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C6E513-1320-66E0-A40B-84DC4175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F1765-21A3-7361-1E00-4A0E4F5A86F4}"/>
              </a:ext>
            </a:extLst>
          </p:cNvPr>
          <p:cNvSpPr>
            <a:spLocks noGrp="1"/>
          </p:cNvSpPr>
          <p:nvPr>
            <p:ph type="dt" sz="half" idx="10"/>
          </p:nvPr>
        </p:nvSpPr>
        <p:spPr/>
        <p:txBody>
          <a:bodyPr/>
          <a:lstStyle/>
          <a:p>
            <a:fld id="{62C563E7-12BF-7147-B61B-7FC661CBFF9D}" type="datetime1">
              <a:rPr lang="en-US" smtClean="0"/>
              <a:t>5/20/22</a:t>
            </a:fld>
            <a:endParaRPr lang="en-US"/>
          </a:p>
        </p:txBody>
      </p:sp>
      <p:sp>
        <p:nvSpPr>
          <p:cNvPr id="5" name="Footer Placeholder 4">
            <a:extLst>
              <a:ext uri="{FF2B5EF4-FFF2-40B4-BE49-F238E27FC236}">
                <a16:creationId xmlns:a16="http://schemas.microsoft.com/office/drawing/2014/main" id="{414436C6-E40F-9BEC-ECAD-AF56E6683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882B3-8B50-EF43-2124-D256B608A374}"/>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328739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1BD3C-D294-9669-895B-F99E727E60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B1BEF-3E0C-A227-BB94-2BC80A5A9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F5DBB-DBC8-8C20-BC8F-F8F2FD8A9517}"/>
              </a:ext>
            </a:extLst>
          </p:cNvPr>
          <p:cNvSpPr>
            <a:spLocks noGrp="1"/>
          </p:cNvSpPr>
          <p:nvPr>
            <p:ph type="dt" sz="half" idx="10"/>
          </p:nvPr>
        </p:nvSpPr>
        <p:spPr/>
        <p:txBody>
          <a:bodyPr/>
          <a:lstStyle/>
          <a:p>
            <a:fld id="{259E1C36-0B3A-B542-9DA1-E35704D6E2C0}" type="datetime1">
              <a:rPr lang="en-US" smtClean="0"/>
              <a:t>5/20/22</a:t>
            </a:fld>
            <a:endParaRPr lang="en-US"/>
          </a:p>
        </p:txBody>
      </p:sp>
      <p:sp>
        <p:nvSpPr>
          <p:cNvPr id="5" name="Footer Placeholder 4">
            <a:extLst>
              <a:ext uri="{FF2B5EF4-FFF2-40B4-BE49-F238E27FC236}">
                <a16:creationId xmlns:a16="http://schemas.microsoft.com/office/drawing/2014/main" id="{A0335F94-621F-55EC-5338-D2C810E04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7503F-1103-C235-91A3-FAF8FC4C78F5}"/>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86183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FB66-1B5C-D50A-F640-D4711FCCF9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815BF-A5DE-A945-BA0F-CAE9E3B53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54610-C203-CC46-C552-BF7B81847F53}"/>
              </a:ext>
            </a:extLst>
          </p:cNvPr>
          <p:cNvSpPr>
            <a:spLocks noGrp="1"/>
          </p:cNvSpPr>
          <p:nvPr>
            <p:ph type="dt" sz="half" idx="10"/>
          </p:nvPr>
        </p:nvSpPr>
        <p:spPr/>
        <p:txBody>
          <a:bodyPr/>
          <a:lstStyle/>
          <a:p>
            <a:fld id="{DF0B4D5F-CFE0-FD49-BA30-63BC292DF2E0}" type="datetime1">
              <a:rPr lang="en-US" smtClean="0"/>
              <a:t>5/20/22</a:t>
            </a:fld>
            <a:endParaRPr lang="en-US"/>
          </a:p>
        </p:txBody>
      </p:sp>
      <p:sp>
        <p:nvSpPr>
          <p:cNvPr id="5" name="Footer Placeholder 4">
            <a:extLst>
              <a:ext uri="{FF2B5EF4-FFF2-40B4-BE49-F238E27FC236}">
                <a16:creationId xmlns:a16="http://schemas.microsoft.com/office/drawing/2014/main" id="{5C13B601-46ED-9F90-3D58-2E249A320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038FB-0215-1267-C501-2CAB76258B93}"/>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1359625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9DBB-69A7-83F2-3246-BAA4B9E43D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30996-6435-8153-AEDF-4C575D382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FA34C0-F4BA-A8C5-F2F4-C9A6532B1215}"/>
              </a:ext>
            </a:extLst>
          </p:cNvPr>
          <p:cNvSpPr>
            <a:spLocks noGrp="1"/>
          </p:cNvSpPr>
          <p:nvPr>
            <p:ph type="dt" sz="half" idx="10"/>
          </p:nvPr>
        </p:nvSpPr>
        <p:spPr/>
        <p:txBody>
          <a:bodyPr/>
          <a:lstStyle/>
          <a:p>
            <a:fld id="{928C79EC-1656-A447-B742-DF7D13CE8E23}" type="datetime1">
              <a:rPr lang="en-US" smtClean="0"/>
              <a:t>5/20/22</a:t>
            </a:fld>
            <a:endParaRPr lang="en-US"/>
          </a:p>
        </p:txBody>
      </p:sp>
      <p:sp>
        <p:nvSpPr>
          <p:cNvPr id="5" name="Footer Placeholder 4">
            <a:extLst>
              <a:ext uri="{FF2B5EF4-FFF2-40B4-BE49-F238E27FC236}">
                <a16:creationId xmlns:a16="http://schemas.microsoft.com/office/drawing/2014/main" id="{7224F342-5098-8471-A1FF-D02EEB200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63569-14E6-7919-A4D6-7B4CEEF7DF15}"/>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323086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6E58-FFDF-DDE1-1576-A41D6D272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61821-A601-CDDF-13A2-32F0C1992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B17EB-1D07-0A41-3C14-41AEDC451A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41AB1-6015-0D65-CEB3-277247278880}"/>
              </a:ext>
            </a:extLst>
          </p:cNvPr>
          <p:cNvSpPr>
            <a:spLocks noGrp="1"/>
          </p:cNvSpPr>
          <p:nvPr>
            <p:ph type="dt" sz="half" idx="10"/>
          </p:nvPr>
        </p:nvSpPr>
        <p:spPr/>
        <p:txBody>
          <a:bodyPr/>
          <a:lstStyle/>
          <a:p>
            <a:fld id="{7F1E6519-1DC8-2642-9DB1-273529C9D3A7}" type="datetime1">
              <a:rPr lang="en-US" smtClean="0"/>
              <a:t>5/20/22</a:t>
            </a:fld>
            <a:endParaRPr lang="en-US"/>
          </a:p>
        </p:txBody>
      </p:sp>
      <p:sp>
        <p:nvSpPr>
          <p:cNvPr id="6" name="Footer Placeholder 5">
            <a:extLst>
              <a:ext uri="{FF2B5EF4-FFF2-40B4-BE49-F238E27FC236}">
                <a16:creationId xmlns:a16="http://schemas.microsoft.com/office/drawing/2014/main" id="{7D7286BF-8B92-FAEC-0C6A-82DBB3ADE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A95DF-B950-3601-29C5-C8419C0FFC1F}"/>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101897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FECC-A5D7-E91B-8834-CA6FE86C9B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1739F-C050-06C9-3B1A-D92C741E7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81816-9DBB-BD1D-7451-23E8861A98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B232AE-2BD7-52EF-0D3B-07BF9E243B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79102-804C-7408-539E-D622361B6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4A895B-646B-38E7-CD4D-A7B30C5DA30F}"/>
              </a:ext>
            </a:extLst>
          </p:cNvPr>
          <p:cNvSpPr>
            <a:spLocks noGrp="1"/>
          </p:cNvSpPr>
          <p:nvPr>
            <p:ph type="dt" sz="half" idx="10"/>
          </p:nvPr>
        </p:nvSpPr>
        <p:spPr/>
        <p:txBody>
          <a:bodyPr/>
          <a:lstStyle/>
          <a:p>
            <a:fld id="{E4034A13-505E-7C43-8B43-A4A74FAAC589}" type="datetime1">
              <a:rPr lang="en-US" smtClean="0"/>
              <a:t>5/20/22</a:t>
            </a:fld>
            <a:endParaRPr lang="en-US"/>
          </a:p>
        </p:txBody>
      </p:sp>
      <p:sp>
        <p:nvSpPr>
          <p:cNvPr id="8" name="Footer Placeholder 7">
            <a:extLst>
              <a:ext uri="{FF2B5EF4-FFF2-40B4-BE49-F238E27FC236}">
                <a16:creationId xmlns:a16="http://schemas.microsoft.com/office/drawing/2014/main" id="{F46FDE3F-A2D9-2663-7EBA-1447610F3E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AB860D-0455-754D-980F-3F4B47D6ABD6}"/>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199859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E958-EA36-36F0-D63A-43251F77D1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D11C0-7575-6EAA-0D2A-C61017F53475}"/>
              </a:ext>
            </a:extLst>
          </p:cNvPr>
          <p:cNvSpPr>
            <a:spLocks noGrp="1"/>
          </p:cNvSpPr>
          <p:nvPr>
            <p:ph type="dt" sz="half" idx="10"/>
          </p:nvPr>
        </p:nvSpPr>
        <p:spPr/>
        <p:txBody>
          <a:bodyPr/>
          <a:lstStyle/>
          <a:p>
            <a:fld id="{DAF846F9-195C-0346-895C-C71E2DE24340}" type="datetime1">
              <a:rPr lang="en-US" smtClean="0"/>
              <a:t>5/20/22</a:t>
            </a:fld>
            <a:endParaRPr lang="en-US"/>
          </a:p>
        </p:txBody>
      </p:sp>
      <p:sp>
        <p:nvSpPr>
          <p:cNvPr id="4" name="Footer Placeholder 3">
            <a:extLst>
              <a:ext uri="{FF2B5EF4-FFF2-40B4-BE49-F238E27FC236}">
                <a16:creationId xmlns:a16="http://schemas.microsoft.com/office/drawing/2014/main" id="{D8346230-25A4-92C1-5995-688DBEC77F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954F87-FE0C-F6F0-7891-460CC73FF8B4}"/>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371732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8E889-8EF5-2BCF-54CB-2F949DDFA0AA}"/>
              </a:ext>
            </a:extLst>
          </p:cNvPr>
          <p:cNvSpPr>
            <a:spLocks noGrp="1"/>
          </p:cNvSpPr>
          <p:nvPr>
            <p:ph type="dt" sz="half" idx="10"/>
          </p:nvPr>
        </p:nvSpPr>
        <p:spPr/>
        <p:txBody>
          <a:bodyPr/>
          <a:lstStyle/>
          <a:p>
            <a:fld id="{8420D80C-A386-7B49-BC52-2D5AFF634200}" type="datetime1">
              <a:rPr lang="en-US" smtClean="0"/>
              <a:t>5/20/22</a:t>
            </a:fld>
            <a:endParaRPr lang="en-US"/>
          </a:p>
        </p:txBody>
      </p:sp>
      <p:sp>
        <p:nvSpPr>
          <p:cNvPr id="3" name="Footer Placeholder 2">
            <a:extLst>
              <a:ext uri="{FF2B5EF4-FFF2-40B4-BE49-F238E27FC236}">
                <a16:creationId xmlns:a16="http://schemas.microsoft.com/office/drawing/2014/main" id="{C099379D-FE9C-D9FD-F566-929B642D55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DCE8BC-B16F-A6D8-3888-8B5B7087C562}"/>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12221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8304-6990-889D-8884-DFA82C31E1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D01CB8-93F5-AAE1-6B80-030D6DF27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AC4573-C2F0-E175-3507-9B7436F02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ECA4D-9FC0-8CB9-C349-3C77626D76AE}"/>
              </a:ext>
            </a:extLst>
          </p:cNvPr>
          <p:cNvSpPr>
            <a:spLocks noGrp="1"/>
          </p:cNvSpPr>
          <p:nvPr>
            <p:ph type="dt" sz="half" idx="10"/>
          </p:nvPr>
        </p:nvSpPr>
        <p:spPr/>
        <p:txBody>
          <a:bodyPr/>
          <a:lstStyle/>
          <a:p>
            <a:fld id="{66A3A882-3FAB-954E-BEE6-FF951DCB8EDB}" type="datetime1">
              <a:rPr lang="en-US" smtClean="0"/>
              <a:t>5/20/22</a:t>
            </a:fld>
            <a:endParaRPr lang="en-US"/>
          </a:p>
        </p:txBody>
      </p:sp>
      <p:sp>
        <p:nvSpPr>
          <p:cNvPr id="6" name="Footer Placeholder 5">
            <a:extLst>
              <a:ext uri="{FF2B5EF4-FFF2-40B4-BE49-F238E27FC236}">
                <a16:creationId xmlns:a16="http://schemas.microsoft.com/office/drawing/2014/main" id="{D450D551-2A1A-40D6-5AC6-2B4BA2D7B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9041E-960A-F72C-DA23-923B232918C3}"/>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294310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6C9C-BE58-B2BD-AD5F-31B1F5C36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0B95C9-A092-C116-4589-8CA8482E3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2A3F0-6DAF-7624-20F0-91CF3D097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EADE3-91E4-A58A-41F5-E0CA5AE1E05F}"/>
              </a:ext>
            </a:extLst>
          </p:cNvPr>
          <p:cNvSpPr>
            <a:spLocks noGrp="1"/>
          </p:cNvSpPr>
          <p:nvPr>
            <p:ph type="dt" sz="half" idx="10"/>
          </p:nvPr>
        </p:nvSpPr>
        <p:spPr/>
        <p:txBody>
          <a:bodyPr/>
          <a:lstStyle/>
          <a:p>
            <a:fld id="{980D7F85-759A-524C-B045-B02B5E47CA68}" type="datetime1">
              <a:rPr lang="en-US" smtClean="0"/>
              <a:t>5/20/22</a:t>
            </a:fld>
            <a:endParaRPr lang="en-US"/>
          </a:p>
        </p:txBody>
      </p:sp>
      <p:sp>
        <p:nvSpPr>
          <p:cNvPr id="6" name="Footer Placeholder 5">
            <a:extLst>
              <a:ext uri="{FF2B5EF4-FFF2-40B4-BE49-F238E27FC236}">
                <a16:creationId xmlns:a16="http://schemas.microsoft.com/office/drawing/2014/main" id="{FC487901-9D6E-CE5F-714B-AB081B5BC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5A9C6-DF6C-CF1F-337D-B181170281B6}"/>
              </a:ext>
            </a:extLst>
          </p:cNvPr>
          <p:cNvSpPr>
            <a:spLocks noGrp="1"/>
          </p:cNvSpPr>
          <p:nvPr>
            <p:ph type="sldNum" sz="quarter" idx="12"/>
          </p:nvPr>
        </p:nvSpPr>
        <p:spPr/>
        <p:txBody>
          <a:bodyPr/>
          <a:lstStyle/>
          <a:p>
            <a:fld id="{97EBC548-9695-E04F-A2A5-D80B560B93A3}" type="slidenum">
              <a:rPr lang="en-US" smtClean="0"/>
              <a:t>‹#›</a:t>
            </a:fld>
            <a:endParaRPr lang="en-US"/>
          </a:p>
        </p:txBody>
      </p:sp>
    </p:spTree>
    <p:extLst>
      <p:ext uri="{BB962C8B-B14F-4D97-AF65-F5344CB8AC3E}">
        <p14:creationId xmlns:p14="http://schemas.microsoft.com/office/powerpoint/2010/main" val="17485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38DD2-21EA-DE2D-A19A-6743A6466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CBDBE-7259-4655-31C2-135374D85B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810F3-2D45-FFA6-1F8D-5DA3E582D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A66BF-801E-9B47-AAA4-50E66516A7D8}" type="datetime1">
              <a:rPr lang="en-US" smtClean="0"/>
              <a:t>5/20/22</a:t>
            </a:fld>
            <a:endParaRPr lang="en-US"/>
          </a:p>
        </p:txBody>
      </p:sp>
      <p:sp>
        <p:nvSpPr>
          <p:cNvPr id="5" name="Footer Placeholder 4">
            <a:extLst>
              <a:ext uri="{FF2B5EF4-FFF2-40B4-BE49-F238E27FC236}">
                <a16:creationId xmlns:a16="http://schemas.microsoft.com/office/drawing/2014/main" id="{83D1C4CC-885B-8466-8037-37C52D5FA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C684F3-D29C-AFAC-D9F4-2A663B5A4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EBC548-9695-E04F-A2A5-D80B560B93A3}" type="slidenum">
              <a:rPr lang="en-US" smtClean="0"/>
              <a:t>‹#›</a:t>
            </a:fld>
            <a:endParaRPr lang="en-US"/>
          </a:p>
        </p:txBody>
      </p:sp>
    </p:spTree>
    <p:extLst>
      <p:ext uri="{BB962C8B-B14F-4D97-AF65-F5344CB8AC3E}">
        <p14:creationId xmlns:p14="http://schemas.microsoft.com/office/powerpoint/2010/main" val="425886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spcBef>
                <a:spcPts val="0"/>
              </a:spcBef>
            </a:pPr>
            <a:r>
              <a:rPr lang="en" sz="4800" dirty="0" err="1">
                <a:latin typeface="Lucida Bright" panose="02040602050505020304" pitchFamily="18" charset="77"/>
              </a:rPr>
              <a:t>Zuckflix</a:t>
            </a:r>
            <a:r>
              <a:rPr lang="en" sz="4800" dirty="0">
                <a:latin typeface="Lucida Bright" panose="02040602050505020304" pitchFamily="18" charset="77"/>
              </a:rPr>
              <a:t> </a:t>
            </a:r>
            <a:br>
              <a:rPr lang="en" sz="4800" dirty="0">
                <a:latin typeface="Lucida Bright" panose="02040602050505020304" pitchFamily="18" charset="77"/>
              </a:rPr>
            </a:br>
            <a:r>
              <a:rPr lang="en" sz="3600" dirty="0">
                <a:latin typeface="Lucida Bright" panose="02040602050505020304" pitchFamily="18" charset="77"/>
              </a:rPr>
              <a:t>Content Recommendations</a:t>
            </a:r>
            <a:endParaRPr sz="4800" dirty="0">
              <a:latin typeface="Lucida Bright" panose="02040602050505020304" pitchFamily="18" charset="77"/>
            </a:endParaRPr>
          </a:p>
        </p:txBody>
      </p:sp>
      <p:sp>
        <p:nvSpPr>
          <p:cNvPr id="434" name="Google Shape;434;p25"/>
          <p:cNvSpPr txBox="1">
            <a:spLocks noGrp="1"/>
          </p:cNvSpPr>
          <p:nvPr>
            <p:ph type="subTitle" idx="1"/>
          </p:nvPr>
        </p:nvSpPr>
        <p:spPr>
          <a:xfrm>
            <a:off x="1164775" y="4032794"/>
            <a:ext cx="9144000" cy="1655762"/>
          </a:xfrm>
          <a:prstGeom prst="rect">
            <a:avLst/>
          </a:prstGeom>
        </p:spPr>
        <p:txBody>
          <a:bodyPr spcFirstLastPara="1" vert="horz" wrap="square" lIns="121900" tIns="121900" rIns="121900" bIns="121900" rtlCol="0" anchor="t" anchorCtr="0">
            <a:noAutofit/>
          </a:bodyPr>
          <a:lstStyle/>
          <a:p>
            <a:pPr>
              <a:spcBef>
                <a:spcPts val="0"/>
              </a:spcBef>
            </a:pPr>
            <a:r>
              <a:rPr lang="en-US" sz="1600" dirty="0">
                <a:latin typeface="Lucida Bright" panose="02040602050505020304" pitchFamily="18" charset="77"/>
              </a:rPr>
              <a:t>2022 Meta Data Challenge</a:t>
            </a:r>
          </a:p>
          <a:p>
            <a:pPr>
              <a:spcBef>
                <a:spcPts val="0"/>
              </a:spcBef>
            </a:pPr>
            <a:r>
              <a:rPr lang="en-US" sz="1600" dirty="0">
                <a:latin typeface="Lucida Bright" panose="02040602050505020304" pitchFamily="18" charset="77"/>
              </a:rPr>
              <a:t>Enock </a:t>
            </a:r>
            <a:r>
              <a:rPr lang="en-US" sz="1600" dirty="0" err="1">
                <a:latin typeface="Lucida Bright" panose="02040602050505020304" pitchFamily="18" charset="77"/>
              </a:rPr>
              <a:t>Niyonkuru</a:t>
            </a:r>
            <a:endParaRPr lang="en-US" sz="1600" dirty="0">
              <a:latin typeface="Lucida Bright" panose="02040602050505020304" pitchFamily="18" charset="77"/>
            </a:endParaRPr>
          </a:p>
          <a:p>
            <a:pPr>
              <a:spcBef>
                <a:spcPts val="0"/>
              </a:spcBef>
            </a:pPr>
            <a:r>
              <a:rPr lang="en-US" sz="1600" dirty="0">
                <a:latin typeface="Lucida Bright" panose="02040602050505020304" pitchFamily="18" charset="77"/>
              </a:rPr>
              <a:t>Trinity College</a:t>
            </a:r>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endParaRPr sz="2400"/>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endParaRPr sz="2400"/>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endParaRPr sz="2400"/>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endParaRPr sz="2400"/>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endParaRPr sz="240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grpSp>
      <p:pic>
        <p:nvPicPr>
          <p:cNvPr id="4098" name="Picture 2" descr="Meta Facebook GIF - Meta Facebook Logo - Discover &amp; Share GIFs">
            <a:extLst>
              <a:ext uri="{FF2B5EF4-FFF2-40B4-BE49-F238E27FC236}">
                <a16:creationId xmlns:a16="http://schemas.microsoft.com/office/drawing/2014/main" id="{0F8BFF28-2D51-BAC9-BFD2-9B1F1A7FB3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700" r="3088" b="22298"/>
          <a:stretch/>
        </p:blipFill>
        <p:spPr bwMode="auto">
          <a:xfrm>
            <a:off x="3261479" y="411679"/>
            <a:ext cx="5212813" cy="151223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B6B0114-D1FD-37B8-4BCB-4E3FCBC8AB83}"/>
              </a:ext>
            </a:extLst>
          </p:cNvPr>
          <p:cNvSpPr>
            <a:spLocks noGrp="1"/>
          </p:cNvSpPr>
          <p:nvPr>
            <p:ph type="sldNum" sz="quarter" idx="12"/>
          </p:nvPr>
        </p:nvSpPr>
        <p:spPr>
          <a:xfrm>
            <a:off x="8937175" y="6320852"/>
            <a:ext cx="2743200" cy="365125"/>
          </a:xfrm>
        </p:spPr>
        <p:txBody>
          <a:bodyPr/>
          <a:lstStyle/>
          <a:p>
            <a:fld id="{4C1E66BF-BCED-7242-AD1B-BFBCA55E63AA}"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3F307-D7CC-DD9E-4447-6512F660CBD1}"/>
              </a:ext>
            </a:extLst>
          </p:cNvPr>
          <p:cNvSpPr>
            <a:spLocks noGrp="1"/>
          </p:cNvSpPr>
          <p:nvPr>
            <p:ph type="title"/>
          </p:nvPr>
        </p:nvSpPr>
        <p:spPr>
          <a:xfrm>
            <a:off x="838200" y="365125"/>
            <a:ext cx="10515600" cy="1325563"/>
          </a:xfrm>
        </p:spPr>
        <p:txBody>
          <a:bodyPr>
            <a:normAutofit/>
          </a:bodyPr>
          <a:lstStyle/>
          <a:p>
            <a:r>
              <a:rPr lang="en" sz="5400" dirty="0">
                <a:solidFill>
                  <a:schemeClr val="accent1"/>
                </a:solidFill>
                <a:latin typeface="Lucida Bright" panose="02040602050505020304" pitchFamily="18" charset="77"/>
              </a:rPr>
              <a:t>TL;DR, Data Insight </a:t>
            </a:r>
            <a:endParaRPr lang="en-US" sz="5400" dirty="0">
              <a:solidFill>
                <a:schemeClr val="accent1"/>
              </a:solidFill>
              <a:latin typeface="Lucida Bright" panose="02040602050505020304" pitchFamily="18" charset="77"/>
            </a:endParaRP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1A63A4-7976-12DA-0C61-232031A48BD7}"/>
              </a:ext>
            </a:extLst>
          </p:cNvPr>
          <p:cNvSpPr>
            <a:spLocks noGrp="1"/>
          </p:cNvSpPr>
          <p:nvPr>
            <p:ph idx="1"/>
          </p:nvPr>
        </p:nvSpPr>
        <p:spPr>
          <a:xfrm>
            <a:off x="838200" y="1929384"/>
            <a:ext cx="10515600" cy="4251960"/>
          </a:xfrm>
        </p:spPr>
        <p:txBody>
          <a:bodyPr>
            <a:normAutofit/>
          </a:bodyPr>
          <a:lstStyle/>
          <a:p>
            <a:pPr marL="0" indent="0">
              <a:buNone/>
            </a:pPr>
            <a:r>
              <a:rPr lang="en-US" sz="1500" dirty="0">
                <a:latin typeface="Lucida Bright" panose="02040602050505020304" pitchFamily="18" charset="77"/>
              </a:rPr>
              <a:t>Part1: Content Recommendation</a:t>
            </a:r>
          </a:p>
          <a:p>
            <a:pPr marL="380990" indent="-380990"/>
            <a:r>
              <a:rPr lang="en-US" sz="1500" dirty="0">
                <a:latin typeface="Lucida Bright" panose="02040602050505020304" pitchFamily="18" charset="77"/>
              </a:rPr>
              <a:t>Focus on Movies more at the beginning instead of TV Shows</a:t>
            </a:r>
          </a:p>
          <a:p>
            <a:pPr marL="380990" indent="-380990"/>
            <a:r>
              <a:rPr lang="en-US" sz="1500" dirty="0">
                <a:latin typeface="Lucida Bright" panose="02040602050505020304" pitchFamily="18" charset="77"/>
              </a:rPr>
              <a:t>Adding movies in the same year as they are released </a:t>
            </a:r>
          </a:p>
          <a:p>
            <a:pPr marL="380990" indent="-380990"/>
            <a:r>
              <a:rPr lang="en-US" sz="1500" dirty="0">
                <a:latin typeface="Lucida Bright" panose="02040602050505020304" pitchFamily="18" charset="77"/>
              </a:rPr>
              <a:t>Movies for adults are a priority, and then teens</a:t>
            </a:r>
          </a:p>
          <a:p>
            <a:pPr marL="380990" indent="-380990"/>
            <a:r>
              <a:rPr lang="en-US" sz="1500" dirty="0">
                <a:latin typeface="Lucida Bright" panose="02040602050505020304" pitchFamily="18" charset="77"/>
              </a:rPr>
              <a:t>The top 10% of Genre has 45% of all the content, primarily International Movies, Dramas, and Comedies </a:t>
            </a:r>
          </a:p>
          <a:p>
            <a:pPr marL="380990" indent="-380990"/>
            <a:r>
              <a:rPr lang="en-US" sz="1500" dirty="0">
                <a:latin typeface="Lucida Bright" panose="02040602050505020304" pitchFamily="18" charset="77"/>
              </a:rPr>
              <a:t>It is not significant to focus on a single cast, </a:t>
            </a:r>
          </a:p>
          <a:p>
            <a:pPr lvl="6"/>
            <a:r>
              <a:rPr lang="en-US" sz="1500" dirty="0">
                <a:latin typeface="Lucida Bright" panose="02040602050505020304" pitchFamily="18" charset="77"/>
              </a:rPr>
              <a:t>44% of the cast appeared in one movie or TV show</a:t>
            </a:r>
          </a:p>
          <a:p>
            <a:pPr lvl="6"/>
            <a:r>
              <a:rPr lang="en-US" sz="1500" dirty="0">
                <a:latin typeface="Lucida Bright" panose="02040602050505020304" pitchFamily="18" charset="77"/>
              </a:rPr>
              <a:t>Top 10% cast has only 27% of all the movies &amp;TV Show</a:t>
            </a:r>
          </a:p>
          <a:p>
            <a:pPr marL="380990" lvl="2" indent="-380990"/>
            <a:r>
              <a:rPr lang="en-US" sz="1500" dirty="0">
                <a:latin typeface="Lucida Bright" panose="02040602050505020304" pitchFamily="18" charset="77"/>
              </a:rPr>
              <a:t>Top 20 directors have 4% of all the directors, most directors are Americans</a:t>
            </a:r>
          </a:p>
          <a:p>
            <a:pPr marL="380990" lvl="2" indent="-380990"/>
            <a:r>
              <a:rPr lang="en-US" sz="1500" dirty="0">
                <a:latin typeface="Lucida Bright" panose="02040602050505020304" pitchFamily="18" charset="77"/>
              </a:rPr>
              <a:t>Most of the movies were produced in the US (32%), and India (10%)</a:t>
            </a:r>
          </a:p>
          <a:p>
            <a:pPr marL="0" indent="0">
              <a:buNone/>
            </a:pPr>
            <a:r>
              <a:rPr lang="en-US" sz="1500" dirty="0">
                <a:latin typeface="Lucida Bright" panose="02040602050505020304" pitchFamily="18" charset="77"/>
              </a:rPr>
              <a:t>Part 2: Country Recommendation</a:t>
            </a:r>
          </a:p>
          <a:p>
            <a:pPr marL="380990" indent="-380990"/>
            <a:r>
              <a:rPr lang="en-US" sz="1500" dirty="0">
                <a:latin typeface="Lucida Bright" panose="02040602050505020304" pitchFamily="18" charset="77"/>
              </a:rPr>
              <a:t>The United States</a:t>
            </a:r>
          </a:p>
        </p:txBody>
      </p:sp>
      <p:sp>
        <p:nvSpPr>
          <p:cNvPr id="4" name="Slide Number Placeholder 3">
            <a:extLst>
              <a:ext uri="{FF2B5EF4-FFF2-40B4-BE49-F238E27FC236}">
                <a16:creationId xmlns:a16="http://schemas.microsoft.com/office/drawing/2014/main" id="{E9BEEEA3-AB9D-6178-198A-D2CEF6023415}"/>
              </a:ext>
            </a:extLst>
          </p:cNvPr>
          <p:cNvSpPr>
            <a:spLocks noGrp="1"/>
          </p:cNvSpPr>
          <p:nvPr>
            <p:ph type="sldNum" sz="quarter" idx="12"/>
          </p:nvPr>
        </p:nvSpPr>
        <p:spPr>
          <a:xfrm>
            <a:off x="8610600" y="6356350"/>
            <a:ext cx="2743200" cy="365125"/>
          </a:xfrm>
        </p:spPr>
        <p:txBody>
          <a:bodyPr>
            <a:normAutofit/>
          </a:bodyPr>
          <a:lstStyle/>
          <a:p>
            <a:pPr>
              <a:spcAft>
                <a:spcPts val="600"/>
              </a:spcAft>
            </a:pPr>
            <a:fld id="{97EBC548-9695-E04F-A2A5-D80B560B93A3}" type="slidenum">
              <a:rPr lang="en-US" smtClean="0"/>
              <a:pPr>
                <a:spcAft>
                  <a:spcPts val="600"/>
                </a:spcAft>
              </a:pPr>
              <a:t>2</a:t>
            </a:fld>
            <a:endParaRPr lang="en-US"/>
          </a:p>
        </p:txBody>
      </p:sp>
      <p:pic>
        <p:nvPicPr>
          <p:cNvPr id="5" name="Picture 4" descr="Logo&#10;&#10;Description automatically generated">
            <a:extLst>
              <a:ext uri="{FF2B5EF4-FFF2-40B4-BE49-F238E27FC236}">
                <a16:creationId xmlns:a16="http://schemas.microsoft.com/office/drawing/2014/main" id="{351DB009-F2E1-5735-B345-0446D4CA0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52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E9B33-4385-78D3-A9E2-5EDEEBE16833}"/>
              </a:ext>
            </a:extLst>
          </p:cNvPr>
          <p:cNvSpPr>
            <a:spLocks noGrp="1"/>
          </p:cNvSpPr>
          <p:nvPr>
            <p:ph type="title"/>
          </p:nvPr>
        </p:nvSpPr>
        <p:spPr>
          <a:xfrm>
            <a:off x="1106612" y="211588"/>
            <a:ext cx="10016067" cy="684742"/>
          </a:xfrm>
        </p:spPr>
        <p:txBody>
          <a:bodyPr vert="horz" lIns="91440" tIns="45720" rIns="91440" bIns="45720" rtlCol="0" anchor="ctr">
            <a:normAutofit/>
          </a:bodyPr>
          <a:lstStyle/>
          <a:p>
            <a:r>
              <a:rPr lang="en-US" sz="4000" kern="1200" dirty="0">
                <a:solidFill>
                  <a:schemeClr val="accent1"/>
                </a:solidFill>
                <a:latin typeface="Lucida Bright" panose="02040602050505020304" pitchFamily="18" charset="77"/>
              </a:rPr>
              <a:t>The Trend in Type and Release Year</a:t>
            </a:r>
          </a:p>
        </p:txBody>
      </p:sp>
      <p:pic>
        <p:nvPicPr>
          <p:cNvPr id="6" name="Picture 5" descr="Chart, bar chart&#10;&#10;Description automatically generated">
            <a:extLst>
              <a:ext uri="{FF2B5EF4-FFF2-40B4-BE49-F238E27FC236}">
                <a16:creationId xmlns:a16="http://schemas.microsoft.com/office/drawing/2014/main" id="{D7917535-2D77-1D7C-DE3D-357EE06C1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7141" y="2365285"/>
            <a:ext cx="5276446" cy="3938756"/>
          </a:xfrm>
          <a:prstGeom prst="rect">
            <a:avLst/>
          </a:prstGeom>
          <a:noFill/>
        </p:spPr>
      </p:pic>
      <p:pic>
        <p:nvPicPr>
          <p:cNvPr id="5" name="Picture 2">
            <a:extLst>
              <a:ext uri="{FF2B5EF4-FFF2-40B4-BE49-F238E27FC236}">
                <a16:creationId xmlns:a16="http://schemas.microsoft.com/office/drawing/2014/main" id="{31634223-13C6-9D88-D4F4-7E2E900EC3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8412" y="2365285"/>
            <a:ext cx="5276446" cy="39387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0C941B1-7FFA-D9C9-3004-942910F250C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7EBC548-9695-E04F-A2A5-D80B560B93A3}" type="slidenum">
              <a:rPr lang="en-US" smtClean="0"/>
              <a:pPr>
                <a:spcAft>
                  <a:spcPts val="600"/>
                </a:spcAft>
              </a:pPr>
              <a:t>3</a:t>
            </a:fld>
            <a:endParaRPr lang="en-US"/>
          </a:p>
        </p:txBody>
      </p:sp>
      <p:pic>
        <p:nvPicPr>
          <p:cNvPr id="8" name="Picture 4">
            <a:extLst>
              <a:ext uri="{FF2B5EF4-FFF2-40B4-BE49-F238E27FC236}">
                <a16:creationId xmlns:a16="http://schemas.microsoft.com/office/drawing/2014/main" id="{9FF158D4-81FD-AD56-372E-588E39C5F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BA6301F-22B8-84A6-51A5-6A2B980F584E}"/>
              </a:ext>
            </a:extLst>
          </p:cNvPr>
          <p:cNvSpPr txBox="1"/>
          <p:nvPr/>
        </p:nvSpPr>
        <p:spPr>
          <a:xfrm>
            <a:off x="999066" y="1236133"/>
            <a:ext cx="4550943"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Bright" panose="02040602050505020304" pitchFamily="18" charset="77"/>
              </a:rPr>
              <a:t>Most of movies &amp; TV Shows are added less than 1 year after being released</a:t>
            </a:r>
          </a:p>
        </p:txBody>
      </p:sp>
      <p:sp>
        <p:nvSpPr>
          <p:cNvPr id="10" name="TextBox 9">
            <a:extLst>
              <a:ext uri="{FF2B5EF4-FFF2-40B4-BE49-F238E27FC236}">
                <a16:creationId xmlns:a16="http://schemas.microsoft.com/office/drawing/2014/main" id="{5DA9B8DE-C406-CAC7-DD00-442E7349E0B8}"/>
              </a:ext>
            </a:extLst>
          </p:cNvPr>
          <p:cNvSpPr txBox="1"/>
          <p:nvPr/>
        </p:nvSpPr>
        <p:spPr>
          <a:xfrm>
            <a:off x="6891867" y="1236133"/>
            <a:ext cx="4461933"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Bright" panose="02040602050505020304" pitchFamily="18" charset="77"/>
              </a:rPr>
              <a:t>Movies content is larger than TV Shows as time increases</a:t>
            </a:r>
          </a:p>
        </p:txBody>
      </p:sp>
    </p:spTree>
    <p:extLst>
      <p:ext uri="{BB962C8B-B14F-4D97-AF65-F5344CB8AC3E}">
        <p14:creationId xmlns:p14="http://schemas.microsoft.com/office/powerpoint/2010/main" val="1179245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D3BC-FC98-05E1-E49F-1D8BD2AEBE94}"/>
              </a:ext>
            </a:extLst>
          </p:cNvPr>
          <p:cNvSpPr>
            <a:spLocks noGrp="1"/>
          </p:cNvSpPr>
          <p:nvPr>
            <p:ph type="title"/>
          </p:nvPr>
        </p:nvSpPr>
        <p:spPr>
          <a:xfrm>
            <a:off x="838200" y="365125"/>
            <a:ext cx="10375900" cy="574675"/>
          </a:xfrm>
        </p:spPr>
        <p:txBody>
          <a:bodyPr>
            <a:normAutofit fontScale="90000"/>
          </a:bodyPr>
          <a:lstStyle/>
          <a:p>
            <a:r>
              <a:rPr lang="en-US" dirty="0">
                <a:solidFill>
                  <a:schemeClr val="accent1"/>
                </a:solidFill>
                <a:latin typeface="Lucida Bright" panose="02040602050505020304" pitchFamily="18" charset="77"/>
              </a:rPr>
              <a:t>Movies / TV Show Duration and Rating </a:t>
            </a:r>
          </a:p>
        </p:txBody>
      </p:sp>
      <p:sp>
        <p:nvSpPr>
          <p:cNvPr id="4" name="Slide Number Placeholder 3">
            <a:extLst>
              <a:ext uri="{FF2B5EF4-FFF2-40B4-BE49-F238E27FC236}">
                <a16:creationId xmlns:a16="http://schemas.microsoft.com/office/drawing/2014/main" id="{30668B0D-7D45-414A-5608-5C6E2A9F587E}"/>
              </a:ext>
            </a:extLst>
          </p:cNvPr>
          <p:cNvSpPr>
            <a:spLocks noGrp="1"/>
          </p:cNvSpPr>
          <p:nvPr>
            <p:ph type="sldNum" sz="quarter" idx="12"/>
          </p:nvPr>
        </p:nvSpPr>
        <p:spPr/>
        <p:txBody>
          <a:bodyPr/>
          <a:lstStyle/>
          <a:p>
            <a:fld id="{97EBC548-9695-E04F-A2A5-D80B560B93A3}" type="slidenum">
              <a:rPr lang="en-US" smtClean="0"/>
              <a:t>4</a:t>
            </a:fld>
            <a:endParaRPr lang="en-US"/>
          </a:p>
        </p:txBody>
      </p:sp>
      <p:pic>
        <p:nvPicPr>
          <p:cNvPr id="5" name="Picture 2">
            <a:extLst>
              <a:ext uri="{FF2B5EF4-FFF2-40B4-BE49-F238E27FC236}">
                <a16:creationId xmlns:a16="http://schemas.microsoft.com/office/drawing/2014/main" id="{F006A046-9645-631A-7093-40B10B4DF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03" y="2332577"/>
            <a:ext cx="5684947" cy="39602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B50D19FF-4DEB-F7E8-05F1-403E9DE4B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396077"/>
            <a:ext cx="5684948" cy="39602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E8E68FE8-D023-715C-7B17-1CD64E038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82B99F5-D31D-49E5-E418-DF173230CE37}"/>
              </a:ext>
            </a:extLst>
          </p:cNvPr>
          <p:cNvSpPr txBox="1"/>
          <p:nvPr/>
        </p:nvSpPr>
        <p:spPr>
          <a:xfrm>
            <a:off x="838200" y="1319917"/>
            <a:ext cx="5076246" cy="923330"/>
          </a:xfrm>
          <a:prstGeom prst="rect">
            <a:avLst/>
          </a:prstGeom>
          <a:noFill/>
        </p:spPr>
        <p:txBody>
          <a:bodyPr wrap="square" rtlCol="0">
            <a:spAutoFit/>
          </a:bodyPr>
          <a:lstStyle/>
          <a:p>
            <a:r>
              <a:rPr lang="en-US" dirty="0">
                <a:latin typeface="Lucida Bright" panose="02040602050505020304" pitchFamily="18" charset="77"/>
              </a:rPr>
              <a:t>Common movies </a:t>
            </a:r>
          </a:p>
          <a:p>
            <a:pPr marL="285750" indent="-285750">
              <a:buFont typeface="Arial" panose="020B0604020202020204" pitchFamily="34" charset="0"/>
              <a:buChar char="•"/>
            </a:pPr>
            <a:r>
              <a:rPr lang="en-US" dirty="0">
                <a:latin typeface="Lucida Bright" panose="02040602050505020304" pitchFamily="18" charset="77"/>
              </a:rPr>
              <a:t>Durations: between 1 -2 hours</a:t>
            </a:r>
          </a:p>
          <a:p>
            <a:pPr marL="285750" indent="-285750">
              <a:buFont typeface="Arial" panose="020B0604020202020204" pitchFamily="34" charset="0"/>
              <a:buChar char="•"/>
            </a:pPr>
            <a:r>
              <a:rPr lang="en-US" dirty="0">
                <a:latin typeface="Lucida Bright" panose="02040602050505020304" pitchFamily="18" charset="77"/>
              </a:rPr>
              <a:t>Rating: Mostly Adults (TV-MA &amp; TV-14)</a:t>
            </a:r>
          </a:p>
        </p:txBody>
      </p:sp>
      <p:sp>
        <p:nvSpPr>
          <p:cNvPr id="9" name="Rectangle 8">
            <a:extLst>
              <a:ext uri="{FF2B5EF4-FFF2-40B4-BE49-F238E27FC236}">
                <a16:creationId xmlns:a16="http://schemas.microsoft.com/office/drawing/2014/main" id="{5719E25C-46D0-5473-D461-0C9596CFD624}"/>
              </a:ext>
            </a:extLst>
          </p:cNvPr>
          <p:cNvSpPr/>
          <p:nvPr/>
        </p:nvSpPr>
        <p:spPr>
          <a:xfrm>
            <a:off x="6523147" y="1249544"/>
            <a:ext cx="6096000" cy="923330"/>
          </a:xfrm>
          <a:prstGeom prst="rect">
            <a:avLst/>
          </a:prstGeom>
        </p:spPr>
        <p:txBody>
          <a:bodyPr>
            <a:spAutoFit/>
          </a:bodyPr>
          <a:lstStyle/>
          <a:p>
            <a:r>
              <a:rPr lang="en-US" dirty="0">
                <a:latin typeface="Lucida Bright" panose="02040602050505020304" pitchFamily="18" charset="77"/>
              </a:rPr>
              <a:t>Common TV Shows </a:t>
            </a:r>
          </a:p>
          <a:p>
            <a:pPr marL="285750" indent="-285750">
              <a:buFont typeface="Arial" panose="020B0604020202020204" pitchFamily="34" charset="0"/>
              <a:buChar char="•"/>
            </a:pPr>
            <a:r>
              <a:rPr lang="en-US" dirty="0">
                <a:latin typeface="Lucida Bright" panose="02040602050505020304" pitchFamily="18" charset="77"/>
              </a:rPr>
              <a:t>Durations: 1 series</a:t>
            </a:r>
          </a:p>
          <a:p>
            <a:pPr marL="285750" indent="-285750">
              <a:buFont typeface="Arial" panose="020B0604020202020204" pitchFamily="34" charset="0"/>
              <a:buChar char="•"/>
            </a:pPr>
            <a:r>
              <a:rPr lang="en-US" dirty="0">
                <a:latin typeface="Lucida Bright" panose="02040602050505020304" pitchFamily="18" charset="77"/>
              </a:rPr>
              <a:t>Rating: Mostly Adults (TV-MA &amp; TV-14)</a:t>
            </a:r>
          </a:p>
        </p:txBody>
      </p:sp>
    </p:spTree>
    <p:extLst>
      <p:ext uri="{BB962C8B-B14F-4D97-AF65-F5344CB8AC3E}">
        <p14:creationId xmlns:p14="http://schemas.microsoft.com/office/powerpoint/2010/main" val="355642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1271-222E-AC0B-58A5-9672A8D6B70E}"/>
              </a:ext>
            </a:extLst>
          </p:cNvPr>
          <p:cNvSpPr>
            <a:spLocks noGrp="1"/>
          </p:cNvSpPr>
          <p:nvPr>
            <p:ph type="title"/>
          </p:nvPr>
        </p:nvSpPr>
        <p:spPr>
          <a:xfrm>
            <a:off x="1030461" y="136525"/>
            <a:ext cx="10323339" cy="828675"/>
          </a:xfrm>
        </p:spPr>
        <p:txBody>
          <a:bodyPr>
            <a:normAutofit/>
          </a:bodyPr>
          <a:lstStyle/>
          <a:p>
            <a:pPr algn="ctr"/>
            <a:r>
              <a:rPr lang="en-US" sz="4000" dirty="0">
                <a:solidFill>
                  <a:schemeClr val="accent1"/>
                </a:solidFill>
                <a:latin typeface="Lucida Bright" panose="02040602050505020304" pitchFamily="18" charset="77"/>
              </a:rPr>
              <a:t>Genre &amp; Country Production</a:t>
            </a:r>
          </a:p>
        </p:txBody>
      </p:sp>
      <p:sp>
        <p:nvSpPr>
          <p:cNvPr id="4" name="Slide Number Placeholder 3">
            <a:extLst>
              <a:ext uri="{FF2B5EF4-FFF2-40B4-BE49-F238E27FC236}">
                <a16:creationId xmlns:a16="http://schemas.microsoft.com/office/drawing/2014/main" id="{66DD81B2-5F1C-D367-C95D-5785DABA8408}"/>
              </a:ext>
            </a:extLst>
          </p:cNvPr>
          <p:cNvSpPr>
            <a:spLocks noGrp="1"/>
          </p:cNvSpPr>
          <p:nvPr>
            <p:ph type="sldNum" sz="quarter" idx="12"/>
          </p:nvPr>
        </p:nvSpPr>
        <p:spPr/>
        <p:txBody>
          <a:bodyPr/>
          <a:lstStyle/>
          <a:p>
            <a:fld id="{97EBC548-9695-E04F-A2A5-D80B560B93A3}" type="slidenum">
              <a:rPr lang="en-US" smtClean="0"/>
              <a:t>5</a:t>
            </a:fld>
            <a:endParaRPr lang="en-US"/>
          </a:p>
        </p:txBody>
      </p:sp>
      <p:pic>
        <p:nvPicPr>
          <p:cNvPr id="7" name="Picture 4">
            <a:extLst>
              <a:ext uri="{FF2B5EF4-FFF2-40B4-BE49-F238E27FC236}">
                <a16:creationId xmlns:a16="http://schemas.microsoft.com/office/drawing/2014/main" id="{C1F07586-AEFA-32F5-4AFE-2DBC0BAAC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D0FD455-28A8-8CE8-00DB-81F365C12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130" y="2435841"/>
            <a:ext cx="575310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0189C33-8559-2F1E-142B-A12006AEA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47" y="2316571"/>
            <a:ext cx="6159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086115-DDC9-B5C6-16FE-65E51C098634}"/>
              </a:ext>
            </a:extLst>
          </p:cNvPr>
          <p:cNvSpPr txBox="1"/>
          <p:nvPr/>
        </p:nvSpPr>
        <p:spPr>
          <a:xfrm>
            <a:off x="1781093" y="1527186"/>
            <a:ext cx="378482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Bright" panose="02040602050505020304" pitchFamily="18" charset="77"/>
              </a:rPr>
              <a:t>Top 10% of Genre has 45% of all the TV shows &amp; Content</a:t>
            </a:r>
          </a:p>
        </p:txBody>
      </p:sp>
      <p:sp>
        <p:nvSpPr>
          <p:cNvPr id="9" name="TextBox 8">
            <a:extLst>
              <a:ext uri="{FF2B5EF4-FFF2-40B4-BE49-F238E27FC236}">
                <a16:creationId xmlns:a16="http://schemas.microsoft.com/office/drawing/2014/main" id="{D53BB27B-F0A6-9A86-0261-FF262A0AD2AA}"/>
              </a:ext>
            </a:extLst>
          </p:cNvPr>
          <p:cNvSpPr txBox="1"/>
          <p:nvPr/>
        </p:nvSpPr>
        <p:spPr>
          <a:xfrm>
            <a:off x="7473563" y="1527185"/>
            <a:ext cx="3880237"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Bright" panose="02040602050505020304" pitchFamily="18" charset="77"/>
              </a:rPr>
              <a:t>Most movies were produced in the US (32%) and India (10%) </a:t>
            </a:r>
          </a:p>
        </p:txBody>
      </p:sp>
    </p:spTree>
    <p:extLst>
      <p:ext uri="{BB962C8B-B14F-4D97-AF65-F5344CB8AC3E}">
        <p14:creationId xmlns:p14="http://schemas.microsoft.com/office/powerpoint/2010/main" val="70403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1271-222E-AC0B-58A5-9672A8D6B70E}"/>
              </a:ext>
            </a:extLst>
          </p:cNvPr>
          <p:cNvSpPr>
            <a:spLocks noGrp="1"/>
          </p:cNvSpPr>
          <p:nvPr>
            <p:ph type="title"/>
          </p:nvPr>
        </p:nvSpPr>
        <p:spPr>
          <a:xfrm>
            <a:off x="1030461" y="136525"/>
            <a:ext cx="10323339" cy="828675"/>
          </a:xfrm>
        </p:spPr>
        <p:txBody>
          <a:bodyPr>
            <a:normAutofit/>
          </a:bodyPr>
          <a:lstStyle/>
          <a:p>
            <a:pPr algn="ctr"/>
            <a:r>
              <a:rPr lang="en-US" sz="4000" dirty="0">
                <a:solidFill>
                  <a:schemeClr val="accent1"/>
                </a:solidFill>
                <a:latin typeface="Lucida Bright" panose="02040602050505020304" pitchFamily="18" charset="77"/>
              </a:rPr>
              <a:t>Directors &amp; Cast Insight</a:t>
            </a:r>
          </a:p>
        </p:txBody>
      </p:sp>
      <p:sp>
        <p:nvSpPr>
          <p:cNvPr id="4" name="Slide Number Placeholder 3">
            <a:extLst>
              <a:ext uri="{FF2B5EF4-FFF2-40B4-BE49-F238E27FC236}">
                <a16:creationId xmlns:a16="http://schemas.microsoft.com/office/drawing/2014/main" id="{66DD81B2-5F1C-D367-C95D-5785DABA8408}"/>
              </a:ext>
            </a:extLst>
          </p:cNvPr>
          <p:cNvSpPr>
            <a:spLocks noGrp="1"/>
          </p:cNvSpPr>
          <p:nvPr>
            <p:ph type="sldNum" sz="quarter" idx="12"/>
          </p:nvPr>
        </p:nvSpPr>
        <p:spPr/>
        <p:txBody>
          <a:bodyPr/>
          <a:lstStyle/>
          <a:p>
            <a:fld id="{97EBC548-9695-E04F-A2A5-D80B560B93A3}" type="slidenum">
              <a:rPr lang="en-US" smtClean="0"/>
              <a:t>6</a:t>
            </a:fld>
            <a:endParaRPr lang="en-US"/>
          </a:p>
        </p:txBody>
      </p:sp>
      <p:pic>
        <p:nvPicPr>
          <p:cNvPr id="7" name="Picture 4">
            <a:extLst>
              <a:ext uri="{FF2B5EF4-FFF2-40B4-BE49-F238E27FC236}">
                <a16:creationId xmlns:a16="http://schemas.microsoft.com/office/drawing/2014/main" id="{C1F07586-AEFA-32F5-4AFE-2DBC0BAAC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086115-DDC9-B5C6-16FE-65E51C098634}"/>
              </a:ext>
            </a:extLst>
          </p:cNvPr>
          <p:cNvSpPr txBox="1"/>
          <p:nvPr/>
        </p:nvSpPr>
        <p:spPr>
          <a:xfrm>
            <a:off x="1282285" y="1551040"/>
            <a:ext cx="4720949" cy="954107"/>
          </a:xfrm>
          <a:prstGeom prst="rect">
            <a:avLst/>
          </a:prstGeom>
          <a:noFill/>
        </p:spPr>
        <p:txBody>
          <a:bodyPr wrap="square" rtlCol="0">
            <a:spAutoFit/>
          </a:bodyPr>
          <a:lstStyle/>
          <a:p>
            <a:r>
              <a:rPr lang="en-US" sz="1400" dirty="0">
                <a:latin typeface="Lucida Bright" panose="02040602050505020304" pitchFamily="18" charset="77"/>
              </a:rPr>
              <a:t>DIRECTORS:</a:t>
            </a:r>
          </a:p>
          <a:p>
            <a:pPr marL="285750" indent="-285750">
              <a:buFont typeface="Arial" panose="020B0604020202020204" pitchFamily="34" charset="0"/>
              <a:buChar char="•"/>
            </a:pPr>
            <a:r>
              <a:rPr lang="en-US" sz="1400" dirty="0">
                <a:latin typeface="Lucida Bright" panose="02040602050505020304" pitchFamily="18" charset="77"/>
              </a:rPr>
              <a:t>The top 20 Directors have 4% of all the directors</a:t>
            </a:r>
          </a:p>
          <a:p>
            <a:pPr marL="285750" indent="-285750">
              <a:buFont typeface="Arial" panose="020B0604020202020204" pitchFamily="34" charset="0"/>
              <a:buChar char="•"/>
            </a:pPr>
            <a:r>
              <a:rPr lang="en-US" sz="1400" dirty="0">
                <a:latin typeface="Lucida Bright" panose="02040602050505020304" pitchFamily="18" charset="77"/>
              </a:rPr>
              <a:t>Most directors are Americans &amp; Indians</a:t>
            </a:r>
          </a:p>
          <a:p>
            <a:pPr marL="285750" indent="-285750">
              <a:buFont typeface="Arial" panose="020B0604020202020204" pitchFamily="34" charset="0"/>
              <a:buChar char="•"/>
            </a:pPr>
            <a:endParaRPr lang="en-US" sz="1400" dirty="0">
              <a:latin typeface="Lucida Bright" panose="02040602050505020304" pitchFamily="18" charset="77"/>
            </a:endParaRPr>
          </a:p>
        </p:txBody>
      </p:sp>
      <p:sp>
        <p:nvSpPr>
          <p:cNvPr id="9" name="TextBox 8">
            <a:extLst>
              <a:ext uri="{FF2B5EF4-FFF2-40B4-BE49-F238E27FC236}">
                <a16:creationId xmlns:a16="http://schemas.microsoft.com/office/drawing/2014/main" id="{D53BB27B-F0A6-9A86-0261-FF262A0AD2AA}"/>
              </a:ext>
            </a:extLst>
          </p:cNvPr>
          <p:cNvSpPr txBox="1"/>
          <p:nvPr/>
        </p:nvSpPr>
        <p:spPr>
          <a:xfrm>
            <a:off x="6830697" y="1456428"/>
            <a:ext cx="4976990" cy="984885"/>
          </a:xfrm>
          <a:prstGeom prst="rect">
            <a:avLst/>
          </a:prstGeom>
          <a:noFill/>
        </p:spPr>
        <p:txBody>
          <a:bodyPr wrap="square" rtlCol="0">
            <a:spAutoFit/>
          </a:bodyPr>
          <a:lstStyle/>
          <a:p>
            <a:r>
              <a:rPr lang="en-US" sz="1400" dirty="0">
                <a:latin typeface="Lucida Bright" panose="02040602050505020304" pitchFamily="18" charset="77"/>
              </a:rPr>
              <a:t>CAST:</a:t>
            </a:r>
          </a:p>
          <a:p>
            <a:pPr marL="285750" indent="-285750">
              <a:buFont typeface="Arial" panose="020B0604020202020204" pitchFamily="34" charset="0"/>
              <a:buChar char="•"/>
            </a:pPr>
            <a:r>
              <a:rPr lang="en-US" sz="1600" b="1" dirty="0">
                <a:latin typeface="Lucida Bright" panose="02040602050505020304" pitchFamily="18" charset="77"/>
              </a:rPr>
              <a:t>44% </a:t>
            </a:r>
            <a:r>
              <a:rPr lang="en-US" sz="1400" dirty="0">
                <a:latin typeface="Lucida Bright" panose="02040602050505020304" pitchFamily="18" charset="77"/>
              </a:rPr>
              <a:t>of the cast appeared in </a:t>
            </a:r>
            <a:r>
              <a:rPr lang="en-US" sz="1600" b="1" dirty="0">
                <a:latin typeface="Lucida Bright" panose="02040602050505020304" pitchFamily="18" charset="77"/>
              </a:rPr>
              <a:t>one</a:t>
            </a:r>
            <a:r>
              <a:rPr lang="en-US" sz="1400" dirty="0">
                <a:latin typeface="Lucida Bright" panose="02040602050505020304" pitchFamily="18" charset="77"/>
              </a:rPr>
              <a:t> movie or TV show</a:t>
            </a:r>
          </a:p>
          <a:p>
            <a:pPr marL="285750" indent="-285750">
              <a:buFont typeface="Arial" panose="020B0604020202020204" pitchFamily="34" charset="0"/>
              <a:buChar char="•"/>
            </a:pPr>
            <a:r>
              <a:rPr lang="en-US" sz="1400" dirty="0">
                <a:latin typeface="Lucida Bright" panose="02040602050505020304" pitchFamily="18" charset="77"/>
              </a:rPr>
              <a:t>TV show actors are mostly common to occur in multiple shows than movie actors </a:t>
            </a:r>
          </a:p>
        </p:txBody>
      </p:sp>
      <p:pic>
        <p:nvPicPr>
          <p:cNvPr id="10" name="Picture 4">
            <a:extLst>
              <a:ext uri="{FF2B5EF4-FFF2-40B4-BE49-F238E27FC236}">
                <a16:creationId xmlns:a16="http://schemas.microsoft.com/office/drawing/2014/main" id="{D962566A-E6E8-EEC9-5DF6-B38B43CD664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 y="2878667"/>
            <a:ext cx="5037933" cy="29379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BA5F9100-BDF7-56FA-8EC3-BFD813CBB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125" y="2780901"/>
            <a:ext cx="4457459" cy="3327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7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AD5A7-6E82-AF8C-6241-58E64A67582E}"/>
              </a:ext>
            </a:extLst>
          </p:cNvPr>
          <p:cNvSpPr>
            <a:spLocks noGrp="1"/>
          </p:cNvSpPr>
          <p:nvPr>
            <p:ph type="title"/>
          </p:nvPr>
        </p:nvSpPr>
        <p:spPr>
          <a:xfrm>
            <a:off x="630936" y="640080"/>
            <a:ext cx="4818888" cy="1481328"/>
          </a:xfrm>
        </p:spPr>
        <p:txBody>
          <a:bodyPr vert="horz" lIns="91440" tIns="45720" rIns="91440" bIns="45720" rtlCol="0" anchor="b">
            <a:noAutofit/>
          </a:bodyPr>
          <a:lstStyle/>
          <a:p>
            <a:r>
              <a:rPr lang="en-US" sz="4000" b="1" kern="1200" dirty="0">
                <a:solidFill>
                  <a:schemeClr val="accent1"/>
                </a:solidFill>
                <a:latin typeface="Lucida Bright" panose="02040602050505020304" pitchFamily="18" charset="77"/>
              </a:rPr>
              <a:t>Country Recommendation:</a:t>
            </a:r>
          </a:p>
        </p:txBody>
      </p:sp>
      <p:sp>
        <p:nvSpPr>
          <p:cNvPr id="7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F7208A9-4102-4929-EC08-85CACA3A7BE5}"/>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1600" b="1" dirty="0">
                <a:latin typeface="Lucida Bright" panose="02040602050505020304" pitchFamily="18" charset="77"/>
              </a:rPr>
              <a:t>Country: The United States</a:t>
            </a:r>
          </a:p>
          <a:p>
            <a:pPr marL="285750" lvl="0" indent="-228600">
              <a:lnSpc>
                <a:spcPct val="90000"/>
              </a:lnSpc>
              <a:spcAft>
                <a:spcPts val="600"/>
              </a:spcAft>
              <a:buFont typeface="Arial" panose="020B0604020202020204" pitchFamily="34" charset="0"/>
              <a:buChar char="•"/>
            </a:pPr>
            <a:r>
              <a:rPr lang="en-US" sz="1400" b="1" dirty="0">
                <a:latin typeface="Lucida Bright" panose="02040602050505020304" pitchFamily="18" charset="77"/>
              </a:rPr>
              <a:t>Ranked 1</a:t>
            </a:r>
            <a:r>
              <a:rPr lang="en-US" sz="1400" b="1" baseline="30000" dirty="0">
                <a:latin typeface="Lucida Bright" panose="02040602050505020304" pitchFamily="18" charset="77"/>
              </a:rPr>
              <a:t>st</a:t>
            </a:r>
            <a:r>
              <a:rPr lang="en-US" sz="1400" b="1" dirty="0">
                <a:latin typeface="Lucida Bright" panose="02040602050505020304" pitchFamily="18" charset="77"/>
              </a:rPr>
              <a:t> </a:t>
            </a:r>
            <a:r>
              <a:rPr lang="en-US" sz="1400" dirty="0">
                <a:latin typeface="Lucida Bright" panose="02040602050505020304" pitchFamily="18" charset="77"/>
              </a:rPr>
              <a:t>in Netflix content by volume (</a:t>
            </a:r>
            <a:r>
              <a:rPr lang="en-US" sz="1400" dirty="0" err="1">
                <a:latin typeface="Lucida Bright" panose="02040602050505020304" pitchFamily="18" charset="77"/>
              </a:rPr>
              <a:t>FlixWatch</a:t>
            </a:r>
            <a:r>
              <a:rPr lang="en-US" sz="1400" dirty="0">
                <a:latin typeface="Lucida Bright" panose="02040602050505020304" pitchFamily="18" charset="77"/>
              </a:rPr>
              <a:t>, the largest Netflix database)</a:t>
            </a:r>
          </a:p>
          <a:p>
            <a:pPr marL="285750" lvl="0" indent="-228600">
              <a:lnSpc>
                <a:spcPct val="90000"/>
              </a:lnSpc>
              <a:spcAft>
                <a:spcPts val="600"/>
              </a:spcAft>
              <a:buFont typeface="Arial" panose="020B0604020202020204" pitchFamily="34" charset="0"/>
              <a:buChar char="•"/>
            </a:pPr>
            <a:r>
              <a:rPr lang="en-US" sz="1400" b="1" dirty="0">
                <a:latin typeface="Lucida Bright" panose="02040602050505020304" pitchFamily="18" charset="77"/>
              </a:rPr>
              <a:t>The second-largest </a:t>
            </a:r>
            <a:r>
              <a:rPr lang="en-US" sz="1400" dirty="0">
                <a:latin typeface="Lucida Bright" panose="02040602050505020304" pitchFamily="18" charset="77"/>
              </a:rPr>
              <a:t>market of Facebook with 240.0 Million users  (2020-2021) (world population review)</a:t>
            </a:r>
            <a:endParaRPr lang="en-US" sz="1600" dirty="0">
              <a:latin typeface="Lucida Bright" panose="02040602050505020304" pitchFamily="18" charset="77"/>
            </a:endParaRPr>
          </a:p>
          <a:p>
            <a:pPr marL="57150" lvl="0">
              <a:lnSpc>
                <a:spcPct val="90000"/>
              </a:lnSpc>
              <a:spcAft>
                <a:spcPts val="600"/>
              </a:spcAft>
            </a:pPr>
            <a:r>
              <a:rPr lang="en-US" sz="1600" b="1" dirty="0">
                <a:latin typeface="Lucida Bright" panose="02040602050505020304" pitchFamily="18" charset="77"/>
              </a:rPr>
              <a:t>Content: </a:t>
            </a:r>
          </a:p>
          <a:p>
            <a:pPr marL="342900" lvl="0" indent="-285750">
              <a:lnSpc>
                <a:spcPct val="90000"/>
              </a:lnSpc>
              <a:spcAft>
                <a:spcPts val="600"/>
              </a:spcAft>
              <a:buFont typeface="Arial" panose="020B0604020202020204" pitchFamily="34" charset="0"/>
              <a:buChar char="•"/>
            </a:pPr>
            <a:r>
              <a:rPr lang="en-US" sz="1600" dirty="0">
                <a:latin typeface="Lucida Bright" panose="02040602050505020304" pitchFamily="18" charset="77"/>
              </a:rPr>
              <a:t>Comedy, Animation &amp; Drama Genre</a:t>
            </a:r>
          </a:p>
          <a:p>
            <a:pPr marL="57150" lvl="0">
              <a:lnSpc>
                <a:spcPct val="90000"/>
              </a:lnSpc>
              <a:spcAft>
                <a:spcPts val="600"/>
              </a:spcAft>
            </a:pPr>
            <a:endParaRPr lang="en-US" sz="1600" dirty="0">
              <a:latin typeface="Lucida Bright" panose="02040602050505020304" pitchFamily="18" charset="77"/>
            </a:endParaRPr>
          </a:p>
          <a:p>
            <a:pPr indent="-228600">
              <a:lnSpc>
                <a:spcPct val="90000"/>
              </a:lnSpc>
              <a:spcAft>
                <a:spcPts val="600"/>
              </a:spcAft>
              <a:buFont typeface="Arial" panose="020B0604020202020204" pitchFamily="34" charset="0"/>
              <a:buChar char="•"/>
            </a:pPr>
            <a:endParaRPr lang="en-US" sz="2000" dirty="0">
              <a:latin typeface="Lucida Bright" panose="02040602050505020304" pitchFamily="18" charset="77"/>
            </a:endParaRPr>
          </a:p>
        </p:txBody>
      </p:sp>
      <p:pic>
        <p:nvPicPr>
          <p:cNvPr id="2052" name="Picture 4" descr="Chart, bar chart&#10;&#10;Description automatically generated">
            <a:extLst>
              <a:ext uri="{FF2B5EF4-FFF2-40B4-BE49-F238E27FC236}">
                <a16:creationId xmlns:a16="http://schemas.microsoft.com/office/drawing/2014/main" id="{6E23CF44-5755-8514-E1A1-449A5E3690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1627" y="405467"/>
            <a:ext cx="5237440" cy="29329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87D4ABF-767F-0692-A34B-14D0DF1072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97EBC548-9695-E04F-A2A5-D80B560B93A3}" type="slidenum">
              <a:rPr lang="en-US" smtClean="0"/>
              <a:pPr>
                <a:spcAft>
                  <a:spcPts val="600"/>
                </a:spcAft>
              </a:pPr>
              <a:t>7</a:t>
            </a:fld>
            <a:endParaRPr lang="en-US"/>
          </a:p>
        </p:txBody>
      </p:sp>
      <p:pic>
        <p:nvPicPr>
          <p:cNvPr id="6" name="Picture 4" descr="Logo&#10;&#10;Description automatically generated">
            <a:extLst>
              <a:ext uri="{FF2B5EF4-FFF2-40B4-BE49-F238E27FC236}">
                <a16:creationId xmlns:a16="http://schemas.microsoft.com/office/drawing/2014/main" id="{FE9A0E6F-1C26-835D-D35D-CEC970558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Chart 16">
            <a:extLst>
              <a:ext uri="{FF2B5EF4-FFF2-40B4-BE49-F238E27FC236}">
                <a16:creationId xmlns:a16="http://schemas.microsoft.com/office/drawing/2014/main" id="{1ADDB8A4-2C9B-3395-F28A-90F346CCBF2E}"/>
              </a:ext>
            </a:extLst>
          </p:cNvPr>
          <p:cNvGraphicFramePr>
            <a:graphicFrameLocks/>
          </p:cNvGraphicFramePr>
          <p:nvPr>
            <p:extLst>
              <p:ext uri="{D42A27DB-BD31-4B8C-83A1-F6EECF244321}">
                <p14:modId xmlns:p14="http://schemas.microsoft.com/office/powerpoint/2010/main" val="2289929809"/>
              </p:ext>
            </p:extLst>
          </p:nvPr>
        </p:nvGraphicFramePr>
        <p:xfrm>
          <a:off x="6968374" y="3486006"/>
          <a:ext cx="4742405" cy="27227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31601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A2A32-D0DE-FE11-818B-489478823983}"/>
              </a:ext>
            </a:extLst>
          </p:cNvPr>
          <p:cNvSpPr>
            <a:spLocks noGrp="1"/>
          </p:cNvSpPr>
          <p:nvPr>
            <p:ph type="title"/>
          </p:nvPr>
        </p:nvSpPr>
        <p:spPr>
          <a:xfrm>
            <a:off x="841248" y="548640"/>
            <a:ext cx="3600860" cy="5431536"/>
          </a:xfrm>
        </p:spPr>
        <p:txBody>
          <a:bodyPr>
            <a:normAutofit/>
          </a:bodyPr>
          <a:lstStyle/>
          <a:p>
            <a:r>
              <a:rPr lang="en-US" sz="4600" dirty="0">
                <a:solidFill>
                  <a:schemeClr val="accent1"/>
                </a:solidFill>
                <a:latin typeface="Lucida Bright" panose="02040602050505020304" pitchFamily="18" charset="77"/>
              </a:rPr>
              <a:t>Conclusion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7EAB33-3677-7C10-76E8-C9314862B5C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latin typeface="Lucida Bright" panose="02040602050505020304" pitchFamily="18" charset="77"/>
              </a:rPr>
              <a:t>Content Recommendation of </a:t>
            </a:r>
            <a:r>
              <a:rPr lang="en-US" sz="2200" dirty="0" err="1">
                <a:latin typeface="Lucida Bright" panose="02040602050505020304" pitchFamily="18" charset="77"/>
              </a:rPr>
              <a:t>Zuckflix</a:t>
            </a:r>
            <a:r>
              <a:rPr lang="en-US" sz="2200" dirty="0">
                <a:latin typeface="Lucida Bright" panose="02040602050505020304" pitchFamily="18" charset="77"/>
              </a:rPr>
              <a:t>:</a:t>
            </a:r>
          </a:p>
          <a:p>
            <a:pPr marL="0" indent="0">
              <a:buNone/>
            </a:pPr>
            <a:endParaRPr lang="en-US" sz="2200" dirty="0">
              <a:latin typeface="Lucida Bright" panose="02040602050505020304" pitchFamily="18" charset="77"/>
            </a:endParaRPr>
          </a:p>
          <a:p>
            <a:pPr marL="457200" indent="-457200">
              <a:buFont typeface="+mj-lt"/>
              <a:buAutoNum type="arabicPeriod"/>
            </a:pPr>
            <a:r>
              <a:rPr lang="en-US" sz="2200" dirty="0">
                <a:latin typeface="Lucida Bright" panose="02040602050505020304" pitchFamily="18" charset="77"/>
              </a:rPr>
              <a:t>Movies approximately one to two hours long, geared toward adults (at least 17 years old), movies in the international, drama, and comedy genres that are produced in the US, and are directed by an American director should be the starting point. </a:t>
            </a:r>
          </a:p>
          <a:p>
            <a:pPr marL="457200" indent="-457200">
              <a:buFont typeface="+mj-lt"/>
              <a:buAutoNum type="arabicPeriod"/>
            </a:pPr>
            <a:endParaRPr lang="en-US" sz="2200" dirty="0">
              <a:latin typeface="Lucida Bright" panose="02040602050505020304" pitchFamily="18" charset="77"/>
            </a:endParaRPr>
          </a:p>
          <a:p>
            <a:pPr marL="457200" indent="-457200">
              <a:buFont typeface="+mj-lt"/>
              <a:buAutoNum type="arabicPeriod"/>
            </a:pPr>
            <a:r>
              <a:rPr lang="en-US" sz="2200" dirty="0">
                <a:latin typeface="Lucida Bright" panose="02040602050505020304" pitchFamily="18" charset="77"/>
              </a:rPr>
              <a:t>Begin with the US as the first country, start with Drama &amp; Comedy genre in addition to the above recommendation </a:t>
            </a:r>
          </a:p>
          <a:p>
            <a:pPr marL="0" indent="0">
              <a:buNone/>
            </a:pPr>
            <a:endParaRPr lang="en-US" sz="2200" dirty="0">
              <a:latin typeface="Lucida Bright" panose="02040602050505020304" pitchFamily="18" charset="77"/>
            </a:endParaRPr>
          </a:p>
        </p:txBody>
      </p:sp>
      <p:sp>
        <p:nvSpPr>
          <p:cNvPr id="4" name="Slide Number Placeholder 3">
            <a:extLst>
              <a:ext uri="{FF2B5EF4-FFF2-40B4-BE49-F238E27FC236}">
                <a16:creationId xmlns:a16="http://schemas.microsoft.com/office/drawing/2014/main" id="{65995EBD-877A-8778-BB5E-98E91A7FCF2D}"/>
              </a:ext>
            </a:extLst>
          </p:cNvPr>
          <p:cNvSpPr>
            <a:spLocks noGrp="1"/>
          </p:cNvSpPr>
          <p:nvPr>
            <p:ph type="sldNum" sz="quarter" idx="12"/>
          </p:nvPr>
        </p:nvSpPr>
        <p:spPr>
          <a:xfrm>
            <a:off x="8610600" y="6356350"/>
            <a:ext cx="2743200" cy="365125"/>
          </a:xfrm>
        </p:spPr>
        <p:txBody>
          <a:bodyPr>
            <a:normAutofit/>
          </a:bodyPr>
          <a:lstStyle/>
          <a:p>
            <a:pPr>
              <a:spcAft>
                <a:spcPts val="600"/>
              </a:spcAft>
            </a:pPr>
            <a:fld id="{97EBC548-9695-E04F-A2A5-D80B560B93A3}" type="slidenum">
              <a:rPr lang="en-US" smtClean="0"/>
              <a:pPr>
                <a:spcAft>
                  <a:spcPts val="600"/>
                </a:spcAft>
              </a:pPr>
              <a:t>8</a:t>
            </a:fld>
            <a:endParaRPr lang="en-US"/>
          </a:p>
        </p:txBody>
      </p:sp>
      <p:pic>
        <p:nvPicPr>
          <p:cNvPr id="5" name="Picture 4">
            <a:extLst>
              <a:ext uri="{FF2B5EF4-FFF2-40B4-BE49-F238E27FC236}">
                <a16:creationId xmlns:a16="http://schemas.microsoft.com/office/drawing/2014/main" id="{152D0F2B-07C7-F8B0-FD20-CD8695C19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100" y="6263222"/>
            <a:ext cx="991484" cy="55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0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prstGeom prst="rect">
            <a:avLst/>
          </a:prstGeom>
        </p:spPr>
        <p:txBody>
          <a:bodyPr spcFirstLastPara="1" vert="horz" wrap="square" lIns="121900" tIns="121900" rIns="121900" bIns="121900" rtlCol="0" anchor="b" anchorCtr="0">
            <a:noAutofit/>
          </a:bodyPr>
          <a:lstStyle/>
          <a:p>
            <a:pPr>
              <a:spcBef>
                <a:spcPts val="0"/>
              </a:spcBef>
            </a:pPr>
            <a:r>
              <a:rPr lang="en-US" sz="4800" dirty="0">
                <a:latin typeface="Lucida Bright" panose="02040602050505020304" pitchFamily="18" charset="77"/>
              </a:rPr>
              <a:t>Any Questions? </a:t>
            </a:r>
            <a:endParaRPr sz="4800" dirty="0">
              <a:latin typeface="Lucida Bright" panose="02040602050505020304" pitchFamily="18" charset="77"/>
            </a:endParaRPr>
          </a:p>
        </p:txBody>
      </p:sp>
      <p:sp>
        <p:nvSpPr>
          <p:cNvPr id="434" name="Google Shape;434;p25"/>
          <p:cNvSpPr txBox="1">
            <a:spLocks noGrp="1"/>
          </p:cNvSpPr>
          <p:nvPr>
            <p:ph type="subTitle" idx="1"/>
          </p:nvPr>
        </p:nvSpPr>
        <p:spPr>
          <a:xfrm>
            <a:off x="1545712" y="3493246"/>
            <a:ext cx="8394375" cy="1506516"/>
          </a:xfrm>
          <a:prstGeom prst="rect">
            <a:avLst/>
          </a:prstGeom>
        </p:spPr>
        <p:txBody>
          <a:bodyPr spcFirstLastPara="1" vert="horz" wrap="square" lIns="121900" tIns="121900" rIns="121900" bIns="121900" rtlCol="0" anchor="t" anchorCtr="0">
            <a:noAutofit/>
          </a:bodyPr>
          <a:lstStyle/>
          <a:p>
            <a:pPr>
              <a:spcBef>
                <a:spcPts val="0"/>
              </a:spcBef>
            </a:pPr>
            <a:r>
              <a:rPr lang="en-US" sz="1600" dirty="0">
                <a:latin typeface="Lucida Bright" panose="02040602050505020304" pitchFamily="18" charset="77"/>
              </a:rPr>
              <a:t>Thank You!</a:t>
            </a:r>
          </a:p>
        </p:txBody>
      </p:sp>
      <p:sp>
        <p:nvSpPr>
          <p:cNvPr id="436" name="Google Shape;436;p25"/>
          <p:cNvSpPr/>
          <p:nvPr/>
        </p:nvSpPr>
        <p:spPr>
          <a:xfrm>
            <a:off x="2556375" y="6287327"/>
            <a:ext cx="161912" cy="161912"/>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121900" tIns="121900" rIns="121900" bIns="121900" anchor="ctr" anchorCtr="0">
            <a:noAutofit/>
          </a:bodyPr>
          <a:lstStyle/>
          <a:p>
            <a:endParaRPr sz="2400"/>
          </a:p>
        </p:txBody>
      </p:sp>
      <p:sp>
        <p:nvSpPr>
          <p:cNvPr id="437" name="Google Shape;437;p25"/>
          <p:cNvSpPr/>
          <p:nvPr/>
        </p:nvSpPr>
        <p:spPr>
          <a:xfrm>
            <a:off x="9397259" y="4717088"/>
            <a:ext cx="77112" cy="77112"/>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438" name="Google Shape;438;p25"/>
          <p:cNvSpPr/>
          <p:nvPr/>
        </p:nvSpPr>
        <p:spPr>
          <a:xfrm>
            <a:off x="3077176" y="4003181"/>
            <a:ext cx="138781"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439" name="Google Shape;439;p25"/>
          <p:cNvSpPr/>
          <p:nvPr/>
        </p:nvSpPr>
        <p:spPr>
          <a:xfrm>
            <a:off x="8390672" y="1114146"/>
            <a:ext cx="107301" cy="107301"/>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121900" tIns="121900" rIns="121900" bIns="121900" anchor="ctr" anchorCtr="0">
            <a:noAutofit/>
          </a:bodyPr>
          <a:lstStyle/>
          <a:p>
            <a:endParaRPr sz="2400"/>
          </a:p>
        </p:txBody>
      </p:sp>
      <p:sp>
        <p:nvSpPr>
          <p:cNvPr id="440" name="Google Shape;440;p25"/>
          <p:cNvSpPr/>
          <p:nvPr/>
        </p:nvSpPr>
        <p:spPr>
          <a:xfrm>
            <a:off x="7959339" y="4158404"/>
            <a:ext cx="159991" cy="159955"/>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121900" tIns="121900" rIns="121900" bIns="121900" anchor="ctr" anchorCtr="0">
            <a:noAutofit/>
          </a:bodyPr>
          <a:lstStyle/>
          <a:p>
            <a:endParaRPr sz="2400"/>
          </a:p>
        </p:txBody>
      </p:sp>
      <p:sp>
        <p:nvSpPr>
          <p:cNvPr id="441" name="Google Shape;441;p25"/>
          <p:cNvSpPr/>
          <p:nvPr/>
        </p:nvSpPr>
        <p:spPr>
          <a:xfrm>
            <a:off x="3898990" y="5736278"/>
            <a:ext cx="159991" cy="159991"/>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121900" tIns="121900" rIns="121900" bIns="121900" anchor="ctr" anchorCtr="0">
            <a:noAutofit/>
          </a:bodyPr>
          <a:lstStyle/>
          <a:p>
            <a:endParaRPr sz="2400"/>
          </a:p>
        </p:txBody>
      </p:sp>
      <p:grpSp>
        <p:nvGrpSpPr>
          <p:cNvPr id="442" name="Google Shape;442;p25"/>
          <p:cNvGrpSpPr/>
          <p:nvPr/>
        </p:nvGrpSpPr>
        <p:grpSpPr>
          <a:xfrm>
            <a:off x="8309752" y="4928442"/>
            <a:ext cx="161912" cy="1430863"/>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121900" tIns="121900" rIns="121900" bIns="121900" anchor="ctr" anchorCtr="0">
              <a:noAutofit/>
            </a:bodyPr>
            <a:lstStyle/>
            <a:p>
              <a:endParaRPr sz="240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grpSp>
        <p:nvGrpSpPr>
          <p:cNvPr id="445" name="Google Shape;445;p25"/>
          <p:cNvGrpSpPr/>
          <p:nvPr/>
        </p:nvGrpSpPr>
        <p:grpSpPr>
          <a:xfrm>
            <a:off x="9040731" y="450286"/>
            <a:ext cx="177669" cy="2603169"/>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121900" tIns="121900" rIns="121900" bIns="121900" anchor="ctr" anchorCtr="0">
              <a:noAutofit/>
            </a:bodyPr>
            <a:lstStyle/>
            <a:p>
              <a:endParaRPr sz="240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grpSp>
        <p:nvGrpSpPr>
          <p:cNvPr id="448" name="Google Shape;448;p25"/>
          <p:cNvGrpSpPr/>
          <p:nvPr/>
        </p:nvGrpSpPr>
        <p:grpSpPr>
          <a:xfrm>
            <a:off x="2144957" y="1706729"/>
            <a:ext cx="265649" cy="3771913"/>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sp>
        <p:nvSpPr>
          <p:cNvPr id="452" name="Google Shape;452;p25"/>
          <p:cNvSpPr/>
          <p:nvPr/>
        </p:nvSpPr>
        <p:spPr>
          <a:xfrm>
            <a:off x="3140923" y="4928438"/>
            <a:ext cx="11285" cy="3359551"/>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121900" tIns="121900" rIns="121900" bIns="121900" anchor="ctr" anchorCtr="0">
            <a:noAutofit/>
          </a:bodyPr>
          <a:lstStyle/>
          <a:p>
            <a:endParaRPr sz="2400"/>
          </a:p>
        </p:txBody>
      </p:sp>
      <p:sp>
        <p:nvSpPr>
          <p:cNvPr id="453" name="Google Shape;453;p25"/>
          <p:cNvSpPr/>
          <p:nvPr/>
        </p:nvSpPr>
        <p:spPr>
          <a:xfrm>
            <a:off x="9928802" y="4606608"/>
            <a:ext cx="11285" cy="2252128"/>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nvGrpSpPr>
          <p:cNvPr id="454" name="Google Shape;454;p25"/>
          <p:cNvGrpSpPr/>
          <p:nvPr/>
        </p:nvGrpSpPr>
        <p:grpSpPr>
          <a:xfrm>
            <a:off x="10677462" y="2811881"/>
            <a:ext cx="265335" cy="2853025"/>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121900" tIns="121900" rIns="121900" bIns="121900" anchor="ctr" anchorCtr="0">
              <a:noAutofit/>
            </a:bodyPr>
            <a:lstStyle/>
            <a:p>
              <a:endParaRPr sz="2400"/>
            </a:p>
          </p:txBody>
        </p:sp>
      </p:grpSp>
      <p:grpSp>
        <p:nvGrpSpPr>
          <p:cNvPr id="457" name="Google Shape;457;p25"/>
          <p:cNvGrpSpPr/>
          <p:nvPr/>
        </p:nvGrpSpPr>
        <p:grpSpPr>
          <a:xfrm>
            <a:off x="5963334" y="5238140"/>
            <a:ext cx="265335" cy="1156264"/>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121900" tIns="121900" rIns="121900" bIns="121900" anchor="ctr" anchorCtr="0">
              <a:noAutofit/>
            </a:bodyPr>
            <a:lstStyle/>
            <a:p>
              <a:endParaRPr sz="2400"/>
            </a:p>
          </p:txBody>
        </p:sp>
      </p:grpSp>
      <p:sp>
        <p:nvSpPr>
          <p:cNvPr id="3" name="Slide Number Placeholder 2">
            <a:extLst>
              <a:ext uri="{FF2B5EF4-FFF2-40B4-BE49-F238E27FC236}">
                <a16:creationId xmlns:a16="http://schemas.microsoft.com/office/drawing/2014/main" id="{8B6B0114-D1FD-37B8-4BCB-4E3FCBC8AB83}"/>
              </a:ext>
            </a:extLst>
          </p:cNvPr>
          <p:cNvSpPr>
            <a:spLocks noGrp="1"/>
          </p:cNvSpPr>
          <p:nvPr>
            <p:ph type="sldNum" sz="quarter" idx="12"/>
          </p:nvPr>
        </p:nvSpPr>
        <p:spPr>
          <a:xfrm>
            <a:off x="8937175" y="6320852"/>
            <a:ext cx="2743200" cy="365125"/>
          </a:xfrm>
        </p:spPr>
        <p:txBody>
          <a:bodyPr/>
          <a:lstStyle/>
          <a:p>
            <a:fld id="{4C1E66BF-BCED-7242-AD1B-BFBCA55E63AA}" type="slidenum">
              <a:rPr lang="en-US" smtClean="0"/>
              <a:t>9</a:t>
            </a:fld>
            <a:endParaRPr lang="en-US"/>
          </a:p>
        </p:txBody>
      </p:sp>
      <p:pic>
        <p:nvPicPr>
          <p:cNvPr id="31" name="Picture 4">
            <a:extLst>
              <a:ext uri="{FF2B5EF4-FFF2-40B4-BE49-F238E27FC236}">
                <a16:creationId xmlns:a16="http://schemas.microsoft.com/office/drawing/2014/main" id="{5E49346C-195A-DA52-8BDB-469053AF5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739" y="3944605"/>
            <a:ext cx="1289050" cy="725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405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456</Words>
  <Application>Microsoft Macintosh PowerPoint</Application>
  <PresentationFormat>Widescreen</PresentationFormat>
  <Paragraphs>63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Lucida Bright</vt:lpstr>
      <vt:lpstr>Office Theme</vt:lpstr>
      <vt:lpstr>Zuckflix  Content Recommendations</vt:lpstr>
      <vt:lpstr>TL;DR, Data Insight </vt:lpstr>
      <vt:lpstr>The Trend in Type and Release Year</vt:lpstr>
      <vt:lpstr>Movies / TV Show Duration and Rating </vt:lpstr>
      <vt:lpstr>Genre &amp; Country Production</vt:lpstr>
      <vt:lpstr>Directors &amp; Cast Insight</vt:lpstr>
      <vt:lpstr>Country Recommendation:</vt:lpstr>
      <vt:lpstr>Conclusion</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Zuckflix  Content Recommendation</dc:title>
  <dc:creator>Niyonkuru, Enock (2024)</dc:creator>
  <cp:lastModifiedBy>Niyonkuru, Enock (2024)</cp:lastModifiedBy>
  <cp:revision>2</cp:revision>
  <dcterms:created xsi:type="dcterms:W3CDTF">2022-05-20T15:06:01Z</dcterms:created>
  <dcterms:modified xsi:type="dcterms:W3CDTF">2022-05-20T18:15:21Z</dcterms:modified>
</cp:coreProperties>
</file>