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59" r:id="rId5"/>
    <p:sldId id="270" r:id="rId6"/>
    <p:sldId id="283" r:id="rId7"/>
    <p:sldId id="284" r:id="rId8"/>
    <p:sldId id="285" r:id="rId9"/>
    <p:sldId id="286" r:id="rId10"/>
    <p:sldId id="261" r:id="rId11"/>
    <p:sldId id="268" r:id="rId12"/>
    <p:sldId id="292" r:id="rId13"/>
    <p:sldId id="293" r:id="rId14"/>
    <p:sldId id="282" r:id="rId15"/>
    <p:sldId id="291" r:id="rId16"/>
    <p:sldId id="287" r:id="rId17"/>
    <p:sldId id="302" r:id="rId18"/>
    <p:sldId id="303" r:id="rId19"/>
    <p:sldId id="301" r:id="rId20"/>
    <p:sldId id="262" r:id="rId21"/>
    <p:sldId id="299" r:id="rId22"/>
    <p:sldId id="298" r:id="rId23"/>
    <p:sldId id="288" r:id="rId24"/>
    <p:sldId id="263" r:id="rId25"/>
    <p:sldId id="289" r:id="rId26"/>
    <p:sldId id="300" r:id="rId27"/>
    <p:sldId id="290" r:id="rId28"/>
    <p:sldId id="280" r:id="rId29"/>
    <p:sldId id="281" r:id="rId30"/>
    <p:sldId id="294" r:id="rId31"/>
    <p:sldId id="295" r:id="rId32"/>
    <p:sldId id="296" r:id="rId33"/>
    <p:sldId id="297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3915" autoAdjust="0"/>
  </p:normalViewPr>
  <p:slideViewPr>
    <p:cSldViewPr snapToGrid="0">
      <p:cViewPr varScale="1">
        <p:scale>
          <a:sx n="59" d="100"/>
          <a:sy n="59" d="100"/>
        </p:scale>
        <p:origin x="84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10319-E1CE-4505-A08F-A0CE06DDB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A148F4-9159-469D-A553-51112434B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9F2CBD-8C45-41A1-B39B-A961C151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CED-EFBF-4494-BBB2-BE10A88FAE89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DD2377-B9DD-41BC-97D0-942E3BB6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Crafted (c) 2018~2020 by </a:t>
            </a:r>
            <a:r>
              <a:rPr lang="en-US" dirty="0" err="1"/>
              <a:t>InMov</a:t>
            </a:r>
            <a:r>
              <a:rPr lang="en-US" dirty="0"/>
              <a:t> - Intelligence in Movement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E669F2-D0A8-4A7C-9515-2FF9D04C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  <a:fld id="{CE172916-9169-4610-A9C1-E8A3897125A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65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1FE05-010C-4BEC-B5E0-9562E85D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09" y="1365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9C3D9E-41C1-4561-B125-DDF825E2B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109" y="1807152"/>
            <a:ext cx="10515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ABB370-DE86-41EA-886D-6F93621B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CED-EFBF-4494-BBB2-BE10A88FAE89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4D1B4D-4A3F-409C-BCD8-5B011E3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Crafted (c) 2018~2020 by </a:t>
            </a:r>
            <a:r>
              <a:rPr lang="en-US" dirty="0" err="1"/>
              <a:t>InMov</a:t>
            </a:r>
            <a:r>
              <a:rPr lang="en-US" dirty="0"/>
              <a:t> - Intelligence in Movement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65FD4A-B3A6-4E07-A60B-F4122128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916-9169-4610-A9C1-E8A389712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15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CB96C-F913-479E-9EAF-F85B695B4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CC2D08-39D6-4EA8-8425-9B4B6585D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44E318-32C8-4063-A426-74C33D99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CED-EFBF-4494-BBB2-BE10A88FAE89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B77B43-FB8F-4957-8569-1D709DCF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Crafted (c) 2018~2020 by </a:t>
            </a:r>
            <a:r>
              <a:rPr lang="en-US" dirty="0" err="1"/>
              <a:t>InMov</a:t>
            </a:r>
            <a:r>
              <a:rPr lang="en-US" dirty="0"/>
              <a:t> - Intelligence in Movement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D237AA-C21B-4760-9085-6F9ECB0F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916-9169-4610-A9C1-E8A389712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62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68E8D-5EC5-4A79-AEE2-241152F2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818" y="17837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E73BCD-3182-4412-A41A-D2E50F22F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6818" y="1698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CB9A24-3CD3-4E55-8E7A-A3EAE4A00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0818" y="1680152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75AC95-A650-435D-8E59-F0089574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CED-EFBF-4494-BBB2-BE10A88FAE89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C34350-42C1-4C16-BEE3-2C950638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Crafted (c) 2018~2020 by </a:t>
            </a:r>
            <a:r>
              <a:rPr lang="en-US" dirty="0" err="1"/>
              <a:t>InMov</a:t>
            </a:r>
            <a:r>
              <a:rPr lang="en-US" dirty="0"/>
              <a:t> - Intelligence in Movement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6D373E-D2E3-466E-8EB6-9E984F5A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916-9169-4610-A9C1-E8A389712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9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060FC-659E-4A92-A9D6-332DC78AA9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6891" y="208107"/>
            <a:ext cx="10734964" cy="761712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$ site --help</a:t>
            </a:r>
          </a:p>
        </p:txBody>
      </p:sp>
      <p:sp>
        <p:nvSpPr>
          <p:cNvPr id="6" name="Espaço Reservado para Imagem 2">
            <a:extLst>
              <a:ext uri="{FF2B5EF4-FFF2-40B4-BE49-F238E27FC236}">
                <a16:creationId xmlns:a16="http://schemas.microsoft.com/office/drawing/2014/main" id="{B6419501-D93D-4253-997D-0E5A9CCFA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31491" y="1246909"/>
            <a:ext cx="8220364" cy="5292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32DDA0E2-5438-4CDE-BCCB-226653B2D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588" y="1246908"/>
            <a:ext cx="3519776" cy="52924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67894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3E7F6A5-9F43-4879-9974-D21BB32B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CED-EFBF-4494-BBB2-BE10A88FAE89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53202D-16DD-43F9-94F3-CBE59F57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Crafted (c) 2018~2020 by </a:t>
            </a:r>
            <a:r>
              <a:rPr lang="en-US" dirty="0" err="1"/>
              <a:t>InMov</a:t>
            </a:r>
            <a:r>
              <a:rPr lang="en-US" dirty="0"/>
              <a:t> - Intelligence in Movement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908FF3-26B7-4F58-AFA6-E770EE01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916-9169-4610-A9C1-E8A389712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51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ABCF3-B07F-438B-A0D6-A4EAF72B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E7A21B-7EB4-4607-B670-B31F473DE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D9E8AB-37BA-475A-B167-00EE099A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A5CBBE-03D7-4033-B3BC-2E5A4274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CED-EFBF-4494-BBB2-BE10A88FAE89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3F4F43-A384-421A-90AF-62586481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Crafted (c) 2018~2020 by </a:t>
            </a:r>
            <a:r>
              <a:rPr lang="en-US" dirty="0" err="1"/>
              <a:t>InMov</a:t>
            </a:r>
            <a:r>
              <a:rPr lang="en-US" dirty="0"/>
              <a:t> - Intelligence in Movement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3C4981-15C1-42F9-88EE-657FC506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916-9169-4610-A9C1-E8A389712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66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681C6-C974-448C-8A2A-7B445256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988291"/>
            <a:ext cx="3732212" cy="113838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AC1787-AA7A-4FB8-AB4B-7ADA04D55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37891" y="230910"/>
            <a:ext cx="7813964" cy="63084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85B99B-2D29-46A1-9F35-994B19AA7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788" y="2168237"/>
            <a:ext cx="3732212" cy="43803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8241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C794BA-8072-4BF9-8C85-AF9E31F27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903E1C-BA81-4EB9-A02E-822CB61C8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B4DA4F-03F3-4DBB-B67B-0B2FCDAAD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CBCED-EFBF-4494-BBB2-BE10A88FAE89}" type="datetimeFigureOut">
              <a:rPr lang="pt-BR" smtClean="0"/>
              <a:t>02/06/2021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823853-9E88-47AC-AD5B-DF9E5F7F4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Crafted (c) 2018~2021 by </a:t>
            </a:r>
            <a:r>
              <a:rPr lang="en-US" dirty="0" err="1"/>
              <a:t>InMov</a:t>
            </a:r>
            <a:r>
              <a:rPr lang="en-US" dirty="0"/>
              <a:t> - Intelligence in Movement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F7648A-FF2E-4E4D-9DDE-ABA374848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72916-9169-4610-A9C1-E8A3897125A7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BF602AA6-D5F0-4E26-B799-17FF300329F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136525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3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nogrob/research-obras-devtool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Obras </a:t>
            </a:r>
            <a:r>
              <a:rPr lang="pt-BR" b="1" dirty="0" err="1"/>
              <a:t>DevTools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/>
              <a:t>Utilitários para Desenvolvimento e Teste</a:t>
            </a:r>
            <a:endParaRPr lang="pt-BR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D24FC434-25E3-4371-9CC9-3FC157C03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68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/>
              <a:t>Instalação</a:t>
            </a:r>
            <a:br>
              <a:rPr lang="pt-BR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92312F-CE9C-4CA8-A1B4-E22A7124F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instalar</a:t>
            </a:r>
            <a:r>
              <a:rPr lang="en-US" dirty="0"/>
              <a:t> </a:t>
            </a:r>
            <a:r>
              <a:rPr lang="en-US" b="1" dirty="0" err="1"/>
              <a:t>DevTools</a:t>
            </a:r>
            <a:r>
              <a:rPr lang="en-US" dirty="0"/>
              <a:t> é </a:t>
            </a:r>
            <a:r>
              <a:rPr lang="en-US" dirty="0" err="1"/>
              <a:t>necessário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items </a:t>
            </a:r>
            <a:r>
              <a:rPr lang="en-US" dirty="0" err="1"/>
              <a:t>tenham</a:t>
            </a:r>
            <a:r>
              <a:rPr lang="en-US" dirty="0"/>
              <a:t>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instalados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Git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Rvm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Mailcatcher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Mysql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Redis</a:t>
            </a:r>
          </a:p>
          <a:p>
            <a:r>
              <a:rPr lang="en-US" b="1" dirty="0">
                <a:solidFill>
                  <a:srgbClr val="0070C0"/>
                </a:solidFill>
              </a:rPr>
              <a:t>Docker (</a:t>
            </a:r>
            <a:r>
              <a:rPr lang="en-US" b="1" dirty="0" err="1">
                <a:solidFill>
                  <a:srgbClr val="0070C0"/>
                </a:solidFill>
              </a:rPr>
              <a:t>opcional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Para </a:t>
            </a:r>
            <a:r>
              <a:rPr lang="en-US" b="1" dirty="0" err="1"/>
              <a:t>instrução</a:t>
            </a:r>
            <a:r>
              <a:rPr lang="en-US" dirty="0"/>
              <a:t> e </a:t>
            </a:r>
            <a:r>
              <a:rPr lang="en-US" b="1" dirty="0" err="1"/>
              <a:t>configuração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u="sng" dirty="0">
                <a:solidFill>
                  <a:srgbClr val="0070C0"/>
                </a:solidFill>
                <a:hlinkClick r:id="rId2"/>
              </a:rPr>
              <a:t>https://github.com/enogrob/research-obras-devtools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49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Inicialização</a:t>
            </a:r>
            <a:br>
              <a:rPr lang="pt-BR" dirty="0"/>
            </a:br>
            <a:endParaRPr lang="pt-BR" dirty="0"/>
          </a:p>
        </p:txBody>
      </p:sp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0B1C655C-33D3-402C-9CCF-1E8794AA736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Quando se abre um novo terminal </a:t>
            </a:r>
            <a:r>
              <a:rPr lang="pt-BR" sz="2400" b="1" dirty="0">
                <a:latin typeface="+mj-lt"/>
                <a:cs typeface="Courier New" panose="02070309020205020404" pitchFamily="49" charset="0"/>
              </a:rPr>
              <a:t>Obras </a:t>
            </a:r>
            <a:r>
              <a:rPr lang="pt-BR" sz="2400" b="1" dirty="0" err="1">
                <a:latin typeface="+mj-lt"/>
                <a:cs typeface="Courier New" panose="02070309020205020404" pitchFamily="49" charset="0"/>
              </a:rPr>
              <a:t>DevTools</a:t>
            </a:r>
            <a:r>
              <a:rPr lang="pt-BR" sz="24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pt-BR" sz="2400" dirty="0">
                <a:latin typeface="+mj-lt"/>
                <a:cs typeface="Courier New" panose="02070309020205020404" pitchFamily="49" charset="0"/>
              </a:rPr>
              <a:t>é </a:t>
            </a:r>
            <a:r>
              <a:rPr lang="pt-BR" sz="2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carregado.</a:t>
            </a:r>
          </a:p>
        </p:txBody>
      </p:sp>
    </p:spTree>
    <p:extLst>
      <p:ext uri="{BB962C8B-B14F-4D97-AF65-F5344CB8AC3E}">
        <p14:creationId xmlns:p14="http://schemas.microsoft.com/office/powerpoint/2010/main" val="43129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Inicialização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init_obras</a:t>
            </a: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&lt;digitar site&gt;</a:t>
            </a:r>
          </a:p>
        </p:txBody>
      </p:sp>
      <p:pic>
        <p:nvPicPr>
          <p:cNvPr id="10" name="Espaço Reservado para Imagem 9">
            <a:extLst>
              <a:ext uri="{FF2B5EF4-FFF2-40B4-BE49-F238E27FC236}">
                <a16:creationId xmlns:a16="http://schemas.microsoft.com/office/drawing/2014/main" id="{A2A326B1-563F-409E-B986-B99A9E2F2E2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7" b="27"/>
          <a:stretch>
            <a:fillRect/>
          </a:stretch>
        </p:blipFill>
        <p:spPr>
          <a:xfrm>
            <a:off x="3732213" y="1246188"/>
            <a:ext cx="8220075" cy="529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67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Inicialização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  <a:endParaRPr lang="pt-BR" sz="24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77778FEE-6B55-4653-9F6A-D50F27D473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</p:spTree>
    <p:extLst>
      <p:ext uri="{BB962C8B-B14F-4D97-AF65-F5344CB8AC3E}">
        <p14:creationId xmlns:p14="http://schemas.microsoft.com/office/powerpoint/2010/main" val="4228923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project image">
            <a:extLst>
              <a:ext uri="{FF2B5EF4-FFF2-40B4-BE49-F238E27FC236}">
                <a16:creationId xmlns:a16="http://schemas.microsoft.com/office/drawing/2014/main" id="{47F3F63A-CD36-4F61-9BBA-1E045A844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51" y="2405743"/>
            <a:ext cx="11646645" cy="416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ítulo 1">
            <a:extLst>
              <a:ext uri="{FF2B5EF4-FFF2-40B4-BE49-F238E27FC236}">
                <a16:creationId xmlns:a16="http://schemas.microsoft.com/office/drawing/2014/main" id="{D897C07B-93E6-4CDB-9ABF-6CB36D33D7C5}"/>
              </a:ext>
            </a:extLst>
          </p:cNvPr>
          <p:cNvSpPr txBox="1">
            <a:spLocks/>
          </p:cNvSpPr>
          <p:nvPr/>
        </p:nvSpPr>
        <p:spPr>
          <a:xfrm>
            <a:off x="331788" y="988291"/>
            <a:ext cx="3932237" cy="11383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Detalhes</a:t>
            </a:r>
          </a:p>
        </p:txBody>
      </p:sp>
    </p:spTree>
    <p:extLst>
      <p:ext uri="{BB962C8B-B14F-4D97-AF65-F5344CB8AC3E}">
        <p14:creationId xmlns:p14="http://schemas.microsoft.com/office/powerpoint/2010/main" val="3493451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/>
              <a:t>Atualização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Imagem 3">
            <a:extLst>
              <a:ext uri="{FF2B5EF4-FFF2-40B4-BE49-F238E27FC236}">
                <a16:creationId xmlns:a16="http://schemas.microsoft.com/office/drawing/2014/main" id="{2C9CA468-5677-439B-99A0-A6B4E7C874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obras_utils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update</a:t>
            </a: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obras_utils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update_deps</a:t>
            </a: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998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DB Backups e Update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/>
              <a:t>Listagem e atualização automática de Banco de Dados</a:t>
            </a:r>
          </a:p>
          <a:p>
            <a:pPr algn="l"/>
            <a:endParaRPr lang="pt-BR" b="1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659B636F-C46F-40C0-A13D-03A6EB6A3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07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DB Backups e Update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backups</a:t>
            </a: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update</a:t>
            </a: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pt-BR" sz="2400" dirty="0"/>
          </a:p>
        </p:txBody>
      </p:sp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2799BF70-C34E-4DEC-9D1F-399AD49241D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</p:spTree>
    <p:extLst>
      <p:ext uri="{BB962C8B-B14F-4D97-AF65-F5344CB8AC3E}">
        <p14:creationId xmlns:p14="http://schemas.microsoft.com/office/powerpoint/2010/main" val="2568310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DB Backups e Update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dirty="0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DC35ED17-E827-48CA-9DA8-F32A245A2C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81D5B66A-CD74-4222-91FC-ED7E49B4D251}"/>
              </a:ext>
            </a:extLst>
          </p:cNvPr>
          <p:cNvSpPr/>
          <p:nvPr/>
        </p:nvSpPr>
        <p:spPr>
          <a:xfrm>
            <a:off x="1688935" y="5606142"/>
            <a:ext cx="1959429" cy="250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168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 err="1"/>
              <a:t>Minitest</a:t>
            </a:r>
            <a:r>
              <a:rPr lang="pt-BR" b="1" dirty="0"/>
              <a:t> e </a:t>
            </a:r>
            <a:r>
              <a:rPr lang="pt-BR" b="1" dirty="0" err="1"/>
              <a:t>RSpec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/>
              <a:t>Teste Automático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 descr="Tela de celula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76C8384A-50D3-45A5-9A25-3C913814D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0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C6912-5A69-4893-9B9B-2B12F506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Tópicos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AE822D-C72D-4404-B1C4-866911504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000" dirty="0"/>
              <a:t>Objetivo</a:t>
            </a:r>
          </a:p>
          <a:p>
            <a:r>
              <a:rPr lang="pt-BR" sz="2000" dirty="0"/>
              <a:t>Vantagens</a:t>
            </a:r>
          </a:p>
          <a:p>
            <a:r>
              <a:rPr lang="pt-BR" sz="2000" dirty="0"/>
              <a:t>Implementação</a:t>
            </a:r>
          </a:p>
          <a:p>
            <a:r>
              <a:rPr lang="pt-BR" sz="2000" dirty="0"/>
              <a:t>Instalação, configuração, inicialização e atualização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DB Backups e Update</a:t>
            </a:r>
          </a:p>
          <a:p>
            <a:r>
              <a:rPr lang="pt-BR" sz="2000" dirty="0"/>
              <a:t>Teste automático com </a:t>
            </a:r>
            <a:r>
              <a:rPr lang="pt-BR" sz="2000" b="1" dirty="0" err="1"/>
              <a:t>Minitest</a:t>
            </a:r>
            <a:r>
              <a:rPr lang="pt-BR" sz="2000" dirty="0"/>
              <a:t> e </a:t>
            </a:r>
            <a:r>
              <a:rPr lang="pt-BR" sz="2000" b="1" dirty="0" err="1"/>
              <a:t>Rspec</a:t>
            </a:r>
            <a:endParaRPr lang="pt-BR" sz="2000" b="1" dirty="0"/>
          </a:p>
          <a:p>
            <a:r>
              <a:rPr lang="pt-BR" sz="2000" dirty="0"/>
              <a:t>Padrões de estilo e formato com </a:t>
            </a:r>
            <a:r>
              <a:rPr lang="pt-BR" sz="2000" b="1" dirty="0" err="1"/>
              <a:t>Rubocop</a:t>
            </a:r>
            <a:endParaRPr lang="pt-BR" sz="2000" b="1" dirty="0"/>
          </a:p>
          <a:p>
            <a:r>
              <a:rPr lang="pt-BR" sz="2000" dirty="0" err="1"/>
              <a:t>Refatoração</a:t>
            </a:r>
            <a:r>
              <a:rPr lang="pt-BR" sz="2000" dirty="0"/>
              <a:t> com </a:t>
            </a:r>
            <a:r>
              <a:rPr lang="pt-BR" sz="2000" b="1" dirty="0" err="1"/>
              <a:t>Rubycritic</a:t>
            </a:r>
            <a:endParaRPr lang="pt-BR" sz="2000" b="1" dirty="0"/>
          </a:p>
          <a:p>
            <a:r>
              <a:rPr lang="pt-BR" sz="2000" dirty="0"/>
              <a:t>Verificação de vulnerabilidades com </a:t>
            </a:r>
            <a:r>
              <a:rPr lang="pt-BR" sz="2000" dirty="0" err="1"/>
              <a:t>Bundler</a:t>
            </a:r>
            <a:r>
              <a:rPr lang="pt-BR" sz="2000" dirty="0"/>
              <a:t> </a:t>
            </a:r>
            <a:r>
              <a:rPr lang="pt-BR" sz="2000" b="1" dirty="0" err="1"/>
              <a:t>Audit</a:t>
            </a:r>
            <a:r>
              <a:rPr lang="pt-BR" sz="2000" dirty="0"/>
              <a:t> e </a:t>
            </a:r>
            <a:r>
              <a:rPr lang="pt-BR" sz="2000" b="1" dirty="0" err="1"/>
              <a:t>Brakeman</a:t>
            </a:r>
            <a:br>
              <a:rPr lang="pt-BR" sz="2000" b="1" dirty="0"/>
            </a:br>
            <a:r>
              <a:rPr lang="pt-BR" sz="2000" dirty="0"/>
              <a:t> </a:t>
            </a:r>
            <a:br>
              <a:rPr lang="pt-BR" sz="2000" dirty="0"/>
            </a:br>
            <a:r>
              <a:rPr lang="pt-BR" sz="2000" dirty="0"/>
              <a:t>Site </a:t>
            </a:r>
            <a:r>
              <a:rPr lang="pt-BR" sz="2000" dirty="0" err="1"/>
              <a:t>Refs</a:t>
            </a:r>
            <a:r>
              <a:rPr lang="pt-BR" sz="2000" dirty="0"/>
              <a:t>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098" name="Picture 2" descr="Topic Modeling with NLP on Amazon Reviews | by Enes Gokce | Towards Data  Science">
            <a:extLst>
              <a:ext uri="{FF2B5EF4-FFF2-40B4-BE49-F238E27FC236}">
                <a16:creationId xmlns:a16="http://schemas.microsoft.com/office/drawing/2014/main" id="{BB4D5615-3C00-4833-BFD7-25BD49D4498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9" r="1272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762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90A0D-D278-4A38-871F-02B62CEF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/>
              <a:t>Teste Automático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D66AEF4-DAFB-4C0D-93C5-4F751255A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Site </a:t>
            </a:r>
            <a:r>
              <a:rPr lang="pt-BR" sz="2400" b="1" dirty="0"/>
              <a:t>Demo</a:t>
            </a:r>
            <a:r>
              <a:rPr lang="pt-BR" sz="2400" dirty="0"/>
              <a:t> deve ser preparado para teste com o comando.</a:t>
            </a:r>
            <a:br>
              <a:rPr lang="pt-BR" sz="2400" dirty="0"/>
            </a:br>
            <a:br>
              <a:rPr lang="pt-BR" sz="2400" dirty="0"/>
            </a:b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preptest</a:t>
            </a: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Espaço Reservado para Imagem 14">
            <a:extLst>
              <a:ext uri="{FF2B5EF4-FFF2-40B4-BE49-F238E27FC236}">
                <a16:creationId xmlns:a16="http://schemas.microsoft.com/office/drawing/2014/main" id="{D3616A01-920F-4BAC-AB39-1945B22A9E6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</p:spTree>
    <p:extLst>
      <p:ext uri="{BB962C8B-B14F-4D97-AF65-F5344CB8AC3E}">
        <p14:creationId xmlns:p14="http://schemas.microsoft.com/office/powerpoint/2010/main" val="4124271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90A0D-D278-4A38-871F-02B62CEF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/>
              <a:t>Teste Automático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D66AEF4-DAFB-4C0D-93C5-4F751255A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pasta </a:t>
            </a:r>
            <a:r>
              <a:rPr lang="pt-BR" sz="2400" b="1" dirty="0" err="1"/>
              <a:t>test</a:t>
            </a:r>
            <a:r>
              <a:rPr lang="pt-BR" sz="2400" dirty="0"/>
              <a:t> é relacionada ao </a:t>
            </a:r>
            <a:r>
              <a:rPr lang="pt-BR" sz="2400" b="1" dirty="0" err="1"/>
              <a:t>Minitest</a:t>
            </a:r>
            <a:r>
              <a:rPr lang="pt-BR" sz="2400" dirty="0"/>
              <a:t> e </a:t>
            </a:r>
            <a:r>
              <a:rPr lang="pt-BR" sz="2400" b="1" dirty="0" err="1"/>
              <a:t>spec</a:t>
            </a:r>
            <a:r>
              <a:rPr lang="pt-BR" sz="2400" dirty="0"/>
              <a:t> a </a:t>
            </a:r>
            <a:r>
              <a:rPr lang="pt-BR" sz="2400" b="1" dirty="0" err="1"/>
              <a:t>RSpec</a:t>
            </a:r>
            <a:r>
              <a:rPr lang="pt-BR" sz="2400" dirty="0"/>
              <a:t>.</a:t>
            </a:r>
            <a:br>
              <a:rPr lang="pt-BR" sz="2400" dirty="0"/>
            </a:br>
            <a:br>
              <a:rPr lang="pt-BR" sz="2400" dirty="0"/>
            </a:b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</a:t>
            </a: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DA52A79D-78F5-4C30-9681-187862E356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</p:spTree>
    <p:extLst>
      <p:ext uri="{BB962C8B-B14F-4D97-AF65-F5344CB8AC3E}">
        <p14:creationId xmlns:p14="http://schemas.microsoft.com/office/powerpoint/2010/main" val="3064071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90A0D-D278-4A38-871F-02B62CEF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/>
              <a:t>Teste Automático</a:t>
            </a:r>
            <a:br>
              <a:rPr lang="pt-BR" dirty="0"/>
            </a:br>
            <a:endParaRPr lang="pt-BR" dirty="0"/>
          </a:p>
        </p:txBody>
      </p:sp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AB0259E1-4672-45F6-975F-8F206FB5283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D66AEF4-DAFB-4C0D-93C5-4F751255A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5487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 err="1"/>
              <a:t>Rubocop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/>
              <a:t>Estilo e Formato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EB886976-6F6A-4006-8785-58307B9FF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88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16DF0-911B-4D22-8061-C05CE57B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 err="1"/>
              <a:t>Rubocop</a:t>
            </a:r>
            <a:br>
              <a:rPr lang="pt-BR" sz="4400" dirty="0"/>
            </a:br>
            <a:endParaRPr lang="pt-BR" dirty="0"/>
          </a:p>
        </p:txBody>
      </p:sp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0A878858-4340-4870-98D3-DE9719FC08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43D2A20-5E53-4C9E-9203-D6E0ED96B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2400" dirty="0"/>
              <a:t>Para rodar </a:t>
            </a:r>
            <a:r>
              <a:rPr lang="pt-BR" sz="2400" b="1" dirty="0" err="1"/>
              <a:t>Rubocop</a:t>
            </a:r>
            <a:r>
              <a:rPr lang="pt-BR" sz="2400" dirty="0"/>
              <a:t>, flag </a:t>
            </a:r>
            <a:r>
              <a:rPr lang="pt-BR" sz="2400" b="1" dirty="0"/>
              <a:t>robocop</a:t>
            </a:r>
            <a:r>
              <a:rPr lang="pt-BR" sz="2400" dirty="0"/>
              <a:t> tem de ser habilitado.</a:t>
            </a:r>
            <a:br>
              <a:rPr lang="pt-BR" sz="2400" dirty="0"/>
            </a:br>
            <a:br>
              <a:rPr lang="pt-BR" sz="2400" dirty="0"/>
            </a:b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set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rubocop</a:t>
            </a: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robocop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Gemfile</a:t>
            </a: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rubocop</a:t>
            </a: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356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 err="1"/>
              <a:t>Rubycritic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 err="1"/>
              <a:t>Refatoração</a:t>
            </a:r>
            <a:endParaRPr lang="pt-BR" b="1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3B794A7-71CB-4313-821D-49D48031B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376794"/>
            <a:ext cx="3217333" cy="272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47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16DF0-911B-4D22-8061-C05CE57B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91" y="77478"/>
            <a:ext cx="10734964" cy="761712"/>
          </a:xfrm>
        </p:spPr>
        <p:txBody>
          <a:bodyPr>
            <a:normAutofit fontScale="90000"/>
          </a:bodyPr>
          <a:lstStyle/>
          <a:p>
            <a:r>
              <a:rPr lang="pt-BR" sz="4400" b="1" dirty="0" err="1"/>
              <a:t>Rubycritic</a:t>
            </a:r>
            <a:br>
              <a:rPr lang="pt-BR" sz="4400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43D2A20-5E53-4C9E-9203-D6E0ED96B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2400" dirty="0"/>
              <a:t>Para rodar </a:t>
            </a:r>
            <a:r>
              <a:rPr lang="pt-BR" sz="2400" b="1" dirty="0" err="1"/>
              <a:t>Rubycritic</a:t>
            </a:r>
            <a:r>
              <a:rPr lang="pt-BR" sz="2400" dirty="0"/>
              <a:t>, flag </a:t>
            </a:r>
            <a:r>
              <a:rPr lang="pt-BR" sz="2400" b="1" dirty="0" err="1"/>
              <a:t>robycritic</a:t>
            </a:r>
            <a:r>
              <a:rPr lang="pt-BR" sz="2400" dirty="0"/>
              <a:t> tem de ser habilitado.</a:t>
            </a:r>
            <a:br>
              <a:rPr lang="pt-BR" sz="2400" dirty="0"/>
            </a:br>
            <a:br>
              <a:rPr lang="pt-BR" sz="2400" dirty="0"/>
            </a:b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set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rubycritic</a:t>
            </a: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rubycritic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models</a:t>
            </a: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rubycritic</a:t>
            </a: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9D20D91A-D2F5-4E89-90B5-0D8304EF753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</p:spTree>
    <p:extLst>
      <p:ext uri="{BB962C8B-B14F-4D97-AF65-F5344CB8AC3E}">
        <p14:creationId xmlns:p14="http://schemas.microsoft.com/office/powerpoint/2010/main" val="431215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 err="1"/>
              <a:t>Bundler</a:t>
            </a:r>
            <a:r>
              <a:rPr lang="pt-BR" b="1" dirty="0"/>
              <a:t> </a:t>
            </a:r>
            <a:r>
              <a:rPr lang="pt-BR" b="1" dirty="0" err="1"/>
              <a:t>Audit</a:t>
            </a:r>
            <a:r>
              <a:rPr lang="pt-BR" b="1" dirty="0"/>
              <a:t> e </a:t>
            </a:r>
            <a:r>
              <a:rPr lang="pt-BR" b="1" dirty="0" err="1"/>
              <a:t>Brakeman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/>
              <a:t>Vulnerabilidades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Desenho de rosto de pessoa visto de perto&#10;&#10;Descrição gerada automaticamente com confiança baixa">
            <a:extLst>
              <a:ext uri="{FF2B5EF4-FFF2-40B4-BE49-F238E27FC236}">
                <a16:creationId xmlns:a16="http://schemas.microsoft.com/office/drawing/2014/main" id="{E9A00CF8-5690-4AE3-AE28-FDBAAF5C9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263362"/>
            <a:ext cx="3217333" cy="294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83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8C3E1-8D23-4C34-A18D-A03419EF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 err="1"/>
              <a:t>Bundler</a:t>
            </a:r>
            <a:r>
              <a:rPr lang="pt-BR" sz="4400" b="1" dirty="0"/>
              <a:t> </a:t>
            </a:r>
            <a:r>
              <a:rPr lang="pt-BR" sz="4400" b="1" dirty="0" err="1"/>
              <a:t>Audit</a:t>
            </a:r>
            <a:br>
              <a:rPr lang="pt-BR" sz="4400" dirty="0"/>
            </a:br>
            <a:endParaRPr lang="pt-BR" dirty="0"/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A988D838-536B-456E-9535-DEA4FB4276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05302D-C47C-4953-993E-8D091EA75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2400" dirty="0"/>
              <a:t>Para rodar </a:t>
            </a:r>
            <a:r>
              <a:rPr lang="pt-BR" sz="2400" b="1" dirty="0" err="1"/>
              <a:t>Bundler</a:t>
            </a:r>
            <a:r>
              <a:rPr lang="pt-BR" sz="2400" b="1" dirty="0"/>
              <a:t> </a:t>
            </a:r>
            <a:r>
              <a:rPr lang="pt-BR" sz="2400" b="1" dirty="0" err="1"/>
              <a:t>Audit</a:t>
            </a:r>
            <a:r>
              <a:rPr lang="pt-BR" sz="2400" dirty="0"/>
              <a:t>, flag </a:t>
            </a:r>
            <a:r>
              <a:rPr lang="pt-BR" sz="2400" b="1" dirty="0" err="1"/>
              <a:t>audit</a:t>
            </a:r>
            <a:r>
              <a:rPr lang="pt-BR" sz="2400" dirty="0"/>
              <a:t> tem de ser habilitado.</a:t>
            </a:r>
            <a:br>
              <a:rPr lang="pt-BR" sz="2400" dirty="0"/>
            </a:br>
            <a:br>
              <a:rPr lang="pt-BR" sz="2400" dirty="0"/>
            </a:b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set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audit</a:t>
            </a: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audit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audit</a:t>
            </a: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7554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8C3E1-8D23-4C34-A18D-A03419EF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 err="1"/>
              <a:t>Brakeman</a:t>
            </a:r>
            <a:br>
              <a:rPr lang="pt-BR" sz="4400" dirty="0"/>
            </a:br>
            <a:endParaRPr lang="pt-BR" dirty="0"/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8444B97E-BCD9-4C13-A4C9-E7202DFA3FC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963DB6-BEF1-4BA9-818A-FD195BF33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2400" dirty="0"/>
              <a:t>Para rodar </a:t>
            </a:r>
            <a:r>
              <a:rPr lang="pt-BR" sz="2400" b="1" dirty="0" err="1"/>
              <a:t>Brakeman</a:t>
            </a:r>
            <a:r>
              <a:rPr lang="pt-BR" sz="2400" dirty="0"/>
              <a:t>, flag </a:t>
            </a:r>
            <a:r>
              <a:rPr lang="pt-BR" sz="2400" b="1" dirty="0" err="1"/>
              <a:t>brakeman</a:t>
            </a:r>
            <a:r>
              <a:rPr lang="pt-BR" sz="2400" dirty="0"/>
              <a:t> tem de ser habilitado.</a:t>
            </a:r>
            <a:br>
              <a:rPr lang="pt-BR" sz="2400" dirty="0"/>
            </a:br>
            <a:br>
              <a:rPr lang="pt-BR" sz="2400" dirty="0"/>
            </a:b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set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brakeman</a:t>
            </a: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brakeman</a:t>
            </a: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brakeman</a:t>
            </a: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83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E6243-FBEA-46C1-BCFD-BCC16DC2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A6AC4D-5C6E-4C8D-B0FB-7081D40C0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Melhorar o processo de </a:t>
            </a:r>
            <a:r>
              <a:rPr lang="pt-BR" sz="2400" b="1" dirty="0"/>
              <a:t>Desenvolvimento</a:t>
            </a:r>
            <a:r>
              <a:rPr lang="pt-BR" sz="2400" dirty="0"/>
              <a:t> e </a:t>
            </a:r>
            <a:r>
              <a:rPr lang="pt-BR" sz="2400" b="1" dirty="0"/>
              <a:t>Teste</a:t>
            </a:r>
            <a:r>
              <a:rPr lang="pt-BR" sz="2400" dirty="0"/>
              <a:t> de </a:t>
            </a:r>
            <a:r>
              <a:rPr lang="pt-BR" sz="2400" b="1" dirty="0"/>
              <a:t>Obras</a:t>
            </a:r>
          </a:p>
        </p:txBody>
      </p:sp>
      <p:pic>
        <p:nvPicPr>
          <p:cNvPr id="2056" name="Picture 8" descr="8.8/10] REST API with Ruby on Rails: The Complete Guide | Coursemarks">
            <a:extLst>
              <a:ext uri="{FF2B5EF4-FFF2-40B4-BE49-F238E27FC236}">
                <a16:creationId xmlns:a16="http://schemas.microsoft.com/office/drawing/2014/main" id="{BA748194-A318-40FB-B3D9-A0795BED42F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272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Site </a:t>
            </a:r>
            <a:r>
              <a:rPr lang="pt-BR" b="1" dirty="0" err="1"/>
              <a:t>Refs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/>
              <a:t>Referências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193569E6-EBA3-4DF2-AA1B-8621057D1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762" y="2129307"/>
            <a:ext cx="3120815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62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Site </a:t>
            </a:r>
            <a:r>
              <a:rPr lang="pt-BR" b="1" dirty="0" err="1"/>
              <a:t>Refs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dirty="0"/>
          </a:p>
        </p:txBody>
      </p:sp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E09AE9C3-A3BD-4CA2-A23C-23007EF015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</p:spTree>
    <p:extLst>
      <p:ext uri="{BB962C8B-B14F-4D97-AF65-F5344CB8AC3E}">
        <p14:creationId xmlns:p14="http://schemas.microsoft.com/office/powerpoint/2010/main" val="1648276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Site </a:t>
            </a:r>
            <a:r>
              <a:rPr lang="pt-BR" b="1" dirty="0" err="1"/>
              <a:t>Refs</a:t>
            </a:r>
            <a:r>
              <a:rPr lang="pt-BR" b="1" dirty="0"/>
              <a:t> </a:t>
            </a:r>
            <a:r>
              <a:rPr lang="pt-BR" b="1" dirty="0" err="1"/>
              <a:t>Obrasutils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/>
              <a:t>Referências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380C0845-E638-4E64-A8B2-6BF6123F1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74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Site </a:t>
            </a:r>
            <a:r>
              <a:rPr lang="pt-BR" b="1" dirty="0" err="1"/>
              <a:t>Refs</a:t>
            </a:r>
            <a:r>
              <a:rPr lang="pt-BR" b="1" dirty="0"/>
              <a:t> </a:t>
            </a:r>
            <a:r>
              <a:rPr lang="pt-BR" b="1" dirty="0" err="1"/>
              <a:t>Obrasutils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obrasutils</a:t>
            </a: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obrasutils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tools</a:t>
            </a: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obrasutils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pt-BR" dirty="0"/>
          </a:p>
        </p:txBody>
      </p:sp>
      <p:pic>
        <p:nvPicPr>
          <p:cNvPr id="12" name="Espaço Reservado para Imagem 11">
            <a:extLst>
              <a:ext uri="{FF2B5EF4-FFF2-40B4-BE49-F238E27FC236}">
                <a16:creationId xmlns:a16="http://schemas.microsoft.com/office/drawing/2014/main" id="{63A55D9E-F3AE-4517-896F-99DEB4D9BF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</p:spTree>
    <p:extLst>
      <p:ext uri="{BB962C8B-B14F-4D97-AF65-F5344CB8AC3E}">
        <p14:creationId xmlns:p14="http://schemas.microsoft.com/office/powerpoint/2010/main" val="50547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0490317D-D59F-41F2-ADCE-22E540D05E5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FC7005-9508-4064-AFEC-DF22AC6E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7EEF02-6C22-41D2-B97E-ED8F11641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Atualização automática de Banco de Dados</a:t>
            </a:r>
          </a:p>
          <a:p>
            <a:r>
              <a:rPr lang="pt-BR" sz="2400" dirty="0"/>
              <a:t>Informação correntes de ambiente, serviços e ferramentas</a:t>
            </a:r>
          </a:p>
          <a:p>
            <a:r>
              <a:rPr lang="pt-BR" sz="2400" dirty="0"/>
              <a:t>Suporta múltiplos Banco de Dados  </a:t>
            </a:r>
          </a:p>
          <a:p>
            <a:r>
              <a:rPr lang="pt-BR" sz="2400" dirty="0"/>
              <a:t>Suporta </a:t>
            </a:r>
            <a:r>
              <a:rPr lang="pt-BR" sz="2400" b="1" dirty="0" err="1"/>
              <a:t>docker</a:t>
            </a:r>
            <a:r>
              <a:rPr lang="pt-BR" sz="2400" dirty="0"/>
              <a:t>, </a:t>
            </a:r>
            <a:r>
              <a:rPr lang="pt-BR" sz="2400" b="1" dirty="0" err="1"/>
              <a:t>ngrok</a:t>
            </a:r>
            <a:r>
              <a:rPr lang="pt-BR" sz="2400" dirty="0"/>
              <a:t>, </a:t>
            </a:r>
            <a:r>
              <a:rPr lang="pt-BR" sz="2400" b="1" dirty="0" err="1"/>
              <a:t>foreman</a:t>
            </a:r>
            <a:r>
              <a:rPr lang="pt-BR" sz="2400" dirty="0"/>
              <a:t>, </a:t>
            </a:r>
            <a:r>
              <a:rPr lang="pt-BR" sz="2400" b="1" dirty="0" err="1"/>
              <a:t>mycli</a:t>
            </a:r>
            <a:r>
              <a:rPr lang="pt-BR" sz="2400" dirty="0"/>
              <a:t>, </a:t>
            </a:r>
            <a:r>
              <a:rPr lang="pt-BR" sz="2400" b="1" dirty="0" err="1"/>
              <a:t>iredis</a:t>
            </a:r>
            <a:r>
              <a:rPr lang="pt-BR" sz="2400" b="1" dirty="0"/>
              <a:t>,</a:t>
            </a:r>
            <a:r>
              <a:rPr lang="pt-BR" sz="2400" dirty="0"/>
              <a:t> </a:t>
            </a:r>
            <a:r>
              <a:rPr lang="pt-BR" sz="2400" b="1" dirty="0" err="1"/>
              <a:t>trello</a:t>
            </a:r>
            <a:r>
              <a:rPr lang="pt-BR" sz="2400" dirty="0"/>
              <a:t> e </a:t>
            </a:r>
            <a:r>
              <a:rPr lang="pt-BR" sz="2400" b="1" dirty="0" err="1"/>
              <a:t>tig</a:t>
            </a:r>
            <a:endParaRPr lang="pt-BR" sz="2400" b="1" dirty="0"/>
          </a:p>
          <a:p>
            <a:r>
              <a:rPr lang="pt-BR" sz="2400" dirty="0"/>
              <a:t>Suporta editores </a:t>
            </a:r>
            <a:r>
              <a:rPr lang="pt-BR" sz="2400" b="1" dirty="0" err="1"/>
              <a:t>Rubymine</a:t>
            </a:r>
            <a:r>
              <a:rPr lang="pt-BR" sz="2400" dirty="0"/>
              <a:t> e </a:t>
            </a:r>
            <a:r>
              <a:rPr lang="pt-BR" sz="2400" b="1" dirty="0" err="1"/>
              <a:t>VsCode</a:t>
            </a:r>
            <a:endParaRPr lang="pt-BR" sz="2400" b="1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F160789-51CC-4568-8D0F-B58711AB6E3E}"/>
              </a:ext>
            </a:extLst>
          </p:cNvPr>
          <p:cNvGrpSpPr/>
          <p:nvPr/>
        </p:nvGrpSpPr>
        <p:grpSpPr>
          <a:xfrm>
            <a:off x="4137890" y="230910"/>
            <a:ext cx="7813963" cy="6308436"/>
            <a:chOff x="5779655" y="1557482"/>
            <a:chExt cx="6172200" cy="4873625"/>
          </a:xfrm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9EFBDEF3-5192-4081-9C3C-B03F18608D6C}"/>
                </a:ext>
              </a:extLst>
            </p:cNvPr>
            <p:cNvGrpSpPr/>
            <p:nvPr/>
          </p:nvGrpSpPr>
          <p:grpSpPr>
            <a:xfrm>
              <a:off x="5779655" y="1557482"/>
              <a:ext cx="6172200" cy="4873625"/>
              <a:chOff x="5183188" y="987425"/>
              <a:chExt cx="6172200" cy="4873625"/>
            </a:xfrm>
          </p:grpSpPr>
          <p:pic>
            <p:nvPicPr>
              <p:cNvPr id="39" name="Picture 6" descr="Digital Network Connection Icon Graphic by SARIVART · Creative Fabrica">
                <a:extLst>
                  <a:ext uri="{FF2B5EF4-FFF2-40B4-BE49-F238E27FC236}">
                    <a16:creationId xmlns:a16="http://schemas.microsoft.com/office/drawing/2014/main" id="{0E7742D9-85FC-4EC9-A299-D100FDA28E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49" r="7749"/>
              <a:stretch>
                <a:fillRect/>
              </a:stretch>
            </p:blipFill>
            <p:spPr bwMode="auto">
              <a:xfrm>
                <a:off x="5183188" y="987425"/>
                <a:ext cx="6172200" cy="4873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Imagem 39" descr="Logotipo&#10;&#10;Descrição gerada automaticamente">
                <a:extLst>
                  <a:ext uri="{FF2B5EF4-FFF2-40B4-BE49-F238E27FC236}">
                    <a16:creationId xmlns:a16="http://schemas.microsoft.com/office/drawing/2014/main" id="{22D19E11-1695-40AF-988D-C613113AC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3702" y="5246359"/>
                <a:ext cx="614691" cy="614691"/>
              </a:xfrm>
              <a:prstGeom prst="rect">
                <a:avLst/>
              </a:prstGeom>
            </p:spPr>
          </p:pic>
          <p:pic>
            <p:nvPicPr>
              <p:cNvPr id="41" name="Imagem 40" descr="Desenho de personagem&#10;&#10;Descrição gerada automaticamente com confiança baixa">
                <a:extLst>
                  <a:ext uri="{FF2B5EF4-FFF2-40B4-BE49-F238E27FC236}">
                    <a16:creationId xmlns:a16="http://schemas.microsoft.com/office/drawing/2014/main" id="{9AFE6E40-B09E-4126-8A6B-2E6C99BE6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07643" y="4423429"/>
                <a:ext cx="640080" cy="640080"/>
              </a:xfrm>
              <a:prstGeom prst="rect">
                <a:avLst/>
              </a:prstGeom>
            </p:spPr>
          </p:pic>
          <p:pic>
            <p:nvPicPr>
              <p:cNvPr id="42" name="Imagem 41">
                <a:extLst>
                  <a:ext uri="{FF2B5EF4-FFF2-40B4-BE49-F238E27FC236}">
                    <a16:creationId xmlns:a16="http://schemas.microsoft.com/office/drawing/2014/main" id="{FB795B02-4076-427F-AB72-7204630CC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19044" y="3198441"/>
                <a:ext cx="640080" cy="640080"/>
              </a:xfrm>
              <a:prstGeom prst="rect">
                <a:avLst/>
              </a:prstGeom>
            </p:spPr>
          </p:pic>
          <p:pic>
            <p:nvPicPr>
              <p:cNvPr id="43" name="Imagem 42" descr="Logotipo&#10;&#10;Descrição gerada automaticamente">
                <a:extLst>
                  <a:ext uri="{FF2B5EF4-FFF2-40B4-BE49-F238E27FC236}">
                    <a16:creationId xmlns:a16="http://schemas.microsoft.com/office/drawing/2014/main" id="{3AC71AFE-D117-4864-9BB4-3D7736B938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2976" y="1745307"/>
                <a:ext cx="640080" cy="640080"/>
              </a:xfrm>
              <a:prstGeom prst="rect">
                <a:avLst/>
              </a:prstGeom>
            </p:spPr>
          </p:pic>
          <p:pic>
            <p:nvPicPr>
              <p:cNvPr id="44" name="Imagem 43" descr="Desenho de personagem de desenho animado&#10;&#10;Descrição gerada automaticamente com confiança baixa">
                <a:extLst>
                  <a:ext uri="{FF2B5EF4-FFF2-40B4-BE49-F238E27FC236}">
                    <a16:creationId xmlns:a16="http://schemas.microsoft.com/office/drawing/2014/main" id="{881E8E0A-11BA-4AF7-A700-3B1AA2D309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4654" y="4126487"/>
                <a:ext cx="620877" cy="640080"/>
              </a:xfrm>
              <a:prstGeom prst="rect">
                <a:avLst/>
              </a:prstGeom>
            </p:spPr>
          </p:pic>
          <p:pic>
            <p:nvPicPr>
              <p:cNvPr id="45" name="Imagem 44" descr="Uma imagem contendo foto, pessoas, placa, quarto&#10;&#10;Descrição gerada automaticamente">
                <a:extLst>
                  <a:ext uri="{FF2B5EF4-FFF2-40B4-BE49-F238E27FC236}">
                    <a16:creationId xmlns:a16="http://schemas.microsoft.com/office/drawing/2014/main" id="{6CB074C4-889E-469F-9796-831B36E873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7148" y="2114531"/>
                <a:ext cx="730132" cy="640080"/>
              </a:xfrm>
              <a:prstGeom prst="rect">
                <a:avLst/>
              </a:prstGeom>
            </p:spPr>
          </p:pic>
          <p:pic>
            <p:nvPicPr>
              <p:cNvPr id="46" name="Imagem 45" descr="Ícone&#10;&#10;Descrição gerada automaticamente">
                <a:extLst>
                  <a:ext uri="{FF2B5EF4-FFF2-40B4-BE49-F238E27FC236}">
                    <a16:creationId xmlns:a16="http://schemas.microsoft.com/office/drawing/2014/main" id="{0E3D0544-FF53-485C-89C3-C813E05CC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4614" y="1356940"/>
                <a:ext cx="640080" cy="640080"/>
              </a:xfrm>
              <a:prstGeom prst="rect">
                <a:avLst/>
              </a:prstGeom>
            </p:spPr>
          </p:pic>
          <p:pic>
            <p:nvPicPr>
              <p:cNvPr id="47" name="Imagem 46" descr="Interface gráfica do usuário&#10;&#10;Descrição gerada automaticamente com confiança baixa">
                <a:extLst>
                  <a:ext uri="{FF2B5EF4-FFF2-40B4-BE49-F238E27FC236}">
                    <a16:creationId xmlns:a16="http://schemas.microsoft.com/office/drawing/2014/main" id="{F71D54C7-2303-419D-858F-FA2E61D269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8350" y="3838521"/>
                <a:ext cx="640080" cy="640080"/>
              </a:xfrm>
              <a:prstGeom prst="rect">
                <a:avLst/>
              </a:prstGeom>
            </p:spPr>
          </p:pic>
          <p:pic>
            <p:nvPicPr>
              <p:cNvPr id="48" name="Imagem 47" descr="Imagem em preto e branco de mouse de computador&#10;&#10;Descrição gerada automaticamente com confiança média">
                <a:extLst>
                  <a:ext uri="{FF2B5EF4-FFF2-40B4-BE49-F238E27FC236}">
                    <a16:creationId xmlns:a16="http://schemas.microsoft.com/office/drawing/2014/main" id="{3F2EE766-9D09-41AB-951B-3E1DB45085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5616" y="2518411"/>
                <a:ext cx="640080" cy="640080"/>
              </a:xfrm>
              <a:prstGeom prst="rect">
                <a:avLst/>
              </a:prstGeom>
            </p:spPr>
          </p:pic>
          <p:pic>
            <p:nvPicPr>
              <p:cNvPr id="49" name="Imagem 48" descr="Ícone&#10;&#10;Descrição gerada automaticamente">
                <a:extLst>
                  <a:ext uri="{FF2B5EF4-FFF2-40B4-BE49-F238E27FC236}">
                    <a16:creationId xmlns:a16="http://schemas.microsoft.com/office/drawing/2014/main" id="{ED479590-AFC9-46CC-8A60-72BC2655F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4534" y="2080442"/>
                <a:ext cx="640080" cy="640080"/>
              </a:xfrm>
              <a:prstGeom prst="rect">
                <a:avLst/>
              </a:prstGeom>
            </p:spPr>
          </p:pic>
        </p:grpSp>
        <p:pic>
          <p:nvPicPr>
            <p:cNvPr id="38" name="Imagem 37" descr="Ícone&#10;&#10;Descrição gerada automaticamente">
              <a:extLst>
                <a:ext uri="{FF2B5EF4-FFF2-40B4-BE49-F238E27FC236}">
                  <a16:creationId xmlns:a16="http://schemas.microsoft.com/office/drawing/2014/main" id="{25EBA212-390D-414B-87A9-C209DF7B4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3613" y="3542703"/>
              <a:ext cx="451591" cy="451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81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C7005-9508-4064-AFEC-DF22AC6E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Implementação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AFD4D082-6BBE-42BF-BC62-FD87CB757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solidFill>
            <a:schemeClr val="bg1">
              <a:lumMod val="95000"/>
            </a:schemeClr>
          </a:solidFill>
        </p:spPr>
      </p:sp>
      <p:sp>
        <p:nvSpPr>
          <p:cNvPr id="4" name="Fluxograma: Fita Perfurada 3">
            <a:extLst>
              <a:ext uri="{FF2B5EF4-FFF2-40B4-BE49-F238E27FC236}">
                <a16:creationId xmlns:a16="http://schemas.microsoft.com/office/drawing/2014/main" id="{9D2352B1-E5EE-4264-85CA-14C6AAE78BF2}"/>
              </a:ext>
            </a:extLst>
          </p:cNvPr>
          <p:cNvSpPr/>
          <p:nvPr/>
        </p:nvSpPr>
        <p:spPr>
          <a:xfrm>
            <a:off x="6117466" y="2286917"/>
            <a:ext cx="4303644" cy="1948070"/>
          </a:xfrm>
          <a:prstGeom prst="flowChartPunchedTap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obras_utils.sh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pt-BR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D484A6F-C4D9-4BA9-923F-0AF08CC9CC25}"/>
              </a:ext>
            </a:extLst>
          </p:cNvPr>
          <p:cNvSpPr txBox="1">
            <a:spLocks/>
          </p:cNvSpPr>
          <p:nvPr/>
        </p:nvSpPr>
        <p:spPr>
          <a:xfrm>
            <a:off x="331787" y="2195354"/>
            <a:ext cx="3932237" cy="4380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É um script </a:t>
            </a:r>
            <a:r>
              <a:rPr lang="pt-BR" sz="2400" dirty="0" err="1"/>
              <a:t>bash</a:t>
            </a:r>
            <a:r>
              <a:rPr lang="pt-BR" sz="2400" dirty="0"/>
              <a:t> inserido em </a:t>
            </a:r>
            <a:r>
              <a:rPr lang="pt-BR" sz="2400" b="1" dirty="0"/>
              <a:t>~/.</a:t>
            </a:r>
            <a:r>
              <a:rPr lang="pt-BR" sz="2400" b="1" dirty="0" err="1"/>
              <a:t>bashrc</a:t>
            </a:r>
            <a:endParaRPr lang="pt-BR" sz="2400" b="1" dirty="0"/>
          </a:p>
          <a:p>
            <a:br>
              <a:rPr lang="pt-BR" sz="2400" b="1" dirty="0"/>
            </a:br>
            <a:r>
              <a:rPr lang="pt-BR" sz="2400" b="1" dirty="0"/>
              <a:t>E </a:t>
            </a:r>
            <a:r>
              <a:rPr lang="pt-BR" sz="2400" dirty="0"/>
              <a:t>as funções:</a:t>
            </a: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obras_utils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400" b="1" dirty="0"/>
            </a:br>
            <a:br>
              <a:rPr lang="pt-BR" sz="2400" b="1" dirty="0"/>
            </a:br>
            <a:r>
              <a:rPr lang="pt-BR" sz="2400" dirty="0"/>
              <a:t>são disponibilizadas  no terminal.</a:t>
            </a:r>
            <a:endParaRPr lang="pt-BR" sz="2400" b="1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A0833D0A-030C-4939-B381-03A3D4AE75B6}"/>
              </a:ext>
            </a:extLst>
          </p:cNvPr>
          <p:cNvSpPr/>
          <p:nvPr/>
        </p:nvSpPr>
        <p:spPr>
          <a:xfrm>
            <a:off x="4586721" y="3186684"/>
            <a:ext cx="141673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45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C7005-9508-4064-AFEC-DF22AC6E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$ site --help</a:t>
            </a:r>
          </a:p>
        </p:txBody>
      </p:sp>
      <p:pic>
        <p:nvPicPr>
          <p:cNvPr id="18" name="Espaço Reservado para Imagem 17">
            <a:extLst>
              <a:ext uri="{FF2B5EF4-FFF2-40B4-BE49-F238E27FC236}">
                <a16:creationId xmlns:a16="http://schemas.microsoft.com/office/drawing/2014/main" id="{D808B4F7-2DEB-4215-9C15-19CA6CFC26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39" b="139"/>
          <a:stretch/>
        </p:blipFill>
        <p:spPr/>
      </p:pic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CAA03085-3BC3-445A-BA80-44C6A6404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90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C7005-9508-4064-AFEC-DF22AC6E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$ site </a:t>
            </a:r>
            <a:r>
              <a:rPr lang="pt-BR" sz="4400" b="1" dirty="0" err="1"/>
              <a:t>db</a:t>
            </a:r>
            <a:r>
              <a:rPr lang="pt-BR" sz="4400" b="1" dirty="0"/>
              <a:t> --help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CAA03085-3BC3-445A-BA80-44C6A6404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F3E990A2-33E2-4A31-B745-05FAAF279E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39" b="139"/>
          <a:stretch/>
        </p:blipFill>
        <p:spPr/>
      </p:pic>
    </p:spTree>
    <p:extLst>
      <p:ext uri="{BB962C8B-B14F-4D97-AF65-F5344CB8AC3E}">
        <p14:creationId xmlns:p14="http://schemas.microsoft.com/office/powerpoint/2010/main" val="266235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C7005-9508-4064-AFEC-DF22AC6E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$ site </a:t>
            </a:r>
            <a:r>
              <a:rPr lang="pt-BR" sz="4400" b="1" dirty="0" err="1"/>
              <a:t>services</a:t>
            </a:r>
            <a:r>
              <a:rPr lang="pt-BR" sz="4400" b="1" dirty="0"/>
              <a:t> --help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CAA03085-3BC3-445A-BA80-44C6A6404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92AFCDE8-7C52-43AA-BBE6-A76D551991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39" b="139"/>
          <a:stretch/>
        </p:blipFill>
        <p:spPr/>
      </p:pic>
    </p:spTree>
    <p:extLst>
      <p:ext uri="{BB962C8B-B14F-4D97-AF65-F5344CB8AC3E}">
        <p14:creationId xmlns:p14="http://schemas.microsoft.com/office/powerpoint/2010/main" val="70394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C7005-9508-4064-AFEC-DF22AC6E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$ </a:t>
            </a:r>
            <a:r>
              <a:rPr lang="pt-BR" b="1" dirty="0" err="1"/>
              <a:t>obras_utils</a:t>
            </a:r>
            <a:r>
              <a:rPr lang="pt-BR" sz="4400" b="1" dirty="0"/>
              <a:t> --help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CAA03085-3BC3-445A-BA80-44C6A6404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3CD39FA5-BA5B-4369-8E6A-80C1CFD6240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39" b="139"/>
          <a:stretch/>
        </p:blipFill>
        <p:spPr/>
      </p:pic>
    </p:spTree>
    <p:extLst>
      <p:ext uri="{BB962C8B-B14F-4D97-AF65-F5344CB8AC3E}">
        <p14:creationId xmlns:p14="http://schemas.microsoft.com/office/powerpoint/2010/main" val="785969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542</Words>
  <Application>Microsoft Office PowerPoint</Application>
  <PresentationFormat>Widescreen</PresentationFormat>
  <Paragraphs>88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Tema do Office</vt:lpstr>
      <vt:lpstr>Obras DevTools</vt:lpstr>
      <vt:lpstr>Tópicos</vt:lpstr>
      <vt:lpstr>Objetivo</vt:lpstr>
      <vt:lpstr>Vantagens</vt:lpstr>
      <vt:lpstr>Implementação</vt:lpstr>
      <vt:lpstr>$ site --help</vt:lpstr>
      <vt:lpstr>$ site db --help</vt:lpstr>
      <vt:lpstr>$ site services --help</vt:lpstr>
      <vt:lpstr>$ obras_utils --help</vt:lpstr>
      <vt:lpstr>Instalação </vt:lpstr>
      <vt:lpstr>Inicialização </vt:lpstr>
      <vt:lpstr>Inicialização </vt:lpstr>
      <vt:lpstr>Inicialização </vt:lpstr>
      <vt:lpstr>Apresentação do PowerPoint</vt:lpstr>
      <vt:lpstr>Atualização </vt:lpstr>
      <vt:lpstr>DB Backups e Update</vt:lpstr>
      <vt:lpstr>DB Backups e Update </vt:lpstr>
      <vt:lpstr>DB Backups e Update </vt:lpstr>
      <vt:lpstr>Minitest e RSpec</vt:lpstr>
      <vt:lpstr>Teste Automático </vt:lpstr>
      <vt:lpstr>Teste Automático </vt:lpstr>
      <vt:lpstr>Teste Automático </vt:lpstr>
      <vt:lpstr>Rubocop</vt:lpstr>
      <vt:lpstr>Rubocop </vt:lpstr>
      <vt:lpstr>Rubycritic</vt:lpstr>
      <vt:lpstr>Rubycritic </vt:lpstr>
      <vt:lpstr>Bundler Audit e Brakeman</vt:lpstr>
      <vt:lpstr>Bundler Audit </vt:lpstr>
      <vt:lpstr>Brakeman </vt:lpstr>
      <vt:lpstr>Site Refs</vt:lpstr>
      <vt:lpstr>Site Refs </vt:lpstr>
      <vt:lpstr>Site Refs Obrasutils</vt:lpstr>
      <vt:lpstr>Site Refs Obrasutils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Obras DevTools</dc:title>
  <dc:creator>Roberto Luiz Martins Nogueira</dc:creator>
  <cp:lastModifiedBy>Roberto Luiz Martins Nogueira</cp:lastModifiedBy>
  <cp:revision>50</cp:revision>
  <dcterms:created xsi:type="dcterms:W3CDTF">2021-06-02T20:53:10Z</dcterms:created>
  <dcterms:modified xsi:type="dcterms:W3CDTF">2021-06-03T13:22:12Z</dcterms:modified>
</cp:coreProperties>
</file>