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386" r:id="rId2"/>
    <p:sldId id="401" r:id="rId3"/>
    <p:sldId id="400" r:id="rId4"/>
    <p:sldId id="402" r:id="rId5"/>
    <p:sldId id="403" r:id="rId6"/>
    <p:sldId id="404" r:id="rId7"/>
    <p:sldId id="40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5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6" autoAdjust="0"/>
    <p:restoredTop sz="87717" autoAdjust="0"/>
  </p:normalViewPr>
  <p:slideViewPr>
    <p:cSldViewPr snapToGrid="0">
      <p:cViewPr varScale="1">
        <p:scale>
          <a:sx n="54" d="100"/>
          <a:sy n="54" d="100"/>
        </p:scale>
        <p:origin x="1206" y="3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2227-8BDF-4994-AC65-9E41601B240C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1BB88-9247-4F1D-A7AF-A8EC6532D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5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524000" y="825910"/>
            <a:ext cx="9144000" cy="26840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825909"/>
            <a:ext cx="9144000" cy="2684053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b">
            <a:normAutofit/>
          </a:bodyPr>
          <a:lstStyle>
            <a:lvl1pPr algn="ctr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kumimoji="1" lang="en-US" altLang="ja-JP" dirty="0" smtClean="0"/>
          </a:p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ACD-A5C4-4676-AC38-473C8E01B2CF}" type="datetime1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DD4-D213-44AC-BEA7-C6F7FB91D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08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5782" y="66195"/>
            <a:ext cx="11502998" cy="81450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501" y="1049797"/>
            <a:ext cx="11502998" cy="3473181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rgbClr val="4E454A"/>
                </a:solidFill>
              </a:defRPr>
            </a:lvl1pPr>
            <a:lvl2pPr>
              <a:lnSpc>
                <a:spcPct val="100000"/>
              </a:lnSpc>
              <a:defRPr sz="2400">
                <a:solidFill>
                  <a:srgbClr val="4E454A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4E454A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rgbClr val="4E454A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4E454A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45782" y="6532389"/>
            <a:ext cx="11502998" cy="237246"/>
          </a:xfrm>
        </p:spPr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10757646" y="116034"/>
            <a:ext cx="973311" cy="446733"/>
          </a:xfrm>
        </p:spPr>
        <p:txBody>
          <a:bodyPr/>
          <a:lstStyle>
            <a:lvl1pPr algn="ctr">
              <a:defRPr sz="4800" b="0">
                <a:solidFill>
                  <a:schemeClr val="accent1"/>
                </a:solidFill>
              </a:defRPr>
            </a:lvl1pPr>
          </a:lstStyle>
          <a:p>
            <a:fld id="{0DBDEDD4-D213-44AC-BEA7-C6F7FB91DED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44501" y="722299"/>
            <a:ext cx="115029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3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0306" y="3021746"/>
            <a:ext cx="11502998" cy="814508"/>
          </a:xfrm>
        </p:spPr>
        <p:txBody>
          <a:bodyPr>
            <a:noAutofit/>
          </a:bodyPr>
          <a:lstStyle>
            <a:lvl1pPr algn="ctr">
              <a:defRPr sz="66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45782" y="6532389"/>
            <a:ext cx="11502998" cy="237246"/>
          </a:xfrm>
        </p:spPr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1"/>
            <a:ext cx="12192000" cy="8357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5782" y="107577"/>
            <a:ext cx="11502998" cy="81450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5782" y="1029664"/>
            <a:ext cx="5755341" cy="1483016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45782" y="6532389"/>
            <a:ext cx="11502998" cy="23724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448800" y="235289"/>
            <a:ext cx="2743200" cy="365125"/>
          </a:xfrm>
        </p:spPr>
        <p:txBody>
          <a:bodyPr/>
          <a:lstStyle>
            <a:lvl1pPr>
              <a:defRPr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BDEDD4-D213-44AC-BEA7-C6F7FB91DED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3"/>
          </p:nvPr>
        </p:nvSpPr>
        <p:spPr>
          <a:xfrm>
            <a:off x="6102404" y="1029663"/>
            <a:ext cx="5746376" cy="1483016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38200" y="1241012"/>
            <a:ext cx="10515600" cy="4379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24101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412073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C38-BCA4-49C3-BF9A-32E464E59B4C}" type="datetime1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DD4-D213-44AC-BEA7-C6F7FB91D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58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60FA-6618-4CCC-BBAA-078293D77297}" type="datetime1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EDD4-D213-44AC-BEA7-C6F7FB91D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3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学習データにミスがあった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</a:t>
            </a:r>
            <a:r>
              <a:rPr lang="en-US" altLang="ja-JP" dirty="0"/>
              <a:t>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にミスがあった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DD4-D213-44AC-BEA7-C6F7FB91DEDE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6" t="32260" r="49070" b="28676"/>
          <a:stretch/>
        </p:blipFill>
        <p:spPr>
          <a:xfrm>
            <a:off x="4722342" y="2299971"/>
            <a:ext cx="3564818" cy="2343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1" t="32852" r="6838" b="28676"/>
          <a:stretch/>
        </p:blipFill>
        <p:spPr>
          <a:xfrm>
            <a:off x="8376746" y="2315334"/>
            <a:ext cx="3602477" cy="2308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69" y="2068868"/>
            <a:ext cx="950373" cy="95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90" y="3148881"/>
            <a:ext cx="950373" cy="95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90" y="4307928"/>
            <a:ext cx="950373" cy="95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29" y="2068868"/>
            <a:ext cx="950373" cy="95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29" y="3160729"/>
            <a:ext cx="950373" cy="95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30" y="4307881"/>
            <a:ext cx="950373" cy="950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1012054" y="5761608"/>
            <a:ext cx="316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ID</a:t>
            </a:r>
            <a:r>
              <a:rPr kumimoji="1" lang="ja-JP" altLang="en-US" sz="2400" dirty="0" smtClean="0"/>
              <a:t>の向きが反転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15344" y="5560996"/>
            <a:ext cx="316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姿勢が異なる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593319" y="1909707"/>
            <a:ext cx="316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教師データ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072677" y="1929741"/>
            <a:ext cx="316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訓練データ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4826000" y="3469431"/>
            <a:ext cx="3416006" cy="110835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8454070" y="3469431"/>
            <a:ext cx="3416006" cy="110835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5452" y="1671112"/>
            <a:ext cx="316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訓練データ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27691" y="1670327"/>
            <a:ext cx="316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教師データ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52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修正後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DD4-D213-44AC-BEA7-C6F7FB91DEDE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1"/>
          <a:stretch/>
        </p:blipFill>
        <p:spPr>
          <a:xfrm>
            <a:off x="6572663" y="4524564"/>
            <a:ext cx="5498059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0" y="4524564"/>
            <a:ext cx="559117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107767" y="2648000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7767" y="5200904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 9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0" y="1808798"/>
            <a:ext cx="573405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1"/>
          <a:stretch/>
        </p:blipFill>
        <p:spPr>
          <a:xfrm>
            <a:off x="6584322" y="1840775"/>
            <a:ext cx="5486400" cy="1898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77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教師データと訓練データのずれに関して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DD4-D213-44AC-BEA7-C6F7FB91DEDE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/>
          <a:stretch/>
        </p:blipFill>
        <p:spPr>
          <a:xfrm>
            <a:off x="249805" y="1600048"/>
            <a:ext cx="5848350" cy="2903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7" y="1613549"/>
            <a:ext cx="596265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7" y="4635366"/>
            <a:ext cx="1633492" cy="1633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087" y="4635366"/>
            <a:ext cx="1633492" cy="1633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345782" y="959568"/>
            <a:ext cx="407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修正後の</a:t>
            </a:r>
            <a:r>
              <a:rPr kumimoji="1" lang="en-US" altLang="ja-JP" sz="2400" dirty="0" smtClean="0"/>
              <a:t>ID</a:t>
            </a:r>
            <a:r>
              <a:rPr kumimoji="1" lang="ja-JP" altLang="en-US" sz="2400" dirty="0" smtClean="0"/>
              <a:t>０の学習データ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73988" y="5708126"/>
            <a:ext cx="277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AR0_30_100</a:t>
            </a:r>
            <a:r>
              <a:rPr kumimoji="1" lang="ja-JP" altLang="en-US" sz="2400" dirty="0" err="1" smtClean="0"/>
              <a:t>の拡</a:t>
            </a:r>
            <a:r>
              <a:rPr kumimoji="1" lang="ja-JP" altLang="en-US" sz="2400" dirty="0" smtClean="0"/>
              <a:t>大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202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DD4-D213-44AC-BEA7-C6F7FB91DEDE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674614" y="1436314"/>
            <a:ext cx="506546" cy="2017984"/>
            <a:chOff x="5674614" y="1436314"/>
            <a:chExt cx="506546" cy="2017984"/>
          </a:xfrm>
        </p:grpSpPr>
        <p:sp>
          <p:nvSpPr>
            <p:cNvPr id="6" name="正方形/長方形 5"/>
            <p:cNvSpPr/>
            <p:nvPr/>
          </p:nvSpPr>
          <p:spPr>
            <a:xfrm>
              <a:off x="5674614" y="1436314"/>
              <a:ext cx="504496" cy="5044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4614" y="1940810"/>
              <a:ext cx="504496" cy="5044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76664" y="2445306"/>
              <a:ext cx="504496" cy="504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676664" y="2949802"/>
              <a:ext cx="504496" cy="504496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台形 9"/>
          <p:cNvSpPr/>
          <p:nvPr/>
        </p:nvSpPr>
        <p:spPr>
          <a:xfrm rot="5400000">
            <a:off x="3677356" y="4554863"/>
            <a:ext cx="1997849" cy="1266771"/>
          </a:xfrm>
          <a:prstGeom prst="trapezoid">
            <a:avLst>
              <a:gd name="adj" fmla="val 34036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台形 10"/>
          <p:cNvSpPr/>
          <p:nvPr/>
        </p:nvSpPr>
        <p:spPr>
          <a:xfrm rot="16200000" flipH="1">
            <a:off x="5815622" y="4579440"/>
            <a:ext cx="1997849" cy="1266771"/>
          </a:xfrm>
          <a:prstGeom prst="trapezoid">
            <a:avLst>
              <a:gd name="adj" fmla="val 34036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 flipH="1">
            <a:off x="4103607" y="4988193"/>
            <a:ext cx="114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Encorder</a:t>
            </a:r>
            <a:endParaRPr kumimoji="1" lang="ja-JP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6241873" y="4988193"/>
            <a:ext cx="114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kumimoji="1" lang="en-US" altLang="ja-JP" sz="2000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corder</a:t>
            </a:r>
            <a:endParaRPr kumimoji="1" lang="ja-JP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73" y="4607624"/>
            <a:ext cx="306679" cy="116124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579938" y="5748933"/>
            <a:ext cx="30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2000" b="1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DD4-D213-44AC-BEA7-C6F7FB91DEDE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624069" y="4158739"/>
            <a:ext cx="1620000" cy="1997849"/>
            <a:chOff x="3624069" y="4158739"/>
            <a:chExt cx="1620000" cy="1997849"/>
          </a:xfrm>
        </p:grpSpPr>
        <p:sp>
          <p:nvSpPr>
            <p:cNvPr id="10" name="台形 9"/>
            <p:cNvSpPr/>
            <p:nvPr/>
          </p:nvSpPr>
          <p:spPr>
            <a:xfrm rot="5400000">
              <a:off x="3435144" y="4347664"/>
              <a:ext cx="1997849" cy="1620000"/>
            </a:xfrm>
            <a:prstGeom prst="trapezoid">
              <a:avLst>
                <a:gd name="adj" fmla="val 3403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 flipH="1">
              <a:off x="3703923" y="4926832"/>
              <a:ext cx="1460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Encorder</a:t>
              </a:r>
              <a:endParaRPr kumimoji="1" lang="ja-JP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149012" y="4206020"/>
            <a:ext cx="1620000" cy="1997849"/>
            <a:chOff x="6149012" y="4206020"/>
            <a:chExt cx="1620000" cy="1997849"/>
          </a:xfrm>
        </p:grpSpPr>
        <p:sp>
          <p:nvSpPr>
            <p:cNvPr id="11" name="台形 10"/>
            <p:cNvSpPr/>
            <p:nvPr/>
          </p:nvSpPr>
          <p:spPr>
            <a:xfrm rot="16200000" flipH="1">
              <a:off x="5960087" y="4394945"/>
              <a:ext cx="1997849" cy="1620000"/>
            </a:xfrm>
            <a:prstGeom prst="trapezoid">
              <a:avLst>
                <a:gd name="adj" fmla="val 3403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flipH="1">
              <a:off x="6277476" y="4974113"/>
              <a:ext cx="1363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</a:t>
              </a:r>
              <a:r>
                <a:rPr kumimoji="1" lang="en-US" altLang="ja-JP" sz="24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corder</a:t>
              </a:r>
              <a:endParaRPr kumimoji="1" lang="ja-JP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48" y="4598384"/>
            <a:ext cx="306679" cy="116124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587581" y="5739693"/>
            <a:ext cx="30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2000" b="1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96600" y="4303879"/>
            <a:ext cx="1777369" cy="1764324"/>
            <a:chOff x="528776" y="4322119"/>
            <a:chExt cx="1777369" cy="1764324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4" t="49868" r="49841" b="33214"/>
            <a:stretch/>
          </p:blipFill>
          <p:spPr>
            <a:xfrm>
              <a:off x="1431312" y="4323823"/>
              <a:ext cx="874833" cy="8811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33228" r="24878" b="49929"/>
            <a:stretch/>
          </p:blipFill>
          <p:spPr>
            <a:xfrm>
              <a:off x="536193" y="5209255"/>
              <a:ext cx="883380" cy="8771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06" t="33201" r="49814" b="49847"/>
            <a:stretch/>
          </p:blipFill>
          <p:spPr>
            <a:xfrm>
              <a:off x="528776" y="4322119"/>
              <a:ext cx="878844" cy="8828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83" t="49792" r="24795" b="33331"/>
            <a:stretch/>
          </p:blipFill>
          <p:spPr>
            <a:xfrm>
              <a:off x="1417305" y="5207575"/>
              <a:ext cx="887283" cy="8788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2" name="グループ化 21"/>
          <p:cNvGrpSpPr/>
          <p:nvPr/>
        </p:nvGrpSpPr>
        <p:grpSpPr>
          <a:xfrm>
            <a:off x="4829157" y="1578759"/>
            <a:ext cx="1759968" cy="1756117"/>
            <a:chOff x="4925892" y="785500"/>
            <a:chExt cx="2317577" cy="2312506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78" t="16636" r="49841" b="66593"/>
            <a:stretch/>
          </p:blipFill>
          <p:spPr>
            <a:xfrm>
              <a:off x="6095289" y="788674"/>
              <a:ext cx="1148180" cy="1150143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6" r="24878" b="83143"/>
            <a:stretch/>
          </p:blipFill>
          <p:spPr>
            <a:xfrm>
              <a:off x="4925892" y="1941993"/>
              <a:ext cx="1160289" cy="1156013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34" r="49901" b="83136"/>
            <a:stretch/>
          </p:blipFill>
          <p:spPr>
            <a:xfrm>
              <a:off x="4925892" y="785500"/>
              <a:ext cx="1152018" cy="1156493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86" t="16612" r="24935" b="66548"/>
            <a:stretch/>
          </p:blipFill>
          <p:spPr>
            <a:xfrm>
              <a:off x="6086181" y="1943100"/>
              <a:ext cx="1157288" cy="1154906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</p:grpSp>
      <p:grpSp>
        <p:nvGrpSpPr>
          <p:cNvPr id="59" name="グループ化 58"/>
          <p:cNvGrpSpPr/>
          <p:nvPr/>
        </p:nvGrpSpPr>
        <p:grpSpPr>
          <a:xfrm>
            <a:off x="9231323" y="4405584"/>
            <a:ext cx="1752222" cy="1750373"/>
            <a:chOff x="9232601" y="4298640"/>
            <a:chExt cx="1752222" cy="1750373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1" t="83187" r="49841" b="-34"/>
            <a:stretch/>
          </p:blipFill>
          <p:spPr>
            <a:xfrm>
              <a:off x="10107434" y="4299465"/>
              <a:ext cx="877389" cy="877417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6" t="66562" r="24878" b="16691"/>
            <a:stretch/>
          </p:blipFill>
          <p:spPr>
            <a:xfrm>
              <a:off x="9232601" y="5176882"/>
              <a:ext cx="881124" cy="872131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35" t="66543" r="49809" b="16679"/>
            <a:stretch/>
          </p:blipFill>
          <p:spPr>
            <a:xfrm>
              <a:off x="9235715" y="4298640"/>
              <a:ext cx="878010" cy="873782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7" t="83118" r="25030" b="105"/>
            <a:stretch/>
          </p:blipFill>
          <p:spPr>
            <a:xfrm>
              <a:off x="10107434" y="5175232"/>
              <a:ext cx="873781" cy="873781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</p:grpSp>
      <p:cxnSp>
        <p:nvCxnSpPr>
          <p:cNvPr id="34" name="直線矢印コネクタ 33"/>
          <p:cNvCxnSpPr/>
          <p:nvPr/>
        </p:nvCxnSpPr>
        <p:spPr>
          <a:xfrm>
            <a:off x="2750467" y="5157664"/>
            <a:ext cx="862751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7929579" y="5280771"/>
            <a:ext cx="10265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640264" y="2401575"/>
            <a:ext cx="2905103" cy="11024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880695" y="2412599"/>
            <a:ext cx="15797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1618333" y="2401575"/>
            <a:ext cx="21931" cy="163320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10107434" y="2965142"/>
            <a:ext cx="0" cy="12056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8792299" y="2028626"/>
            <a:ext cx="2574525" cy="807868"/>
            <a:chOff x="8948691" y="2015231"/>
            <a:chExt cx="2574525" cy="807868"/>
          </a:xfrm>
        </p:grpSpPr>
        <p:pic>
          <p:nvPicPr>
            <p:cNvPr id="1026" name="Picture 2" descr="\begin{align*}&#10;\label{sonsitu}&#10;L= \sum_{i}\left\|x_{i}-x_{i}^{\prime}\right\|_{2}&#10;\end{eqnarray}&#10;\end{align*}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2495" y="2112331"/>
              <a:ext cx="2266941" cy="607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正方形/長方形 47"/>
            <p:cNvSpPr/>
            <p:nvPr/>
          </p:nvSpPr>
          <p:spPr>
            <a:xfrm>
              <a:off x="8948691" y="2015231"/>
              <a:ext cx="2574525" cy="807868"/>
            </a:xfrm>
            <a:prstGeom prst="rect">
              <a:avLst/>
            </a:prstGeom>
            <a:noFill/>
            <a:ln w="28575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618699" y="3901614"/>
            <a:ext cx="6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ja-JP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90976" y="1197710"/>
            <a:ext cx="6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ja-JP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144443" y="4006299"/>
            <a:ext cx="6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kumimoji="1" lang="ja-JP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561110" y="1975889"/>
            <a:ext cx="192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姿勢が対応</a:t>
            </a:r>
            <a:endParaRPr kumimoji="1" lang="ja-JP" altLang="en-US" sz="2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764427" y="1660426"/>
            <a:ext cx="263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損失誤差の最小化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784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624069" y="4158739"/>
            <a:ext cx="1620000" cy="1997849"/>
            <a:chOff x="3624069" y="4158739"/>
            <a:chExt cx="1620000" cy="1997849"/>
          </a:xfrm>
        </p:grpSpPr>
        <p:sp>
          <p:nvSpPr>
            <p:cNvPr id="10" name="台形 9"/>
            <p:cNvSpPr/>
            <p:nvPr/>
          </p:nvSpPr>
          <p:spPr>
            <a:xfrm rot="5400000">
              <a:off x="3435144" y="4347664"/>
              <a:ext cx="1997849" cy="1620000"/>
            </a:xfrm>
            <a:prstGeom prst="trapezoid">
              <a:avLst>
                <a:gd name="adj" fmla="val 3403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 flipH="1">
              <a:off x="3703923" y="4926832"/>
              <a:ext cx="1460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ja-JP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149012" y="4206020"/>
            <a:ext cx="1620000" cy="1997849"/>
            <a:chOff x="6149012" y="4206020"/>
            <a:chExt cx="1620000" cy="1997849"/>
          </a:xfrm>
        </p:grpSpPr>
        <p:sp>
          <p:nvSpPr>
            <p:cNvPr id="11" name="台形 10"/>
            <p:cNvSpPr/>
            <p:nvPr/>
          </p:nvSpPr>
          <p:spPr>
            <a:xfrm rot="16200000" flipH="1">
              <a:off x="5960087" y="4394945"/>
              <a:ext cx="1997849" cy="1620000"/>
            </a:xfrm>
            <a:prstGeom prst="trapezoid">
              <a:avLst>
                <a:gd name="adj" fmla="val 3403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flipH="1">
              <a:off x="6277476" y="4974113"/>
              <a:ext cx="1363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</a:t>
              </a:r>
              <a:r>
                <a:rPr kumimoji="1" lang="en-US" altLang="ja-JP" sz="2400" dirty="0" smtClean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coder</a:t>
              </a:r>
              <a:endParaRPr kumimoji="1" lang="ja-JP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68" y="4598384"/>
            <a:ext cx="306679" cy="116124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565068" y="5739693"/>
            <a:ext cx="30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2000" b="1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2618913" y="5206598"/>
            <a:ext cx="862751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564034" y="2401575"/>
            <a:ext cx="2905103" cy="11024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880695" y="2412599"/>
            <a:ext cx="15797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1553069" y="2412599"/>
            <a:ext cx="21931" cy="163320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9898450" y="2953064"/>
            <a:ext cx="0" cy="12056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8601176" y="2050550"/>
            <a:ext cx="2574525" cy="807868"/>
            <a:chOff x="8948691" y="2015231"/>
            <a:chExt cx="2574525" cy="807868"/>
          </a:xfrm>
        </p:grpSpPr>
        <p:pic>
          <p:nvPicPr>
            <p:cNvPr id="1026" name="Picture 2" descr="\begin{align*}&#10;\label{sonsitu}&#10;L= \sum_{i}\left\|x_{i}-x_{i}^{\prime}\right\|_{2}&#10;\end{eqnarray}&#10;\end{align*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2495" y="2112331"/>
              <a:ext cx="2266941" cy="607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正方形/長方形 47"/>
            <p:cNvSpPr/>
            <p:nvPr/>
          </p:nvSpPr>
          <p:spPr>
            <a:xfrm>
              <a:off x="8948691" y="2015231"/>
              <a:ext cx="2574525" cy="807868"/>
            </a:xfrm>
            <a:prstGeom prst="rect">
              <a:avLst/>
            </a:prstGeom>
            <a:noFill/>
            <a:ln w="28575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535455" y="3773167"/>
            <a:ext cx="6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ja-JP" altLang="en-US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26914" y="1113254"/>
            <a:ext cx="6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ja-JP" altLang="en-US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872181" y="3836823"/>
            <a:ext cx="6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kumimoji="1" lang="ja-JP" altLang="en-US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402817" y="1973984"/>
            <a:ext cx="260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姿勢が対応</a:t>
            </a:r>
            <a:endParaRPr kumimoji="1" lang="ja-JP" altLang="en-US" sz="28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020179" y="1636474"/>
            <a:ext cx="375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損失誤差の最小化</a:t>
            </a:r>
            <a:endParaRPr kumimoji="1" lang="ja-JP" altLang="en-US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7" y="4272568"/>
            <a:ext cx="1883846" cy="18647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14" y="1611215"/>
            <a:ext cx="1871187" cy="18648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834" y="4323959"/>
            <a:ext cx="1871208" cy="1864800"/>
          </a:xfrm>
          <a:prstGeom prst="rect">
            <a:avLst/>
          </a:prstGeom>
        </p:spPr>
      </p:pic>
      <p:cxnSp>
        <p:nvCxnSpPr>
          <p:cNvPr id="44" name="直線矢印コネクタ 43"/>
          <p:cNvCxnSpPr/>
          <p:nvPr/>
        </p:nvCxnSpPr>
        <p:spPr>
          <a:xfrm>
            <a:off x="7929548" y="5269005"/>
            <a:ext cx="862751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4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624069" y="4158739"/>
            <a:ext cx="1620000" cy="1997849"/>
            <a:chOff x="3624069" y="4158739"/>
            <a:chExt cx="1620000" cy="1997849"/>
          </a:xfrm>
        </p:grpSpPr>
        <p:sp>
          <p:nvSpPr>
            <p:cNvPr id="10" name="台形 9"/>
            <p:cNvSpPr/>
            <p:nvPr/>
          </p:nvSpPr>
          <p:spPr>
            <a:xfrm rot="5400000">
              <a:off x="3435144" y="4347664"/>
              <a:ext cx="1997849" cy="1620000"/>
            </a:xfrm>
            <a:prstGeom prst="trapezoid">
              <a:avLst>
                <a:gd name="adj" fmla="val 3403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 flipH="1">
              <a:off x="3703923" y="4926832"/>
              <a:ext cx="1460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ja-JP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149012" y="4206020"/>
            <a:ext cx="1620000" cy="1997849"/>
            <a:chOff x="6149012" y="4206020"/>
            <a:chExt cx="1620000" cy="1997849"/>
          </a:xfrm>
        </p:grpSpPr>
        <p:sp>
          <p:nvSpPr>
            <p:cNvPr id="11" name="台形 10"/>
            <p:cNvSpPr/>
            <p:nvPr/>
          </p:nvSpPr>
          <p:spPr>
            <a:xfrm rot="16200000" flipH="1">
              <a:off x="5960087" y="4394945"/>
              <a:ext cx="1997849" cy="1620000"/>
            </a:xfrm>
            <a:prstGeom prst="trapezoid">
              <a:avLst>
                <a:gd name="adj" fmla="val 3403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flipH="1">
              <a:off x="6195419" y="4974113"/>
              <a:ext cx="1445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</a:t>
              </a:r>
              <a:r>
                <a:rPr kumimoji="1" lang="en-US" altLang="ja-JP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coder</a:t>
              </a:r>
              <a:endParaRPr kumimoji="1" lang="ja-JP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00" y="4577040"/>
            <a:ext cx="306679" cy="116124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516920" y="5683400"/>
            <a:ext cx="37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600" b="1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2618913" y="5206598"/>
            <a:ext cx="862751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564034" y="2401575"/>
            <a:ext cx="2905103" cy="11024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880695" y="2412599"/>
            <a:ext cx="1206862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1553069" y="2412599"/>
            <a:ext cx="21931" cy="163320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9898450" y="2953064"/>
            <a:ext cx="0" cy="12056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535455" y="3773167"/>
            <a:ext cx="6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ja-JP" altLang="en-US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26914" y="1113254"/>
            <a:ext cx="6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ja-JP" altLang="en-US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872181" y="3836823"/>
            <a:ext cx="6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kumimoji="1" lang="ja-JP" altLang="en-US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418823" y="1958840"/>
            <a:ext cx="260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chemeClr val="tx1">
                    <a:lumMod val="50000"/>
                  </a:schemeClr>
                </a:solidFill>
              </a:rPr>
              <a:t>姿勢が対応</a:t>
            </a:r>
            <a:endParaRPr kumimoji="1" lang="ja-JP" alt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7" y="4272568"/>
            <a:ext cx="1883846" cy="18647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10" y="1623733"/>
            <a:ext cx="1871187" cy="18648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834" y="4323959"/>
            <a:ext cx="1871208" cy="1864800"/>
          </a:xfrm>
          <a:prstGeom prst="rect">
            <a:avLst/>
          </a:prstGeom>
        </p:spPr>
      </p:pic>
      <p:cxnSp>
        <p:nvCxnSpPr>
          <p:cNvPr id="44" name="直線矢印コネクタ 43"/>
          <p:cNvCxnSpPr/>
          <p:nvPr/>
        </p:nvCxnSpPr>
        <p:spPr>
          <a:xfrm>
            <a:off x="7929548" y="5269005"/>
            <a:ext cx="862751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8129748" y="2090717"/>
            <a:ext cx="3464133" cy="779737"/>
            <a:chOff x="8407001" y="2011706"/>
            <a:chExt cx="3464133" cy="779737"/>
          </a:xfrm>
        </p:grpSpPr>
        <p:sp>
          <p:nvSpPr>
            <p:cNvPr id="58" name="テキスト ボックス 57"/>
            <p:cNvSpPr txBox="1"/>
            <p:nvPr/>
          </p:nvSpPr>
          <p:spPr>
            <a:xfrm>
              <a:off x="8407001" y="2137987"/>
              <a:ext cx="3464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 smtClean="0"/>
                <a:t>損失誤差の最小化</a:t>
              </a:r>
              <a:endParaRPr kumimoji="1" lang="ja-JP" altLang="en-US" sz="3200" dirty="0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8460419" y="2011706"/>
              <a:ext cx="3364636" cy="779737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54544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8">
  <a:themeElements>
    <a:clrScheme name="ユーザー定義 8">
      <a:dk1>
        <a:srgbClr val="4D4D4D"/>
      </a:dk1>
      <a:lt1>
        <a:srgbClr val="F2F2F2"/>
      </a:lt1>
      <a:dk2>
        <a:srgbClr val="1F497D"/>
      </a:dk2>
      <a:lt2>
        <a:srgbClr val="EEECE1"/>
      </a:lt2>
      <a:accent1>
        <a:srgbClr val="B12128"/>
      </a:accent1>
      <a:accent2>
        <a:srgbClr val="243DA8"/>
      </a:accent2>
      <a:accent3>
        <a:srgbClr val="4D864A"/>
      </a:accent3>
      <a:accent4>
        <a:srgbClr val="5C4676"/>
      </a:accent4>
      <a:accent5>
        <a:srgbClr val="308298"/>
      </a:accent5>
      <a:accent6>
        <a:srgbClr val="EC700A"/>
      </a:accent6>
      <a:hlink>
        <a:srgbClr val="CC0000"/>
      </a:hlink>
      <a:folHlink>
        <a:srgbClr val="7E007E"/>
      </a:folHlink>
    </a:clrScheme>
    <a:fontScheme name="メイリオ＋segoeUIの最強コンビネーション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テーマ8" id="{6944B8E8-F9A8-47E5-BB05-B0F8ABBE5EF4}" vid="{30E2E27B-9EB2-46BC-8E15-8919FCA98B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22418</TotalTime>
  <Words>118</Words>
  <Application>Microsoft Office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游ゴシック</vt:lpstr>
      <vt:lpstr>Arial</vt:lpstr>
      <vt:lpstr>Segoe UI</vt:lpstr>
      <vt:lpstr>Times New Roman</vt:lpstr>
      <vt:lpstr>テーマ8</vt:lpstr>
      <vt:lpstr>学習データにミスがあった</vt:lpstr>
      <vt:lpstr>修正後</vt:lpstr>
      <vt:lpstr>教師データと訓練データのずれに関して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ARマーカの検出</dc:title>
  <dc:creator>榎元 洋平</dc:creator>
  <cp:lastModifiedBy>榎元 洋平</cp:lastModifiedBy>
  <cp:revision>908</cp:revision>
  <dcterms:created xsi:type="dcterms:W3CDTF">2020-12-21T04:52:15Z</dcterms:created>
  <dcterms:modified xsi:type="dcterms:W3CDTF">2021-11-25T16:42:03Z</dcterms:modified>
</cp:coreProperties>
</file>