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85" d="100"/>
          <a:sy n="85" d="100"/>
        </p:scale>
        <p:origin x="-3048" y="-32"/>
      </p:cViewPr>
      <p:guideLst>
        <p:guide orient="horz" pos="2880"/>
        <p:guide pos="21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156B-0202-3749-80E7-8F6EECE10F5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468-D84E-3748-B75C-DDBDC1CA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97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156B-0202-3749-80E7-8F6EECE10F5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468-D84E-3748-B75C-DDBDC1CA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6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156B-0202-3749-80E7-8F6EECE10F5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468-D84E-3748-B75C-DDBDC1CA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6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156B-0202-3749-80E7-8F6EECE10F5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468-D84E-3748-B75C-DDBDC1CA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6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156B-0202-3749-80E7-8F6EECE10F5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468-D84E-3748-B75C-DDBDC1CA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6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156B-0202-3749-80E7-8F6EECE10F5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468-D84E-3748-B75C-DDBDC1CA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5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156B-0202-3749-80E7-8F6EECE10F5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468-D84E-3748-B75C-DDBDC1CA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156B-0202-3749-80E7-8F6EECE10F5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468-D84E-3748-B75C-DDBDC1CA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6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156B-0202-3749-80E7-8F6EECE10F5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468-D84E-3748-B75C-DDBDC1CA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8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156B-0202-3749-80E7-8F6EECE10F5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468-D84E-3748-B75C-DDBDC1CA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156B-0202-3749-80E7-8F6EECE10F5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FC468-D84E-3748-B75C-DDBDC1CA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9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F156B-0202-3749-80E7-8F6EECE10F5F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FC468-D84E-3748-B75C-DDBDC1CA9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9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9696" y="575242"/>
            <a:ext cx="342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ato Regular"/>
                <a:cs typeface="Lato Regular"/>
              </a:rPr>
              <a:t>The Data Family Tree</a:t>
            </a:r>
            <a:endParaRPr lang="en-US" sz="2400" dirty="0">
              <a:latin typeface="Lato Regular"/>
              <a:cs typeface="Lato Regular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40754" y="1417284"/>
            <a:ext cx="2119343" cy="8614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 Regular"/>
                <a:cs typeface="Lato Regular"/>
              </a:rPr>
              <a:t>Data:</a:t>
            </a:r>
          </a:p>
          <a:p>
            <a:pPr algn="ctr"/>
            <a:r>
              <a:rPr lang="en-US" dirty="0">
                <a:latin typeface="Lato Regular"/>
                <a:cs typeface="Lato Regular"/>
              </a:rPr>
              <a:t>n</a:t>
            </a:r>
            <a:r>
              <a:rPr lang="en-US" dirty="0" smtClean="0">
                <a:latin typeface="Lato Regular"/>
                <a:cs typeface="Lato Regular"/>
              </a:rPr>
              <a:t>umbers with a context</a:t>
            </a:r>
            <a:endParaRPr lang="en-US" dirty="0">
              <a:latin typeface="Lato Regular"/>
              <a:cs typeface="Lato Regular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01459" y="2790731"/>
            <a:ext cx="2197933" cy="14550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 Regular"/>
                <a:cs typeface="Lato Regular"/>
              </a:rPr>
              <a:t>Variable:</a:t>
            </a:r>
          </a:p>
          <a:p>
            <a:pPr algn="ctr"/>
            <a:r>
              <a:rPr lang="en-US" dirty="0">
                <a:latin typeface="Lato Regular"/>
                <a:cs typeface="Lato Regular"/>
              </a:rPr>
              <a:t>c</a:t>
            </a:r>
            <a:r>
              <a:rPr lang="en-US" dirty="0" smtClean="0">
                <a:latin typeface="Lato Regular"/>
                <a:cs typeface="Lato Regular"/>
              </a:rPr>
              <a:t>haracteristic of an individual</a:t>
            </a:r>
            <a:endParaRPr lang="en-US" dirty="0">
              <a:latin typeface="Lato Regular"/>
              <a:cs typeface="Lato Regular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10663" y="4841977"/>
            <a:ext cx="2708566" cy="8614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 Regular"/>
                <a:cs typeface="Lato Regular"/>
              </a:rPr>
              <a:t>Quantitative variable: </a:t>
            </a:r>
            <a:br>
              <a:rPr lang="en-US" dirty="0" smtClean="0">
                <a:latin typeface="Lato Regular"/>
                <a:cs typeface="Lato Regular"/>
              </a:rPr>
            </a:br>
            <a:r>
              <a:rPr lang="en-US" dirty="0" smtClean="0">
                <a:latin typeface="Lato Regular"/>
                <a:cs typeface="Lato Regular"/>
              </a:rPr>
              <a:t>inherently numerical characteristic</a:t>
            </a:r>
            <a:endParaRPr lang="en-US" dirty="0">
              <a:latin typeface="Lato Regular"/>
              <a:cs typeface="Lato Regular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63781" y="4841977"/>
            <a:ext cx="2708566" cy="12141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 Regular"/>
                <a:cs typeface="Lato Regular"/>
              </a:rPr>
              <a:t>Categorical variable: </a:t>
            </a:r>
            <a:br>
              <a:rPr lang="en-US" dirty="0" smtClean="0">
                <a:latin typeface="Lato Regular"/>
                <a:cs typeface="Lato Regular"/>
              </a:rPr>
            </a:br>
            <a:r>
              <a:rPr lang="en-US" dirty="0" smtClean="0">
                <a:latin typeface="Lato Regular"/>
                <a:cs typeface="Lato Regular"/>
              </a:rPr>
              <a:t>characteristics fall into two or more categories</a:t>
            </a:r>
            <a:endParaRPr lang="en-US" dirty="0">
              <a:latin typeface="Lato Regular"/>
              <a:cs typeface="Lato Regular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963781" y="6634918"/>
            <a:ext cx="2708566" cy="12141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ato Regular"/>
                <a:cs typeface="Lato Regular"/>
              </a:rPr>
              <a:t>Binary variable: </a:t>
            </a:r>
            <a:br>
              <a:rPr lang="en-US" dirty="0" smtClean="0">
                <a:latin typeface="Lato Regular"/>
                <a:cs typeface="Lato Regular"/>
              </a:rPr>
            </a:br>
            <a:r>
              <a:rPr lang="en-US" dirty="0" smtClean="0">
                <a:latin typeface="Lato Regular"/>
                <a:cs typeface="Lato Regular"/>
              </a:rPr>
              <a:t>categorical variable with just 2 categories</a:t>
            </a:r>
            <a:endParaRPr lang="en-US" dirty="0">
              <a:latin typeface="Lato Regular"/>
              <a:cs typeface="Lato Regular"/>
            </a:endParaRPr>
          </a:p>
        </p:txBody>
      </p:sp>
      <p:cxnSp>
        <p:nvCxnSpPr>
          <p:cNvPr id="16" name="Elbow Connector 15"/>
          <p:cNvCxnSpPr>
            <a:stCxn id="9" idx="0"/>
            <a:endCxn id="7" idx="2"/>
          </p:cNvCxnSpPr>
          <p:nvPr/>
        </p:nvCxnSpPr>
        <p:spPr>
          <a:xfrm rot="16200000" flipV="1">
            <a:off x="4061168" y="3585081"/>
            <a:ext cx="596154" cy="191763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0"/>
            <a:endCxn id="7" idx="2"/>
          </p:cNvCxnSpPr>
          <p:nvPr/>
        </p:nvCxnSpPr>
        <p:spPr>
          <a:xfrm rot="5400000" flipH="1" flipV="1">
            <a:off x="2234609" y="3676160"/>
            <a:ext cx="596154" cy="17354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10" idx="0"/>
          </p:cNvCxnSpPr>
          <p:nvPr/>
        </p:nvCxnSpPr>
        <p:spPr>
          <a:xfrm>
            <a:off x="5318064" y="6056157"/>
            <a:ext cx="0" cy="57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2"/>
            <a:endCxn id="7" idx="0"/>
          </p:cNvCxnSpPr>
          <p:nvPr/>
        </p:nvCxnSpPr>
        <p:spPr>
          <a:xfrm>
            <a:off x="3400426" y="2278732"/>
            <a:ext cx="0" cy="511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10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Kalamazoo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Nordmoe</dc:creator>
  <cp:lastModifiedBy>Eric Nordmoe</cp:lastModifiedBy>
  <cp:revision>3</cp:revision>
  <dcterms:created xsi:type="dcterms:W3CDTF">2014-08-27T14:24:16Z</dcterms:created>
  <dcterms:modified xsi:type="dcterms:W3CDTF">2014-08-27T14:40:33Z</dcterms:modified>
</cp:coreProperties>
</file>