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5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ACD32-BB4B-4A9C-9D19-C9F688279D08}" v="65" dt="2022-12-04T06:07:09.035"/>
    <p1510:client id="{979BE278-61F9-B74B-867E-0CBF30072534}" v="7" dt="2022-12-05T04:46:32.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85" autoAdjust="0"/>
    <p:restoredTop sz="94660"/>
  </p:normalViewPr>
  <p:slideViewPr>
    <p:cSldViewPr snapToGrid="0">
      <p:cViewPr varScale="1">
        <p:scale>
          <a:sx n="111" d="100"/>
          <a:sy n="111"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1008-2278-9519-CEA7-7BD127764A9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8152E-BDA9-88B8-F0B8-EA18E42F7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CE3DC87-8D0A-F0BD-7B68-E6D77F48B97C}"/>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BA771A4A-4C85-179B-9246-B752A1583B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08B165A-4AF7-065E-25B8-B71A75FC931F}"/>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35970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CC2F-4108-F7A9-477C-8D92A6BBA1E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FCB233C-9C88-42E6-56C2-1C081EE6A97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635180C-361B-30F5-272E-A80B22A9AAD2}"/>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4418D7FD-52B9-9695-F427-CF27D1C506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5BC884A-95FF-77DE-F2CD-F19D6BC11060}"/>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240084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5ED79-A667-6B4D-2245-B1430B40FD0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665CFA8-BC1F-CB9B-2339-4D376344A19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E502681-E72A-344C-E8D0-45D8BEF8CAF9}"/>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077FB639-6D77-97A2-08DC-31AB1A12C2F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2B481A-D279-F17C-E9C0-3BD655831A7F}"/>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423886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6C41-735F-1566-8BD2-2A820FAD702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EF3DA7-10A4-D156-9720-C4F5D133D9C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24FD171-2E65-9480-7668-1E64057FDBAF}"/>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2B9241B4-8815-F10E-FFB6-C42A0038336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00B3D45-7FBC-5284-FE56-3DB43C0AACA4}"/>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39243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9124-C831-AE71-50F7-20410ECBF60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A6316FF-92FC-C826-5A6C-2C7FCD799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C5D7BE8-2224-C089-72C2-8A8F0CFBDD64}"/>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D372843A-78C2-7E24-1636-8AAF4FDC12C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D628C26-15DD-2A3B-88CE-D301B46B1AEA}"/>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12854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F000-E84B-E1B7-02A9-B519CC4B355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607B4A-D242-0FEA-A02B-E8B6C010560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61D7410-9230-327D-3883-4262AE7CE8D4}"/>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7978A7E-7EBB-C276-3265-EDDC8A3E1F8D}"/>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6" name="Footer Placeholder 5">
            <a:extLst>
              <a:ext uri="{FF2B5EF4-FFF2-40B4-BE49-F238E27FC236}">
                <a16:creationId xmlns:a16="http://schemas.microsoft.com/office/drawing/2014/main" id="{634EE2F4-C809-3A89-A8D1-C2F214D7B3F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B46AE78-31F8-8BF4-A6F5-9E6131CC53C0}"/>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283075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B740-7FE4-964E-303A-CD9855E09AA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DCF0DA-F718-2F3D-5426-DA0313D37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01E9704-076E-265D-86DA-B7F1FEB0F74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ED0BE3C-C003-7090-2952-079126E9B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7308C57-EC50-6E9E-B991-1C6A19DD36E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6A426E1-0342-D031-33FD-579EA3E64996}"/>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8" name="Footer Placeholder 7">
            <a:extLst>
              <a:ext uri="{FF2B5EF4-FFF2-40B4-BE49-F238E27FC236}">
                <a16:creationId xmlns:a16="http://schemas.microsoft.com/office/drawing/2014/main" id="{E4A5377A-77BA-54E7-9C3B-EDD57B398C1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E3E1F89-08FC-29CD-C0BF-161471813E37}"/>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14189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43E4-0081-148C-E6F0-69E81A9C755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E4F6BC5-A87D-F41E-F950-CD4F2FD59BAD}"/>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4" name="Footer Placeholder 3">
            <a:extLst>
              <a:ext uri="{FF2B5EF4-FFF2-40B4-BE49-F238E27FC236}">
                <a16:creationId xmlns:a16="http://schemas.microsoft.com/office/drawing/2014/main" id="{8ABE3752-D3B5-8279-8FA7-1C2E10B421E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043EB01-6818-AE47-6F09-3B382042C618}"/>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66231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5A7E8-4F67-890F-2DB0-C3D8B8BB9C3B}"/>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3" name="Footer Placeholder 2">
            <a:extLst>
              <a:ext uri="{FF2B5EF4-FFF2-40B4-BE49-F238E27FC236}">
                <a16:creationId xmlns:a16="http://schemas.microsoft.com/office/drawing/2014/main" id="{BB33174E-BF59-2D9C-CB0B-B0E3BD589CB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E733720-11E6-3D16-7670-381B9B729D2E}"/>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173968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B69F-D808-E9A6-47E6-788FC8C86BE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498C630-F69C-C595-DFD7-3A34118D7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16F99102-8CF1-5055-4EA0-A44BD94A4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A523834-735D-E611-C07A-B0732F8229E4}"/>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6" name="Footer Placeholder 5">
            <a:extLst>
              <a:ext uri="{FF2B5EF4-FFF2-40B4-BE49-F238E27FC236}">
                <a16:creationId xmlns:a16="http://schemas.microsoft.com/office/drawing/2014/main" id="{ED406C00-37C1-3F4D-1046-3DF0562A87F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8DF39D3-BDDC-1DD9-2C23-79C9954BAFC4}"/>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25948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76DF-8573-929F-DC26-108263575A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3CCAC9F-0F8B-9E14-4010-5CFABF448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375E1BC-3CE2-D5AE-B019-01C42FCC0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8B116C7-6140-A1E8-BC10-8D76BB6C6140}"/>
              </a:ext>
            </a:extLst>
          </p:cNvPr>
          <p:cNvSpPr>
            <a:spLocks noGrp="1"/>
          </p:cNvSpPr>
          <p:nvPr>
            <p:ph type="dt" sz="half" idx="10"/>
          </p:nvPr>
        </p:nvSpPr>
        <p:spPr/>
        <p:txBody>
          <a:bodyPr/>
          <a:lstStyle/>
          <a:p>
            <a:fld id="{E5CB58DE-37AE-43AC-B5BF-29060EBDC1E1}" type="datetimeFigureOut">
              <a:rPr lang="zh-CN" altLang="en-US" smtClean="0"/>
              <a:t>2022/12/6</a:t>
            </a:fld>
            <a:endParaRPr lang="zh-CN" altLang="en-US"/>
          </a:p>
        </p:txBody>
      </p:sp>
      <p:sp>
        <p:nvSpPr>
          <p:cNvPr id="6" name="Footer Placeholder 5">
            <a:extLst>
              <a:ext uri="{FF2B5EF4-FFF2-40B4-BE49-F238E27FC236}">
                <a16:creationId xmlns:a16="http://schemas.microsoft.com/office/drawing/2014/main" id="{07FE471C-FAF7-ABD6-2FC7-515E1C59F41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F4D5B7B-7EB7-BA5E-126E-929A85B0EA70}"/>
              </a:ext>
            </a:extLst>
          </p:cNvPr>
          <p:cNvSpPr>
            <a:spLocks noGrp="1"/>
          </p:cNvSpPr>
          <p:nvPr>
            <p:ph type="sldNum" sz="quarter" idx="12"/>
          </p:nvPr>
        </p:nvSpPr>
        <p:spPr/>
        <p:txBody>
          <a:body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263803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4A008-8A0C-F315-DF6A-6DA5D8B4B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2445754-1AFF-0982-E6B0-DB1542B28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6F5EE3C-B230-3419-7984-75CB01A69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B58DE-37AE-43AC-B5BF-29060EBDC1E1}" type="datetimeFigureOut">
              <a:rPr lang="zh-CN" altLang="en-US" smtClean="0"/>
              <a:t>2022/12/6</a:t>
            </a:fld>
            <a:endParaRPr lang="zh-CN" altLang="en-US"/>
          </a:p>
        </p:txBody>
      </p:sp>
      <p:sp>
        <p:nvSpPr>
          <p:cNvPr id="5" name="Footer Placeholder 4">
            <a:extLst>
              <a:ext uri="{FF2B5EF4-FFF2-40B4-BE49-F238E27FC236}">
                <a16:creationId xmlns:a16="http://schemas.microsoft.com/office/drawing/2014/main" id="{1BFE7528-7C5C-2408-3894-C356B8E43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DE7663F-6578-28CA-6764-DDCBC31A7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BE49A-F495-42B1-8424-85D4D7F5577A}" type="slidenum">
              <a:rPr lang="zh-CN" altLang="en-US" smtClean="0"/>
              <a:t>‹#›</a:t>
            </a:fld>
            <a:endParaRPr lang="zh-CN" altLang="en-US"/>
          </a:p>
        </p:txBody>
      </p:sp>
    </p:spTree>
    <p:extLst>
      <p:ext uri="{BB962C8B-B14F-4D97-AF65-F5344CB8AC3E}">
        <p14:creationId xmlns:p14="http://schemas.microsoft.com/office/powerpoint/2010/main" val="365288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orkspace.jianguoyun.com/inbox/collect/202c91b748824af0ba8788ba88be4250/submitv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6D8B-A41D-A3DD-2163-3838D6837325}"/>
              </a:ext>
            </a:extLst>
          </p:cNvPr>
          <p:cNvSpPr>
            <a:spLocks noGrp="1"/>
          </p:cNvSpPr>
          <p:nvPr>
            <p:ph type="ctrTitle"/>
          </p:nvPr>
        </p:nvSpPr>
        <p:spPr>
          <a:xfrm>
            <a:off x="1524000" y="1456470"/>
            <a:ext cx="9144000" cy="2387600"/>
          </a:xfrm>
        </p:spPr>
        <p:txBody>
          <a:bodyPr/>
          <a:lstStyle/>
          <a:p>
            <a:r>
              <a:rPr lang="en-US" altLang="zh-CN" b="1" i="0" dirty="0">
                <a:solidFill>
                  <a:srgbClr val="000000"/>
                </a:solidFill>
                <a:effectLst/>
              </a:rPr>
              <a:t>Lab: file system</a:t>
            </a:r>
            <a:br>
              <a:rPr lang="en-US" altLang="zh-CN" b="1" i="0" dirty="0">
                <a:solidFill>
                  <a:srgbClr val="000000"/>
                </a:solidFill>
                <a:effectLst/>
                <a:latin typeface="Times New Roman" panose="02020603050405020304" pitchFamily="18" charset="0"/>
              </a:rPr>
            </a:br>
            <a:endParaRPr lang="zh-CN" altLang="en-US" dirty="0"/>
          </a:p>
        </p:txBody>
      </p:sp>
      <p:sp>
        <p:nvSpPr>
          <p:cNvPr id="3" name="Subtitle 2">
            <a:extLst>
              <a:ext uri="{FF2B5EF4-FFF2-40B4-BE49-F238E27FC236}">
                <a16:creationId xmlns:a16="http://schemas.microsoft.com/office/drawing/2014/main" id="{02E2D266-52BE-3815-49CA-751969AB4AAC}"/>
              </a:ext>
            </a:extLst>
          </p:cNvPr>
          <p:cNvSpPr>
            <a:spLocks noGrp="1"/>
          </p:cNvSpPr>
          <p:nvPr>
            <p:ph type="subTitle" idx="1"/>
          </p:nvPr>
        </p:nvSpPr>
        <p:spPr>
          <a:xfrm>
            <a:off x="1524000" y="3745768"/>
            <a:ext cx="9144000" cy="1655762"/>
          </a:xfrm>
        </p:spPr>
        <p:txBody>
          <a:bodyPr/>
          <a:lstStyle/>
          <a:p>
            <a:r>
              <a:rPr lang="en-US" altLang="zh-CN" dirty="0"/>
              <a:t>2022.12.06</a:t>
            </a:r>
            <a:endParaRPr lang="zh-CN" altLang="en-US" dirty="0"/>
          </a:p>
        </p:txBody>
      </p:sp>
    </p:spTree>
    <p:extLst>
      <p:ext uri="{BB962C8B-B14F-4D97-AF65-F5344CB8AC3E}">
        <p14:creationId xmlns:p14="http://schemas.microsoft.com/office/powerpoint/2010/main" val="66301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Symbolic links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605374" y="1690688"/>
            <a:ext cx="10748426" cy="373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Implement the </a:t>
            </a:r>
            <a:r>
              <a:rPr lang="en-US" altLang="zh-CN" sz="2000" dirty="0" err="1"/>
              <a:t>symlink</a:t>
            </a:r>
            <a:r>
              <a:rPr lang="en-US" altLang="zh-CN" sz="2000" dirty="0"/>
              <a:t>(target, path) system call to create a new symbolic link at path that refers to target. Note that target does not need to exist for the system call to succeed. You will need to choose somewhere to store the target path of a symbolic link, for example, in the </a:t>
            </a:r>
            <a:r>
              <a:rPr lang="en-US" altLang="zh-CN" sz="2000" dirty="0" err="1"/>
              <a:t>inode's</a:t>
            </a:r>
            <a:r>
              <a:rPr lang="en-US" altLang="zh-CN" sz="2000" dirty="0"/>
              <a:t> data blocks. </a:t>
            </a:r>
            <a:r>
              <a:rPr lang="en-US" altLang="zh-CN" sz="2000" dirty="0" err="1"/>
              <a:t>symlink</a:t>
            </a:r>
            <a:r>
              <a:rPr lang="en-US" altLang="zh-CN" sz="2000" dirty="0"/>
              <a:t> should return an integer representing success (0) or failure (-1) similar to link and unlink.</a:t>
            </a:r>
          </a:p>
          <a:p>
            <a:pPr marL="285750" indent="-285750">
              <a:lnSpc>
                <a:spcPct val="150000"/>
              </a:lnSpc>
              <a:buFont typeface="Arial" panose="020B0604020202020204" pitchFamily="34" charset="0"/>
              <a:buChar char="•"/>
            </a:pPr>
            <a:r>
              <a:rPr lang="en-US" altLang="zh-CN" sz="2000" dirty="0"/>
              <a:t>Modify the open system call to handle the case where the path refers to a symbolic link. If the file does not exist, open must fail. When a process specifies O_NOFOLLOW in the flags to open, open should open the </a:t>
            </a:r>
            <a:r>
              <a:rPr lang="en-US" altLang="zh-CN" sz="2000" dirty="0" err="1"/>
              <a:t>symlink</a:t>
            </a:r>
            <a:r>
              <a:rPr lang="en-US" altLang="zh-CN" sz="2000" dirty="0"/>
              <a:t> (and not follow the symbolic link).</a:t>
            </a:r>
          </a:p>
        </p:txBody>
      </p:sp>
      <p:sp>
        <p:nvSpPr>
          <p:cNvPr id="3" name="TextBox 2">
            <a:extLst>
              <a:ext uri="{FF2B5EF4-FFF2-40B4-BE49-F238E27FC236}">
                <a16:creationId xmlns:a16="http://schemas.microsoft.com/office/drawing/2014/main" id="{7226D00F-292C-B920-8E1D-5347F2AE0A8B}"/>
              </a:ext>
            </a:extLst>
          </p:cNvPr>
          <p:cNvSpPr txBox="1"/>
          <p:nvPr/>
        </p:nvSpPr>
        <p:spPr>
          <a:xfrm>
            <a:off x="605374" y="1490633"/>
            <a:ext cx="1008609" cy="400110"/>
          </a:xfrm>
          <a:prstGeom prst="rect">
            <a:avLst/>
          </a:prstGeom>
          <a:noFill/>
        </p:spPr>
        <p:txBody>
          <a:bodyPr wrap="none" rtlCol="0">
            <a:spAutoFit/>
          </a:bodyPr>
          <a:lstStyle/>
          <a:p>
            <a:r>
              <a:rPr lang="en-US" altLang="zh-CN" sz="2000" dirty="0"/>
              <a:t>Hints 2:</a:t>
            </a:r>
            <a:endParaRPr lang="zh-CN" altLang="en-US" sz="2000" dirty="0"/>
          </a:p>
        </p:txBody>
      </p:sp>
    </p:spTree>
    <p:extLst>
      <p:ext uri="{BB962C8B-B14F-4D97-AF65-F5344CB8AC3E}">
        <p14:creationId xmlns:p14="http://schemas.microsoft.com/office/powerpoint/2010/main" val="130904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Symbolic links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605374" y="1690688"/>
            <a:ext cx="10748426" cy="28154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If the linked file is also a symbolic link, you must recursively follow it until a non-link file is reached. If the links form a cycle, you must return an error code. You may approximate this by returning an error code if the depth of links reaches some threshold (e.g., 10).</a:t>
            </a:r>
          </a:p>
          <a:p>
            <a:pPr marL="285750" indent="-285750">
              <a:lnSpc>
                <a:spcPct val="150000"/>
              </a:lnSpc>
              <a:buFont typeface="Arial" panose="020B0604020202020204" pitchFamily="34" charset="0"/>
              <a:buChar char="•"/>
            </a:pPr>
            <a:r>
              <a:rPr lang="en-US" altLang="zh-CN" sz="2000" dirty="0"/>
              <a:t>Other system calls (e.g., link and unlink) must not follow symbolic links; these system calls operate on the symbolic link itself.</a:t>
            </a:r>
          </a:p>
          <a:p>
            <a:pPr marL="285750" indent="-285750">
              <a:lnSpc>
                <a:spcPct val="150000"/>
              </a:lnSpc>
              <a:buFont typeface="Arial" panose="020B0604020202020204" pitchFamily="34" charset="0"/>
              <a:buChar char="•"/>
            </a:pPr>
            <a:r>
              <a:rPr lang="en-US" altLang="zh-CN" sz="2000" dirty="0"/>
              <a:t>You do not have to handle symbolic links to directories for this lab.</a:t>
            </a:r>
          </a:p>
        </p:txBody>
      </p:sp>
      <p:sp>
        <p:nvSpPr>
          <p:cNvPr id="3" name="TextBox 2">
            <a:extLst>
              <a:ext uri="{FF2B5EF4-FFF2-40B4-BE49-F238E27FC236}">
                <a16:creationId xmlns:a16="http://schemas.microsoft.com/office/drawing/2014/main" id="{A5CD4F5D-9F4E-A39F-E331-DF2C2C4CF548}"/>
              </a:ext>
            </a:extLst>
          </p:cNvPr>
          <p:cNvSpPr txBox="1"/>
          <p:nvPr/>
        </p:nvSpPr>
        <p:spPr>
          <a:xfrm>
            <a:off x="605374" y="1490633"/>
            <a:ext cx="1008609" cy="400110"/>
          </a:xfrm>
          <a:prstGeom prst="rect">
            <a:avLst/>
          </a:prstGeom>
          <a:noFill/>
        </p:spPr>
        <p:txBody>
          <a:bodyPr wrap="none" rtlCol="0">
            <a:spAutoFit/>
          </a:bodyPr>
          <a:lstStyle/>
          <a:p>
            <a:r>
              <a:rPr lang="en-US" altLang="zh-CN" sz="2000" dirty="0"/>
              <a:t>Hints 3:</a:t>
            </a:r>
            <a:endParaRPr lang="zh-CN" altLang="en-US" sz="2000" dirty="0"/>
          </a:p>
        </p:txBody>
      </p:sp>
      <p:pic>
        <p:nvPicPr>
          <p:cNvPr id="4" name="Picture 3" descr="Text, letter&#10;&#10;Description automatically generated">
            <a:extLst>
              <a:ext uri="{FF2B5EF4-FFF2-40B4-BE49-F238E27FC236}">
                <a16:creationId xmlns:a16="http://schemas.microsoft.com/office/drawing/2014/main" id="{5B68C985-525B-D087-69B2-A1BF0BDA3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119" y="4706194"/>
            <a:ext cx="2946935" cy="1622088"/>
          </a:xfrm>
          <a:prstGeom prst="rect">
            <a:avLst/>
          </a:prstGeom>
        </p:spPr>
      </p:pic>
    </p:spTree>
    <p:extLst>
      <p:ext uri="{BB962C8B-B14F-4D97-AF65-F5344CB8AC3E}">
        <p14:creationId xmlns:p14="http://schemas.microsoft.com/office/powerpoint/2010/main" val="413621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D10BA7-611A-D8BE-7918-9E686A5650E5}"/>
              </a:ext>
            </a:extLst>
          </p:cNvPr>
          <p:cNvSpPr txBox="1"/>
          <p:nvPr/>
        </p:nvSpPr>
        <p:spPr>
          <a:xfrm>
            <a:off x="1913605" y="1424681"/>
            <a:ext cx="8364790" cy="646331"/>
          </a:xfrm>
          <a:prstGeom prst="rect">
            <a:avLst/>
          </a:prstGeom>
          <a:noFill/>
        </p:spPr>
        <p:txBody>
          <a:bodyPr wrap="none" rtlCol="0">
            <a:spAutoFit/>
          </a:bodyPr>
          <a:lstStyle/>
          <a:p>
            <a:r>
              <a:rPr lang="zh-CN" altLang="en-CN" dirty="0"/>
              <a:t>需要提交</a:t>
            </a:r>
            <a:r>
              <a:rPr lang="zh-CN" altLang="en-US" dirty="0"/>
              <a:t>实验报告（</a:t>
            </a:r>
            <a:r>
              <a:rPr lang="en-US" altLang="zh-CN" dirty="0"/>
              <a:t>PDF</a:t>
            </a:r>
            <a:r>
              <a:rPr lang="zh-CN" altLang="en-US" dirty="0"/>
              <a:t>）</a:t>
            </a:r>
            <a:r>
              <a:rPr lang="en-US" altLang="zh-CN" dirty="0"/>
              <a:t>+</a:t>
            </a:r>
            <a:r>
              <a:rPr lang="zh-CN" altLang="en-US" dirty="0"/>
              <a:t>代码打包，</a:t>
            </a:r>
            <a:r>
              <a:rPr lang="en-US" altLang="zh-CN" dirty="0"/>
              <a:t>DDL</a:t>
            </a:r>
            <a:r>
              <a:rPr lang="zh-CN" altLang="en-US" dirty="0"/>
              <a:t>：</a:t>
            </a:r>
            <a:r>
              <a:rPr lang="en-US" altLang="zh-CN" dirty="0"/>
              <a:t>12.19</a:t>
            </a:r>
          </a:p>
          <a:p>
            <a:r>
              <a:rPr lang="en-US" altLang="zh-CN" dirty="0"/>
              <a:t>PDF</a:t>
            </a:r>
            <a:r>
              <a:rPr lang="zh-CN" altLang="en-US" dirty="0"/>
              <a:t> 需要包含相关代码截图和解释，以及 </a:t>
            </a:r>
            <a:r>
              <a:rPr lang="en-US" altLang="zh-CN" dirty="0" err="1"/>
              <a:t>bigfile</a:t>
            </a:r>
            <a:r>
              <a:rPr lang="zh-CN" altLang="en-US" dirty="0"/>
              <a:t> 和 </a:t>
            </a:r>
            <a:r>
              <a:rPr lang="en-US" altLang="zh-CN" dirty="0" err="1"/>
              <a:t>symlinktest</a:t>
            </a:r>
            <a:r>
              <a:rPr lang="zh-CN" altLang="en-US" dirty="0"/>
              <a:t> 测试通过的截图。</a:t>
            </a:r>
            <a:endParaRPr lang="en-US" altLang="zh-CN" dirty="0"/>
          </a:p>
        </p:txBody>
      </p:sp>
      <p:graphicFrame>
        <p:nvGraphicFramePr>
          <p:cNvPr id="4" name="Table 4">
            <a:extLst>
              <a:ext uri="{FF2B5EF4-FFF2-40B4-BE49-F238E27FC236}">
                <a16:creationId xmlns:a16="http://schemas.microsoft.com/office/drawing/2014/main" id="{EB53F0BF-D9D3-8988-A351-3EE9E86F3930}"/>
              </a:ext>
            </a:extLst>
          </p:cNvPr>
          <p:cNvGraphicFramePr>
            <a:graphicFrameLocks noGrp="1"/>
          </p:cNvGraphicFramePr>
          <p:nvPr>
            <p:extLst>
              <p:ext uri="{D42A27DB-BD31-4B8C-83A1-F6EECF244321}">
                <p14:modId xmlns:p14="http://schemas.microsoft.com/office/powerpoint/2010/main" val="588256057"/>
              </p:ext>
            </p:extLst>
          </p:nvPr>
        </p:nvGraphicFramePr>
        <p:xfrm>
          <a:off x="2032000" y="2552700"/>
          <a:ext cx="8128000" cy="1752600"/>
        </p:xfrm>
        <a:graphic>
          <a:graphicData uri="http://schemas.openxmlformats.org/drawingml/2006/table">
            <a:tbl>
              <a:tblPr firstRow="1" bandRow="1">
                <a:tableStyleId>{5C22544A-7EE6-4342-B048-85BDC9FD1C3A}</a:tableStyleId>
              </a:tblPr>
              <a:tblGrid>
                <a:gridCol w="1370622">
                  <a:extLst>
                    <a:ext uri="{9D8B030D-6E8A-4147-A177-3AD203B41FA5}">
                      <a16:colId xmlns:a16="http://schemas.microsoft.com/office/drawing/2014/main" val="1186012700"/>
                    </a:ext>
                  </a:extLst>
                </a:gridCol>
                <a:gridCol w="6757378">
                  <a:extLst>
                    <a:ext uri="{9D8B030D-6E8A-4147-A177-3AD203B41FA5}">
                      <a16:colId xmlns:a16="http://schemas.microsoft.com/office/drawing/2014/main" val="2604334170"/>
                    </a:ext>
                  </a:extLst>
                </a:gridCol>
              </a:tblGrid>
              <a:tr h="370840">
                <a:tc>
                  <a:txBody>
                    <a:bodyPr/>
                    <a:lstStyle/>
                    <a:p>
                      <a:r>
                        <a:rPr lang="en-CN" dirty="0"/>
                        <a:t>教室</a:t>
                      </a:r>
                    </a:p>
                  </a:txBody>
                  <a:tcPr/>
                </a:tc>
                <a:tc>
                  <a:txBody>
                    <a:bodyPr/>
                    <a:lstStyle/>
                    <a:p>
                      <a:r>
                        <a:rPr lang="en-CN" dirty="0"/>
                        <a:t>提交方式</a:t>
                      </a:r>
                    </a:p>
                  </a:txBody>
                  <a:tcPr/>
                </a:tc>
                <a:extLst>
                  <a:ext uri="{0D108BD9-81ED-4DB2-BD59-A6C34878D82A}">
                    <a16:rowId xmlns:a16="http://schemas.microsoft.com/office/drawing/2014/main" val="3682096644"/>
                  </a:ext>
                </a:extLst>
              </a:tr>
              <a:tr h="370840">
                <a:tc>
                  <a:txBody>
                    <a:bodyPr/>
                    <a:lstStyle/>
                    <a:p>
                      <a:pPr algn="ctr"/>
                      <a:r>
                        <a:rPr lang="en-US" altLang="zh-CN" dirty="0"/>
                        <a:t>202</a:t>
                      </a:r>
                      <a:endParaRPr lang="en-CN" dirty="0"/>
                    </a:p>
                  </a:txBody>
                  <a:tcPr anchor="ctr"/>
                </a:tc>
                <a:tc>
                  <a:txBody>
                    <a:bodyPr/>
                    <a:lstStyle/>
                    <a:p>
                      <a:r>
                        <a:rPr lang="en-US" dirty="0"/>
                        <a:t>18305280617@sina.cn</a:t>
                      </a:r>
                      <a:endParaRPr lang="en-CN" dirty="0"/>
                    </a:p>
                  </a:txBody>
                  <a:tcPr anchor="ctr"/>
                </a:tc>
                <a:extLst>
                  <a:ext uri="{0D108BD9-81ED-4DB2-BD59-A6C34878D82A}">
                    <a16:rowId xmlns:a16="http://schemas.microsoft.com/office/drawing/2014/main" val="1108600904"/>
                  </a:ext>
                </a:extLst>
              </a:tr>
              <a:tr h="370840">
                <a:tc>
                  <a:txBody>
                    <a:bodyPr/>
                    <a:lstStyle/>
                    <a:p>
                      <a:pPr algn="ctr"/>
                      <a:r>
                        <a:rPr lang="en-US" altLang="zh-CN" dirty="0"/>
                        <a:t>204</a:t>
                      </a:r>
                      <a:r>
                        <a:rPr lang="zh-CN" altLang="en-US" dirty="0"/>
                        <a:t>、</a:t>
                      </a:r>
                      <a:r>
                        <a:rPr lang="en-US" altLang="zh-CN" dirty="0"/>
                        <a:t>205</a:t>
                      </a:r>
                      <a:endParaRPr lang="en-CN" dirty="0"/>
                    </a:p>
                  </a:txBody>
                  <a:tcPr anchor="ctr"/>
                </a:tc>
                <a:tc>
                  <a:txBody>
                    <a:bodyPr/>
                    <a:lstStyle/>
                    <a:p>
                      <a:r>
                        <a:rPr lang="en-US" dirty="0">
                          <a:hlinkClick r:id="rId2"/>
                        </a:rPr>
                        <a:t>https://</a:t>
                      </a:r>
                      <a:r>
                        <a:rPr lang="en-US" dirty="0" err="1">
                          <a:hlinkClick r:id="rId2"/>
                        </a:rPr>
                        <a:t>workspace.jianguoyun.com</a:t>
                      </a:r>
                      <a:r>
                        <a:rPr lang="en-US" dirty="0">
                          <a:hlinkClick r:id="rId2"/>
                        </a:rPr>
                        <a:t>/inbox/collect/202c91b748824af0ba8788ba88be4250/submitv2</a:t>
                      </a:r>
                      <a:endParaRPr lang="en-CN" dirty="0"/>
                    </a:p>
                  </a:txBody>
                  <a:tcPr anchor="ctr"/>
                </a:tc>
                <a:extLst>
                  <a:ext uri="{0D108BD9-81ED-4DB2-BD59-A6C34878D82A}">
                    <a16:rowId xmlns:a16="http://schemas.microsoft.com/office/drawing/2014/main" val="1054382115"/>
                  </a:ext>
                </a:extLst>
              </a:tr>
              <a:tr h="370840">
                <a:tc>
                  <a:txBody>
                    <a:bodyPr/>
                    <a:lstStyle/>
                    <a:p>
                      <a:pPr algn="ctr"/>
                      <a:r>
                        <a:rPr lang="en-US" altLang="zh-CN" dirty="0"/>
                        <a:t>302</a:t>
                      </a:r>
                      <a:endParaRPr lang="en-CN" dirty="0"/>
                    </a:p>
                  </a:txBody>
                  <a:tcPr anchor="ctr"/>
                </a:tc>
                <a:tc>
                  <a:txBody>
                    <a:bodyPr/>
                    <a:lstStyle/>
                    <a:p>
                      <a:r>
                        <a:rPr lang="en-CN" dirty="0"/>
                        <a:t>zhangchaogoo@gmail.com</a:t>
                      </a:r>
                    </a:p>
                  </a:txBody>
                  <a:tcPr anchor="ctr"/>
                </a:tc>
                <a:extLst>
                  <a:ext uri="{0D108BD9-81ED-4DB2-BD59-A6C34878D82A}">
                    <a16:rowId xmlns:a16="http://schemas.microsoft.com/office/drawing/2014/main" val="1111870743"/>
                  </a:ext>
                </a:extLst>
              </a:tr>
            </a:tbl>
          </a:graphicData>
        </a:graphic>
      </p:graphicFrame>
    </p:spTree>
    <p:extLst>
      <p:ext uri="{BB962C8B-B14F-4D97-AF65-F5344CB8AC3E}">
        <p14:creationId xmlns:p14="http://schemas.microsoft.com/office/powerpoint/2010/main" val="61546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Large files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714705" y="1937390"/>
            <a:ext cx="10639095" cy="2795958"/>
          </a:xfrm>
          <a:prstGeom prst="rect">
            <a:avLst/>
          </a:prstGeom>
          <a:noFill/>
        </p:spPr>
        <p:txBody>
          <a:bodyPr wrap="square" rtlCol="0">
            <a:spAutoFit/>
          </a:bodyPr>
          <a:lstStyle/>
          <a:p>
            <a:pPr>
              <a:lnSpc>
                <a:spcPct val="150000"/>
              </a:lnSpc>
            </a:pPr>
            <a:r>
              <a:rPr lang="en-US" altLang="zh-CN" sz="2400" dirty="0">
                <a:latin typeface="+mn-ea"/>
                <a:cs typeface="Times New Roman" panose="02020603050405020304" pitchFamily="18" charset="0"/>
              </a:rPr>
              <a:t>In this assignment you'll increase the maximum size of an xv6 file. Currently xv6 files are limited to 268 blocks, or 268*BSIZE bytes (BSIZE is 1024 in xv6). This limit comes from the fact that an xv6 </a:t>
            </a:r>
            <a:r>
              <a:rPr lang="en-US" altLang="zh-CN" sz="2400" dirty="0" err="1">
                <a:latin typeface="+mn-ea"/>
                <a:cs typeface="Times New Roman" panose="02020603050405020304" pitchFamily="18" charset="0"/>
              </a:rPr>
              <a:t>inode</a:t>
            </a:r>
            <a:r>
              <a:rPr lang="en-US" altLang="zh-CN" sz="2400" dirty="0">
                <a:latin typeface="+mn-ea"/>
                <a:cs typeface="Times New Roman" panose="02020603050405020304" pitchFamily="18" charset="0"/>
              </a:rPr>
              <a:t> contains 12 "direct" block numbers and one "singly-indirect" block number, which refers to a block that holds up to 256 more block numbers, for a total of 12+256=268 blocks.</a:t>
            </a:r>
            <a:endParaRPr lang="zh-CN" altLang="en-US" sz="2400" dirty="0">
              <a:latin typeface="+mn-ea"/>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36264D33-D15D-1642-4DF6-3D03D5F2E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433" y="5096006"/>
            <a:ext cx="2110923" cy="937341"/>
          </a:xfrm>
          <a:prstGeom prst="rect">
            <a:avLst/>
          </a:prstGeom>
        </p:spPr>
      </p:pic>
      <p:sp>
        <p:nvSpPr>
          <p:cNvPr id="11" name="TextBox 10">
            <a:extLst>
              <a:ext uri="{FF2B5EF4-FFF2-40B4-BE49-F238E27FC236}">
                <a16:creationId xmlns:a16="http://schemas.microsoft.com/office/drawing/2014/main" id="{54E4AF56-0AE0-2E3F-3A3F-8FA60CF9ABF9}"/>
              </a:ext>
            </a:extLst>
          </p:cNvPr>
          <p:cNvSpPr txBox="1"/>
          <p:nvPr/>
        </p:nvSpPr>
        <p:spPr>
          <a:xfrm>
            <a:off x="4739567" y="4980050"/>
            <a:ext cx="6096000"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t>Read “Chapter 8: File system” from the xv6 book.</a:t>
            </a:r>
          </a:p>
          <a:p>
            <a:pPr marL="285750" indent="-285750">
              <a:buFont typeface="Arial" panose="020B0604020202020204" pitchFamily="34" charset="0"/>
              <a:buChar char="•"/>
            </a:pPr>
            <a:r>
              <a:rPr lang="en-US" altLang="zh-CN" dirty="0"/>
              <a:t>git clone git://g.csail.mit.edu/xv6-labs-2022</a:t>
            </a:r>
          </a:p>
          <a:p>
            <a:r>
              <a:rPr lang="en-US" altLang="zh-CN" dirty="0"/>
              <a:t>     git fetch</a:t>
            </a:r>
          </a:p>
          <a:p>
            <a:r>
              <a:rPr lang="en-US" altLang="zh-CN" dirty="0"/>
              <a:t>     git checkout fs</a:t>
            </a:r>
          </a:p>
          <a:p>
            <a:r>
              <a:rPr lang="en-US" altLang="zh-CN" dirty="0"/>
              <a:t>     make clean</a:t>
            </a:r>
          </a:p>
        </p:txBody>
      </p:sp>
    </p:spTree>
    <p:extLst>
      <p:ext uri="{BB962C8B-B14F-4D97-AF65-F5344CB8AC3E}">
        <p14:creationId xmlns:p14="http://schemas.microsoft.com/office/powerpoint/2010/main" val="174624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CE0E1C5-9A09-5965-9617-B22D9DD629A8}"/>
              </a:ext>
            </a:extLst>
          </p:cNvPr>
          <p:cNvGraphicFramePr>
            <a:graphicFrameLocks noGrp="1"/>
          </p:cNvGraphicFramePr>
          <p:nvPr>
            <p:extLst>
              <p:ext uri="{D42A27DB-BD31-4B8C-83A1-F6EECF244321}">
                <p14:modId xmlns:p14="http://schemas.microsoft.com/office/powerpoint/2010/main" val="3133400263"/>
              </p:ext>
            </p:extLst>
          </p:nvPr>
        </p:nvGraphicFramePr>
        <p:xfrm>
          <a:off x="1656443" y="2197910"/>
          <a:ext cx="1734457" cy="3876831"/>
        </p:xfrm>
        <a:graphic>
          <a:graphicData uri="http://schemas.openxmlformats.org/drawingml/2006/table">
            <a:tbl>
              <a:tblPr firstRow="1" bandRow="1">
                <a:tableStyleId>{5940675A-B579-460E-94D1-54222C63F5DA}</a:tableStyleId>
              </a:tblPr>
              <a:tblGrid>
                <a:gridCol w="1734457">
                  <a:extLst>
                    <a:ext uri="{9D8B030D-6E8A-4147-A177-3AD203B41FA5}">
                      <a16:colId xmlns:a16="http://schemas.microsoft.com/office/drawing/2014/main" val="2552009770"/>
                    </a:ext>
                  </a:extLst>
                </a:gridCol>
              </a:tblGrid>
              <a:tr h="430759">
                <a:tc>
                  <a:txBody>
                    <a:bodyPr/>
                    <a:lstStyle/>
                    <a:p>
                      <a:pPr algn="ctr"/>
                      <a:r>
                        <a:rPr lang="en-US" altLang="zh-CN" dirty="0"/>
                        <a:t>type</a:t>
                      </a:r>
                      <a:endParaRPr lang="zh-CN" altLang="en-US" dirty="0"/>
                    </a:p>
                  </a:txBody>
                  <a:tcPr anchor="ctr"/>
                </a:tc>
                <a:extLst>
                  <a:ext uri="{0D108BD9-81ED-4DB2-BD59-A6C34878D82A}">
                    <a16:rowId xmlns:a16="http://schemas.microsoft.com/office/drawing/2014/main" val="421462098"/>
                  </a:ext>
                </a:extLst>
              </a:tr>
              <a:tr h="430759">
                <a:tc>
                  <a:txBody>
                    <a:bodyPr/>
                    <a:lstStyle/>
                    <a:p>
                      <a:pPr algn="ctr"/>
                      <a:r>
                        <a:rPr lang="en-US" altLang="zh-CN" dirty="0"/>
                        <a:t>major</a:t>
                      </a:r>
                      <a:endParaRPr lang="zh-CN" altLang="en-US" dirty="0"/>
                    </a:p>
                  </a:txBody>
                  <a:tcPr anchor="ctr"/>
                </a:tc>
                <a:extLst>
                  <a:ext uri="{0D108BD9-81ED-4DB2-BD59-A6C34878D82A}">
                    <a16:rowId xmlns:a16="http://schemas.microsoft.com/office/drawing/2014/main" val="3790505128"/>
                  </a:ext>
                </a:extLst>
              </a:tr>
              <a:tr h="430759">
                <a:tc>
                  <a:txBody>
                    <a:bodyPr/>
                    <a:lstStyle/>
                    <a:p>
                      <a:pPr algn="ctr"/>
                      <a:r>
                        <a:rPr lang="en-US" altLang="zh-CN" dirty="0"/>
                        <a:t>minor</a:t>
                      </a:r>
                      <a:endParaRPr lang="zh-CN" altLang="en-US" dirty="0"/>
                    </a:p>
                  </a:txBody>
                  <a:tcPr anchor="ctr"/>
                </a:tc>
                <a:extLst>
                  <a:ext uri="{0D108BD9-81ED-4DB2-BD59-A6C34878D82A}">
                    <a16:rowId xmlns:a16="http://schemas.microsoft.com/office/drawing/2014/main" val="1675265630"/>
                  </a:ext>
                </a:extLst>
              </a:tr>
              <a:tr h="430759">
                <a:tc>
                  <a:txBody>
                    <a:bodyPr/>
                    <a:lstStyle/>
                    <a:p>
                      <a:pPr algn="ctr"/>
                      <a:r>
                        <a:rPr lang="en-US" altLang="zh-CN" dirty="0" err="1"/>
                        <a:t>nlink</a:t>
                      </a:r>
                      <a:endParaRPr lang="zh-CN" altLang="en-US" dirty="0"/>
                    </a:p>
                  </a:txBody>
                  <a:tcPr anchor="ctr"/>
                </a:tc>
                <a:extLst>
                  <a:ext uri="{0D108BD9-81ED-4DB2-BD59-A6C34878D82A}">
                    <a16:rowId xmlns:a16="http://schemas.microsoft.com/office/drawing/2014/main" val="1785801524"/>
                  </a:ext>
                </a:extLst>
              </a:tr>
              <a:tr h="430759">
                <a:tc>
                  <a:txBody>
                    <a:bodyPr/>
                    <a:lstStyle/>
                    <a:p>
                      <a:pPr algn="ctr"/>
                      <a:r>
                        <a:rPr lang="en-US" altLang="zh-CN" dirty="0"/>
                        <a:t>size</a:t>
                      </a:r>
                      <a:endParaRPr lang="zh-CN" altLang="en-US" dirty="0"/>
                    </a:p>
                  </a:txBody>
                  <a:tcPr anchor="ctr"/>
                </a:tc>
                <a:extLst>
                  <a:ext uri="{0D108BD9-81ED-4DB2-BD59-A6C34878D82A}">
                    <a16:rowId xmlns:a16="http://schemas.microsoft.com/office/drawing/2014/main" val="306441410"/>
                  </a:ext>
                </a:extLst>
              </a:tr>
              <a:tr h="430759">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4203072710"/>
                  </a:ext>
                </a:extLst>
              </a:tr>
              <a:tr h="430759">
                <a:tc>
                  <a:txBody>
                    <a:bodyPr/>
                    <a:lstStyle/>
                    <a:p>
                      <a:pPr algn="ctr"/>
                      <a:r>
                        <a:rPr lang="en-US" altLang="zh-CN" dirty="0"/>
                        <a:t>……</a:t>
                      </a:r>
                      <a:endParaRPr lang="zh-CN" altLang="en-US" dirty="0"/>
                    </a:p>
                  </a:txBody>
                  <a:tcPr anchor="ctr"/>
                </a:tc>
                <a:extLst>
                  <a:ext uri="{0D108BD9-81ED-4DB2-BD59-A6C34878D82A}">
                    <a16:rowId xmlns:a16="http://schemas.microsoft.com/office/drawing/2014/main" val="1613764434"/>
                  </a:ext>
                </a:extLst>
              </a:tr>
              <a:tr h="430759">
                <a:tc>
                  <a:txBody>
                    <a:bodyPr/>
                    <a:lstStyle/>
                    <a:p>
                      <a:pPr algn="ctr"/>
                      <a:r>
                        <a:rPr lang="en-US" altLang="zh-CN" dirty="0" err="1"/>
                        <a:t>addrs</a:t>
                      </a:r>
                      <a:r>
                        <a:rPr lang="en-US" altLang="zh-CN" dirty="0"/>
                        <a:t> 12</a:t>
                      </a:r>
                      <a:endParaRPr lang="zh-CN" altLang="en-US" dirty="0"/>
                    </a:p>
                  </a:txBody>
                  <a:tcPr anchor="ctr"/>
                </a:tc>
                <a:extLst>
                  <a:ext uri="{0D108BD9-81ED-4DB2-BD59-A6C34878D82A}">
                    <a16:rowId xmlns:a16="http://schemas.microsoft.com/office/drawing/2014/main" val="197472410"/>
                  </a:ext>
                </a:extLst>
              </a:tr>
              <a:tr h="430759">
                <a:tc>
                  <a:txBody>
                    <a:bodyPr/>
                    <a:lstStyle/>
                    <a:p>
                      <a:pPr algn="ctr"/>
                      <a:r>
                        <a:rPr lang="en-US" altLang="zh-CN" dirty="0"/>
                        <a:t>indirect</a:t>
                      </a:r>
                      <a:endParaRPr lang="zh-CN" altLang="en-US" dirty="0"/>
                    </a:p>
                  </a:txBody>
                  <a:tcPr anchor="ctr"/>
                </a:tc>
                <a:extLst>
                  <a:ext uri="{0D108BD9-81ED-4DB2-BD59-A6C34878D82A}">
                    <a16:rowId xmlns:a16="http://schemas.microsoft.com/office/drawing/2014/main" val="3765737629"/>
                  </a:ext>
                </a:extLst>
              </a:tr>
            </a:tbl>
          </a:graphicData>
        </a:graphic>
      </p:graphicFrame>
      <p:graphicFrame>
        <p:nvGraphicFramePr>
          <p:cNvPr id="6" name="Table 6">
            <a:extLst>
              <a:ext uri="{FF2B5EF4-FFF2-40B4-BE49-F238E27FC236}">
                <a16:creationId xmlns:a16="http://schemas.microsoft.com/office/drawing/2014/main" id="{BCFF7445-6DF8-4923-B62F-127C17CA4711}"/>
              </a:ext>
            </a:extLst>
          </p:cNvPr>
          <p:cNvGraphicFramePr>
            <a:graphicFrameLocks noGrp="1"/>
          </p:cNvGraphicFramePr>
          <p:nvPr>
            <p:extLst>
              <p:ext uri="{D42A27DB-BD31-4B8C-83A1-F6EECF244321}">
                <p14:modId xmlns:p14="http://schemas.microsoft.com/office/powerpoint/2010/main" val="3319935329"/>
              </p:ext>
            </p:extLst>
          </p:nvPr>
        </p:nvGraphicFramePr>
        <p:xfrm>
          <a:off x="5843813" y="1467059"/>
          <a:ext cx="1265536" cy="833915"/>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833915">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7" name="Table 6">
            <a:extLst>
              <a:ext uri="{FF2B5EF4-FFF2-40B4-BE49-F238E27FC236}">
                <a16:creationId xmlns:a16="http://schemas.microsoft.com/office/drawing/2014/main" id="{BC84C569-1297-9554-5FEA-475BCD1D58FF}"/>
              </a:ext>
            </a:extLst>
          </p:cNvPr>
          <p:cNvGraphicFramePr>
            <a:graphicFrameLocks noGrp="1"/>
          </p:cNvGraphicFramePr>
          <p:nvPr>
            <p:extLst>
              <p:ext uri="{D42A27DB-BD31-4B8C-83A1-F6EECF244321}">
                <p14:modId xmlns:p14="http://schemas.microsoft.com/office/powerpoint/2010/main" val="3160870170"/>
              </p:ext>
            </p:extLst>
          </p:nvPr>
        </p:nvGraphicFramePr>
        <p:xfrm>
          <a:off x="5843813" y="2988914"/>
          <a:ext cx="1265536" cy="833915"/>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833915">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9" name="Title 1">
            <a:extLst>
              <a:ext uri="{FF2B5EF4-FFF2-40B4-BE49-F238E27FC236}">
                <a16:creationId xmlns:a16="http://schemas.microsoft.com/office/drawing/2014/main" id="{98C70CC8-7AB9-31D8-2A7A-B50D3660203A}"/>
              </a:ext>
            </a:extLst>
          </p:cNvPr>
          <p:cNvSpPr>
            <a:spLocks noGrp="1"/>
          </p:cNvSpPr>
          <p:nvPr>
            <p:ph type="title"/>
          </p:nvPr>
        </p:nvSpPr>
        <p:spPr>
          <a:xfrm>
            <a:off x="838200" y="365125"/>
            <a:ext cx="10515600" cy="1325563"/>
          </a:xfrm>
        </p:spPr>
        <p:txBody>
          <a:bodyPr/>
          <a:lstStyle/>
          <a:p>
            <a:r>
              <a:rPr lang="en-US" altLang="zh-CN" dirty="0"/>
              <a:t>Large files</a:t>
            </a:r>
            <a:endParaRPr lang="zh-CN" altLang="en-US" dirty="0"/>
          </a:p>
        </p:txBody>
      </p:sp>
      <p:graphicFrame>
        <p:nvGraphicFramePr>
          <p:cNvPr id="10" name="Table 10">
            <a:extLst>
              <a:ext uri="{FF2B5EF4-FFF2-40B4-BE49-F238E27FC236}">
                <a16:creationId xmlns:a16="http://schemas.microsoft.com/office/drawing/2014/main" id="{D259E69D-2D94-8E34-F3E6-F5469C0E9690}"/>
              </a:ext>
            </a:extLst>
          </p:cNvPr>
          <p:cNvGraphicFramePr>
            <a:graphicFrameLocks noGrp="1"/>
          </p:cNvGraphicFramePr>
          <p:nvPr>
            <p:extLst>
              <p:ext uri="{D42A27DB-BD31-4B8C-83A1-F6EECF244321}">
                <p14:modId xmlns:p14="http://schemas.microsoft.com/office/powerpoint/2010/main" val="3064593735"/>
              </p:ext>
            </p:extLst>
          </p:nvPr>
        </p:nvGraphicFramePr>
        <p:xfrm>
          <a:off x="5843813" y="4557018"/>
          <a:ext cx="1265536" cy="1658961"/>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864446842"/>
                    </a:ext>
                  </a:extLst>
                </a:gridCol>
              </a:tblGrid>
              <a:tr h="552987">
                <a:tc>
                  <a:txBody>
                    <a:bodyPr/>
                    <a:lstStyle/>
                    <a:p>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2742005456"/>
                  </a:ext>
                </a:extLst>
              </a:tr>
              <a:tr h="552987">
                <a:tc>
                  <a:txBody>
                    <a:bodyPr/>
                    <a:lstStyle/>
                    <a:p>
                      <a:r>
                        <a:rPr lang="en-US" altLang="zh-CN" dirty="0"/>
                        <a:t>……</a:t>
                      </a:r>
                      <a:endParaRPr lang="zh-CN" altLang="en-US" dirty="0"/>
                    </a:p>
                  </a:txBody>
                  <a:tcPr anchor="ctr"/>
                </a:tc>
                <a:extLst>
                  <a:ext uri="{0D108BD9-81ED-4DB2-BD59-A6C34878D82A}">
                    <a16:rowId xmlns:a16="http://schemas.microsoft.com/office/drawing/2014/main" val="2593974305"/>
                  </a:ext>
                </a:extLst>
              </a:tr>
              <a:tr h="552987">
                <a:tc>
                  <a:txBody>
                    <a:bodyPr/>
                    <a:lstStyle/>
                    <a:p>
                      <a:r>
                        <a:rPr lang="en-US" altLang="zh-CN" dirty="0" err="1"/>
                        <a:t>addrs</a:t>
                      </a:r>
                      <a:r>
                        <a:rPr lang="en-US" altLang="zh-CN" dirty="0"/>
                        <a:t> 256</a:t>
                      </a:r>
                      <a:endParaRPr lang="zh-CN" altLang="en-US" dirty="0"/>
                    </a:p>
                  </a:txBody>
                  <a:tcPr anchor="ctr"/>
                </a:tc>
                <a:extLst>
                  <a:ext uri="{0D108BD9-81ED-4DB2-BD59-A6C34878D82A}">
                    <a16:rowId xmlns:a16="http://schemas.microsoft.com/office/drawing/2014/main" val="3240398414"/>
                  </a:ext>
                </a:extLst>
              </a:tr>
            </a:tbl>
          </a:graphicData>
        </a:graphic>
      </p:graphicFrame>
      <p:sp>
        <p:nvSpPr>
          <p:cNvPr id="11" name="TextBox 10">
            <a:extLst>
              <a:ext uri="{FF2B5EF4-FFF2-40B4-BE49-F238E27FC236}">
                <a16:creationId xmlns:a16="http://schemas.microsoft.com/office/drawing/2014/main" id="{127DE70D-D451-B5AD-32F0-7AAEE5EF8341}"/>
              </a:ext>
            </a:extLst>
          </p:cNvPr>
          <p:cNvSpPr txBox="1"/>
          <p:nvPr/>
        </p:nvSpPr>
        <p:spPr>
          <a:xfrm>
            <a:off x="2022093" y="1757833"/>
            <a:ext cx="880369" cy="369332"/>
          </a:xfrm>
          <a:prstGeom prst="rect">
            <a:avLst/>
          </a:prstGeom>
          <a:noFill/>
        </p:spPr>
        <p:txBody>
          <a:bodyPr wrap="none" rtlCol="0">
            <a:spAutoFit/>
          </a:bodyPr>
          <a:lstStyle/>
          <a:p>
            <a:r>
              <a:rPr lang="en-US" altLang="zh-CN" dirty="0" err="1"/>
              <a:t>dinode</a:t>
            </a:r>
            <a:endParaRPr lang="zh-CN" altLang="en-US" dirty="0"/>
          </a:p>
        </p:txBody>
      </p:sp>
      <p:sp>
        <p:nvSpPr>
          <p:cNvPr id="12" name="TextBox 11">
            <a:extLst>
              <a:ext uri="{FF2B5EF4-FFF2-40B4-BE49-F238E27FC236}">
                <a16:creationId xmlns:a16="http://schemas.microsoft.com/office/drawing/2014/main" id="{233C3CE2-1E97-23D8-8626-FDDD1580CF8A}"/>
              </a:ext>
            </a:extLst>
          </p:cNvPr>
          <p:cNvSpPr txBox="1"/>
          <p:nvPr/>
        </p:nvSpPr>
        <p:spPr>
          <a:xfrm>
            <a:off x="5715796" y="4136326"/>
            <a:ext cx="1521570" cy="369332"/>
          </a:xfrm>
          <a:prstGeom prst="rect">
            <a:avLst/>
          </a:prstGeom>
          <a:noFill/>
        </p:spPr>
        <p:txBody>
          <a:bodyPr wrap="none" rtlCol="0">
            <a:spAutoFit/>
          </a:bodyPr>
          <a:lstStyle/>
          <a:p>
            <a:r>
              <a:rPr lang="en-US" altLang="zh-CN" dirty="0"/>
              <a:t>indirect block</a:t>
            </a:r>
            <a:endParaRPr lang="zh-CN" altLang="en-US" dirty="0"/>
          </a:p>
        </p:txBody>
      </p:sp>
      <p:sp>
        <p:nvSpPr>
          <p:cNvPr id="13" name="TextBox 12">
            <a:extLst>
              <a:ext uri="{FF2B5EF4-FFF2-40B4-BE49-F238E27FC236}">
                <a16:creationId xmlns:a16="http://schemas.microsoft.com/office/drawing/2014/main" id="{8FA8683F-9712-D7F3-6EE3-D44EB10764A4}"/>
              </a:ext>
            </a:extLst>
          </p:cNvPr>
          <p:cNvSpPr txBox="1"/>
          <p:nvPr/>
        </p:nvSpPr>
        <p:spPr>
          <a:xfrm>
            <a:off x="6222344" y="2471201"/>
            <a:ext cx="508473" cy="369332"/>
          </a:xfrm>
          <a:prstGeom prst="rect">
            <a:avLst/>
          </a:prstGeom>
          <a:noFill/>
        </p:spPr>
        <p:txBody>
          <a:bodyPr wrap="none" rtlCol="0">
            <a:spAutoFit/>
          </a:bodyPr>
          <a:lstStyle/>
          <a:p>
            <a:r>
              <a:rPr lang="en-US" altLang="zh-CN" dirty="0"/>
              <a:t>……</a:t>
            </a:r>
            <a:endParaRPr lang="zh-CN" altLang="en-US" dirty="0"/>
          </a:p>
        </p:txBody>
      </p:sp>
      <p:graphicFrame>
        <p:nvGraphicFramePr>
          <p:cNvPr id="14" name="Table 6">
            <a:extLst>
              <a:ext uri="{FF2B5EF4-FFF2-40B4-BE49-F238E27FC236}">
                <a16:creationId xmlns:a16="http://schemas.microsoft.com/office/drawing/2014/main" id="{3B91C26A-AC4E-9164-BF21-6473E8437DEB}"/>
              </a:ext>
            </a:extLst>
          </p:cNvPr>
          <p:cNvGraphicFramePr>
            <a:graphicFrameLocks noGrp="1"/>
          </p:cNvGraphicFramePr>
          <p:nvPr>
            <p:extLst>
              <p:ext uri="{D42A27DB-BD31-4B8C-83A1-F6EECF244321}">
                <p14:modId xmlns:p14="http://schemas.microsoft.com/office/powerpoint/2010/main" val="3422392473"/>
              </p:ext>
            </p:extLst>
          </p:nvPr>
        </p:nvGraphicFramePr>
        <p:xfrm>
          <a:off x="9183732" y="3353762"/>
          <a:ext cx="1265536" cy="833915"/>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833915">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15" name="Table 14">
            <a:extLst>
              <a:ext uri="{FF2B5EF4-FFF2-40B4-BE49-F238E27FC236}">
                <a16:creationId xmlns:a16="http://schemas.microsoft.com/office/drawing/2014/main" id="{B9CEF63A-AA64-C505-95A5-96550ECFE10A}"/>
              </a:ext>
            </a:extLst>
          </p:cNvPr>
          <p:cNvGraphicFramePr>
            <a:graphicFrameLocks noGrp="1"/>
          </p:cNvGraphicFramePr>
          <p:nvPr>
            <p:extLst>
              <p:ext uri="{D42A27DB-BD31-4B8C-83A1-F6EECF244321}">
                <p14:modId xmlns:p14="http://schemas.microsoft.com/office/powerpoint/2010/main" val="2466092458"/>
              </p:ext>
            </p:extLst>
          </p:nvPr>
        </p:nvGraphicFramePr>
        <p:xfrm>
          <a:off x="9183732" y="4875617"/>
          <a:ext cx="1265536" cy="833915"/>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833915">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18" name="TextBox 17">
            <a:extLst>
              <a:ext uri="{FF2B5EF4-FFF2-40B4-BE49-F238E27FC236}">
                <a16:creationId xmlns:a16="http://schemas.microsoft.com/office/drawing/2014/main" id="{D79140DC-E360-7092-2D77-1AED08E09699}"/>
              </a:ext>
            </a:extLst>
          </p:cNvPr>
          <p:cNvSpPr txBox="1"/>
          <p:nvPr/>
        </p:nvSpPr>
        <p:spPr>
          <a:xfrm>
            <a:off x="9562263" y="4357904"/>
            <a:ext cx="508473" cy="369332"/>
          </a:xfrm>
          <a:prstGeom prst="rect">
            <a:avLst/>
          </a:prstGeom>
          <a:noFill/>
        </p:spPr>
        <p:txBody>
          <a:bodyPr wrap="none" rtlCol="0">
            <a:spAutoFit/>
          </a:bodyPr>
          <a:lstStyle/>
          <a:p>
            <a:r>
              <a:rPr lang="en-US" altLang="zh-CN" dirty="0"/>
              <a:t>……</a:t>
            </a:r>
            <a:endParaRPr lang="zh-CN" altLang="en-US" dirty="0"/>
          </a:p>
        </p:txBody>
      </p:sp>
      <p:cxnSp>
        <p:nvCxnSpPr>
          <p:cNvPr id="24" name="Straight Arrow Connector 23">
            <a:extLst>
              <a:ext uri="{FF2B5EF4-FFF2-40B4-BE49-F238E27FC236}">
                <a16:creationId xmlns:a16="http://schemas.microsoft.com/office/drawing/2014/main" id="{134B34B2-0A93-91CA-BECE-E05E7E6A67A3}"/>
              </a:ext>
            </a:extLst>
          </p:cNvPr>
          <p:cNvCxnSpPr>
            <a:cxnSpLocks/>
            <a:endCxn id="6" idx="1"/>
          </p:cNvCxnSpPr>
          <p:nvPr/>
        </p:nvCxnSpPr>
        <p:spPr>
          <a:xfrm flipV="1">
            <a:off x="3129951" y="1884016"/>
            <a:ext cx="2713862" cy="26730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4350A9-6E73-F150-234B-E9065CE31D0C}"/>
              </a:ext>
            </a:extLst>
          </p:cNvPr>
          <p:cNvCxnSpPr>
            <a:cxnSpLocks/>
            <a:endCxn id="7" idx="1"/>
          </p:cNvCxnSpPr>
          <p:nvPr/>
        </p:nvCxnSpPr>
        <p:spPr>
          <a:xfrm flipV="1">
            <a:off x="3129951" y="3405871"/>
            <a:ext cx="2713862" cy="19806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ECE7D3-AF22-421A-3D77-34C41219E6CD}"/>
              </a:ext>
            </a:extLst>
          </p:cNvPr>
          <p:cNvCxnSpPr>
            <a:cxnSpLocks/>
            <a:endCxn id="10" idx="1"/>
          </p:cNvCxnSpPr>
          <p:nvPr/>
        </p:nvCxnSpPr>
        <p:spPr>
          <a:xfrm flipV="1">
            <a:off x="3129951" y="5386498"/>
            <a:ext cx="2713862" cy="416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06C338-0F77-3520-7457-9F23212D0471}"/>
              </a:ext>
            </a:extLst>
          </p:cNvPr>
          <p:cNvCxnSpPr>
            <a:cxnSpLocks/>
            <a:endCxn id="14" idx="1"/>
          </p:cNvCxnSpPr>
          <p:nvPr/>
        </p:nvCxnSpPr>
        <p:spPr>
          <a:xfrm flipV="1">
            <a:off x="6971114" y="3770719"/>
            <a:ext cx="2212618" cy="1104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850649F-0985-BA47-70CA-38BE71E29EE1}"/>
              </a:ext>
            </a:extLst>
          </p:cNvPr>
          <p:cNvCxnSpPr>
            <a:cxnSpLocks/>
            <a:endCxn id="15" idx="1"/>
          </p:cNvCxnSpPr>
          <p:nvPr/>
        </p:nvCxnSpPr>
        <p:spPr>
          <a:xfrm flipV="1">
            <a:off x="7023798" y="5292574"/>
            <a:ext cx="2159934" cy="6861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48A1BAB-1344-45B6-5885-75A29B5E918B}"/>
              </a:ext>
            </a:extLst>
          </p:cNvPr>
          <p:cNvSpPr txBox="1"/>
          <p:nvPr/>
        </p:nvSpPr>
        <p:spPr>
          <a:xfrm>
            <a:off x="8130952" y="1884016"/>
            <a:ext cx="2868093" cy="461665"/>
          </a:xfrm>
          <a:prstGeom prst="rect">
            <a:avLst/>
          </a:prstGeom>
          <a:noFill/>
        </p:spPr>
        <p:txBody>
          <a:bodyPr wrap="none" rtlCol="0">
            <a:spAutoFit/>
          </a:bodyPr>
          <a:lstStyle/>
          <a:p>
            <a:r>
              <a:rPr lang="en-US" altLang="zh-CN" sz="2400" dirty="0"/>
              <a:t>Blocks: 12+256=268</a:t>
            </a:r>
            <a:endParaRPr lang="zh-CN" altLang="en-US" sz="2400" dirty="0"/>
          </a:p>
        </p:txBody>
      </p:sp>
    </p:spTree>
    <p:extLst>
      <p:ext uri="{BB962C8B-B14F-4D97-AF65-F5344CB8AC3E}">
        <p14:creationId xmlns:p14="http://schemas.microsoft.com/office/powerpoint/2010/main" val="55681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Large files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714705" y="1937390"/>
            <a:ext cx="10639095" cy="3360022"/>
          </a:xfrm>
          <a:prstGeom prst="rect">
            <a:avLst/>
          </a:prstGeom>
          <a:noFill/>
        </p:spPr>
        <p:txBody>
          <a:bodyPr wrap="square" rtlCol="0">
            <a:spAutoFit/>
          </a:bodyPr>
          <a:lstStyle/>
          <a:p>
            <a:pPr>
              <a:lnSpc>
                <a:spcPct val="150000"/>
              </a:lnSpc>
            </a:pPr>
            <a:r>
              <a:rPr lang="en-US" altLang="zh-CN" sz="2400" dirty="0">
                <a:latin typeface="+mn-ea"/>
                <a:cs typeface="Times New Roman" panose="02020603050405020304" pitchFamily="18" charset="0"/>
              </a:rPr>
              <a:t>You'll change the xv6 file system code to support a "doubly-indirect" block in each </a:t>
            </a:r>
            <a:r>
              <a:rPr lang="en-US" altLang="zh-CN" sz="2400" dirty="0" err="1">
                <a:latin typeface="+mn-ea"/>
                <a:cs typeface="Times New Roman" panose="02020603050405020304" pitchFamily="18" charset="0"/>
              </a:rPr>
              <a:t>inode</a:t>
            </a:r>
            <a:r>
              <a:rPr lang="en-US" altLang="zh-CN" sz="2400" dirty="0">
                <a:latin typeface="+mn-ea"/>
                <a:cs typeface="Times New Roman" panose="02020603050405020304" pitchFamily="18" charset="0"/>
              </a:rPr>
              <a:t>, containing 256 addresses of singly-indirect blocks, each of which can contain up to 256 addresses of data blocks. The result will be that a file will be able to consist of up to 65803 blocks, or 256*256+256+11 blocks (11 instead of 12, because we will sacrifice one of the direct block numbers for the double-indirect block).</a:t>
            </a:r>
            <a:endParaRPr lang="zh-CN" altLang="en-US" sz="2400" dirty="0">
              <a:latin typeface="+mn-ea"/>
              <a:cs typeface="Times New Roman" panose="02020603050405020304" pitchFamily="18" charset="0"/>
            </a:endParaRPr>
          </a:p>
        </p:txBody>
      </p:sp>
    </p:spTree>
    <p:extLst>
      <p:ext uri="{BB962C8B-B14F-4D97-AF65-F5344CB8AC3E}">
        <p14:creationId xmlns:p14="http://schemas.microsoft.com/office/powerpoint/2010/main" val="366511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CE0E1C5-9A09-5965-9617-B22D9DD629A8}"/>
              </a:ext>
            </a:extLst>
          </p:cNvPr>
          <p:cNvGraphicFramePr>
            <a:graphicFrameLocks noGrp="1"/>
          </p:cNvGraphicFramePr>
          <p:nvPr>
            <p:extLst>
              <p:ext uri="{D42A27DB-BD31-4B8C-83A1-F6EECF244321}">
                <p14:modId xmlns:p14="http://schemas.microsoft.com/office/powerpoint/2010/main" val="194771697"/>
              </p:ext>
            </p:extLst>
          </p:nvPr>
        </p:nvGraphicFramePr>
        <p:xfrm>
          <a:off x="1023675" y="1791699"/>
          <a:ext cx="1734457" cy="3657600"/>
        </p:xfrm>
        <a:graphic>
          <a:graphicData uri="http://schemas.openxmlformats.org/drawingml/2006/table">
            <a:tbl>
              <a:tblPr firstRow="1" bandRow="1">
                <a:tableStyleId>{5940675A-B579-460E-94D1-54222C63F5DA}</a:tableStyleId>
              </a:tblPr>
              <a:tblGrid>
                <a:gridCol w="1734457">
                  <a:extLst>
                    <a:ext uri="{9D8B030D-6E8A-4147-A177-3AD203B41FA5}">
                      <a16:colId xmlns:a16="http://schemas.microsoft.com/office/drawing/2014/main" val="2552009770"/>
                    </a:ext>
                  </a:extLst>
                </a:gridCol>
              </a:tblGrid>
              <a:tr h="257140">
                <a:tc>
                  <a:txBody>
                    <a:bodyPr/>
                    <a:lstStyle/>
                    <a:p>
                      <a:pPr algn="ctr"/>
                      <a:r>
                        <a:rPr lang="en-US" altLang="zh-CN" dirty="0"/>
                        <a:t>type</a:t>
                      </a:r>
                      <a:endParaRPr lang="zh-CN" altLang="en-US" dirty="0"/>
                    </a:p>
                  </a:txBody>
                  <a:tcPr anchor="ctr"/>
                </a:tc>
                <a:extLst>
                  <a:ext uri="{0D108BD9-81ED-4DB2-BD59-A6C34878D82A}">
                    <a16:rowId xmlns:a16="http://schemas.microsoft.com/office/drawing/2014/main" val="421462098"/>
                  </a:ext>
                </a:extLst>
              </a:tr>
              <a:tr h="257140">
                <a:tc>
                  <a:txBody>
                    <a:bodyPr/>
                    <a:lstStyle/>
                    <a:p>
                      <a:pPr algn="ctr"/>
                      <a:r>
                        <a:rPr lang="en-US" altLang="zh-CN" dirty="0"/>
                        <a:t>major</a:t>
                      </a:r>
                      <a:endParaRPr lang="zh-CN" altLang="en-US" dirty="0"/>
                    </a:p>
                  </a:txBody>
                  <a:tcPr anchor="ctr"/>
                </a:tc>
                <a:extLst>
                  <a:ext uri="{0D108BD9-81ED-4DB2-BD59-A6C34878D82A}">
                    <a16:rowId xmlns:a16="http://schemas.microsoft.com/office/drawing/2014/main" val="3790505128"/>
                  </a:ext>
                </a:extLst>
              </a:tr>
              <a:tr h="257140">
                <a:tc>
                  <a:txBody>
                    <a:bodyPr/>
                    <a:lstStyle/>
                    <a:p>
                      <a:pPr algn="ctr"/>
                      <a:r>
                        <a:rPr lang="en-US" altLang="zh-CN" dirty="0"/>
                        <a:t>minor</a:t>
                      </a:r>
                      <a:endParaRPr lang="zh-CN" altLang="en-US" dirty="0"/>
                    </a:p>
                  </a:txBody>
                  <a:tcPr anchor="ctr"/>
                </a:tc>
                <a:extLst>
                  <a:ext uri="{0D108BD9-81ED-4DB2-BD59-A6C34878D82A}">
                    <a16:rowId xmlns:a16="http://schemas.microsoft.com/office/drawing/2014/main" val="1675265630"/>
                  </a:ext>
                </a:extLst>
              </a:tr>
              <a:tr h="257140">
                <a:tc>
                  <a:txBody>
                    <a:bodyPr/>
                    <a:lstStyle/>
                    <a:p>
                      <a:pPr algn="ctr"/>
                      <a:r>
                        <a:rPr lang="en-US" altLang="zh-CN" dirty="0" err="1"/>
                        <a:t>nlink</a:t>
                      </a:r>
                      <a:endParaRPr lang="zh-CN" altLang="en-US" dirty="0"/>
                    </a:p>
                  </a:txBody>
                  <a:tcPr anchor="ctr"/>
                </a:tc>
                <a:extLst>
                  <a:ext uri="{0D108BD9-81ED-4DB2-BD59-A6C34878D82A}">
                    <a16:rowId xmlns:a16="http://schemas.microsoft.com/office/drawing/2014/main" val="1785801524"/>
                  </a:ext>
                </a:extLst>
              </a:tr>
              <a:tr h="257140">
                <a:tc>
                  <a:txBody>
                    <a:bodyPr/>
                    <a:lstStyle/>
                    <a:p>
                      <a:pPr algn="ctr"/>
                      <a:r>
                        <a:rPr lang="en-US" altLang="zh-CN" dirty="0"/>
                        <a:t>size</a:t>
                      </a:r>
                      <a:endParaRPr lang="zh-CN" altLang="en-US" dirty="0"/>
                    </a:p>
                  </a:txBody>
                  <a:tcPr anchor="ctr"/>
                </a:tc>
                <a:extLst>
                  <a:ext uri="{0D108BD9-81ED-4DB2-BD59-A6C34878D82A}">
                    <a16:rowId xmlns:a16="http://schemas.microsoft.com/office/drawing/2014/main" val="306441410"/>
                  </a:ext>
                </a:extLst>
              </a:tr>
              <a:tr h="257140">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4203072710"/>
                  </a:ext>
                </a:extLst>
              </a:tr>
              <a:tr h="257140">
                <a:tc>
                  <a:txBody>
                    <a:bodyPr/>
                    <a:lstStyle/>
                    <a:p>
                      <a:pPr algn="ctr"/>
                      <a:r>
                        <a:rPr lang="en-US" altLang="zh-CN" dirty="0"/>
                        <a:t>……</a:t>
                      </a:r>
                      <a:endParaRPr lang="zh-CN" altLang="en-US" dirty="0"/>
                    </a:p>
                  </a:txBody>
                  <a:tcPr anchor="ctr"/>
                </a:tc>
                <a:extLst>
                  <a:ext uri="{0D108BD9-81ED-4DB2-BD59-A6C34878D82A}">
                    <a16:rowId xmlns:a16="http://schemas.microsoft.com/office/drawing/2014/main" val="1613764434"/>
                  </a:ext>
                </a:extLst>
              </a:tr>
              <a:tr h="257140">
                <a:tc>
                  <a:txBody>
                    <a:bodyPr/>
                    <a:lstStyle/>
                    <a:p>
                      <a:pPr algn="ctr"/>
                      <a:r>
                        <a:rPr lang="en-US" altLang="zh-CN" dirty="0" err="1"/>
                        <a:t>addrs</a:t>
                      </a:r>
                      <a:r>
                        <a:rPr lang="en-US" altLang="zh-CN" dirty="0"/>
                        <a:t> 11</a:t>
                      </a:r>
                      <a:endParaRPr lang="zh-CN" altLang="en-US" dirty="0"/>
                    </a:p>
                  </a:txBody>
                  <a:tcPr anchor="ctr"/>
                </a:tc>
                <a:extLst>
                  <a:ext uri="{0D108BD9-81ED-4DB2-BD59-A6C34878D82A}">
                    <a16:rowId xmlns:a16="http://schemas.microsoft.com/office/drawing/2014/main" val="197472410"/>
                  </a:ext>
                </a:extLst>
              </a:tr>
              <a:tr h="257140">
                <a:tc>
                  <a:txBody>
                    <a:bodyPr/>
                    <a:lstStyle/>
                    <a:p>
                      <a:pPr algn="ctr"/>
                      <a:r>
                        <a:rPr lang="en-US" altLang="zh-CN" dirty="0"/>
                        <a:t>indirect</a:t>
                      </a:r>
                      <a:endParaRPr lang="zh-CN" altLang="en-US" dirty="0"/>
                    </a:p>
                  </a:txBody>
                  <a:tcPr anchor="ctr"/>
                </a:tc>
                <a:extLst>
                  <a:ext uri="{0D108BD9-81ED-4DB2-BD59-A6C34878D82A}">
                    <a16:rowId xmlns:a16="http://schemas.microsoft.com/office/drawing/2014/main" val="3765737629"/>
                  </a:ext>
                </a:extLst>
              </a:tr>
              <a:tr h="257140">
                <a:tc>
                  <a:txBody>
                    <a:bodyPr/>
                    <a:lstStyle/>
                    <a:p>
                      <a:pPr algn="ctr"/>
                      <a:r>
                        <a:rPr lang="en-US" altLang="zh-CN" dirty="0"/>
                        <a:t>doubly-indirect</a:t>
                      </a:r>
                      <a:endParaRPr lang="zh-CN" altLang="en-US" dirty="0"/>
                    </a:p>
                  </a:txBody>
                  <a:tcPr anchor="ctr"/>
                </a:tc>
                <a:extLst>
                  <a:ext uri="{0D108BD9-81ED-4DB2-BD59-A6C34878D82A}">
                    <a16:rowId xmlns:a16="http://schemas.microsoft.com/office/drawing/2014/main" val="1190728264"/>
                  </a:ext>
                </a:extLst>
              </a:tr>
            </a:tbl>
          </a:graphicData>
        </a:graphic>
      </p:graphicFrame>
      <p:graphicFrame>
        <p:nvGraphicFramePr>
          <p:cNvPr id="6" name="Table 6">
            <a:extLst>
              <a:ext uri="{FF2B5EF4-FFF2-40B4-BE49-F238E27FC236}">
                <a16:creationId xmlns:a16="http://schemas.microsoft.com/office/drawing/2014/main" id="{BCFF7445-6DF8-4923-B62F-127C17CA4711}"/>
              </a:ext>
            </a:extLst>
          </p:cNvPr>
          <p:cNvGraphicFramePr>
            <a:graphicFrameLocks noGrp="1"/>
          </p:cNvGraphicFramePr>
          <p:nvPr>
            <p:extLst>
              <p:ext uri="{D42A27DB-BD31-4B8C-83A1-F6EECF244321}">
                <p14:modId xmlns:p14="http://schemas.microsoft.com/office/powerpoint/2010/main" val="1040975601"/>
              </p:ext>
            </p:extLst>
          </p:nvPr>
        </p:nvGraphicFramePr>
        <p:xfrm>
          <a:off x="4616729" y="1467060"/>
          <a:ext cx="1265536" cy="420996"/>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420996">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7" name="Table 6">
            <a:extLst>
              <a:ext uri="{FF2B5EF4-FFF2-40B4-BE49-F238E27FC236}">
                <a16:creationId xmlns:a16="http://schemas.microsoft.com/office/drawing/2014/main" id="{BC84C569-1297-9554-5FEA-475BCD1D58FF}"/>
              </a:ext>
            </a:extLst>
          </p:cNvPr>
          <p:cNvGraphicFramePr>
            <a:graphicFrameLocks noGrp="1"/>
          </p:cNvGraphicFramePr>
          <p:nvPr>
            <p:extLst>
              <p:ext uri="{D42A27DB-BD31-4B8C-83A1-F6EECF244321}">
                <p14:modId xmlns:p14="http://schemas.microsoft.com/office/powerpoint/2010/main" val="407212198"/>
              </p:ext>
            </p:extLst>
          </p:nvPr>
        </p:nvGraphicFramePr>
        <p:xfrm>
          <a:off x="4616729" y="2279404"/>
          <a:ext cx="1265536" cy="420996"/>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420996">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9" name="Title 1">
            <a:extLst>
              <a:ext uri="{FF2B5EF4-FFF2-40B4-BE49-F238E27FC236}">
                <a16:creationId xmlns:a16="http://schemas.microsoft.com/office/drawing/2014/main" id="{98C70CC8-7AB9-31D8-2A7A-B50D3660203A}"/>
              </a:ext>
            </a:extLst>
          </p:cNvPr>
          <p:cNvSpPr>
            <a:spLocks noGrp="1"/>
          </p:cNvSpPr>
          <p:nvPr>
            <p:ph type="title"/>
          </p:nvPr>
        </p:nvSpPr>
        <p:spPr>
          <a:xfrm>
            <a:off x="838200" y="365125"/>
            <a:ext cx="10515600" cy="1325563"/>
          </a:xfrm>
        </p:spPr>
        <p:txBody>
          <a:bodyPr/>
          <a:lstStyle/>
          <a:p>
            <a:r>
              <a:rPr lang="en-US" altLang="zh-CN" dirty="0"/>
              <a:t>Large files</a:t>
            </a:r>
            <a:endParaRPr lang="zh-CN" altLang="en-US" dirty="0"/>
          </a:p>
        </p:txBody>
      </p:sp>
      <p:graphicFrame>
        <p:nvGraphicFramePr>
          <p:cNvPr id="10" name="Table 10">
            <a:extLst>
              <a:ext uri="{FF2B5EF4-FFF2-40B4-BE49-F238E27FC236}">
                <a16:creationId xmlns:a16="http://schemas.microsoft.com/office/drawing/2014/main" id="{D259E69D-2D94-8E34-F3E6-F5469C0E9690}"/>
              </a:ext>
            </a:extLst>
          </p:cNvPr>
          <p:cNvGraphicFramePr>
            <a:graphicFrameLocks noGrp="1"/>
          </p:cNvGraphicFramePr>
          <p:nvPr>
            <p:extLst>
              <p:ext uri="{D42A27DB-BD31-4B8C-83A1-F6EECF244321}">
                <p14:modId xmlns:p14="http://schemas.microsoft.com/office/powerpoint/2010/main" val="3423154347"/>
              </p:ext>
            </p:extLst>
          </p:nvPr>
        </p:nvGraphicFramePr>
        <p:xfrm>
          <a:off x="4616729" y="5056558"/>
          <a:ext cx="1265536" cy="109728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864446842"/>
                    </a:ext>
                  </a:extLst>
                </a:gridCol>
              </a:tblGrid>
              <a:tr h="358973">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2742005456"/>
                  </a:ext>
                </a:extLst>
              </a:tr>
              <a:tr h="358973">
                <a:tc>
                  <a:txBody>
                    <a:bodyPr/>
                    <a:lstStyle/>
                    <a:p>
                      <a:pPr algn="ctr"/>
                      <a:r>
                        <a:rPr lang="en-US" altLang="zh-CN" dirty="0"/>
                        <a:t>……</a:t>
                      </a:r>
                      <a:endParaRPr lang="zh-CN" altLang="en-US" dirty="0"/>
                    </a:p>
                  </a:txBody>
                  <a:tcPr anchor="ctr"/>
                </a:tc>
                <a:extLst>
                  <a:ext uri="{0D108BD9-81ED-4DB2-BD59-A6C34878D82A}">
                    <a16:rowId xmlns:a16="http://schemas.microsoft.com/office/drawing/2014/main" val="2593974305"/>
                  </a:ext>
                </a:extLst>
              </a:tr>
              <a:tr h="358973">
                <a:tc>
                  <a:txBody>
                    <a:bodyPr/>
                    <a:lstStyle/>
                    <a:p>
                      <a:pPr algn="ctr"/>
                      <a:r>
                        <a:rPr lang="en-US" altLang="zh-CN" dirty="0" err="1"/>
                        <a:t>addrs</a:t>
                      </a:r>
                      <a:r>
                        <a:rPr lang="en-US" altLang="zh-CN" dirty="0"/>
                        <a:t> 256</a:t>
                      </a:r>
                      <a:endParaRPr lang="zh-CN" altLang="en-US" dirty="0"/>
                    </a:p>
                  </a:txBody>
                  <a:tcPr anchor="ctr"/>
                </a:tc>
                <a:extLst>
                  <a:ext uri="{0D108BD9-81ED-4DB2-BD59-A6C34878D82A}">
                    <a16:rowId xmlns:a16="http://schemas.microsoft.com/office/drawing/2014/main" val="3240398414"/>
                  </a:ext>
                </a:extLst>
              </a:tr>
            </a:tbl>
          </a:graphicData>
        </a:graphic>
      </p:graphicFrame>
      <p:sp>
        <p:nvSpPr>
          <p:cNvPr id="11" name="TextBox 10">
            <a:extLst>
              <a:ext uri="{FF2B5EF4-FFF2-40B4-BE49-F238E27FC236}">
                <a16:creationId xmlns:a16="http://schemas.microsoft.com/office/drawing/2014/main" id="{127DE70D-D451-B5AD-32F0-7AAEE5EF8341}"/>
              </a:ext>
            </a:extLst>
          </p:cNvPr>
          <p:cNvSpPr txBox="1"/>
          <p:nvPr/>
        </p:nvSpPr>
        <p:spPr>
          <a:xfrm>
            <a:off x="1389325" y="1351622"/>
            <a:ext cx="880369" cy="369332"/>
          </a:xfrm>
          <a:prstGeom prst="rect">
            <a:avLst/>
          </a:prstGeom>
          <a:noFill/>
        </p:spPr>
        <p:txBody>
          <a:bodyPr wrap="none" rtlCol="0">
            <a:spAutoFit/>
          </a:bodyPr>
          <a:lstStyle/>
          <a:p>
            <a:r>
              <a:rPr lang="en-US" altLang="zh-CN" dirty="0" err="1"/>
              <a:t>dinode</a:t>
            </a:r>
            <a:endParaRPr lang="zh-CN" altLang="en-US" dirty="0"/>
          </a:p>
        </p:txBody>
      </p:sp>
      <p:sp>
        <p:nvSpPr>
          <p:cNvPr id="12" name="TextBox 11">
            <a:extLst>
              <a:ext uri="{FF2B5EF4-FFF2-40B4-BE49-F238E27FC236}">
                <a16:creationId xmlns:a16="http://schemas.microsoft.com/office/drawing/2014/main" id="{233C3CE2-1E97-23D8-8626-FDDD1580CF8A}"/>
              </a:ext>
            </a:extLst>
          </p:cNvPr>
          <p:cNvSpPr txBox="1"/>
          <p:nvPr/>
        </p:nvSpPr>
        <p:spPr>
          <a:xfrm>
            <a:off x="4220023" y="4635864"/>
            <a:ext cx="2315057" cy="369332"/>
          </a:xfrm>
          <a:prstGeom prst="rect">
            <a:avLst/>
          </a:prstGeom>
          <a:noFill/>
        </p:spPr>
        <p:txBody>
          <a:bodyPr wrap="none" rtlCol="0">
            <a:spAutoFit/>
          </a:bodyPr>
          <a:lstStyle/>
          <a:p>
            <a:r>
              <a:rPr lang="en-US" altLang="zh-CN" dirty="0"/>
              <a:t>doubly-indirect block</a:t>
            </a:r>
            <a:endParaRPr lang="zh-CN" altLang="en-US" dirty="0"/>
          </a:p>
        </p:txBody>
      </p:sp>
      <p:sp>
        <p:nvSpPr>
          <p:cNvPr id="13" name="TextBox 12">
            <a:extLst>
              <a:ext uri="{FF2B5EF4-FFF2-40B4-BE49-F238E27FC236}">
                <a16:creationId xmlns:a16="http://schemas.microsoft.com/office/drawing/2014/main" id="{8FA8683F-9712-D7F3-6EE3-D44EB10764A4}"/>
              </a:ext>
            </a:extLst>
          </p:cNvPr>
          <p:cNvSpPr txBox="1"/>
          <p:nvPr/>
        </p:nvSpPr>
        <p:spPr>
          <a:xfrm>
            <a:off x="4995261" y="1939416"/>
            <a:ext cx="508473" cy="369332"/>
          </a:xfrm>
          <a:prstGeom prst="rect">
            <a:avLst/>
          </a:prstGeom>
          <a:noFill/>
        </p:spPr>
        <p:txBody>
          <a:bodyPr wrap="none" rtlCol="0">
            <a:spAutoFit/>
          </a:bodyPr>
          <a:lstStyle/>
          <a:p>
            <a:r>
              <a:rPr lang="en-US" altLang="zh-CN" dirty="0"/>
              <a:t>……</a:t>
            </a:r>
            <a:endParaRPr lang="zh-CN" altLang="en-US" dirty="0"/>
          </a:p>
        </p:txBody>
      </p:sp>
      <p:graphicFrame>
        <p:nvGraphicFramePr>
          <p:cNvPr id="14" name="Table 6">
            <a:extLst>
              <a:ext uri="{FF2B5EF4-FFF2-40B4-BE49-F238E27FC236}">
                <a16:creationId xmlns:a16="http://schemas.microsoft.com/office/drawing/2014/main" id="{3B91C26A-AC4E-9164-BF21-6473E8437DEB}"/>
              </a:ext>
            </a:extLst>
          </p:cNvPr>
          <p:cNvGraphicFramePr>
            <a:graphicFrameLocks noGrp="1"/>
          </p:cNvGraphicFramePr>
          <p:nvPr>
            <p:extLst>
              <p:ext uri="{D42A27DB-BD31-4B8C-83A1-F6EECF244321}">
                <p14:modId xmlns:p14="http://schemas.microsoft.com/office/powerpoint/2010/main" val="2968574081"/>
              </p:ext>
            </p:extLst>
          </p:nvPr>
        </p:nvGraphicFramePr>
        <p:xfrm>
          <a:off x="9902789" y="5532105"/>
          <a:ext cx="1265536" cy="36576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0">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15" name="Table 14">
            <a:extLst>
              <a:ext uri="{FF2B5EF4-FFF2-40B4-BE49-F238E27FC236}">
                <a16:creationId xmlns:a16="http://schemas.microsoft.com/office/drawing/2014/main" id="{B9CEF63A-AA64-C505-95A5-96550ECFE10A}"/>
              </a:ext>
            </a:extLst>
          </p:cNvPr>
          <p:cNvGraphicFramePr>
            <a:graphicFrameLocks noGrp="1"/>
          </p:cNvGraphicFramePr>
          <p:nvPr>
            <p:extLst>
              <p:ext uri="{D42A27DB-BD31-4B8C-83A1-F6EECF244321}">
                <p14:modId xmlns:p14="http://schemas.microsoft.com/office/powerpoint/2010/main" val="1760473200"/>
              </p:ext>
            </p:extLst>
          </p:nvPr>
        </p:nvGraphicFramePr>
        <p:xfrm>
          <a:off x="9902789" y="6320670"/>
          <a:ext cx="1265536" cy="36576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0">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18" name="TextBox 17">
            <a:extLst>
              <a:ext uri="{FF2B5EF4-FFF2-40B4-BE49-F238E27FC236}">
                <a16:creationId xmlns:a16="http://schemas.microsoft.com/office/drawing/2014/main" id="{D79140DC-E360-7092-2D77-1AED08E09699}"/>
              </a:ext>
            </a:extLst>
          </p:cNvPr>
          <p:cNvSpPr txBox="1"/>
          <p:nvPr/>
        </p:nvSpPr>
        <p:spPr>
          <a:xfrm>
            <a:off x="10281320" y="5959526"/>
            <a:ext cx="508473" cy="369332"/>
          </a:xfrm>
          <a:prstGeom prst="rect">
            <a:avLst/>
          </a:prstGeom>
          <a:noFill/>
        </p:spPr>
        <p:txBody>
          <a:bodyPr wrap="none" rtlCol="0">
            <a:spAutoFit/>
          </a:bodyPr>
          <a:lstStyle/>
          <a:p>
            <a:r>
              <a:rPr lang="en-US" altLang="zh-CN" dirty="0"/>
              <a:t>……</a:t>
            </a:r>
            <a:endParaRPr lang="zh-CN" altLang="en-US" dirty="0"/>
          </a:p>
        </p:txBody>
      </p:sp>
      <p:cxnSp>
        <p:nvCxnSpPr>
          <p:cNvPr id="24" name="Straight Arrow Connector 23">
            <a:extLst>
              <a:ext uri="{FF2B5EF4-FFF2-40B4-BE49-F238E27FC236}">
                <a16:creationId xmlns:a16="http://schemas.microsoft.com/office/drawing/2014/main" id="{134B34B2-0A93-91CA-BECE-E05E7E6A67A3}"/>
              </a:ext>
            </a:extLst>
          </p:cNvPr>
          <p:cNvCxnSpPr>
            <a:cxnSpLocks/>
            <a:endCxn id="6" idx="1"/>
          </p:cNvCxnSpPr>
          <p:nvPr/>
        </p:nvCxnSpPr>
        <p:spPr>
          <a:xfrm flipV="1">
            <a:off x="2566544" y="1677558"/>
            <a:ext cx="2050185" cy="21743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4350A9-6E73-F150-234B-E9065CE31D0C}"/>
              </a:ext>
            </a:extLst>
          </p:cNvPr>
          <p:cNvCxnSpPr>
            <a:cxnSpLocks/>
            <a:endCxn id="7" idx="1"/>
          </p:cNvCxnSpPr>
          <p:nvPr/>
        </p:nvCxnSpPr>
        <p:spPr>
          <a:xfrm flipV="1">
            <a:off x="2537828" y="2489902"/>
            <a:ext cx="2078901" cy="20180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ECE7D3-AF22-421A-3D77-34C41219E6CD}"/>
              </a:ext>
            </a:extLst>
          </p:cNvPr>
          <p:cNvCxnSpPr>
            <a:cxnSpLocks/>
            <a:endCxn id="10" idx="1"/>
          </p:cNvCxnSpPr>
          <p:nvPr/>
        </p:nvCxnSpPr>
        <p:spPr>
          <a:xfrm>
            <a:off x="2705449" y="5262835"/>
            <a:ext cx="1911280" cy="342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06C338-0F77-3520-7457-9F23212D0471}"/>
              </a:ext>
            </a:extLst>
          </p:cNvPr>
          <p:cNvCxnSpPr>
            <a:cxnSpLocks/>
            <a:endCxn id="14" idx="1"/>
          </p:cNvCxnSpPr>
          <p:nvPr/>
        </p:nvCxnSpPr>
        <p:spPr>
          <a:xfrm>
            <a:off x="8387315" y="5704270"/>
            <a:ext cx="1515474" cy="10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850649F-0985-BA47-70CA-38BE71E29EE1}"/>
              </a:ext>
            </a:extLst>
          </p:cNvPr>
          <p:cNvCxnSpPr>
            <a:cxnSpLocks/>
            <a:endCxn id="15" idx="1"/>
          </p:cNvCxnSpPr>
          <p:nvPr/>
        </p:nvCxnSpPr>
        <p:spPr>
          <a:xfrm>
            <a:off x="8413782" y="6492875"/>
            <a:ext cx="1489007" cy="1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48A1BAB-1344-45B6-5885-75A29B5E918B}"/>
              </a:ext>
            </a:extLst>
          </p:cNvPr>
          <p:cNvSpPr txBox="1"/>
          <p:nvPr/>
        </p:nvSpPr>
        <p:spPr>
          <a:xfrm>
            <a:off x="6548121" y="1097727"/>
            <a:ext cx="4495141" cy="461665"/>
          </a:xfrm>
          <a:prstGeom prst="rect">
            <a:avLst/>
          </a:prstGeom>
          <a:noFill/>
        </p:spPr>
        <p:txBody>
          <a:bodyPr wrap="none" rtlCol="0">
            <a:spAutoFit/>
          </a:bodyPr>
          <a:lstStyle/>
          <a:p>
            <a:r>
              <a:rPr lang="en-US" altLang="zh-CN" sz="2400" dirty="0"/>
              <a:t>Blocks: 11+256+256*256=65803</a:t>
            </a:r>
            <a:endParaRPr lang="zh-CN" altLang="en-US" sz="2400" dirty="0"/>
          </a:p>
        </p:txBody>
      </p:sp>
      <p:graphicFrame>
        <p:nvGraphicFramePr>
          <p:cNvPr id="2" name="Table 10">
            <a:extLst>
              <a:ext uri="{FF2B5EF4-FFF2-40B4-BE49-F238E27FC236}">
                <a16:creationId xmlns:a16="http://schemas.microsoft.com/office/drawing/2014/main" id="{60CDD9F8-1074-D543-DA3E-61B233808AA7}"/>
              </a:ext>
            </a:extLst>
          </p:cNvPr>
          <p:cNvGraphicFramePr>
            <a:graphicFrameLocks noGrp="1"/>
          </p:cNvGraphicFramePr>
          <p:nvPr>
            <p:extLst>
              <p:ext uri="{D42A27DB-BD31-4B8C-83A1-F6EECF244321}">
                <p14:modId xmlns:p14="http://schemas.microsoft.com/office/powerpoint/2010/main" val="77760849"/>
              </p:ext>
            </p:extLst>
          </p:nvPr>
        </p:nvGraphicFramePr>
        <p:xfrm>
          <a:off x="7238134" y="5543898"/>
          <a:ext cx="1265536" cy="109728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864446842"/>
                    </a:ext>
                  </a:extLst>
                </a:gridCol>
              </a:tblGrid>
              <a:tr h="365760">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2742005456"/>
                  </a:ext>
                </a:extLst>
              </a:tr>
              <a:tr h="365760">
                <a:tc>
                  <a:txBody>
                    <a:bodyPr/>
                    <a:lstStyle/>
                    <a:p>
                      <a:pPr algn="ctr"/>
                      <a:r>
                        <a:rPr lang="en-US" altLang="zh-CN" dirty="0"/>
                        <a:t>……</a:t>
                      </a:r>
                      <a:endParaRPr lang="zh-CN" altLang="en-US" dirty="0"/>
                    </a:p>
                  </a:txBody>
                  <a:tcPr anchor="ctr"/>
                </a:tc>
                <a:extLst>
                  <a:ext uri="{0D108BD9-81ED-4DB2-BD59-A6C34878D82A}">
                    <a16:rowId xmlns:a16="http://schemas.microsoft.com/office/drawing/2014/main" val="2593974305"/>
                  </a:ext>
                </a:extLst>
              </a:tr>
              <a:tr h="365760">
                <a:tc>
                  <a:txBody>
                    <a:bodyPr/>
                    <a:lstStyle/>
                    <a:p>
                      <a:pPr algn="ctr"/>
                      <a:r>
                        <a:rPr lang="en-US" altLang="zh-CN" dirty="0" err="1"/>
                        <a:t>addrs</a:t>
                      </a:r>
                      <a:r>
                        <a:rPr lang="en-US" altLang="zh-CN" dirty="0"/>
                        <a:t> 256</a:t>
                      </a:r>
                      <a:endParaRPr lang="zh-CN" altLang="en-US" dirty="0"/>
                    </a:p>
                  </a:txBody>
                  <a:tcPr anchor="ctr"/>
                </a:tc>
                <a:extLst>
                  <a:ext uri="{0D108BD9-81ED-4DB2-BD59-A6C34878D82A}">
                    <a16:rowId xmlns:a16="http://schemas.microsoft.com/office/drawing/2014/main" val="3240398414"/>
                  </a:ext>
                </a:extLst>
              </a:tr>
            </a:tbl>
          </a:graphicData>
        </a:graphic>
      </p:graphicFrame>
      <p:sp>
        <p:nvSpPr>
          <p:cNvPr id="3" name="TextBox 2">
            <a:extLst>
              <a:ext uri="{FF2B5EF4-FFF2-40B4-BE49-F238E27FC236}">
                <a16:creationId xmlns:a16="http://schemas.microsoft.com/office/drawing/2014/main" id="{ACAE10E4-42F8-F905-BDC4-26CF95635CF9}"/>
              </a:ext>
            </a:extLst>
          </p:cNvPr>
          <p:cNvSpPr txBox="1"/>
          <p:nvPr/>
        </p:nvSpPr>
        <p:spPr>
          <a:xfrm>
            <a:off x="7616666" y="5140181"/>
            <a:ext cx="346570" cy="369332"/>
          </a:xfrm>
          <a:prstGeom prst="rect">
            <a:avLst/>
          </a:prstGeom>
          <a:noFill/>
        </p:spPr>
        <p:txBody>
          <a:bodyPr wrap="none" rtlCol="0">
            <a:spAutoFit/>
          </a:bodyPr>
          <a:lstStyle/>
          <a:p>
            <a:r>
              <a:rPr lang="en-US" altLang="zh-CN" dirty="0"/>
              <a:t>…</a:t>
            </a:r>
            <a:endParaRPr lang="zh-CN" altLang="en-US" dirty="0"/>
          </a:p>
        </p:txBody>
      </p:sp>
      <p:graphicFrame>
        <p:nvGraphicFramePr>
          <p:cNvPr id="16" name="Table 10">
            <a:extLst>
              <a:ext uri="{FF2B5EF4-FFF2-40B4-BE49-F238E27FC236}">
                <a16:creationId xmlns:a16="http://schemas.microsoft.com/office/drawing/2014/main" id="{B34E0C20-CE45-56D5-6087-5DD47153FC8F}"/>
              </a:ext>
            </a:extLst>
          </p:cNvPr>
          <p:cNvGraphicFramePr>
            <a:graphicFrameLocks noGrp="1"/>
          </p:cNvGraphicFramePr>
          <p:nvPr>
            <p:extLst>
              <p:ext uri="{D42A27DB-BD31-4B8C-83A1-F6EECF244321}">
                <p14:modId xmlns:p14="http://schemas.microsoft.com/office/powerpoint/2010/main" val="290440580"/>
              </p:ext>
            </p:extLst>
          </p:nvPr>
        </p:nvGraphicFramePr>
        <p:xfrm>
          <a:off x="7238134" y="4008368"/>
          <a:ext cx="1265536" cy="1100892"/>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864446842"/>
                    </a:ext>
                  </a:extLst>
                </a:gridCol>
              </a:tblGrid>
              <a:tr h="366964">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2742005456"/>
                  </a:ext>
                </a:extLst>
              </a:tr>
              <a:tr h="366964">
                <a:tc>
                  <a:txBody>
                    <a:bodyPr/>
                    <a:lstStyle/>
                    <a:p>
                      <a:pPr algn="ctr"/>
                      <a:r>
                        <a:rPr lang="en-US" altLang="zh-CN" dirty="0"/>
                        <a:t>……</a:t>
                      </a:r>
                      <a:endParaRPr lang="zh-CN" altLang="en-US" dirty="0"/>
                    </a:p>
                  </a:txBody>
                  <a:tcPr anchor="ctr"/>
                </a:tc>
                <a:extLst>
                  <a:ext uri="{0D108BD9-81ED-4DB2-BD59-A6C34878D82A}">
                    <a16:rowId xmlns:a16="http://schemas.microsoft.com/office/drawing/2014/main" val="2593974305"/>
                  </a:ext>
                </a:extLst>
              </a:tr>
              <a:tr h="366964">
                <a:tc>
                  <a:txBody>
                    <a:bodyPr/>
                    <a:lstStyle/>
                    <a:p>
                      <a:pPr algn="ctr"/>
                      <a:r>
                        <a:rPr lang="en-US" altLang="zh-CN" dirty="0" err="1"/>
                        <a:t>addrs</a:t>
                      </a:r>
                      <a:r>
                        <a:rPr lang="en-US" altLang="zh-CN" dirty="0"/>
                        <a:t> 256</a:t>
                      </a:r>
                      <a:endParaRPr lang="zh-CN" altLang="en-US" dirty="0"/>
                    </a:p>
                  </a:txBody>
                  <a:tcPr anchor="ctr"/>
                </a:tc>
                <a:extLst>
                  <a:ext uri="{0D108BD9-81ED-4DB2-BD59-A6C34878D82A}">
                    <a16:rowId xmlns:a16="http://schemas.microsoft.com/office/drawing/2014/main" val="3240398414"/>
                  </a:ext>
                </a:extLst>
              </a:tr>
            </a:tbl>
          </a:graphicData>
        </a:graphic>
      </p:graphicFrame>
      <p:sp>
        <p:nvSpPr>
          <p:cNvPr id="17" name="TextBox 16">
            <a:extLst>
              <a:ext uri="{FF2B5EF4-FFF2-40B4-BE49-F238E27FC236}">
                <a16:creationId xmlns:a16="http://schemas.microsoft.com/office/drawing/2014/main" id="{E34DF2BD-2C70-6C16-146E-46B9B59E9A57}"/>
              </a:ext>
            </a:extLst>
          </p:cNvPr>
          <p:cNvSpPr txBox="1"/>
          <p:nvPr/>
        </p:nvSpPr>
        <p:spPr>
          <a:xfrm>
            <a:off x="7139797" y="3649855"/>
            <a:ext cx="1515158" cy="369332"/>
          </a:xfrm>
          <a:prstGeom prst="rect">
            <a:avLst/>
          </a:prstGeom>
          <a:noFill/>
        </p:spPr>
        <p:txBody>
          <a:bodyPr wrap="none" rtlCol="0">
            <a:spAutoFit/>
          </a:bodyPr>
          <a:lstStyle/>
          <a:p>
            <a:r>
              <a:rPr lang="en-US" altLang="zh-CN" dirty="0"/>
              <a:t>indirect block</a:t>
            </a:r>
            <a:endParaRPr lang="zh-CN" altLang="en-US" dirty="0"/>
          </a:p>
        </p:txBody>
      </p:sp>
      <p:cxnSp>
        <p:nvCxnSpPr>
          <p:cNvPr id="19" name="Straight Arrow Connector 18">
            <a:extLst>
              <a:ext uri="{FF2B5EF4-FFF2-40B4-BE49-F238E27FC236}">
                <a16:creationId xmlns:a16="http://schemas.microsoft.com/office/drawing/2014/main" id="{1A136117-D747-8A54-AC4F-67139655BE06}"/>
              </a:ext>
            </a:extLst>
          </p:cNvPr>
          <p:cNvCxnSpPr>
            <a:cxnSpLocks/>
            <a:endCxn id="16" idx="1"/>
          </p:cNvCxnSpPr>
          <p:nvPr/>
        </p:nvCxnSpPr>
        <p:spPr>
          <a:xfrm flipV="1">
            <a:off x="5786904" y="4558814"/>
            <a:ext cx="1451230" cy="691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E4624E6-030E-BF7E-7CF4-72B976A6AA63}"/>
              </a:ext>
            </a:extLst>
          </p:cNvPr>
          <p:cNvCxnSpPr>
            <a:cxnSpLocks/>
            <a:endCxn id="2" idx="1"/>
          </p:cNvCxnSpPr>
          <p:nvPr/>
        </p:nvCxnSpPr>
        <p:spPr>
          <a:xfrm>
            <a:off x="5786904" y="5925931"/>
            <a:ext cx="1451230" cy="1666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6">
            <a:extLst>
              <a:ext uri="{FF2B5EF4-FFF2-40B4-BE49-F238E27FC236}">
                <a16:creationId xmlns:a16="http://schemas.microsoft.com/office/drawing/2014/main" id="{4AD85EE6-5E9F-13A8-5C38-156DCB7C79E1}"/>
              </a:ext>
            </a:extLst>
          </p:cNvPr>
          <p:cNvGraphicFramePr>
            <a:graphicFrameLocks noGrp="1"/>
          </p:cNvGraphicFramePr>
          <p:nvPr>
            <p:extLst>
              <p:ext uri="{D42A27DB-BD31-4B8C-83A1-F6EECF244321}">
                <p14:modId xmlns:p14="http://schemas.microsoft.com/office/powerpoint/2010/main" val="3538026187"/>
              </p:ext>
            </p:extLst>
          </p:nvPr>
        </p:nvGraphicFramePr>
        <p:xfrm>
          <a:off x="9902789" y="3978069"/>
          <a:ext cx="1265536" cy="36576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296227">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25" name="Table 24">
            <a:extLst>
              <a:ext uri="{FF2B5EF4-FFF2-40B4-BE49-F238E27FC236}">
                <a16:creationId xmlns:a16="http://schemas.microsoft.com/office/drawing/2014/main" id="{C2B401E6-D3B5-3883-4C41-97DBE33A012C}"/>
              </a:ext>
            </a:extLst>
          </p:cNvPr>
          <p:cNvGraphicFramePr>
            <a:graphicFrameLocks noGrp="1"/>
          </p:cNvGraphicFramePr>
          <p:nvPr>
            <p:extLst>
              <p:ext uri="{D42A27DB-BD31-4B8C-83A1-F6EECF244321}">
                <p14:modId xmlns:p14="http://schemas.microsoft.com/office/powerpoint/2010/main" val="4193017601"/>
              </p:ext>
            </p:extLst>
          </p:nvPr>
        </p:nvGraphicFramePr>
        <p:xfrm>
          <a:off x="9902789" y="4774379"/>
          <a:ext cx="1265536" cy="36576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296227">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27" name="TextBox 26">
            <a:extLst>
              <a:ext uri="{FF2B5EF4-FFF2-40B4-BE49-F238E27FC236}">
                <a16:creationId xmlns:a16="http://schemas.microsoft.com/office/drawing/2014/main" id="{39134ABF-9E06-370C-FFC0-AC29CBA28BAF}"/>
              </a:ext>
            </a:extLst>
          </p:cNvPr>
          <p:cNvSpPr txBox="1"/>
          <p:nvPr/>
        </p:nvSpPr>
        <p:spPr>
          <a:xfrm>
            <a:off x="10281320" y="4351807"/>
            <a:ext cx="508473" cy="369332"/>
          </a:xfrm>
          <a:prstGeom prst="rect">
            <a:avLst/>
          </a:prstGeom>
          <a:noFill/>
        </p:spPr>
        <p:txBody>
          <a:bodyPr wrap="none" rtlCol="0">
            <a:spAutoFit/>
          </a:bodyPr>
          <a:lstStyle/>
          <a:p>
            <a:r>
              <a:rPr lang="en-US" altLang="zh-CN" dirty="0"/>
              <a:t>……</a:t>
            </a:r>
            <a:endParaRPr lang="zh-CN" altLang="en-US" dirty="0"/>
          </a:p>
        </p:txBody>
      </p:sp>
      <p:cxnSp>
        <p:nvCxnSpPr>
          <p:cNvPr id="31" name="Straight Arrow Connector 30">
            <a:extLst>
              <a:ext uri="{FF2B5EF4-FFF2-40B4-BE49-F238E27FC236}">
                <a16:creationId xmlns:a16="http://schemas.microsoft.com/office/drawing/2014/main" id="{59B1EBB5-2664-9599-65A5-3F7EB07CE386}"/>
              </a:ext>
            </a:extLst>
          </p:cNvPr>
          <p:cNvCxnSpPr>
            <a:cxnSpLocks/>
            <a:endCxn id="23" idx="1"/>
          </p:cNvCxnSpPr>
          <p:nvPr/>
        </p:nvCxnSpPr>
        <p:spPr>
          <a:xfrm flipV="1">
            <a:off x="8387315" y="4160949"/>
            <a:ext cx="1515474" cy="267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7706DEC-C127-74AE-02B6-64A8551A774F}"/>
              </a:ext>
            </a:extLst>
          </p:cNvPr>
          <p:cNvCxnSpPr>
            <a:cxnSpLocks/>
            <a:endCxn id="25" idx="1"/>
          </p:cNvCxnSpPr>
          <p:nvPr/>
        </p:nvCxnSpPr>
        <p:spPr>
          <a:xfrm>
            <a:off x="8408309" y="4949554"/>
            <a:ext cx="1494480" cy="77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Table 10">
            <a:extLst>
              <a:ext uri="{FF2B5EF4-FFF2-40B4-BE49-F238E27FC236}">
                <a16:creationId xmlns:a16="http://schemas.microsoft.com/office/drawing/2014/main" id="{C0061B44-87D2-B884-39DB-BCE96DD77810}"/>
              </a:ext>
            </a:extLst>
          </p:cNvPr>
          <p:cNvGraphicFramePr>
            <a:graphicFrameLocks noGrp="1"/>
          </p:cNvGraphicFramePr>
          <p:nvPr>
            <p:extLst>
              <p:ext uri="{D42A27DB-BD31-4B8C-83A1-F6EECF244321}">
                <p14:modId xmlns:p14="http://schemas.microsoft.com/office/powerpoint/2010/main" val="4241416646"/>
              </p:ext>
            </p:extLst>
          </p:nvPr>
        </p:nvGraphicFramePr>
        <p:xfrm>
          <a:off x="4616729" y="3303241"/>
          <a:ext cx="1265536" cy="1097280"/>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864446842"/>
                    </a:ext>
                  </a:extLst>
                </a:gridCol>
              </a:tblGrid>
              <a:tr h="358973">
                <a:tc>
                  <a:txBody>
                    <a:bodyPr/>
                    <a:lstStyle/>
                    <a:p>
                      <a:pPr algn="ctr"/>
                      <a:r>
                        <a:rPr lang="en-US" altLang="zh-CN" dirty="0" err="1"/>
                        <a:t>addrs</a:t>
                      </a:r>
                      <a:r>
                        <a:rPr lang="en-US" altLang="zh-CN" dirty="0"/>
                        <a:t> 1</a:t>
                      </a:r>
                      <a:endParaRPr lang="zh-CN" altLang="en-US" dirty="0"/>
                    </a:p>
                  </a:txBody>
                  <a:tcPr anchor="ctr"/>
                </a:tc>
                <a:extLst>
                  <a:ext uri="{0D108BD9-81ED-4DB2-BD59-A6C34878D82A}">
                    <a16:rowId xmlns:a16="http://schemas.microsoft.com/office/drawing/2014/main" val="2742005456"/>
                  </a:ext>
                </a:extLst>
              </a:tr>
              <a:tr h="358973">
                <a:tc>
                  <a:txBody>
                    <a:bodyPr/>
                    <a:lstStyle/>
                    <a:p>
                      <a:pPr algn="ctr"/>
                      <a:r>
                        <a:rPr lang="en-US" altLang="zh-CN" dirty="0"/>
                        <a:t>……</a:t>
                      </a:r>
                      <a:endParaRPr lang="zh-CN" altLang="en-US" dirty="0"/>
                    </a:p>
                  </a:txBody>
                  <a:tcPr anchor="ctr"/>
                </a:tc>
                <a:extLst>
                  <a:ext uri="{0D108BD9-81ED-4DB2-BD59-A6C34878D82A}">
                    <a16:rowId xmlns:a16="http://schemas.microsoft.com/office/drawing/2014/main" val="2593974305"/>
                  </a:ext>
                </a:extLst>
              </a:tr>
              <a:tr h="358973">
                <a:tc>
                  <a:txBody>
                    <a:bodyPr/>
                    <a:lstStyle/>
                    <a:p>
                      <a:pPr algn="ctr"/>
                      <a:r>
                        <a:rPr lang="en-US" altLang="zh-CN" dirty="0" err="1"/>
                        <a:t>addrs</a:t>
                      </a:r>
                      <a:r>
                        <a:rPr lang="en-US" altLang="zh-CN" dirty="0"/>
                        <a:t> 256</a:t>
                      </a:r>
                      <a:endParaRPr lang="zh-CN" altLang="en-US" dirty="0"/>
                    </a:p>
                  </a:txBody>
                  <a:tcPr anchor="ctr"/>
                </a:tc>
                <a:extLst>
                  <a:ext uri="{0D108BD9-81ED-4DB2-BD59-A6C34878D82A}">
                    <a16:rowId xmlns:a16="http://schemas.microsoft.com/office/drawing/2014/main" val="3240398414"/>
                  </a:ext>
                </a:extLst>
              </a:tr>
            </a:tbl>
          </a:graphicData>
        </a:graphic>
      </p:graphicFrame>
      <p:sp>
        <p:nvSpPr>
          <p:cNvPr id="46" name="TextBox 45">
            <a:extLst>
              <a:ext uri="{FF2B5EF4-FFF2-40B4-BE49-F238E27FC236}">
                <a16:creationId xmlns:a16="http://schemas.microsoft.com/office/drawing/2014/main" id="{F2E31D2A-6504-7F6A-62D2-8CA50F1B1622}"/>
              </a:ext>
            </a:extLst>
          </p:cNvPr>
          <p:cNvSpPr txBox="1"/>
          <p:nvPr/>
        </p:nvSpPr>
        <p:spPr>
          <a:xfrm>
            <a:off x="4488712" y="2882547"/>
            <a:ext cx="1521570" cy="369332"/>
          </a:xfrm>
          <a:prstGeom prst="rect">
            <a:avLst/>
          </a:prstGeom>
          <a:noFill/>
        </p:spPr>
        <p:txBody>
          <a:bodyPr wrap="none" rtlCol="0">
            <a:spAutoFit/>
          </a:bodyPr>
          <a:lstStyle/>
          <a:p>
            <a:r>
              <a:rPr lang="en-US" altLang="zh-CN" dirty="0"/>
              <a:t>indirect block</a:t>
            </a:r>
            <a:endParaRPr lang="zh-CN" altLang="en-US" dirty="0"/>
          </a:p>
        </p:txBody>
      </p:sp>
      <p:cxnSp>
        <p:nvCxnSpPr>
          <p:cNvPr id="48" name="Straight Arrow Connector 47">
            <a:extLst>
              <a:ext uri="{FF2B5EF4-FFF2-40B4-BE49-F238E27FC236}">
                <a16:creationId xmlns:a16="http://schemas.microsoft.com/office/drawing/2014/main" id="{1CA2B238-F387-7362-0832-10B96015BB59}"/>
              </a:ext>
            </a:extLst>
          </p:cNvPr>
          <p:cNvCxnSpPr>
            <a:cxnSpLocks/>
            <a:endCxn id="45" idx="1"/>
          </p:cNvCxnSpPr>
          <p:nvPr/>
        </p:nvCxnSpPr>
        <p:spPr>
          <a:xfrm flipV="1">
            <a:off x="2537828" y="3851881"/>
            <a:ext cx="2078901" cy="10310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6">
            <a:extLst>
              <a:ext uri="{FF2B5EF4-FFF2-40B4-BE49-F238E27FC236}">
                <a16:creationId xmlns:a16="http://schemas.microsoft.com/office/drawing/2014/main" id="{4AC5D726-2769-973F-BC53-86B9DC4117C7}"/>
              </a:ext>
            </a:extLst>
          </p:cNvPr>
          <p:cNvGraphicFramePr>
            <a:graphicFrameLocks noGrp="1"/>
          </p:cNvGraphicFramePr>
          <p:nvPr>
            <p:extLst>
              <p:ext uri="{D42A27DB-BD31-4B8C-83A1-F6EECF244321}">
                <p14:modId xmlns:p14="http://schemas.microsoft.com/office/powerpoint/2010/main" val="1261294625"/>
              </p:ext>
            </p:extLst>
          </p:nvPr>
        </p:nvGraphicFramePr>
        <p:xfrm>
          <a:off x="7259759" y="1972578"/>
          <a:ext cx="1265536" cy="420996"/>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420996">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graphicFrame>
        <p:nvGraphicFramePr>
          <p:cNvPr id="54" name="Table 53">
            <a:extLst>
              <a:ext uri="{FF2B5EF4-FFF2-40B4-BE49-F238E27FC236}">
                <a16:creationId xmlns:a16="http://schemas.microsoft.com/office/drawing/2014/main" id="{D0C4AB65-F874-8122-A1D3-7237BFB17DB1}"/>
              </a:ext>
            </a:extLst>
          </p:cNvPr>
          <p:cNvGraphicFramePr>
            <a:graphicFrameLocks noGrp="1"/>
          </p:cNvGraphicFramePr>
          <p:nvPr>
            <p:extLst>
              <p:ext uri="{D42A27DB-BD31-4B8C-83A1-F6EECF244321}">
                <p14:modId xmlns:p14="http://schemas.microsoft.com/office/powerpoint/2010/main" val="3577117477"/>
              </p:ext>
            </p:extLst>
          </p:nvPr>
        </p:nvGraphicFramePr>
        <p:xfrm>
          <a:off x="7259759" y="2784922"/>
          <a:ext cx="1265536" cy="420996"/>
        </p:xfrm>
        <a:graphic>
          <a:graphicData uri="http://schemas.openxmlformats.org/drawingml/2006/table">
            <a:tbl>
              <a:tblPr firstRow="1" bandRow="1">
                <a:tableStyleId>{5940675A-B579-460E-94D1-54222C63F5DA}</a:tableStyleId>
              </a:tblPr>
              <a:tblGrid>
                <a:gridCol w="1265536">
                  <a:extLst>
                    <a:ext uri="{9D8B030D-6E8A-4147-A177-3AD203B41FA5}">
                      <a16:colId xmlns:a16="http://schemas.microsoft.com/office/drawing/2014/main" val="1981878064"/>
                    </a:ext>
                  </a:extLst>
                </a:gridCol>
              </a:tblGrid>
              <a:tr h="420996">
                <a:tc>
                  <a:txBody>
                    <a:bodyPr/>
                    <a:lstStyle/>
                    <a:p>
                      <a:pPr algn="ctr"/>
                      <a:r>
                        <a:rPr lang="en-US" altLang="zh-CN" dirty="0"/>
                        <a:t>data</a:t>
                      </a:r>
                      <a:endParaRPr lang="zh-CN" altLang="en-US" dirty="0"/>
                    </a:p>
                  </a:txBody>
                  <a:tcPr anchor="ctr"/>
                </a:tc>
                <a:extLst>
                  <a:ext uri="{0D108BD9-81ED-4DB2-BD59-A6C34878D82A}">
                    <a16:rowId xmlns:a16="http://schemas.microsoft.com/office/drawing/2014/main" val="1598123072"/>
                  </a:ext>
                </a:extLst>
              </a:tr>
            </a:tbl>
          </a:graphicData>
        </a:graphic>
      </p:graphicFrame>
      <p:sp>
        <p:nvSpPr>
          <p:cNvPr id="55" name="TextBox 54">
            <a:extLst>
              <a:ext uri="{FF2B5EF4-FFF2-40B4-BE49-F238E27FC236}">
                <a16:creationId xmlns:a16="http://schemas.microsoft.com/office/drawing/2014/main" id="{77EE7B13-ED2C-5883-D3B8-7B765287E3FD}"/>
              </a:ext>
            </a:extLst>
          </p:cNvPr>
          <p:cNvSpPr txBox="1"/>
          <p:nvPr/>
        </p:nvSpPr>
        <p:spPr>
          <a:xfrm>
            <a:off x="7638291" y="2444934"/>
            <a:ext cx="508473" cy="369332"/>
          </a:xfrm>
          <a:prstGeom prst="rect">
            <a:avLst/>
          </a:prstGeom>
          <a:noFill/>
        </p:spPr>
        <p:txBody>
          <a:bodyPr wrap="none" rtlCol="0">
            <a:spAutoFit/>
          </a:bodyPr>
          <a:lstStyle/>
          <a:p>
            <a:r>
              <a:rPr lang="en-US" altLang="zh-CN" dirty="0"/>
              <a:t>……</a:t>
            </a:r>
            <a:endParaRPr lang="zh-CN" altLang="en-US" dirty="0"/>
          </a:p>
        </p:txBody>
      </p:sp>
      <p:cxnSp>
        <p:nvCxnSpPr>
          <p:cNvPr id="59" name="Straight Arrow Connector 58">
            <a:extLst>
              <a:ext uri="{FF2B5EF4-FFF2-40B4-BE49-F238E27FC236}">
                <a16:creationId xmlns:a16="http://schemas.microsoft.com/office/drawing/2014/main" id="{B030C542-2917-D4E4-D935-F1FF2A6B872B}"/>
              </a:ext>
            </a:extLst>
          </p:cNvPr>
          <p:cNvCxnSpPr>
            <a:cxnSpLocks/>
            <a:endCxn id="53" idx="1"/>
          </p:cNvCxnSpPr>
          <p:nvPr/>
        </p:nvCxnSpPr>
        <p:spPr>
          <a:xfrm flipV="1">
            <a:off x="5717819" y="2183076"/>
            <a:ext cx="1541940" cy="13379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954949C-C94C-9CDC-13DC-45290CED69A1}"/>
              </a:ext>
            </a:extLst>
          </p:cNvPr>
          <p:cNvCxnSpPr>
            <a:cxnSpLocks/>
            <a:endCxn id="54" idx="1"/>
          </p:cNvCxnSpPr>
          <p:nvPr/>
        </p:nvCxnSpPr>
        <p:spPr>
          <a:xfrm flipV="1">
            <a:off x="5747957" y="2995420"/>
            <a:ext cx="1511802" cy="12308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916A74A-671F-32FA-FF94-6CF6D4A3129D}"/>
              </a:ext>
            </a:extLst>
          </p:cNvPr>
          <p:cNvSpPr txBox="1"/>
          <p:nvPr/>
        </p:nvSpPr>
        <p:spPr>
          <a:xfrm>
            <a:off x="10281320" y="5131943"/>
            <a:ext cx="508473" cy="369332"/>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p14="http://schemas.microsoft.com/office/powerpoint/2010/main" val="144181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Large files</a:t>
            </a:r>
            <a:endParaRPr lang="zh-CN" altLang="en-US" dirty="0"/>
          </a:p>
        </p:txBody>
      </p:sp>
      <p:pic>
        <p:nvPicPr>
          <p:cNvPr id="5" name="Picture 4" descr="Table&#10;&#10;Description automatically generated">
            <a:extLst>
              <a:ext uri="{FF2B5EF4-FFF2-40B4-BE49-F238E27FC236}">
                <a16:creationId xmlns:a16="http://schemas.microsoft.com/office/drawing/2014/main" id="{0D911774-411F-58DC-B92D-92FEC8F20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554" y="1690688"/>
            <a:ext cx="3515722" cy="2019921"/>
          </a:xfrm>
          <a:prstGeom prst="rect">
            <a:avLst/>
          </a:prstGeom>
        </p:spPr>
      </p:pic>
      <p:sp>
        <p:nvSpPr>
          <p:cNvPr id="6" name="TextBox 5">
            <a:extLst>
              <a:ext uri="{FF2B5EF4-FFF2-40B4-BE49-F238E27FC236}">
                <a16:creationId xmlns:a16="http://schemas.microsoft.com/office/drawing/2014/main" id="{6CA19600-E00F-931F-D761-F102DD44291D}"/>
              </a:ext>
            </a:extLst>
          </p:cNvPr>
          <p:cNvSpPr txBox="1"/>
          <p:nvPr/>
        </p:nvSpPr>
        <p:spPr>
          <a:xfrm>
            <a:off x="515922" y="1690688"/>
            <a:ext cx="7812849"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format of an on-disk </a:t>
            </a:r>
            <a:r>
              <a:rPr lang="en-US" altLang="zh-CN" dirty="0" err="1"/>
              <a:t>inode</a:t>
            </a:r>
            <a:r>
              <a:rPr lang="en-US" altLang="zh-CN" dirty="0"/>
              <a:t> is defined by struct </a:t>
            </a:r>
            <a:r>
              <a:rPr lang="en-US" altLang="zh-CN" dirty="0" err="1"/>
              <a:t>dinode</a:t>
            </a:r>
            <a:r>
              <a:rPr lang="en-US" altLang="zh-CN" dirty="0"/>
              <a:t> in kernel/</a:t>
            </a:r>
            <a:r>
              <a:rPr lang="en-US" altLang="zh-CN" dirty="0" err="1"/>
              <a:t>fs.h</a:t>
            </a:r>
            <a:r>
              <a:rPr lang="en-US" altLang="zh-CN" dirty="0"/>
              <a:t>.. </a:t>
            </a:r>
          </a:p>
          <a:p>
            <a:pPr marL="285750" indent="-285750">
              <a:buFont typeface="Arial" panose="020B0604020202020204" pitchFamily="34" charset="0"/>
              <a:buChar char="•"/>
            </a:pPr>
            <a:r>
              <a:rPr lang="en-US" altLang="zh-CN" dirty="0"/>
              <a:t>The format of an in-memory </a:t>
            </a:r>
            <a:r>
              <a:rPr lang="en-US" altLang="zh-CN" dirty="0" err="1"/>
              <a:t>inode</a:t>
            </a:r>
            <a:r>
              <a:rPr lang="en-US" altLang="zh-CN" dirty="0"/>
              <a:t> copy is defined by </a:t>
            </a:r>
            <a:r>
              <a:rPr lang="en-US" altLang="zh-CN" dirty="0" err="1"/>
              <a:t>inode</a:t>
            </a:r>
            <a:r>
              <a:rPr lang="en-US" altLang="zh-CN" dirty="0"/>
              <a:t> in kernel/</a:t>
            </a:r>
            <a:r>
              <a:rPr lang="en-US" altLang="zh-CN" dirty="0" err="1"/>
              <a:t>file.h</a:t>
            </a:r>
            <a:r>
              <a:rPr lang="en-US" altLang="zh-CN" dirty="0"/>
              <a:t>.</a:t>
            </a:r>
          </a:p>
          <a:p>
            <a:pPr marL="285750" indent="-285750">
              <a:buFont typeface="Arial" panose="020B0604020202020204" pitchFamily="34" charset="0"/>
              <a:buChar char="•"/>
            </a:pPr>
            <a:r>
              <a:rPr lang="en-US" altLang="zh-CN" dirty="0"/>
              <a:t>You're particularly interested in NDIRECT, NINDIRECT, MAXFILE, and the </a:t>
            </a:r>
            <a:r>
              <a:rPr lang="en-US" altLang="zh-CN" dirty="0" err="1"/>
              <a:t>addrs</a:t>
            </a:r>
            <a:r>
              <a:rPr lang="en-US" altLang="zh-CN" dirty="0"/>
              <a:t>[] element of struct </a:t>
            </a:r>
            <a:r>
              <a:rPr lang="en-US" altLang="zh-CN" dirty="0" err="1"/>
              <a:t>dinode</a:t>
            </a:r>
            <a:r>
              <a:rPr lang="en-US" altLang="zh-CN" dirty="0"/>
              <a:t>.</a:t>
            </a:r>
          </a:p>
          <a:p>
            <a:pPr marL="285750" indent="-285750">
              <a:buFont typeface="Arial" panose="020B0604020202020204" pitchFamily="34" charset="0"/>
              <a:buChar char="•"/>
            </a:pPr>
            <a:r>
              <a:rPr lang="en-US" altLang="zh-CN" dirty="0"/>
              <a:t>Modify kernel/</a:t>
            </a:r>
            <a:r>
              <a:rPr lang="en-US" altLang="zh-CN" dirty="0" err="1"/>
              <a:t>fs.c</a:t>
            </a:r>
            <a:r>
              <a:rPr lang="en-US" altLang="zh-CN" dirty="0"/>
              <a:t> </a:t>
            </a:r>
            <a:r>
              <a:rPr lang="en-US" altLang="zh-CN" dirty="0" err="1"/>
              <a:t>bmap</a:t>
            </a:r>
            <a:r>
              <a:rPr lang="en-US" altLang="zh-CN" dirty="0"/>
              <a:t>() so that it implements a doubly-indirect block, in addition to direct blocks and a singly-indirect block.</a:t>
            </a:r>
          </a:p>
          <a:p>
            <a:pPr marL="285750" indent="-285750">
              <a:buFont typeface="Arial" panose="020B0604020202020204" pitchFamily="34" charset="0"/>
              <a:buChar char="•"/>
            </a:pPr>
            <a:r>
              <a:rPr lang="en-US" altLang="zh-CN" dirty="0"/>
              <a:t>Make sure kernel/</a:t>
            </a:r>
            <a:r>
              <a:rPr lang="en-US" altLang="zh-CN" dirty="0" err="1"/>
              <a:t>fs.c</a:t>
            </a:r>
            <a:r>
              <a:rPr lang="en-US" altLang="zh-CN" dirty="0"/>
              <a:t> </a:t>
            </a:r>
            <a:r>
              <a:rPr lang="en-US" altLang="zh-CN" dirty="0" err="1"/>
              <a:t>itrunc</a:t>
            </a:r>
            <a:r>
              <a:rPr lang="en-US" altLang="zh-CN" dirty="0"/>
              <a:t>() frees all blocks of a file, including double-indirect blocks.</a:t>
            </a:r>
          </a:p>
          <a:p>
            <a:endParaRPr lang="zh-CN" altLang="en-US" dirty="0"/>
          </a:p>
        </p:txBody>
      </p:sp>
      <p:sp>
        <p:nvSpPr>
          <p:cNvPr id="3" name="TextBox 2">
            <a:extLst>
              <a:ext uri="{FF2B5EF4-FFF2-40B4-BE49-F238E27FC236}">
                <a16:creationId xmlns:a16="http://schemas.microsoft.com/office/drawing/2014/main" id="{7297C7EA-E909-6E8B-2DB5-A9713E9F5884}"/>
              </a:ext>
            </a:extLst>
          </p:cNvPr>
          <p:cNvSpPr txBox="1"/>
          <p:nvPr/>
        </p:nvSpPr>
        <p:spPr>
          <a:xfrm>
            <a:off x="515922" y="4031913"/>
            <a:ext cx="11212252"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code that finds a file's data on disk is in </a:t>
            </a:r>
            <a:r>
              <a:rPr lang="en-US" altLang="zh-CN" dirty="0" err="1"/>
              <a:t>bmap</a:t>
            </a:r>
            <a:r>
              <a:rPr lang="en-US" altLang="zh-CN" dirty="0"/>
              <a:t>() in </a:t>
            </a:r>
            <a:r>
              <a:rPr lang="en-US" altLang="zh-CN" dirty="0" err="1"/>
              <a:t>fs.c</a:t>
            </a:r>
            <a:r>
              <a:rPr lang="en-US" altLang="zh-CN" dirty="0"/>
              <a:t>. Have a look at it and make sure you understand what it's doing. </a:t>
            </a:r>
            <a:r>
              <a:rPr lang="en-US" altLang="zh-CN" dirty="0" err="1"/>
              <a:t>bmap</a:t>
            </a:r>
            <a:r>
              <a:rPr lang="en-US" altLang="zh-CN" dirty="0"/>
              <a:t>() is called both when reading and writing a file. When writing, </a:t>
            </a:r>
            <a:r>
              <a:rPr lang="en-US" altLang="zh-CN" dirty="0" err="1"/>
              <a:t>bmap</a:t>
            </a:r>
            <a:r>
              <a:rPr lang="en-US" altLang="zh-CN" dirty="0"/>
              <a:t>() allocates new blocks as needed to hold file content, as well as allocating an indirect block if needed to hold block addresses.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bmap</a:t>
            </a:r>
            <a:r>
              <a:rPr lang="en-US" altLang="zh-CN" dirty="0"/>
              <a:t>() deals with two kinds of block numbers. The bn argument is a "logical block number" -- a block number within the file, relative to the start of the file. The block numbers in </a:t>
            </a:r>
            <a:r>
              <a:rPr lang="en-US" altLang="zh-CN" dirty="0" err="1"/>
              <a:t>ip</a:t>
            </a:r>
            <a:r>
              <a:rPr lang="en-US" altLang="zh-CN" dirty="0"/>
              <a:t>-&gt;</a:t>
            </a:r>
            <a:r>
              <a:rPr lang="en-US" altLang="zh-CN" dirty="0" err="1"/>
              <a:t>addrs</a:t>
            </a:r>
            <a:r>
              <a:rPr lang="en-US" altLang="zh-CN" dirty="0"/>
              <a:t>[], and the argument to bread(), are disk block numbers. You can view </a:t>
            </a:r>
            <a:r>
              <a:rPr lang="en-US" altLang="zh-CN" dirty="0" err="1"/>
              <a:t>bmap</a:t>
            </a:r>
            <a:r>
              <a:rPr lang="en-US" altLang="zh-CN" dirty="0"/>
              <a:t>() as mapping a file's logical block numbers into disk block numbers.</a:t>
            </a:r>
            <a:endParaRPr lang="zh-CN" altLang="en-US" dirty="0"/>
          </a:p>
        </p:txBody>
      </p:sp>
    </p:spTree>
    <p:extLst>
      <p:ext uri="{BB962C8B-B14F-4D97-AF65-F5344CB8AC3E}">
        <p14:creationId xmlns:p14="http://schemas.microsoft.com/office/powerpoint/2010/main" val="12648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Large files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727957" y="2183591"/>
            <a:ext cx="10748426"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Make sure you understand </a:t>
            </a:r>
            <a:r>
              <a:rPr lang="en-US" altLang="zh-CN" dirty="0" err="1"/>
              <a:t>bmap</a:t>
            </a:r>
            <a:r>
              <a:rPr lang="en-US" altLang="zh-CN" dirty="0"/>
              <a:t>(). </a:t>
            </a:r>
          </a:p>
          <a:p>
            <a:pPr marL="285750" indent="-285750">
              <a:buFont typeface="Arial" panose="020B0604020202020204" pitchFamily="34" charset="0"/>
              <a:buChar char="•"/>
            </a:pPr>
            <a:r>
              <a:rPr lang="en-US" altLang="zh-CN" dirty="0"/>
              <a:t>If you change the definition of NDIRECT, you'll probably have to change the declaration of </a:t>
            </a:r>
            <a:r>
              <a:rPr lang="en-US" altLang="zh-CN" dirty="0" err="1"/>
              <a:t>addrs</a:t>
            </a:r>
            <a:r>
              <a:rPr lang="en-US" altLang="zh-CN" dirty="0"/>
              <a:t>[] in struct </a:t>
            </a:r>
            <a:r>
              <a:rPr lang="en-US" altLang="zh-CN" dirty="0" err="1"/>
              <a:t>inode</a:t>
            </a:r>
            <a:r>
              <a:rPr lang="en-US" altLang="zh-CN" dirty="0"/>
              <a:t> in </a:t>
            </a:r>
            <a:r>
              <a:rPr lang="en-US" altLang="zh-CN" dirty="0" err="1"/>
              <a:t>file.h</a:t>
            </a:r>
            <a:r>
              <a:rPr lang="en-US" altLang="zh-CN" dirty="0"/>
              <a:t>. Make sure that struct </a:t>
            </a:r>
            <a:r>
              <a:rPr lang="en-US" altLang="zh-CN" dirty="0" err="1"/>
              <a:t>inode</a:t>
            </a:r>
            <a:r>
              <a:rPr lang="en-US" altLang="zh-CN" dirty="0"/>
              <a:t> and struct </a:t>
            </a:r>
            <a:r>
              <a:rPr lang="en-US" altLang="zh-CN" dirty="0" err="1"/>
              <a:t>dinode</a:t>
            </a:r>
            <a:r>
              <a:rPr lang="en-US" altLang="zh-CN" dirty="0"/>
              <a:t> have the same number of elements in their </a:t>
            </a:r>
            <a:r>
              <a:rPr lang="en-US" altLang="zh-CN" dirty="0" err="1"/>
              <a:t>addrs</a:t>
            </a:r>
            <a:r>
              <a:rPr lang="en-US" altLang="zh-CN" dirty="0"/>
              <a:t>[] arrays.</a:t>
            </a:r>
          </a:p>
          <a:p>
            <a:pPr marL="285750" indent="-285750">
              <a:buFont typeface="Arial" panose="020B0604020202020204" pitchFamily="34" charset="0"/>
              <a:buChar char="•"/>
            </a:pPr>
            <a:r>
              <a:rPr lang="en-US" altLang="zh-CN" dirty="0"/>
              <a:t>If you change the definition of NDIRECT, make sure to create a new </a:t>
            </a:r>
            <a:r>
              <a:rPr lang="en-US" altLang="zh-CN" dirty="0" err="1"/>
              <a:t>fs.img</a:t>
            </a:r>
            <a:r>
              <a:rPr lang="en-US" altLang="zh-CN" dirty="0"/>
              <a:t>, since </a:t>
            </a:r>
            <a:r>
              <a:rPr lang="en-US" altLang="zh-CN" dirty="0" err="1"/>
              <a:t>mkfs</a:t>
            </a:r>
            <a:r>
              <a:rPr lang="en-US" altLang="zh-CN" dirty="0"/>
              <a:t> uses NDIRECT to build the file system.</a:t>
            </a:r>
          </a:p>
          <a:p>
            <a:pPr marL="285750" indent="-285750">
              <a:buFont typeface="Arial" panose="020B0604020202020204" pitchFamily="34" charset="0"/>
              <a:buChar char="•"/>
            </a:pPr>
            <a:r>
              <a:rPr lang="en-US" altLang="zh-CN" dirty="0"/>
              <a:t>If your file system gets into a bad state, perhaps by crashing, delete </a:t>
            </a:r>
            <a:r>
              <a:rPr lang="en-US" altLang="zh-CN" dirty="0" err="1"/>
              <a:t>fs.img</a:t>
            </a:r>
            <a:r>
              <a:rPr lang="en-US" altLang="zh-CN" dirty="0"/>
              <a:t> (do this from Unix, not xv6). make will build a new clean file system image for you.</a:t>
            </a:r>
          </a:p>
          <a:p>
            <a:pPr marL="285750" indent="-285750">
              <a:buFont typeface="Arial" panose="020B0604020202020204" pitchFamily="34" charset="0"/>
              <a:buChar char="•"/>
            </a:pPr>
            <a:r>
              <a:rPr lang="en-US" altLang="zh-CN" dirty="0"/>
              <a:t>Don't forget to </a:t>
            </a:r>
            <a:r>
              <a:rPr lang="en-US" altLang="zh-CN" dirty="0" err="1"/>
              <a:t>brelse</a:t>
            </a:r>
            <a:r>
              <a:rPr lang="en-US" altLang="zh-CN" dirty="0"/>
              <a:t>() each block that you bread().</a:t>
            </a:r>
          </a:p>
          <a:p>
            <a:pPr marL="285750" indent="-285750">
              <a:buFont typeface="Arial" panose="020B0604020202020204" pitchFamily="34" charset="0"/>
              <a:buChar char="•"/>
            </a:pPr>
            <a:r>
              <a:rPr lang="en-US" altLang="zh-CN" dirty="0"/>
              <a:t>You should allocate indirect blocks and doubly-indirect blocks only as needed, like the original </a:t>
            </a:r>
            <a:r>
              <a:rPr lang="en-US" altLang="zh-CN" dirty="0" err="1"/>
              <a:t>bmap</a:t>
            </a:r>
            <a:r>
              <a:rPr lang="en-US" altLang="zh-CN" dirty="0"/>
              <a:t>().</a:t>
            </a:r>
          </a:p>
          <a:p>
            <a:pPr marL="285750" indent="-285750">
              <a:buFont typeface="Arial" panose="020B0604020202020204" pitchFamily="34" charset="0"/>
              <a:buChar char="•"/>
            </a:pPr>
            <a:r>
              <a:rPr lang="en-US" altLang="zh-CN" dirty="0"/>
              <a:t>Make sure </a:t>
            </a:r>
            <a:r>
              <a:rPr lang="en-US" altLang="zh-CN" dirty="0" err="1"/>
              <a:t>itrunc</a:t>
            </a:r>
            <a:r>
              <a:rPr lang="en-US" altLang="zh-CN" dirty="0"/>
              <a:t> frees all blocks of a file, including double-indirect blocks.</a:t>
            </a:r>
          </a:p>
        </p:txBody>
      </p:sp>
      <p:sp>
        <p:nvSpPr>
          <p:cNvPr id="3" name="TextBox 2">
            <a:extLst>
              <a:ext uri="{FF2B5EF4-FFF2-40B4-BE49-F238E27FC236}">
                <a16:creationId xmlns:a16="http://schemas.microsoft.com/office/drawing/2014/main" id="{98BCF60B-5AED-0CAF-88D3-D1159A7B439A}"/>
              </a:ext>
            </a:extLst>
          </p:cNvPr>
          <p:cNvSpPr txBox="1"/>
          <p:nvPr/>
        </p:nvSpPr>
        <p:spPr>
          <a:xfrm>
            <a:off x="838200" y="1690688"/>
            <a:ext cx="803425" cy="400110"/>
          </a:xfrm>
          <a:prstGeom prst="rect">
            <a:avLst/>
          </a:prstGeom>
          <a:noFill/>
        </p:spPr>
        <p:txBody>
          <a:bodyPr wrap="none" rtlCol="0">
            <a:spAutoFit/>
          </a:bodyPr>
          <a:lstStyle/>
          <a:p>
            <a:r>
              <a:rPr lang="en-US" altLang="zh-CN" sz="2000" dirty="0"/>
              <a:t>Hints:</a:t>
            </a:r>
            <a:endParaRPr lang="zh-CN" altLang="en-US" sz="2000" dirty="0"/>
          </a:p>
        </p:txBody>
      </p:sp>
      <p:pic>
        <p:nvPicPr>
          <p:cNvPr id="4" name="Picture 3" descr="Table&#10;&#10;Description automatically generated">
            <a:extLst>
              <a:ext uri="{FF2B5EF4-FFF2-40B4-BE49-F238E27FC236}">
                <a16:creationId xmlns:a16="http://schemas.microsoft.com/office/drawing/2014/main" id="{221B8553-4BA1-64E7-9CD6-DA85DDC4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661" y="365125"/>
            <a:ext cx="3515722" cy="2019921"/>
          </a:xfrm>
          <a:prstGeom prst="rect">
            <a:avLst/>
          </a:prstGeom>
        </p:spPr>
      </p:pic>
    </p:spTree>
    <p:extLst>
      <p:ext uri="{BB962C8B-B14F-4D97-AF65-F5344CB8AC3E}">
        <p14:creationId xmlns:p14="http://schemas.microsoft.com/office/powerpoint/2010/main" val="393407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Symbolic links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605374" y="1690688"/>
            <a:ext cx="10748426" cy="28154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In this exercise you will add symbolic links to xv6. Symbolic links (or soft links) refer to a linked file by pathname; when a symbolic link is opened, the kernel follows the link to the referred file. </a:t>
            </a:r>
          </a:p>
          <a:p>
            <a:pPr marL="285750" indent="-285750">
              <a:lnSpc>
                <a:spcPct val="150000"/>
              </a:lnSpc>
              <a:buFont typeface="Arial" panose="020B0604020202020204" pitchFamily="34" charset="0"/>
              <a:buChar char="•"/>
            </a:pPr>
            <a:r>
              <a:rPr lang="en-US" altLang="zh-CN" sz="2000" dirty="0"/>
              <a:t>You will implement the </a:t>
            </a:r>
            <a:r>
              <a:rPr lang="en-US" altLang="zh-CN" sz="2000" dirty="0" err="1"/>
              <a:t>symlink</a:t>
            </a:r>
            <a:r>
              <a:rPr lang="en-US" altLang="zh-CN" sz="2000" dirty="0"/>
              <a:t>(char *target, char *path) system call, which creates a new symbolic link at path that refers to file named by target. To test, add </a:t>
            </a:r>
            <a:r>
              <a:rPr lang="en-US" altLang="zh-CN" sz="2000" dirty="0" err="1"/>
              <a:t>symlinktest</a:t>
            </a:r>
            <a:r>
              <a:rPr lang="en-US" altLang="zh-CN" sz="2000" dirty="0"/>
              <a:t> to the </a:t>
            </a:r>
            <a:r>
              <a:rPr lang="en-US" altLang="zh-CN" sz="2000" dirty="0" err="1"/>
              <a:t>Makefile</a:t>
            </a:r>
            <a:r>
              <a:rPr lang="en-US" altLang="zh-CN" sz="2000" dirty="0"/>
              <a:t> and run it. </a:t>
            </a:r>
          </a:p>
        </p:txBody>
      </p:sp>
      <p:pic>
        <p:nvPicPr>
          <p:cNvPr id="5" name="Picture 4" descr="Text, letter&#10;&#10;Description automatically generated">
            <a:extLst>
              <a:ext uri="{FF2B5EF4-FFF2-40B4-BE49-F238E27FC236}">
                <a16:creationId xmlns:a16="http://schemas.microsoft.com/office/drawing/2014/main" id="{B5DE8E38-4A23-2B58-ABAC-969070028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119" y="4506139"/>
            <a:ext cx="2946935" cy="1622088"/>
          </a:xfrm>
          <a:prstGeom prst="rect">
            <a:avLst/>
          </a:prstGeom>
        </p:spPr>
      </p:pic>
    </p:spTree>
    <p:extLst>
      <p:ext uri="{BB962C8B-B14F-4D97-AF65-F5344CB8AC3E}">
        <p14:creationId xmlns:p14="http://schemas.microsoft.com/office/powerpoint/2010/main" val="211008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0A9-070D-261C-25D9-F7E25CD8342D}"/>
              </a:ext>
            </a:extLst>
          </p:cNvPr>
          <p:cNvSpPr>
            <a:spLocks noGrp="1"/>
          </p:cNvSpPr>
          <p:nvPr>
            <p:ph type="title"/>
          </p:nvPr>
        </p:nvSpPr>
        <p:spPr/>
        <p:txBody>
          <a:bodyPr/>
          <a:lstStyle/>
          <a:p>
            <a:r>
              <a:rPr lang="en-US" altLang="zh-CN" dirty="0"/>
              <a:t>Symbolic links</a:t>
            </a:r>
            <a:endParaRPr lang="zh-CN" altLang="en-US" dirty="0"/>
          </a:p>
        </p:txBody>
      </p:sp>
      <p:sp>
        <p:nvSpPr>
          <p:cNvPr id="6" name="TextBox 5">
            <a:extLst>
              <a:ext uri="{FF2B5EF4-FFF2-40B4-BE49-F238E27FC236}">
                <a16:creationId xmlns:a16="http://schemas.microsoft.com/office/drawing/2014/main" id="{6CA19600-E00F-931F-D761-F102DD44291D}"/>
              </a:ext>
            </a:extLst>
          </p:cNvPr>
          <p:cNvSpPr txBox="1"/>
          <p:nvPr/>
        </p:nvSpPr>
        <p:spPr>
          <a:xfrm>
            <a:off x="605374" y="1690688"/>
            <a:ext cx="10748426" cy="373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First, create a new system call number for </a:t>
            </a:r>
            <a:r>
              <a:rPr lang="en-US" altLang="zh-CN" sz="2000" dirty="0" err="1"/>
              <a:t>symlink</a:t>
            </a:r>
            <a:r>
              <a:rPr lang="en-US" altLang="zh-CN" sz="2000" dirty="0"/>
              <a:t>, add an entry to user/usys.pl, user/</a:t>
            </a:r>
            <a:r>
              <a:rPr lang="en-US" altLang="zh-CN" sz="2000" dirty="0" err="1"/>
              <a:t>user.h</a:t>
            </a:r>
            <a:r>
              <a:rPr lang="en-US" altLang="zh-CN" sz="2000" dirty="0"/>
              <a:t>, and implement an empty </a:t>
            </a:r>
            <a:r>
              <a:rPr lang="en-US" altLang="zh-CN" sz="2000" dirty="0" err="1"/>
              <a:t>sys_symlink</a:t>
            </a:r>
            <a:r>
              <a:rPr lang="en-US" altLang="zh-CN" sz="2000" dirty="0"/>
              <a:t> in kernel/</a:t>
            </a:r>
            <a:r>
              <a:rPr lang="en-US" altLang="zh-CN" sz="2000" dirty="0" err="1"/>
              <a:t>sysfile.c</a:t>
            </a:r>
            <a:r>
              <a:rPr lang="en-US" altLang="zh-CN" sz="2000" dirty="0"/>
              <a:t>.</a:t>
            </a:r>
          </a:p>
          <a:p>
            <a:pPr marL="285750" indent="-285750">
              <a:lnSpc>
                <a:spcPct val="150000"/>
              </a:lnSpc>
              <a:buFont typeface="Arial" panose="020B0604020202020204" pitchFamily="34" charset="0"/>
              <a:buChar char="•"/>
            </a:pPr>
            <a:r>
              <a:rPr lang="en-US" altLang="zh-CN" sz="2000" dirty="0"/>
              <a:t>Add a new file type (T_SYMLINK) to kernel/</a:t>
            </a:r>
            <a:r>
              <a:rPr lang="en-US" altLang="zh-CN" sz="2000" dirty="0" err="1"/>
              <a:t>stat.h</a:t>
            </a:r>
            <a:r>
              <a:rPr lang="en-US" altLang="zh-CN" sz="2000" dirty="0"/>
              <a:t> to represent a symbolic link.</a:t>
            </a:r>
          </a:p>
          <a:p>
            <a:pPr marL="285750" indent="-285750">
              <a:lnSpc>
                <a:spcPct val="150000"/>
              </a:lnSpc>
              <a:buFont typeface="Arial" panose="020B0604020202020204" pitchFamily="34" charset="0"/>
              <a:buChar char="•"/>
            </a:pPr>
            <a:r>
              <a:rPr lang="en-US" altLang="zh-CN" sz="2000" dirty="0"/>
              <a:t>Add a new flag to kernel/</a:t>
            </a:r>
            <a:r>
              <a:rPr lang="en-US" altLang="zh-CN" sz="2000" dirty="0" err="1"/>
              <a:t>fcntl.h</a:t>
            </a:r>
            <a:r>
              <a:rPr lang="en-US" altLang="zh-CN" sz="2000" dirty="0"/>
              <a:t>, (O_NOFOLLOW), that can be used with the open system call. Note that flags passed to open are combined using a bitwise OR operator, so your new flag should not overlap with any existing flags. This will let you compile user/</a:t>
            </a:r>
            <a:r>
              <a:rPr lang="en-US" altLang="zh-CN" sz="2000" dirty="0" err="1"/>
              <a:t>symlinktest.c</a:t>
            </a:r>
            <a:r>
              <a:rPr lang="en-US" altLang="zh-CN" sz="2000" dirty="0"/>
              <a:t> once you add it to the </a:t>
            </a:r>
            <a:r>
              <a:rPr lang="en-US" altLang="zh-CN" sz="2000" dirty="0" err="1"/>
              <a:t>Makefile</a:t>
            </a:r>
            <a:r>
              <a:rPr lang="en-US" altLang="zh-CN" sz="2000" dirty="0"/>
              <a:t>.</a:t>
            </a:r>
          </a:p>
          <a:p>
            <a:pPr marL="285750" indent="-285750">
              <a:lnSpc>
                <a:spcPct val="150000"/>
              </a:lnSpc>
              <a:buFont typeface="Arial" panose="020B0604020202020204" pitchFamily="34" charset="0"/>
              <a:buChar char="•"/>
            </a:pPr>
            <a:endParaRPr lang="en-US" altLang="zh-CN" sz="2000" dirty="0"/>
          </a:p>
        </p:txBody>
      </p:sp>
      <p:pic>
        <p:nvPicPr>
          <p:cNvPr id="4" name="Picture 3" descr="Text&#10;&#10;Description automatically generated">
            <a:extLst>
              <a:ext uri="{FF2B5EF4-FFF2-40B4-BE49-F238E27FC236}">
                <a16:creationId xmlns:a16="http://schemas.microsoft.com/office/drawing/2014/main" id="{8E132D59-00F3-CF65-2C7E-DA81840D2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799" y="5429468"/>
            <a:ext cx="2941575" cy="1005927"/>
          </a:xfrm>
          <a:prstGeom prst="rect">
            <a:avLst/>
          </a:prstGeom>
        </p:spPr>
      </p:pic>
      <p:sp>
        <p:nvSpPr>
          <p:cNvPr id="7" name="TextBox 6">
            <a:extLst>
              <a:ext uri="{FF2B5EF4-FFF2-40B4-BE49-F238E27FC236}">
                <a16:creationId xmlns:a16="http://schemas.microsoft.com/office/drawing/2014/main" id="{B10A2437-E19E-6C96-1A48-A7563E70D34F}"/>
              </a:ext>
            </a:extLst>
          </p:cNvPr>
          <p:cNvSpPr txBox="1"/>
          <p:nvPr/>
        </p:nvSpPr>
        <p:spPr>
          <a:xfrm>
            <a:off x="605374" y="1490633"/>
            <a:ext cx="1008609" cy="400110"/>
          </a:xfrm>
          <a:prstGeom prst="rect">
            <a:avLst/>
          </a:prstGeom>
          <a:noFill/>
        </p:spPr>
        <p:txBody>
          <a:bodyPr wrap="none" rtlCol="0">
            <a:spAutoFit/>
          </a:bodyPr>
          <a:lstStyle/>
          <a:p>
            <a:r>
              <a:rPr lang="en-US" altLang="zh-CN" sz="2000" dirty="0"/>
              <a:t>Hints 1:</a:t>
            </a:r>
            <a:endParaRPr lang="zh-CN" altLang="en-US" sz="2000" dirty="0"/>
          </a:p>
        </p:txBody>
      </p:sp>
    </p:spTree>
    <p:extLst>
      <p:ext uri="{BB962C8B-B14F-4D97-AF65-F5344CB8AC3E}">
        <p14:creationId xmlns:p14="http://schemas.microsoft.com/office/powerpoint/2010/main" val="237370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1250</Words>
  <Application>Microsoft Macintosh PowerPoint</Application>
  <PresentationFormat>宽屏</PresentationFormat>
  <Paragraphs>120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Times New Roman</vt:lpstr>
      <vt:lpstr>Office Theme</vt:lpstr>
      <vt:lpstr>Lab: file system </vt:lpstr>
      <vt:lpstr>Large files</vt:lpstr>
      <vt:lpstr>Large files</vt:lpstr>
      <vt:lpstr>Large files</vt:lpstr>
      <vt:lpstr>Large files</vt:lpstr>
      <vt:lpstr>Large files</vt:lpstr>
      <vt:lpstr>Large files</vt:lpstr>
      <vt:lpstr>Symbolic links</vt:lpstr>
      <vt:lpstr>Symbolic links</vt:lpstr>
      <vt:lpstr>Symbolic links</vt:lpstr>
      <vt:lpstr>Symbolic links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Chao</dc:creator>
  <cp:lastModifiedBy>office user</cp:lastModifiedBy>
  <cp:revision>2</cp:revision>
  <dcterms:created xsi:type="dcterms:W3CDTF">2022-12-04T04:06:33Z</dcterms:created>
  <dcterms:modified xsi:type="dcterms:W3CDTF">2022-12-06T12:20:30Z</dcterms:modified>
</cp:coreProperties>
</file>