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2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13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6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01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33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7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9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813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9099B-B34A-4F19-9252-5B686ABB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82" y="1028977"/>
            <a:ext cx="10993549" cy="1475013"/>
          </a:xfrm>
        </p:spPr>
        <p:txBody>
          <a:bodyPr/>
          <a:lstStyle/>
          <a:p>
            <a:r>
              <a:rPr lang="ru-RU" dirty="0"/>
              <a:t>Тема: </a:t>
            </a:r>
            <a:r>
              <a:rPr lang="ru-RU" dirty="0" err="1"/>
              <a:t>Електронний</a:t>
            </a:r>
            <a:r>
              <a:rPr lang="ru-RU" dirty="0"/>
              <a:t> журнал для </a:t>
            </a:r>
            <a:r>
              <a:rPr lang="ru-RU" dirty="0" err="1"/>
              <a:t>вчителів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8AE6C3-4D7E-4C34-9059-3123FBAD6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Опис</a:t>
            </a:r>
            <a:r>
              <a:rPr lang="ru-RU" dirty="0"/>
              <a:t>: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оцінок</a:t>
            </a:r>
            <a:r>
              <a:rPr lang="ru-RU" dirty="0"/>
              <a:t>, </a:t>
            </a:r>
            <a:r>
              <a:rPr lang="ru-RU" dirty="0" err="1"/>
              <a:t>відвідуваності</a:t>
            </a:r>
            <a:r>
              <a:rPr lang="ru-RU" dirty="0"/>
              <a:t> та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уроків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вчителям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управляти</a:t>
            </a:r>
            <a:r>
              <a:rPr lang="ru-RU" dirty="0"/>
              <a:t> </a:t>
            </a:r>
            <a:r>
              <a:rPr lang="ru-RU" dirty="0" err="1"/>
              <a:t>навчальним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6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7BE08-EE10-4FFA-9693-1C1DD0C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48E04D2-C548-4D7C-98F6-D9D5CE88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6860919"/>
              </p:ext>
            </p:extLst>
          </p:nvPr>
        </p:nvGraphicFramePr>
        <p:xfrm>
          <a:off x="581025" y="2181225"/>
          <a:ext cx="1113721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2">
                  <a:extLst>
                    <a:ext uri="{9D8B030D-6E8A-4147-A177-3AD203B41FA5}">
                      <a16:colId xmlns:a16="http://schemas.microsoft.com/office/drawing/2014/main" xmlns="" val="7274206"/>
                    </a:ext>
                  </a:extLst>
                </a:gridCol>
                <a:gridCol w="8020878">
                  <a:extLst>
                    <a:ext uri="{9D8B030D-6E8A-4147-A177-3AD203B41FA5}">
                      <a16:colId xmlns:a16="http://schemas.microsoft.com/office/drawing/2014/main" xmlns="" val="366688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359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Відслідковування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відвідуваності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Як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вчитель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я хочу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можливість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відмічати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кожного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учня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щоб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відстежувати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їх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прогрес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вчасно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реагувати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відсутність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7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Виставлення оцінок учням.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виставляти оцінки, обираючи необхідний предмет і учня, щоб записувати оцінки за домашнє завдання, тести, контрольні роботи.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Планування уроків.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планувати </a:t>
                      </a:r>
                      <a:r>
                        <a:rPr lang="uk-UA" sz="1800" kern="1200" dirty="0" err="1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уроки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 заздалегідь, додаючи матеріали, завдання та інші ресурси до кожного уроку у відповідний розділ.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2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Доступ до електронного журналу класу свого класу.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мати доступ до електронного журналу свого класу по всім предметам, щоб зручно вести оцінювання та відстежувати прогрес усіх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7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Генерація звітів про успішність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генерувати звіти про успішність учнів, щоб мати зручний засіб для комунікації з батьками та адміністрацією школи.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39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666F6-5321-4A84-8E73-E290C1F6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uk-UA" b="1" dirty="0"/>
              <a:t>діаграма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E415C99-5044-4C95-9F20-ED0F961C8B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217" y="2181224"/>
            <a:ext cx="8525483" cy="43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70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36717-FE5B-491D-8589-6BB4F9B4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ПІДГОТОВКА БАЗИ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A2A4B-C7DA-4F5E-9E79-691C94D4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проекті була використана </a:t>
            </a:r>
            <a:r>
              <a:rPr lang="en-US" dirty="0"/>
              <a:t>PostgreSQL. PostgreSQL (</a:t>
            </a:r>
            <a:r>
              <a:rPr lang="uk-UA" dirty="0"/>
              <a:t>скорочено </a:t>
            </a:r>
            <a:r>
              <a:rPr lang="en-US" dirty="0"/>
              <a:t>Postgres) - </a:t>
            </a:r>
            <a:r>
              <a:rPr lang="uk-UA" dirty="0"/>
              <a:t>це вільна та відкрита реляційна система керування базами даних, яка цінується за свою надійність, гнучкість та масштабованість. </a:t>
            </a:r>
          </a:p>
          <a:p>
            <a:r>
              <a:rPr lang="uk-UA" dirty="0"/>
              <a:t>Після створення таблиць, визначених на </a:t>
            </a:r>
            <a:r>
              <a:rPr lang="en-US" dirty="0"/>
              <a:t>ER-</a:t>
            </a:r>
            <a:r>
              <a:rPr lang="uk-UA" dirty="0"/>
              <a:t>діаграмі, таблиці були заповнені даними. Для цього частково було використано сервіс для генерації даних </a:t>
            </a:r>
            <a:r>
              <a:rPr lang="en-US" dirty="0" err="1"/>
              <a:t>Mockaroo</a:t>
            </a:r>
            <a:r>
              <a:rPr lang="en-US" dirty="0"/>
              <a:t>.</a:t>
            </a:r>
          </a:p>
          <a:p>
            <a:r>
              <a:rPr lang="uk-UA" dirty="0"/>
              <a:t>Приклад заповненої таблиці: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E1D673-BBA8-4832-93C5-48286F1DE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3775" y="3584218"/>
            <a:ext cx="5767796" cy="2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45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07830-C14D-488B-BF69-68F0B85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BEE502-3E3F-42B3-AF96-7EDF2142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/>
              <a:t>Архітектура проекту побудована за шаблоном (</a:t>
            </a:r>
            <a:r>
              <a:rPr lang="uk-UA" dirty="0" err="1"/>
              <a:t>Model-View-Controller</a:t>
            </a:r>
            <a:r>
              <a:rPr lang="uk-UA" dirty="0"/>
              <a:t>), який часто використовується веб-додатках.</a:t>
            </a:r>
            <a:endParaRPr lang="en-US" dirty="0"/>
          </a:p>
          <a:p>
            <a:r>
              <a:rPr lang="uk-UA" dirty="0"/>
              <a:t>Кожен компонент взаємодіє з іншими компонентами за допомогою відповідних інтерфейсів або класів. Наприклад, контролер може викликати методи сервісів, а сервіси в свою чергу використовують репозиторії для доступу до даних. </a:t>
            </a:r>
            <a:r>
              <a:rPr lang="uk-UA" dirty="0" err="1"/>
              <a:t>DTO</a:t>
            </a:r>
            <a:r>
              <a:rPr lang="uk-UA" dirty="0"/>
              <a:t> використовуються для передачі даних між цими компонентами, щоб розділити модель даних (</a:t>
            </a:r>
            <a:r>
              <a:rPr lang="uk-UA" dirty="0" err="1"/>
              <a:t>Entity</a:t>
            </a:r>
            <a:r>
              <a:rPr lang="uk-UA" dirty="0"/>
              <a:t>) та внутрішню логіку додатку від зовнішнього інтерфейсу (</a:t>
            </a:r>
            <a:r>
              <a:rPr lang="uk-UA" dirty="0" err="1"/>
              <a:t>Controller</a:t>
            </a:r>
            <a:r>
              <a:rPr lang="uk-UA" dirty="0"/>
              <a:t>).</a:t>
            </a: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39112E-F9D2-414C-8A2E-1AE6BE29E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095"/>
          <a:stretch/>
        </p:blipFill>
        <p:spPr bwMode="auto">
          <a:xfrm>
            <a:off x="3378101" y="4378876"/>
            <a:ext cx="4610734" cy="2206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8995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40DF3-9B04-4F39-8A26-205D7E5C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1D808-4C57-4E06-9597-3022BCDD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підключення системи авторизації OAuth2 був використаний Auth0.</a:t>
            </a:r>
          </a:p>
          <a:p>
            <a:r>
              <a:rPr lang="uk-UA" dirty="0"/>
              <a:t>Auth0 - це платформа для управління ідентифікацією та автентифікацією користувачів у додатках. Auth0 </a:t>
            </a:r>
            <a:r>
              <a:rPr lang="uk-UA" dirty="0" err="1"/>
              <a:t>імплементує</a:t>
            </a:r>
            <a:r>
              <a:rPr lang="uk-UA" dirty="0"/>
              <a:t> </a:t>
            </a:r>
            <a:r>
              <a:rPr lang="uk-UA" dirty="0" err="1"/>
              <a:t>OAuth</a:t>
            </a:r>
            <a:r>
              <a:rPr lang="uk-UA" dirty="0"/>
              <a:t> 2.0 як один із способів авторизації користувачів в додатках.</a:t>
            </a:r>
          </a:p>
          <a:p>
            <a:r>
              <a:rPr lang="uk-UA" dirty="0"/>
              <a:t>У проекті був використаний принцип </a:t>
            </a:r>
            <a:r>
              <a:rPr lang="en-US" dirty="0"/>
              <a:t>Client Credentials Flow</a:t>
            </a:r>
            <a:r>
              <a:rPr lang="uk-UA" dirty="0"/>
              <a:t>: у цьому потоці програма (клієнт) безпосередньо </a:t>
            </a:r>
            <a:r>
              <a:rPr lang="uk-UA" dirty="0" err="1"/>
              <a:t>аутентифікується</a:t>
            </a:r>
            <a:r>
              <a:rPr lang="uk-UA" dirty="0"/>
              <a:t> на сервері авторизації (який надає </a:t>
            </a:r>
            <a:r>
              <a:rPr lang="en-US" dirty="0"/>
              <a:t>Auth0), </a:t>
            </a:r>
            <a:r>
              <a:rPr lang="uk-UA" dirty="0"/>
              <a:t>використовуючи свої облікові дані клієнта для отримання токена доступу.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3074" name="Picture 2" descr="Flows - Client Credentials - Authorization sequence diagram(w/Border)">
            <a:extLst>
              <a:ext uri="{FF2B5EF4-FFF2-40B4-BE49-F238E27FC236}">
                <a16:creationId xmlns:a16="http://schemas.microsoft.com/office/drawing/2014/main" xmlns="" id="{0AD58AEA-1A67-4069-96BD-E481C65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4734" y="3974095"/>
            <a:ext cx="4356847" cy="26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62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B52FD-7118-4397-8028-7181FA8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0F87D-E41E-431B-A23C-E1ED80C6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1895"/>
            <a:ext cx="11029615" cy="3678303"/>
          </a:xfrm>
        </p:spPr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– це інтерактивний веб-інтерфейс, що автоматично генерує документацію </a:t>
            </a:r>
            <a:r>
              <a:rPr lang="uk-UA" dirty="0" err="1"/>
              <a:t>API</a:t>
            </a:r>
            <a:r>
              <a:rPr lang="uk-UA" dirty="0"/>
              <a:t> на основі специфікації </a:t>
            </a:r>
            <a:r>
              <a:rPr lang="uk-UA" dirty="0" err="1"/>
              <a:t>OpenAPI</a:t>
            </a:r>
            <a:r>
              <a:rPr lang="uk-UA" dirty="0"/>
              <a:t>. </a:t>
            </a:r>
          </a:p>
          <a:p>
            <a:r>
              <a:rPr lang="uk-UA" dirty="0"/>
              <a:t>Для підключення </a:t>
            </a:r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у проект була використана бібліотека </a:t>
            </a:r>
            <a:r>
              <a:rPr lang="uk-UA" dirty="0" err="1"/>
              <a:t>OpenApi</a:t>
            </a:r>
            <a:endParaRPr lang="uk-UA" dirty="0"/>
          </a:p>
          <a:p>
            <a:r>
              <a:rPr lang="uk-UA" dirty="0"/>
              <a:t>Для всіх контролерів були додані аналогічні анотації: 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У результаті отримали згенеровану документацію</a:t>
            </a: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24A35E-F082-4ECA-91F4-18F78D4E5B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665" y="4099795"/>
            <a:ext cx="4069977" cy="228040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95AD569-CBD0-4935-A16A-05DB55A0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30" y="3273385"/>
            <a:ext cx="3309258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@Operation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description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Додати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summary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Додає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в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систему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5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549EB-F8C1-40FB-9803-CAAD53D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9FA7E3-A89A-4E4B-AC1C-6B861C4D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0675"/>
          </a:xfrm>
        </p:spPr>
        <p:txBody>
          <a:bodyPr/>
          <a:lstStyle/>
          <a:p>
            <a:r>
              <a:rPr lang="uk-UA" dirty="0"/>
              <a:t>Щоб зібрати </a:t>
            </a:r>
            <a:r>
              <a:rPr lang="en-US" dirty="0"/>
              <a:t>Spring Boot </a:t>
            </a:r>
            <a:r>
              <a:rPr lang="uk-UA" dirty="0"/>
              <a:t>додаток у контейнер </a:t>
            </a:r>
            <a:r>
              <a:rPr lang="en-US" dirty="0"/>
              <a:t>Docker, </a:t>
            </a:r>
            <a:r>
              <a:rPr lang="uk-UA" dirty="0"/>
              <a:t>було створено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uk-UA" dirty="0"/>
              <a:t>який описує середовище та інструкції для створення образу </a:t>
            </a:r>
            <a:r>
              <a:rPr lang="en-US" dirty="0"/>
              <a:t>Docker. 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За допомогою </a:t>
            </a:r>
            <a:r>
              <a:rPr lang="en-US" dirty="0"/>
              <a:t>Gradle </a:t>
            </a:r>
            <a:r>
              <a:rPr lang="uk-UA" dirty="0"/>
              <a:t>в середовищі розробки </a:t>
            </a:r>
            <a:r>
              <a:rPr lang="en-US" dirty="0" err="1"/>
              <a:t>InteliJIdea</a:t>
            </a:r>
            <a:r>
              <a:rPr lang="en-US" dirty="0"/>
              <a:t> </a:t>
            </a:r>
            <a:r>
              <a:rPr lang="uk-UA" dirty="0"/>
              <a:t>було створено .</a:t>
            </a:r>
            <a:r>
              <a:rPr lang="en-US" dirty="0"/>
              <a:t>jar </a:t>
            </a:r>
            <a:r>
              <a:rPr lang="uk-UA" dirty="0"/>
              <a:t>файл.</a:t>
            </a:r>
          </a:p>
          <a:p>
            <a:r>
              <a:rPr lang="uk-UA" dirty="0"/>
              <a:t>За допомогою команди </a:t>
            </a:r>
            <a:r>
              <a:rPr lang="en-US" dirty="0"/>
              <a:t>docker-compose up </a:t>
            </a:r>
            <a:r>
              <a:rPr lang="uk-UA" dirty="0"/>
              <a:t>проект був зібраний та запущений.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C2A25BF-F306-4553-A5DB-925B0504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27" y="3271157"/>
            <a:ext cx="2786743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openjdk:17-jdk-alpine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ARG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libs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COPY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${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eschool-app.jar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ENTRYPOINT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"/eschool-app.jar"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7270E9A-7FFA-4FB3-A82F-126E3883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875" y="2813957"/>
            <a:ext cx="3341914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services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backend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eschool_container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://db:5432/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depends_on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25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4E24-AAC5-43F7-A48A-4E05CA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17D3FB-8B43-4059-B778-36A7BDEE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покритий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та </a:t>
            </a:r>
            <a:r>
              <a:rPr lang="ru-RU" dirty="0" err="1"/>
              <a:t>інтеграційними</a:t>
            </a:r>
            <a:r>
              <a:rPr lang="ru-RU" dirty="0"/>
              <a:t> тестами.</a:t>
            </a:r>
          </a:p>
          <a:p>
            <a:r>
              <a:rPr lang="en-US" dirty="0">
                <a:latin typeface="Book Antiqua" panose="02040602050305030304" pitchFamily="18" charset="0"/>
              </a:rPr>
              <a:t>Unit-</a:t>
            </a:r>
            <a:r>
              <a:rPr lang="uk-UA" dirty="0"/>
              <a:t>тести</a:t>
            </a:r>
            <a:br>
              <a:rPr lang="uk-UA" dirty="0"/>
            </a:br>
            <a:r>
              <a:rPr lang="uk-UA" dirty="0"/>
              <a:t>Мета: Перевірка окремих модулів або компонентів системи на правильність їхньої роботи.</a:t>
            </a:r>
            <a:br>
              <a:rPr lang="uk-UA" dirty="0"/>
            </a:br>
            <a:r>
              <a:rPr lang="uk-UA" dirty="0"/>
              <a:t>Інструменти: Використовувалися такі інструменти, як </a:t>
            </a:r>
            <a:r>
              <a:rPr lang="en-US" dirty="0"/>
              <a:t>JUnit </a:t>
            </a:r>
            <a:r>
              <a:rPr lang="uk-UA" dirty="0"/>
              <a:t>та </a:t>
            </a:r>
            <a:r>
              <a:rPr lang="en-US" dirty="0"/>
              <a:t>Mockito, </a:t>
            </a:r>
            <a:r>
              <a:rPr lang="uk-UA" dirty="0"/>
              <a:t>для створення та виконання </a:t>
            </a:r>
            <a:r>
              <a:rPr lang="en-US" dirty="0"/>
              <a:t>unit </a:t>
            </a:r>
            <a:r>
              <a:rPr lang="uk-UA" dirty="0"/>
              <a:t>тестів.</a:t>
            </a:r>
          </a:p>
          <a:p>
            <a:r>
              <a:rPr lang="uk-UA" dirty="0"/>
              <a:t>Інтеграційні тести</a:t>
            </a:r>
            <a:br>
              <a:rPr lang="uk-UA" dirty="0"/>
            </a:br>
            <a:r>
              <a:rPr lang="uk-UA" dirty="0"/>
              <a:t>Мета: Перевірка взаємодії між різними модулями системи та інтеграція з зовнішніми сервісами.</a:t>
            </a:r>
            <a:br>
              <a:rPr lang="uk-UA" dirty="0"/>
            </a:br>
            <a:r>
              <a:rPr lang="uk-UA" dirty="0"/>
              <a:t>Інструменти: Для інтеграційних тестів використовувалися </a:t>
            </a:r>
            <a:r>
              <a:rPr lang="en-US" dirty="0"/>
              <a:t>Spring Boot Test</a:t>
            </a:r>
            <a:r>
              <a:rPr lang="uk-UA" dirty="0"/>
              <a:t>, </a:t>
            </a:r>
            <a:r>
              <a:rPr lang="en-US" dirty="0" err="1"/>
              <a:t>MockMvc</a:t>
            </a:r>
            <a:r>
              <a:rPr lang="en-US" dirty="0"/>
              <a:t>, Mockito</a:t>
            </a:r>
          </a:p>
        </p:txBody>
      </p:sp>
    </p:spTree>
    <p:extLst>
      <p:ext uri="{BB962C8B-B14F-4D97-AF65-F5344CB8AC3E}">
        <p14:creationId xmlns:p14="http://schemas.microsoft.com/office/powerpoint/2010/main" xmlns="" val="15077704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198</TotalTime>
  <Words>512</Words>
  <Application>Microsoft Office PowerPoint</Application>
  <PresentationFormat>Произвольный</PresentationFormat>
  <Paragraphs>65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Dividend</vt:lpstr>
      <vt:lpstr>Тема: Електронний журнал для вчителів</vt:lpstr>
      <vt:lpstr>User Stories</vt:lpstr>
      <vt:lpstr>ER-діаграма</vt:lpstr>
      <vt:lpstr>ПІДГОТОВКА БАЗИ ДАНИХ</vt:lpstr>
      <vt:lpstr>АРХІТЕКТУРА ПРОЕКТУ</vt:lpstr>
      <vt:lpstr>Oauth 2</vt:lpstr>
      <vt:lpstr>swagger</vt:lpstr>
      <vt:lpstr>DOCKER</vt:lpstr>
      <vt:lpstr>ТЕСТИ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Електронний журнал для вчителів</dc:title>
  <dc:creator>Yuliia Maksymenko</dc:creator>
  <cp:lastModifiedBy>HP</cp:lastModifiedBy>
  <cp:revision>10</cp:revision>
  <dcterms:created xsi:type="dcterms:W3CDTF">2024-06-03T13:28:47Z</dcterms:created>
  <dcterms:modified xsi:type="dcterms:W3CDTF">2024-06-11T12:22:52Z</dcterms:modified>
</cp:coreProperties>
</file>