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rgbClr val="CAD1FD"/>
          </a:solidFill>
        </a:fill>
      </a:tcStyle>
    </a:wholeTbl>
    <a:band2H>
      <a:tcTxStyle b="def" i="def"/>
      <a:tcStyle>
        <a:tcBdr/>
        <a:fill>
          <a:solidFill>
            <a:srgbClr val="E6E9FE"/>
          </a:solidFill>
        </a:fill>
      </a:tcStyle>
    </a:band2H>
    <a:firstCol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381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381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rgbClr val="FFDE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381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381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381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381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E7E7E9"/>
          </a:solidFill>
        </a:fill>
      </a:tcStyle>
    </a:band2H>
    <a:firstCol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9"/>
          </a:solidFill>
        </a:fill>
      </a:tcStyle>
    </a:lastRow>
    <a:firstRow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38100" cap="flat">
              <a:solidFill>
                <a:srgbClr val="E7E7E9"/>
              </a:solidFill>
              <a:prstDash val="solid"/>
              <a:round/>
            </a:ln>
          </a:top>
          <a:bottom>
            <a:ln w="127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E7E7E9"/>
        </a:fontRef>
        <a:srgbClr val="E7E7E9"/>
      </a:tcTxStyle>
      <a:tcStyle>
        <a:tcBdr>
          <a:left>
            <a:ln w="12700" cap="flat">
              <a:solidFill>
                <a:srgbClr val="E7E7E9"/>
              </a:solidFill>
              <a:prstDash val="solid"/>
              <a:round/>
            </a:ln>
          </a:left>
          <a:right>
            <a:ln w="12700" cap="flat">
              <a:solidFill>
                <a:srgbClr val="E7E7E9"/>
              </a:solidFill>
              <a:prstDash val="solid"/>
              <a:round/>
            </a:ln>
          </a:right>
          <a:top>
            <a:ln w="12700" cap="flat">
              <a:solidFill>
                <a:srgbClr val="E7E7E9"/>
              </a:solidFill>
              <a:prstDash val="solid"/>
              <a:round/>
            </a:ln>
          </a:top>
          <a:bottom>
            <a:ln w="38100" cap="flat">
              <a:solidFill>
                <a:srgbClr val="E7E7E9"/>
              </a:solidFill>
              <a:prstDash val="solid"/>
              <a:round/>
            </a:ln>
          </a:bottom>
          <a:insideH>
            <a:ln w="12700" cap="flat">
              <a:solidFill>
                <a:srgbClr val="E7E7E9"/>
              </a:solidFill>
              <a:prstDash val="solid"/>
              <a:round/>
            </a:ln>
          </a:insideH>
          <a:insideV>
            <a:ln w="12700" cap="flat">
              <a:solidFill>
                <a:srgbClr val="E7E7E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500" u="none">
                <a:solidFill>
                  <a:srgbClr val="000000"/>
                </a:solidFill>
                <a:latin typeface="Helvetica"/>
              </a:defRPr>
            </a:pPr>
            <a:r>
              <a:rPr b="0" i="0" strike="noStrike" sz="1500" u="none">
                <a:solidFill>
                  <a:srgbClr val="000000"/>
                </a:solidFill>
                <a:latin typeface="Helvetica"/>
              </a:rPr>
              <a:t>Удовлетворенность текущими платформами</a:t>
            </a:r>
          </a:p>
        </c:rich>
      </c:tx>
      <c:layout>
        <c:manualLayout>
          <c:xMode val="edge"/>
          <c:yMode val="edge"/>
          <c:x val="0.0426202"/>
          <c:y val="0"/>
          <c:w val="0.91476"/>
          <c:h val="0.13098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43261"/>
          <c:y val="0.130981"/>
          <c:w val="0.713478"/>
          <c:h val="0.66684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Область 1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E2E2E4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Удовлетворяет</c:v>
                </c:pt>
                <c:pt idx="1">
                  <c:v>Не удовлетворяет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1.000000</c:v>
                </c:pt>
                <c:pt idx="1">
                  <c:v>9.000000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67434"/>
          <c:w val="1"/>
          <c:h val="0.13256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500" u="none">
                <a:solidFill>
                  <a:srgbClr val="000000"/>
                </a:solidFill>
                <a:latin typeface="Helvetica"/>
              </a:defRPr>
            </a:pPr>
            <a:r>
              <a:rPr b="0" i="0" strike="noStrike" sz="1500" u="none">
                <a:solidFill>
                  <a:srgbClr val="000000"/>
                </a:solidFill>
                <a:latin typeface="Helvetica"/>
              </a:rPr>
              <a:t>Буду ли пользоваться заявленным функционалом (усредненно)</a:t>
            </a:r>
          </a:p>
        </c:rich>
      </c:tx>
      <c:layout>
        <c:manualLayout>
          <c:xMode val="edge"/>
          <c:yMode val="edge"/>
          <c:x val="0"/>
          <c:y val="0"/>
          <c:w val="1"/>
          <c:h val="0.17507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0999"/>
          <c:y val="0.175072"/>
          <c:w val="0.738002"/>
          <c:h val="0.608209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Область 1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E2E2E4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Будут пользоваться</c:v>
                </c:pt>
                <c:pt idx="1">
                  <c:v>Не будут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7.500000</c:v>
                </c:pt>
                <c:pt idx="1">
                  <c:v>2.500000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70786"/>
          <c:w val="1"/>
          <c:h val="0.12921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500" u="none">
                <a:solidFill>
                  <a:srgbClr val="000000"/>
                </a:solidFill>
                <a:latin typeface="Helvetica"/>
              </a:defRPr>
            </a:pPr>
            <a:r>
              <a:rPr b="0" i="0" strike="noStrike" sz="1500" u="none">
                <a:solidFill>
                  <a:srgbClr val="000000"/>
                </a:solidFill>
                <a:latin typeface="Helvetica"/>
              </a:rPr>
              <a:t>Какой версией приложения в основном будут пользоваться</a:t>
            </a:r>
          </a:p>
        </c:rich>
      </c:tx>
      <c:layout>
        <c:manualLayout>
          <c:xMode val="edge"/>
          <c:yMode val="edge"/>
          <c:x val="0"/>
          <c:y val="0"/>
          <c:w val="1"/>
          <c:h val="0.13128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571988"/>
          <c:y val="0.131286"/>
          <c:w val="0.691489"/>
          <c:h val="0.627517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Область 1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E2E2E4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Sheet1!$B$1:$D$1</c:f>
              <c:strCache>
                <c:ptCount val="3"/>
                <c:pt idx="0">
                  <c:v>Мобильное прилоение</c:v>
                </c:pt>
                <c:pt idx="1">
                  <c:v>Десктоп</c:v>
                </c:pt>
                <c:pt idx="2">
                  <c:v>сайт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3.000000</c:v>
                </c:pt>
                <c:pt idx="1">
                  <c:v>4.000000</c:v>
                </c:pt>
                <c:pt idx="2">
                  <c:v>3.000000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06982"/>
          <c:w val="1"/>
          <c:h val="0.19301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500" u="none">
                <a:solidFill>
                  <a:srgbClr val="000000"/>
                </a:solidFill>
                <a:latin typeface="Helvetica"/>
              </a:defRPr>
            </a:pPr>
            <a:r>
              <a:rPr b="0" i="0" strike="noStrike" sz="1500" u="none">
                <a:solidFill>
                  <a:srgbClr val="000000"/>
                </a:solidFill>
                <a:latin typeface="Helvetica"/>
              </a:rPr>
              <a:t>Удовлетворенность текущими платформами</a:t>
            </a:r>
          </a:p>
        </c:rich>
      </c:tx>
      <c:layout>
        <c:manualLayout>
          <c:xMode val="edge"/>
          <c:yMode val="edge"/>
          <c:x val="0.0426202"/>
          <c:y val="0"/>
          <c:w val="0.91476"/>
          <c:h val="0.13098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43261"/>
          <c:y val="0.130981"/>
          <c:w val="0.713478"/>
          <c:h val="0.66684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Область 1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E2E2E4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Удовлетворяет</c:v>
                </c:pt>
                <c:pt idx="1">
                  <c:v>Не удовлетворяет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0.000000</c:v>
                </c:pt>
                <c:pt idx="1">
                  <c:v>10.000000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67434"/>
          <c:w val="1"/>
          <c:h val="0.13256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500" u="none">
                <a:solidFill>
                  <a:srgbClr val="000000"/>
                </a:solidFill>
                <a:latin typeface="Helvetica"/>
              </a:defRPr>
            </a:pPr>
            <a:r>
              <a:rPr b="0" i="0" strike="noStrike" sz="1500" u="none">
                <a:solidFill>
                  <a:srgbClr val="000000"/>
                </a:solidFill>
                <a:latin typeface="Helvetica"/>
              </a:rPr>
              <a:t>Буду ли пользоваться заявленным функционалом (усредненно)</a:t>
            </a:r>
          </a:p>
        </c:rich>
      </c:tx>
      <c:layout>
        <c:manualLayout>
          <c:xMode val="edge"/>
          <c:yMode val="edge"/>
          <c:x val="0"/>
          <c:y val="0"/>
          <c:w val="1"/>
          <c:h val="0.17507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0999"/>
          <c:y val="0.175072"/>
          <c:w val="0.738002"/>
          <c:h val="0.608209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Область 1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E2E2E4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Будут пользоваться</c:v>
                </c:pt>
                <c:pt idx="1">
                  <c:v>Не будут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8.500000</c:v>
                </c:pt>
                <c:pt idx="1">
                  <c:v>1.500000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70786"/>
          <c:w val="1"/>
          <c:h val="0.12921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500" u="none">
                <a:solidFill>
                  <a:srgbClr val="000000"/>
                </a:solidFill>
                <a:latin typeface="Helvetica"/>
              </a:defRPr>
            </a:pPr>
            <a:r>
              <a:rPr b="0" i="0" strike="noStrike" sz="1500" u="none">
                <a:solidFill>
                  <a:srgbClr val="000000"/>
                </a:solidFill>
                <a:latin typeface="Helvetica"/>
              </a:rPr>
              <a:t>Какой версией приложения в основном будут пользоваться</a:t>
            </a:r>
          </a:p>
        </c:rich>
      </c:tx>
      <c:layout>
        <c:manualLayout>
          <c:xMode val="edge"/>
          <c:yMode val="edge"/>
          <c:x val="0"/>
          <c:y val="0"/>
          <c:w val="1"/>
          <c:h val="0.13128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571988"/>
          <c:y val="0.131286"/>
          <c:w val="0.691489"/>
          <c:h val="0.627517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Область 1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E2E2E4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9525" cap="flat">
                <a:solidFill>
                  <a:srgbClr val="E2E2E4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Sheet1!$B$1:$D$1</c:f>
              <c:strCache>
                <c:ptCount val="3"/>
                <c:pt idx="0">
                  <c:v>Мобильное прилоение</c:v>
                </c:pt>
                <c:pt idx="1">
                  <c:v>Десктоп</c:v>
                </c:pt>
                <c:pt idx="2">
                  <c:v>сайт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7.000000</c:v>
                </c:pt>
                <c:pt idx="1">
                  <c:v>1.000000</c:v>
                </c:pt>
                <c:pt idx="2">
                  <c:v>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06982"/>
          <c:w val="1"/>
          <c:h val="0.19301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Poppins"/>
      </a:defRPr>
    </a:lvl1pPr>
    <a:lvl2pPr indent="228600" latinLnBrk="0">
      <a:defRPr sz="1200">
        <a:latin typeface="+mj-lt"/>
        <a:ea typeface="+mj-ea"/>
        <a:cs typeface="+mj-cs"/>
        <a:sym typeface="Poppins"/>
      </a:defRPr>
    </a:lvl2pPr>
    <a:lvl3pPr indent="457200" latinLnBrk="0">
      <a:defRPr sz="1200">
        <a:latin typeface="+mj-lt"/>
        <a:ea typeface="+mj-ea"/>
        <a:cs typeface="+mj-cs"/>
        <a:sym typeface="Poppins"/>
      </a:defRPr>
    </a:lvl3pPr>
    <a:lvl4pPr indent="685800" latinLnBrk="0">
      <a:defRPr sz="1200">
        <a:latin typeface="+mj-lt"/>
        <a:ea typeface="+mj-ea"/>
        <a:cs typeface="+mj-cs"/>
        <a:sym typeface="Poppins"/>
      </a:defRPr>
    </a:lvl4pPr>
    <a:lvl5pPr indent="914400" latinLnBrk="0">
      <a:defRPr sz="1200">
        <a:latin typeface="+mj-lt"/>
        <a:ea typeface="+mj-ea"/>
        <a:cs typeface="+mj-cs"/>
        <a:sym typeface="Poppins"/>
      </a:defRPr>
    </a:lvl5pPr>
    <a:lvl6pPr indent="1143000" latinLnBrk="0">
      <a:defRPr sz="1200">
        <a:latin typeface="+mj-lt"/>
        <a:ea typeface="+mj-ea"/>
        <a:cs typeface="+mj-cs"/>
        <a:sym typeface="Poppins"/>
      </a:defRPr>
    </a:lvl6pPr>
    <a:lvl7pPr indent="1371600" latinLnBrk="0">
      <a:defRPr sz="1200">
        <a:latin typeface="+mj-lt"/>
        <a:ea typeface="+mj-ea"/>
        <a:cs typeface="+mj-cs"/>
        <a:sym typeface="Poppins"/>
      </a:defRPr>
    </a:lvl7pPr>
    <a:lvl8pPr indent="1600200" latinLnBrk="0">
      <a:defRPr sz="1200">
        <a:latin typeface="+mj-lt"/>
        <a:ea typeface="+mj-ea"/>
        <a:cs typeface="+mj-cs"/>
        <a:sym typeface="Poppins"/>
      </a:defRPr>
    </a:lvl8pPr>
    <a:lvl9pPr indent="1828800" latinLnBrk="0">
      <a:defRPr sz="1200">
        <a:latin typeface="+mj-lt"/>
        <a:ea typeface="+mj-ea"/>
        <a:cs typeface="+mj-cs"/>
        <a:sym typeface="Poppi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2" name="Picture Placeholder 4"/>
          <p:cNvSpPr/>
          <p:nvPr>
            <p:ph type="pic" sz="quarter" idx="21"/>
          </p:nvPr>
        </p:nvSpPr>
        <p:spPr>
          <a:xfrm>
            <a:off x="1104899" y="2676524"/>
            <a:ext cx="1905001" cy="2181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Picture Placeholder 4"/>
          <p:cNvSpPr/>
          <p:nvPr>
            <p:ph type="pic" sz="quarter" idx="22"/>
          </p:nvPr>
        </p:nvSpPr>
        <p:spPr>
          <a:xfrm>
            <a:off x="3170875" y="2676524"/>
            <a:ext cx="1905001" cy="2181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Picture Placeholder 4"/>
          <p:cNvSpPr/>
          <p:nvPr>
            <p:ph type="pic" sz="quarter" idx="23"/>
          </p:nvPr>
        </p:nvSpPr>
        <p:spPr>
          <a:xfrm>
            <a:off x="5236850" y="2676524"/>
            <a:ext cx="1905001" cy="2181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5" name="Picture Placeholder 4"/>
          <p:cNvSpPr/>
          <p:nvPr>
            <p:ph type="pic" sz="quarter" idx="24"/>
          </p:nvPr>
        </p:nvSpPr>
        <p:spPr>
          <a:xfrm>
            <a:off x="7302824" y="2676524"/>
            <a:ext cx="1905001" cy="2181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Picture Placeholder 4"/>
          <p:cNvSpPr/>
          <p:nvPr>
            <p:ph type="pic" sz="quarter" idx="25"/>
          </p:nvPr>
        </p:nvSpPr>
        <p:spPr>
          <a:xfrm>
            <a:off x="9362601" y="2676524"/>
            <a:ext cx="1905001" cy="2181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phic 18" descr="Graphic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08056"/>
            <a:ext cx="12192000" cy="2172375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Текст заголовка"/>
          <p:cNvSpPr txBox="1"/>
          <p:nvPr>
            <p:ph type="title"/>
          </p:nvPr>
        </p:nvSpPr>
        <p:spPr>
          <a:xfrm>
            <a:off x="1119187" y="1019368"/>
            <a:ext cx="9953626" cy="961833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6" name="Picture Placeholder 4"/>
          <p:cNvSpPr/>
          <p:nvPr>
            <p:ph type="pic" sz="quarter" idx="21"/>
          </p:nvPr>
        </p:nvSpPr>
        <p:spPr>
          <a:xfrm>
            <a:off x="1767371" y="2349499"/>
            <a:ext cx="19050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" name="Picture Placeholder 4"/>
          <p:cNvSpPr/>
          <p:nvPr>
            <p:ph type="pic" sz="quarter" idx="22"/>
          </p:nvPr>
        </p:nvSpPr>
        <p:spPr>
          <a:xfrm>
            <a:off x="4021623" y="2349499"/>
            <a:ext cx="19050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8" name="Picture Placeholder 4"/>
          <p:cNvSpPr/>
          <p:nvPr>
            <p:ph type="pic" sz="quarter" idx="23"/>
          </p:nvPr>
        </p:nvSpPr>
        <p:spPr>
          <a:xfrm>
            <a:off x="6275873" y="2349499"/>
            <a:ext cx="19050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9" name="Picture Placeholder 4"/>
          <p:cNvSpPr/>
          <p:nvPr>
            <p:ph type="pic" sz="quarter" idx="24"/>
          </p:nvPr>
        </p:nvSpPr>
        <p:spPr>
          <a:xfrm>
            <a:off x="8530121" y="2349499"/>
            <a:ext cx="19050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icture Placeholder 10"/>
          <p:cNvSpPr/>
          <p:nvPr>
            <p:ph type="pic" sz="quarter" idx="21"/>
          </p:nvPr>
        </p:nvSpPr>
        <p:spPr>
          <a:xfrm>
            <a:off x="7410450" y="1362075"/>
            <a:ext cx="3019425" cy="41338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Picture Placeholder 10"/>
          <p:cNvSpPr/>
          <p:nvPr>
            <p:ph type="pic" sz="quarter" idx="22"/>
          </p:nvPr>
        </p:nvSpPr>
        <p:spPr>
          <a:xfrm>
            <a:off x="5943598" y="1957388"/>
            <a:ext cx="1785941" cy="38338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4"/>
          <p:cNvSpPr/>
          <p:nvPr>
            <p:ph type="pic" sz="half" idx="21"/>
          </p:nvPr>
        </p:nvSpPr>
        <p:spPr>
          <a:xfrm>
            <a:off x="1104899" y="1016342"/>
            <a:ext cx="10063845" cy="29334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icture Placeholder 4"/>
          <p:cNvSpPr/>
          <p:nvPr>
            <p:ph type="pic" idx="21"/>
          </p:nvPr>
        </p:nvSpPr>
        <p:spPr>
          <a:xfrm>
            <a:off x="6886574" y="0"/>
            <a:ext cx="5885999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icture Placeholder 4"/>
          <p:cNvSpPr/>
          <p:nvPr>
            <p:ph type="pic" idx="21"/>
          </p:nvPr>
        </p:nvSpPr>
        <p:spPr>
          <a:xfrm>
            <a:off x="1" y="-200025"/>
            <a:ext cx="12192001" cy="2847975"/>
          </a:xfrm>
          <a:prstGeom prst="rect">
            <a:avLst/>
          </a:prstGeom>
          <a:effectLst>
            <a:outerShdw sx="100000" sy="100000" kx="0" ky="0" algn="b" rotWithShape="0" blurRad="381000" dist="127000" dir="5400000">
              <a:srgbClr val="000000">
                <a:alpha val="3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Текст заголовка"/>
          <p:cNvSpPr txBox="1"/>
          <p:nvPr>
            <p:ph type="title"/>
          </p:nvPr>
        </p:nvSpPr>
        <p:spPr>
          <a:xfrm>
            <a:off x="1119187" y="443104"/>
            <a:ext cx="9953626" cy="961833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icture Placeholder 4"/>
          <p:cNvSpPr/>
          <p:nvPr>
            <p:ph type="pic" idx="21"/>
          </p:nvPr>
        </p:nvSpPr>
        <p:spPr>
          <a:xfrm>
            <a:off x="1" y="-200025"/>
            <a:ext cx="12192001" cy="28479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2" name="Picture Placeholder 4"/>
          <p:cNvSpPr/>
          <p:nvPr>
            <p:ph type="pic" sz="quarter" idx="22"/>
          </p:nvPr>
        </p:nvSpPr>
        <p:spPr>
          <a:xfrm>
            <a:off x="5421745" y="1673768"/>
            <a:ext cx="1348512" cy="13546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icture Placeholder 4"/>
          <p:cNvSpPr/>
          <p:nvPr>
            <p:ph type="pic" sz="quarter" idx="21"/>
          </p:nvPr>
        </p:nvSpPr>
        <p:spPr>
          <a:xfrm>
            <a:off x="1860550" y="2101676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1" name="Picture Placeholder 4"/>
          <p:cNvSpPr/>
          <p:nvPr>
            <p:ph type="pic" sz="quarter" idx="22"/>
          </p:nvPr>
        </p:nvSpPr>
        <p:spPr>
          <a:xfrm>
            <a:off x="1860550" y="4544974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2" name="Picture Placeholder 4"/>
          <p:cNvSpPr/>
          <p:nvPr>
            <p:ph type="pic" sz="quarter" idx="23"/>
          </p:nvPr>
        </p:nvSpPr>
        <p:spPr>
          <a:xfrm>
            <a:off x="4441825" y="2101676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3" name="Picture Placeholder 4"/>
          <p:cNvSpPr/>
          <p:nvPr>
            <p:ph type="pic" sz="quarter" idx="24"/>
          </p:nvPr>
        </p:nvSpPr>
        <p:spPr>
          <a:xfrm>
            <a:off x="4441825" y="4544974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4" name="Picture Placeholder 4"/>
          <p:cNvSpPr/>
          <p:nvPr>
            <p:ph type="pic" sz="quarter" idx="25"/>
          </p:nvPr>
        </p:nvSpPr>
        <p:spPr>
          <a:xfrm>
            <a:off x="7013575" y="1928395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Picture Placeholder 4"/>
          <p:cNvSpPr/>
          <p:nvPr>
            <p:ph type="pic" sz="quarter" idx="26"/>
          </p:nvPr>
        </p:nvSpPr>
        <p:spPr>
          <a:xfrm>
            <a:off x="7013575" y="4544974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6" name="Picture Placeholder 4"/>
          <p:cNvSpPr/>
          <p:nvPr>
            <p:ph type="pic" sz="quarter" idx="27"/>
          </p:nvPr>
        </p:nvSpPr>
        <p:spPr>
          <a:xfrm>
            <a:off x="9556750" y="2101676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8" name="Picture Placeholder 4"/>
          <p:cNvSpPr/>
          <p:nvPr>
            <p:ph type="pic" sz="quarter" idx="28"/>
          </p:nvPr>
        </p:nvSpPr>
        <p:spPr>
          <a:xfrm>
            <a:off x="9556750" y="4544974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icture Placeholder 4"/>
          <p:cNvSpPr/>
          <p:nvPr>
            <p:ph type="pic" sz="quarter" idx="21"/>
          </p:nvPr>
        </p:nvSpPr>
        <p:spPr>
          <a:xfrm>
            <a:off x="1860550" y="2101676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7" name="Picture Placeholder 4"/>
          <p:cNvSpPr/>
          <p:nvPr>
            <p:ph type="pic" sz="quarter" idx="22"/>
          </p:nvPr>
        </p:nvSpPr>
        <p:spPr>
          <a:xfrm>
            <a:off x="1860550" y="4544974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8" name="Picture Placeholder 4"/>
          <p:cNvSpPr/>
          <p:nvPr>
            <p:ph type="pic" sz="quarter" idx="23"/>
          </p:nvPr>
        </p:nvSpPr>
        <p:spPr>
          <a:xfrm>
            <a:off x="4441825" y="2101676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9" name="Picture Placeholder 4"/>
          <p:cNvSpPr/>
          <p:nvPr>
            <p:ph type="pic" sz="quarter" idx="24"/>
          </p:nvPr>
        </p:nvSpPr>
        <p:spPr>
          <a:xfrm>
            <a:off x="4441825" y="4544974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0" name="Picture Placeholder 4"/>
          <p:cNvSpPr/>
          <p:nvPr>
            <p:ph type="pic" sz="quarter" idx="25"/>
          </p:nvPr>
        </p:nvSpPr>
        <p:spPr>
          <a:xfrm>
            <a:off x="7013575" y="2101676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1" name="Picture Placeholder 4"/>
          <p:cNvSpPr/>
          <p:nvPr>
            <p:ph type="pic" sz="quarter" idx="26"/>
          </p:nvPr>
        </p:nvSpPr>
        <p:spPr>
          <a:xfrm>
            <a:off x="6775450" y="4544974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2" name="Picture Placeholder 4"/>
          <p:cNvSpPr/>
          <p:nvPr>
            <p:ph type="pic" sz="quarter" idx="27"/>
          </p:nvPr>
        </p:nvSpPr>
        <p:spPr>
          <a:xfrm>
            <a:off x="9556750" y="2101676"/>
            <a:ext cx="774700" cy="778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92" name="Picture Placeholder 4"/>
          <p:cNvSpPr/>
          <p:nvPr>
            <p:ph type="pic" sz="quarter" idx="21"/>
          </p:nvPr>
        </p:nvSpPr>
        <p:spPr>
          <a:xfrm>
            <a:off x="1104900" y="1787524"/>
            <a:ext cx="17526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3" name="Picture Placeholder 4"/>
          <p:cNvSpPr/>
          <p:nvPr>
            <p:ph type="pic" sz="quarter" idx="22"/>
          </p:nvPr>
        </p:nvSpPr>
        <p:spPr>
          <a:xfrm>
            <a:off x="1104900" y="4152898"/>
            <a:ext cx="17526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Picture Placeholder 4"/>
          <p:cNvSpPr/>
          <p:nvPr>
            <p:ph type="pic" sz="quarter" idx="23"/>
          </p:nvPr>
        </p:nvSpPr>
        <p:spPr>
          <a:xfrm>
            <a:off x="3095625" y="1787524"/>
            <a:ext cx="17526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5" name="Picture Placeholder 4"/>
          <p:cNvSpPr/>
          <p:nvPr>
            <p:ph type="pic" sz="quarter" idx="24"/>
          </p:nvPr>
        </p:nvSpPr>
        <p:spPr>
          <a:xfrm>
            <a:off x="3095625" y="4152898"/>
            <a:ext cx="17526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6" name="Picture Placeholder 4"/>
          <p:cNvSpPr/>
          <p:nvPr>
            <p:ph type="pic" sz="quarter" idx="25"/>
          </p:nvPr>
        </p:nvSpPr>
        <p:spPr>
          <a:xfrm>
            <a:off x="5086351" y="1787524"/>
            <a:ext cx="1752602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7" name="Picture Placeholder 4"/>
          <p:cNvSpPr/>
          <p:nvPr>
            <p:ph type="pic" sz="quarter" idx="26"/>
          </p:nvPr>
        </p:nvSpPr>
        <p:spPr>
          <a:xfrm>
            <a:off x="5086351" y="4152898"/>
            <a:ext cx="1752602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8" name="Picture Placeholder 4"/>
          <p:cNvSpPr/>
          <p:nvPr>
            <p:ph type="pic" sz="quarter" idx="27"/>
          </p:nvPr>
        </p:nvSpPr>
        <p:spPr>
          <a:xfrm>
            <a:off x="7077075" y="1787524"/>
            <a:ext cx="17526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9" name="Picture Placeholder 4"/>
          <p:cNvSpPr/>
          <p:nvPr>
            <p:ph type="pic" sz="quarter" idx="28"/>
          </p:nvPr>
        </p:nvSpPr>
        <p:spPr>
          <a:xfrm>
            <a:off x="7077075" y="4152898"/>
            <a:ext cx="17526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0" name="Picture Placeholder 4"/>
          <p:cNvSpPr/>
          <p:nvPr>
            <p:ph type="pic" sz="quarter" idx="29"/>
          </p:nvPr>
        </p:nvSpPr>
        <p:spPr>
          <a:xfrm>
            <a:off x="9067800" y="1787524"/>
            <a:ext cx="17526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1" name="Picture Placeholder 4"/>
          <p:cNvSpPr/>
          <p:nvPr>
            <p:ph type="pic" sz="quarter" idx="30"/>
          </p:nvPr>
        </p:nvSpPr>
        <p:spPr>
          <a:xfrm>
            <a:off x="9067800" y="4152898"/>
            <a:ext cx="17526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0" name="Picture Placeholder 4"/>
          <p:cNvSpPr/>
          <p:nvPr>
            <p:ph type="pic" sz="quarter" idx="21"/>
          </p:nvPr>
        </p:nvSpPr>
        <p:spPr>
          <a:xfrm>
            <a:off x="1104899" y="1787524"/>
            <a:ext cx="20193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1" name="Picture Placeholder 4"/>
          <p:cNvSpPr/>
          <p:nvPr>
            <p:ph type="pic" sz="quarter" idx="22"/>
          </p:nvPr>
        </p:nvSpPr>
        <p:spPr>
          <a:xfrm>
            <a:off x="1104899" y="4152898"/>
            <a:ext cx="2019301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2" name="Picture Placeholder 4"/>
          <p:cNvSpPr/>
          <p:nvPr>
            <p:ph type="pic" sz="quarter" idx="23"/>
          </p:nvPr>
        </p:nvSpPr>
        <p:spPr>
          <a:xfrm>
            <a:off x="3371848" y="1787524"/>
            <a:ext cx="2019302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3" name="Picture Placeholder 4"/>
          <p:cNvSpPr/>
          <p:nvPr>
            <p:ph type="pic" sz="quarter" idx="24"/>
          </p:nvPr>
        </p:nvSpPr>
        <p:spPr>
          <a:xfrm>
            <a:off x="3371848" y="4152898"/>
            <a:ext cx="2019302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4" name="Picture Placeholder 4"/>
          <p:cNvSpPr/>
          <p:nvPr>
            <p:ph type="pic" sz="quarter" idx="25"/>
          </p:nvPr>
        </p:nvSpPr>
        <p:spPr>
          <a:xfrm>
            <a:off x="5638800" y="1787523"/>
            <a:ext cx="3124200" cy="45434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5" name="Picture Placeholder 4"/>
          <p:cNvSpPr/>
          <p:nvPr>
            <p:ph type="pic" sz="quarter" idx="26"/>
          </p:nvPr>
        </p:nvSpPr>
        <p:spPr>
          <a:xfrm>
            <a:off x="9010650" y="1787524"/>
            <a:ext cx="2019300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6" name="Picture Placeholder 4"/>
          <p:cNvSpPr/>
          <p:nvPr>
            <p:ph type="pic" sz="quarter" idx="27"/>
          </p:nvPr>
        </p:nvSpPr>
        <p:spPr>
          <a:xfrm>
            <a:off x="9010650" y="4152898"/>
            <a:ext cx="2019300" cy="217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icture Placeholder 4"/>
          <p:cNvSpPr/>
          <p:nvPr>
            <p:ph type="pic" sz="quarter" idx="21"/>
          </p:nvPr>
        </p:nvSpPr>
        <p:spPr>
          <a:xfrm>
            <a:off x="7810496" y="2291293"/>
            <a:ext cx="2438404" cy="2465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5" name="Picture Placeholder 4"/>
          <p:cNvSpPr/>
          <p:nvPr>
            <p:ph type="pic" sz="quarter" idx="22"/>
          </p:nvPr>
        </p:nvSpPr>
        <p:spPr>
          <a:xfrm>
            <a:off x="1943099" y="2291293"/>
            <a:ext cx="2438405" cy="2465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6" name="Текст заголовка"/>
          <p:cNvSpPr txBox="1"/>
          <p:nvPr>
            <p:ph type="title"/>
          </p:nvPr>
        </p:nvSpPr>
        <p:spPr>
          <a:xfrm>
            <a:off x="1119187" y="724093"/>
            <a:ext cx="9953626" cy="961833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27" name="Picture Placeholder 4"/>
          <p:cNvSpPr/>
          <p:nvPr>
            <p:ph type="pic" sz="quarter" idx="23"/>
          </p:nvPr>
        </p:nvSpPr>
        <p:spPr>
          <a:xfrm>
            <a:off x="4876796" y="2034118"/>
            <a:ext cx="2438405" cy="2465916"/>
          </a:xfrm>
          <a:prstGeom prst="rect">
            <a:avLst/>
          </a:prstGeom>
          <a:effectLst>
            <a:outerShdw sx="100000" sy="100000" kx="0" ky="0" algn="b" rotWithShape="0" blurRad="381000" dist="127000" dir="5400000">
              <a:srgbClr val="000000">
                <a:alpha val="3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8" name="Rectangle: Rounded Corners 11"/>
          <p:cNvSpPr/>
          <p:nvPr/>
        </p:nvSpPr>
        <p:spPr>
          <a:xfrm>
            <a:off x="-547591" y="2291293"/>
            <a:ext cx="1928523" cy="2465916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Poppins"/>
              </a:defRPr>
            </a:pPr>
          </a:p>
        </p:txBody>
      </p:sp>
      <p:sp>
        <p:nvSpPr>
          <p:cNvPr id="229" name="Rectangle: Rounded Corners 12"/>
          <p:cNvSpPr/>
          <p:nvPr/>
        </p:nvSpPr>
        <p:spPr>
          <a:xfrm>
            <a:off x="10811068" y="2291293"/>
            <a:ext cx="1928523" cy="2465916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Poppins"/>
              </a:defRPr>
            </a:pPr>
          </a:p>
        </p:txBody>
      </p:sp>
      <p:sp>
        <p:nvSpPr>
          <p:cNvPr id="2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Текст заголовка"/>
          <p:cNvSpPr txBox="1"/>
          <p:nvPr>
            <p:ph type="title"/>
          </p:nvPr>
        </p:nvSpPr>
        <p:spPr>
          <a:xfrm>
            <a:off x="1119187" y="724093"/>
            <a:ext cx="9953626" cy="961833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8" name="Picture Placeholder 4"/>
          <p:cNvSpPr/>
          <p:nvPr>
            <p:ph type="pic" sz="quarter" idx="21"/>
          </p:nvPr>
        </p:nvSpPr>
        <p:spPr>
          <a:xfrm>
            <a:off x="2889160" y="3222611"/>
            <a:ext cx="310780" cy="3121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9" name="Picture Placeholder 4"/>
          <p:cNvSpPr/>
          <p:nvPr>
            <p:ph type="pic" sz="quarter" idx="22"/>
          </p:nvPr>
        </p:nvSpPr>
        <p:spPr>
          <a:xfrm>
            <a:off x="8313411" y="3059889"/>
            <a:ext cx="310780" cy="3121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0" name="Picture Placeholder 4"/>
          <p:cNvSpPr/>
          <p:nvPr>
            <p:ph type="pic" sz="quarter" idx="23"/>
          </p:nvPr>
        </p:nvSpPr>
        <p:spPr>
          <a:xfrm>
            <a:off x="6633174" y="2167733"/>
            <a:ext cx="676814" cy="6798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1" name="Picture Placeholder 4"/>
          <p:cNvSpPr/>
          <p:nvPr>
            <p:ph type="pic" sz="quarter" idx="24"/>
          </p:nvPr>
        </p:nvSpPr>
        <p:spPr>
          <a:xfrm>
            <a:off x="9484342" y="4275363"/>
            <a:ext cx="676814" cy="67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2" name="Picture Placeholder 4"/>
          <p:cNvSpPr/>
          <p:nvPr>
            <p:ph type="pic" sz="quarter" idx="25"/>
          </p:nvPr>
        </p:nvSpPr>
        <p:spPr>
          <a:xfrm>
            <a:off x="5237803" y="2920768"/>
            <a:ext cx="676814" cy="6798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3" name="Picture Placeholder 4"/>
          <p:cNvSpPr/>
          <p:nvPr>
            <p:ph type="pic" sz="quarter" idx="26"/>
          </p:nvPr>
        </p:nvSpPr>
        <p:spPr>
          <a:xfrm>
            <a:off x="6543230" y="3999762"/>
            <a:ext cx="310780" cy="3121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icture Placeholder 8"/>
          <p:cNvSpPr/>
          <p:nvPr>
            <p:ph type="pic" idx="21"/>
          </p:nvPr>
        </p:nvSpPr>
        <p:spPr>
          <a:xfrm>
            <a:off x="5876925" y="1466847"/>
            <a:ext cx="6315075" cy="53911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Текст заголовка</a:t>
            </a:r>
          </a:p>
        </p:txBody>
      </p:sp>
      <p:sp>
        <p:nvSpPr>
          <p:cNvPr id="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заголовка"/>
          <p:cNvSpPr txBox="1"/>
          <p:nvPr>
            <p:ph type="title"/>
          </p:nvPr>
        </p:nvSpPr>
        <p:spPr>
          <a:xfrm>
            <a:off x="1119187" y="724093"/>
            <a:ext cx="9953626" cy="961833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"/>
          <p:cNvSpPr/>
          <p:nvPr>
            <p:ph type="pic" sz="quarter" idx="21"/>
          </p:nvPr>
        </p:nvSpPr>
        <p:spPr>
          <a:xfrm>
            <a:off x="1104899" y="1390908"/>
            <a:ext cx="2691690" cy="29384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Picture Placeholder 4"/>
          <p:cNvSpPr/>
          <p:nvPr>
            <p:ph type="pic" sz="quarter" idx="22"/>
          </p:nvPr>
        </p:nvSpPr>
        <p:spPr>
          <a:xfrm>
            <a:off x="4238623" y="1390908"/>
            <a:ext cx="2691690" cy="29384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" name="Picture Placeholder 4"/>
          <p:cNvSpPr/>
          <p:nvPr>
            <p:ph type="pic" sz="quarter" idx="23"/>
          </p:nvPr>
        </p:nvSpPr>
        <p:spPr>
          <a:xfrm>
            <a:off x="7372349" y="1390908"/>
            <a:ext cx="2691690" cy="29384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5" name="Rectangle: Rounded Corners 7"/>
          <p:cNvSpPr/>
          <p:nvPr/>
        </p:nvSpPr>
        <p:spPr>
          <a:xfrm>
            <a:off x="10506075" y="1390908"/>
            <a:ext cx="2089863" cy="2938498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Poppins"/>
              </a:defRPr>
            </a:pPr>
          </a:p>
        </p:txBody>
      </p:sp>
      <p:sp>
        <p:nvSpPr>
          <p:cNvPr id="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4"/>
          <p:cNvSpPr/>
          <p:nvPr>
            <p:ph type="pic" sz="quarter" idx="21"/>
          </p:nvPr>
        </p:nvSpPr>
        <p:spPr>
          <a:xfrm>
            <a:off x="2124074" y="1390908"/>
            <a:ext cx="2691690" cy="29384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" name="Picture Placeholder 4"/>
          <p:cNvSpPr/>
          <p:nvPr>
            <p:ph type="pic" sz="quarter" idx="22"/>
          </p:nvPr>
        </p:nvSpPr>
        <p:spPr>
          <a:xfrm>
            <a:off x="5257798" y="1390908"/>
            <a:ext cx="2691690" cy="29384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5" name="Picture Placeholder 4"/>
          <p:cNvSpPr/>
          <p:nvPr>
            <p:ph type="pic" sz="quarter" idx="23"/>
          </p:nvPr>
        </p:nvSpPr>
        <p:spPr>
          <a:xfrm>
            <a:off x="8391524" y="1390908"/>
            <a:ext cx="2691690" cy="29384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" name="Rectangle: Rounded Corners 7"/>
          <p:cNvSpPr/>
          <p:nvPr/>
        </p:nvSpPr>
        <p:spPr>
          <a:xfrm>
            <a:off x="-407826" y="1390908"/>
            <a:ext cx="2089863" cy="2938497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Poppins"/>
              </a:defRPr>
            </a:pPr>
          </a:p>
        </p:txBody>
      </p:sp>
      <p:sp>
        <p:nvSpPr>
          <p:cNvPr id="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4"/>
          <p:cNvSpPr/>
          <p:nvPr>
            <p:ph type="pic" sz="half" idx="21"/>
          </p:nvPr>
        </p:nvSpPr>
        <p:spPr>
          <a:xfrm>
            <a:off x="1514475" y="1733809"/>
            <a:ext cx="9172575" cy="2933441"/>
          </a:xfrm>
          <a:prstGeom prst="rect">
            <a:avLst/>
          </a:prstGeom>
          <a:effectLst>
            <a:outerShdw sx="100000" sy="100000" kx="0" ky="0" algn="b" rotWithShape="0" blurRad="381000" dist="127000" dir="5400000">
              <a:srgbClr val="000000">
                <a:alpha val="3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4"/>
          <p:cNvSpPr/>
          <p:nvPr>
            <p:ph type="pic" sz="quarter" idx="21"/>
          </p:nvPr>
        </p:nvSpPr>
        <p:spPr>
          <a:xfrm>
            <a:off x="2130294" y="2789851"/>
            <a:ext cx="1928523" cy="2567865"/>
          </a:xfrm>
          <a:prstGeom prst="rect">
            <a:avLst/>
          </a:prstGeom>
          <a:effectLst>
            <a:outerShdw sx="100000" sy="100000" kx="0" ky="0" algn="b" rotWithShape="0" blurRad="381000" dist="127000" dir="5400000">
              <a:srgbClr val="000000">
                <a:alpha val="3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Rectangle: Rounded Corners 5"/>
          <p:cNvSpPr/>
          <p:nvPr/>
        </p:nvSpPr>
        <p:spPr>
          <a:xfrm>
            <a:off x="-547591" y="2789851"/>
            <a:ext cx="1928523" cy="256786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Poppins"/>
              </a:defRPr>
            </a:pPr>
          </a:p>
        </p:txBody>
      </p:sp>
      <p:sp>
        <p:nvSpPr>
          <p:cNvPr id="74" name="Rectangle: Rounded Corners 7"/>
          <p:cNvSpPr/>
          <p:nvPr/>
        </p:nvSpPr>
        <p:spPr>
          <a:xfrm>
            <a:off x="11663005" y="2789851"/>
            <a:ext cx="1928523" cy="256786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Poppins"/>
              </a:defRPr>
            </a:pPr>
          </a:p>
        </p:txBody>
      </p:sp>
      <p:sp>
        <p:nvSpPr>
          <p:cNvPr id="75" name="Текст заголовка"/>
          <p:cNvSpPr txBox="1"/>
          <p:nvPr>
            <p:ph type="title"/>
          </p:nvPr>
        </p:nvSpPr>
        <p:spPr>
          <a:xfrm>
            <a:off x="1119187" y="1019368"/>
            <a:ext cx="9953626" cy="961833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icture Placeholder 10"/>
          <p:cNvSpPr/>
          <p:nvPr>
            <p:ph type="pic" idx="21"/>
          </p:nvPr>
        </p:nvSpPr>
        <p:spPr>
          <a:xfrm>
            <a:off x="0" y="0"/>
            <a:ext cx="10544175" cy="3924300"/>
          </a:xfrm>
          <a:prstGeom prst="rect">
            <a:avLst/>
          </a:prstGeom>
          <a:effectLst>
            <a:outerShdw sx="100000" sy="100000" kx="0" ky="0" algn="b" rotWithShape="0" blurRad="381000" dist="127000" dir="5400000">
              <a:srgbClr val="000000">
                <a:alpha val="3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7E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104900" y="917575"/>
            <a:ext cx="9925050" cy="682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Poppin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Poppins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Poppin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Poppin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Poppin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Poppin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Poppin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Poppin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Poppi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Poppi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Poppi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Poppi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Poppi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Poppi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Poppi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Poppi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Poppi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Poppi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3.jpeg"/><Relationship Id="rId6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5"/>
          <p:cNvSpPr txBox="1"/>
          <p:nvPr/>
        </p:nvSpPr>
        <p:spPr>
          <a:xfrm>
            <a:off x="517144" y="1484104"/>
            <a:ext cx="5342147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4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UniForm: инновационная платформа для университетов</a:t>
            </a:r>
          </a:p>
        </p:txBody>
      </p:sp>
      <p:grpSp>
        <p:nvGrpSpPr>
          <p:cNvPr id="264" name="Rectangle: Rounded Corners 7"/>
          <p:cNvGrpSpPr/>
          <p:nvPr/>
        </p:nvGrpSpPr>
        <p:grpSpPr>
          <a:xfrm>
            <a:off x="517187" y="4214652"/>
            <a:ext cx="1558215" cy="410551"/>
            <a:chOff x="0" y="0"/>
            <a:chExt cx="1558213" cy="410550"/>
          </a:xfrm>
        </p:grpSpPr>
        <p:sp>
          <p:nvSpPr>
            <p:cNvPr id="262" name="Сквиркл"/>
            <p:cNvSpPr/>
            <p:nvPr/>
          </p:nvSpPr>
          <p:spPr>
            <a:xfrm>
              <a:off x="-1" y="-1"/>
              <a:ext cx="1558214" cy="410552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Образование"/>
            <p:cNvSpPr txBox="1"/>
            <p:nvPr/>
          </p:nvSpPr>
          <p:spPr>
            <a:xfrm>
              <a:off x="112192" y="67004"/>
              <a:ext cx="1333829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Образование</a:t>
              </a:r>
            </a:p>
          </p:txBody>
        </p:sp>
      </p:grpSp>
      <p:grpSp>
        <p:nvGrpSpPr>
          <p:cNvPr id="267" name="Rectangle: Rounded Corners 11"/>
          <p:cNvGrpSpPr/>
          <p:nvPr/>
        </p:nvGrpSpPr>
        <p:grpSpPr>
          <a:xfrm>
            <a:off x="2269787" y="4214652"/>
            <a:ext cx="1241765" cy="410551"/>
            <a:chOff x="0" y="0"/>
            <a:chExt cx="1241763" cy="410550"/>
          </a:xfrm>
        </p:grpSpPr>
        <p:sp>
          <p:nvSpPr>
            <p:cNvPr id="265" name="Сквиркл"/>
            <p:cNvSpPr/>
            <p:nvPr/>
          </p:nvSpPr>
          <p:spPr>
            <a:xfrm>
              <a:off x="-1" y="-1"/>
              <a:ext cx="1241765" cy="410552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Студенты"/>
            <p:cNvSpPr txBox="1"/>
            <p:nvPr/>
          </p:nvSpPr>
          <p:spPr>
            <a:xfrm>
              <a:off x="112192" y="67004"/>
              <a:ext cx="1017379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Студенты</a:t>
              </a:r>
            </a:p>
          </p:txBody>
        </p:sp>
      </p:grpSp>
      <p:grpSp>
        <p:nvGrpSpPr>
          <p:cNvPr id="270" name="Rectangle: Rounded Corners 13"/>
          <p:cNvGrpSpPr/>
          <p:nvPr/>
        </p:nvGrpSpPr>
        <p:grpSpPr>
          <a:xfrm>
            <a:off x="3705938" y="4214652"/>
            <a:ext cx="1640765" cy="410551"/>
            <a:chOff x="0" y="0"/>
            <a:chExt cx="1640763" cy="410550"/>
          </a:xfrm>
        </p:grpSpPr>
        <p:sp>
          <p:nvSpPr>
            <p:cNvPr id="268" name="Сквиркл"/>
            <p:cNvSpPr/>
            <p:nvPr/>
          </p:nvSpPr>
          <p:spPr>
            <a:xfrm>
              <a:off x="0" y="-1"/>
              <a:ext cx="1640765" cy="410552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Оптимизация"/>
            <p:cNvSpPr txBox="1"/>
            <p:nvPr/>
          </p:nvSpPr>
          <p:spPr>
            <a:xfrm>
              <a:off x="112192" y="67004"/>
              <a:ext cx="1416379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Оптимизация</a:t>
              </a:r>
            </a:p>
          </p:txBody>
        </p:sp>
      </p:grpSp>
      <p:grpSp>
        <p:nvGrpSpPr>
          <p:cNvPr id="273" name="Rectangle: Rounded Corners 14"/>
          <p:cNvGrpSpPr/>
          <p:nvPr/>
        </p:nvGrpSpPr>
        <p:grpSpPr>
          <a:xfrm>
            <a:off x="517188" y="4824252"/>
            <a:ext cx="2537163" cy="410551"/>
            <a:chOff x="0" y="0"/>
            <a:chExt cx="2537162" cy="410550"/>
          </a:xfrm>
        </p:grpSpPr>
        <p:sp>
          <p:nvSpPr>
            <p:cNvPr id="271" name="Сквиркл"/>
            <p:cNvSpPr/>
            <p:nvPr/>
          </p:nvSpPr>
          <p:spPr>
            <a:xfrm>
              <a:off x="0" y="-1"/>
              <a:ext cx="2537163" cy="410552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2" name="Стартапы и инновации"/>
            <p:cNvSpPr txBox="1"/>
            <p:nvPr/>
          </p:nvSpPr>
          <p:spPr>
            <a:xfrm>
              <a:off x="112192" y="67004"/>
              <a:ext cx="2312779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Стартапы и инновации</a:t>
              </a:r>
            </a:p>
          </p:txBody>
        </p:sp>
      </p:grpSp>
      <p:grpSp>
        <p:nvGrpSpPr>
          <p:cNvPr id="276" name="Rectangle: Rounded Corners 19"/>
          <p:cNvGrpSpPr/>
          <p:nvPr/>
        </p:nvGrpSpPr>
        <p:grpSpPr>
          <a:xfrm>
            <a:off x="517188" y="5433852"/>
            <a:ext cx="2073613" cy="410551"/>
            <a:chOff x="0" y="0"/>
            <a:chExt cx="2073612" cy="410550"/>
          </a:xfrm>
        </p:grpSpPr>
        <p:sp>
          <p:nvSpPr>
            <p:cNvPr id="274" name="Сквиркл"/>
            <p:cNvSpPr/>
            <p:nvPr/>
          </p:nvSpPr>
          <p:spPr>
            <a:xfrm>
              <a:off x="0" y="-1"/>
              <a:ext cx="2073613" cy="410552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Облачные сервисы"/>
            <p:cNvSpPr txBox="1"/>
            <p:nvPr/>
          </p:nvSpPr>
          <p:spPr>
            <a:xfrm>
              <a:off x="112192" y="67004"/>
              <a:ext cx="1849229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Облачные сервисы</a:t>
              </a:r>
            </a:p>
          </p:txBody>
        </p:sp>
      </p:grpSp>
      <p:grpSp>
        <p:nvGrpSpPr>
          <p:cNvPr id="279" name="Rectangle: Rounded Corners 20"/>
          <p:cNvGrpSpPr/>
          <p:nvPr/>
        </p:nvGrpSpPr>
        <p:grpSpPr>
          <a:xfrm>
            <a:off x="2799571" y="5433852"/>
            <a:ext cx="2073615" cy="410551"/>
            <a:chOff x="0" y="0"/>
            <a:chExt cx="2073613" cy="410550"/>
          </a:xfrm>
        </p:grpSpPr>
        <p:sp>
          <p:nvSpPr>
            <p:cNvPr id="277" name="Сквиркл"/>
            <p:cNvSpPr/>
            <p:nvPr/>
          </p:nvSpPr>
          <p:spPr>
            <a:xfrm>
              <a:off x="0" y="-1"/>
              <a:ext cx="2073614" cy="410552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Курсы и расписание"/>
            <p:cNvSpPr txBox="1"/>
            <p:nvPr/>
          </p:nvSpPr>
          <p:spPr>
            <a:xfrm>
              <a:off x="112192" y="67004"/>
              <a:ext cx="1849230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Курсы и расписание</a:t>
              </a:r>
            </a:p>
          </p:txBody>
        </p:sp>
      </p:grpSp>
      <p:grpSp>
        <p:nvGrpSpPr>
          <p:cNvPr id="282" name="Rectangle: Rounded Corners 21"/>
          <p:cNvGrpSpPr/>
          <p:nvPr/>
        </p:nvGrpSpPr>
        <p:grpSpPr>
          <a:xfrm>
            <a:off x="3257736" y="4824252"/>
            <a:ext cx="1466665" cy="410551"/>
            <a:chOff x="0" y="0"/>
            <a:chExt cx="1466663" cy="410550"/>
          </a:xfrm>
        </p:grpSpPr>
        <p:sp>
          <p:nvSpPr>
            <p:cNvPr id="280" name="Сквиркл"/>
            <p:cNvSpPr/>
            <p:nvPr/>
          </p:nvSpPr>
          <p:spPr>
            <a:xfrm>
              <a:off x="0" y="-1"/>
              <a:ext cx="1466664" cy="410552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Poppins"/>
                </a:defRPr>
              </a:pPr>
            </a:p>
          </p:txBody>
        </p:sp>
        <p:sp>
          <p:nvSpPr>
            <p:cNvPr id="281" name="IT"/>
            <p:cNvSpPr txBox="1"/>
            <p:nvPr/>
          </p:nvSpPr>
          <p:spPr>
            <a:xfrm>
              <a:off x="105843" y="67004"/>
              <a:ext cx="1254977" cy="27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IT</a:t>
              </a:r>
            </a:p>
          </p:txBody>
        </p:sp>
      </p:grpSp>
      <p:pic>
        <p:nvPicPr>
          <p:cNvPr id="28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8469" y="806114"/>
            <a:ext cx="6023665" cy="6023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5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8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5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1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5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8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2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5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2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2"/>
      <p:bldP build="whole" bldLvl="1" animBg="1" rev="0" advAuto="0" spid="267" grpId="3"/>
      <p:bldP build="whole" bldLvl="1" animBg="1" rev="0" advAuto="0" spid="270" grpId="4"/>
      <p:bldP build="whole" bldLvl="1" animBg="1" rev="0" advAuto="0" spid="261" grpId="1"/>
      <p:bldP build="whole" bldLvl="1" animBg="1" rev="0" advAuto="0" spid="279" grpId="8"/>
      <p:bldP build="whole" bldLvl="1" animBg="1" rev="0" advAuto="0" spid="282" grpId="6"/>
      <p:bldP build="whole" bldLvl="1" animBg="1" rev="0" advAuto="0" spid="273" grpId="5"/>
      <p:bldP build="whole" bldLvl="1" animBg="1" rev="0" advAuto="0" spid="276" grpId="7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Рисунок 15"/>
          <p:cNvGrpSpPr/>
          <p:nvPr/>
        </p:nvGrpSpPr>
        <p:grpSpPr>
          <a:xfrm>
            <a:off x="493209" y="1391401"/>
            <a:ext cx="1752603" cy="2178051"/>
            <a:chOff x="0" y="0"/>
            <a:chExt cx="1752602" cy="2178050"/>
          </a:xfrm>
        </p:grpSpPr>
        <p:sp>
          <p:nvSpPr>
            <p:cNvPr id="402" name="Прямоугольник"/>
            <p:cNvSpPr/>
            <p:nvPr/>
          </p:nvSpPr>
          <p:spPr>
            <a:xfrm>
              <a:off x="0" y="0"/>
              <a:ext cx="1752601" cy="2178051"/>
            </a:xfrm>
            <a:prstGeom prst="rect">
              <a:avLst/>
            </a:prstGeom>
            <a:solidFill>
              <a:srgbClr val="CBD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Poppins"/>
                </a:defRPr>
              </a:pPr>
            </a:p>
          </p:txBody>
        </p:sp>
        <p:pic>
          <p:nvPicPr>
            <p:cNvPr id="403" name="image8.jpeg" descr="image8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767" t="0" r="9767" b="0"/>
            <a:stretch>
              <a:fillRect/>
            </a:stretch>
          </p:blipFill>
          <p:spPr>
            <a:xfrm>
              <a:off x="-1" y="0"/>
              <a:ext cx="1752603" cy="21780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07" name="Рисунок 14"/>
          <p:cNvGrpSpPr/>
          <p:nvPr/>
        </p:nvGrpSpPr>
        <p:grpSpPr>
          <a:xfrm>
            <a:off x="3821195" y="1391401"/>
            <a:ext cx="1752602" cy="2178051"/>
            <a:chOff x="0" y="0"/>
            <a:chExt cx="1752600" cy="2178050"/>
          </a:xfrm>
        </p:grpSpPr>
        <p:sp>
          <p:nvSpPr>
            <p:cNvPr id="405" name="Прямоугольник"/>
            <p:cNvSpPr/>
            <p:nvPr/>
          </p:nvSpPr>
          <p:spPr>
            <a:xfrm>
              <a:off x="0" y="0"/>
              <a:ext cx="1752601" cy="2178051"/>
            </a:xfrm>
            <a:prstGeom prst="rect">
              <a:avLst/>
            </a:prstGeom>
            <a:solidFill>
              <a:srgbClr val="CBD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Poppins"/>
                </a:defRPr>
              </a:pPr>
            </a:p>
          </p:txBody>
        </p:sp>
        <p:pic>
          <p:nvPicPr>
            <p:cNvPr id="406" name="image9.jpeg" descr="image9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033" r="0" b="1033"/>
            <a:stretch>
              <a:fillRect/>
            </a:stretch>
          </p:blipFill>
          <p:spPr>
            <a:xfrm>
              <a:off x="0" y="0"/>
              <a:ext cx="1752601" cy="21780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8" name="Рисунок 13" descr="Рисунок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3019" y="350708"/>
            <a:ext cx="5742931" cy="1072991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TextBox 29"/>
          <p:cNvSpPr txBox="1"/>
          <p:nvPr/>
        </p:nvSpPr>
        <p:spPr>
          <a:xfrm>
            <a:off x="393995" y="3746875"/>
            <a:ext cx="1980602" cy="145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Дмитрий Кузнецов (TeamLead)</a:t>
            </a:r>
          </a:p>
          <a:p>
            <a: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 курс ТВГУ (информационная безопасность)</a:t>
            </a:r>
          </a:p>
        </p:txBody>
      </p:sp>
      <p:sp>
        <p:nvSpPr>
          <p:cNvPr id="410" name="TextBox 31"/>
          <p:cNvSpPr txBox="1"/>
          <p:nvPr/>
        </p:nvSpPr>
        <p:spPr>
          <a:xfrm>
            <a:off x="3920438" y="3731259"/>
            <a:ext cx="2025121" cy="1719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Вадим Домоевский (Full stack разработчик)</a:t>
            </a:r>
          </a:p>
          <a:p>
            <a: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 курс ТВГУ (информационная безопасность)</a:t>
            </a:r>
          </a:p>
        </p:txBody>
      </p:sp>
      <p:grpSp>
        <p:nvGrpSpPr>
          <p:cNvPr id="413" name="Рисунок 17"/>
          <p:cNvGrpSpPr/>
          <p:nvPr/>
        </p:nvGrpSpPr>
        <p:grpSpPr>
          <a:xfrm>
            <a:off x="6656761" y="1390107"/>
            <a:ext cx="1752603" cy="2178054"/>
            <a:chOff x="0" y="0"/>
            <a:chExt cx="1752601" cy="2178052"/>
          </a:xfrm>
        </p:grpSpPr>
        <p:sp>
          <p:nvSpPr>
            <p:cNvPr id="411" name="Прямоугольник"/>
            <p:cNvSpPr/>
            <p:nvPr/>
          </p:nvSpPr>
          <p:spPr>
            <a:xfrm>
              <a:off x="0" y="0"/>
              <a:ext cx="1752602" cy="2178052"/>
            </a:xfrm>
            <a:prstGeom prst="rect">
              <a:avLst/>
            </a:prstGeom>
            <a:solidFill>
              <a:srgbClr val="CBD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Poppins"/>
                </a:defRPr>
              </a:pPr>
            </a:p>
          </p:txBody>
        </p:sp>
        <p:pic>
          <p:nvPicPr>
            <p:cNvPr id="412" name="image13.jpeg" descr="image13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9767" t="0" r="9767" b="0"/>
            <a:stretch>
              <a:fillRect/>
            </a:stretch>
          </p:blipFill>
          <p:spPr>
            <a:xfrm>
              <a:off x="0" y="-1"/>
              <a:ext cx="1752601" cy="21780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4" name="TextBox 20"/>
          <p:cNvSpPr txBox="1"/>
          <p:nvPr/>
        </p:nvSpPr>
        <p:spPr>
          <a:xfrm>
            <a:off x="6585715" y="3805564"/>
            <a:ext cx="1649037" cy="145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Тимофей Крупеев (Frontend разработчик)</a:t>
            </a:r>
          </a:p>
          <a:p>
            <a: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 курс ТВГУ </a:t>
            </a:r>
          </a:p>
        </p:txBody>
      </p:sp>
      <p:grpSp>
        <p:nvGrpSpPr>
          <p:cNvPr id="417" name="Рисунок 22"/>
          <p:cNvGrpSpPr/>
          <p:nvPr/>
        </p:nvGrpSpPr>
        <p:grpSpPr>
          <a:xfrm>
            <a:off x="9165532" y="1377613"/>
            <a:ext cx="1752602" cy="2178051"/>
            <a:chOff x="0" y="0"/>
            <a:chExt cx="1752600" cy="2178050"/>
          </a:xfrm>
        </p:grpSpPr>
        <p:sp>
          <p:nvSpPr>
            <p:cNvPr id="415" name="Прямоугольник"/>
            <p:cNvSpPr/>
            <p:nvPr/>
          </p:nvSpPr>
          <p:spPr>
            <a:xfrm>
              <a:off x="0" y="0"/>
              <a:ext cx="1752601" cy="2178051"/>
            </a:xfrm>
            <a:prstGeom prst="rect">
              <a:avLst/>
            </a:prstGeom>
            <a:solidFill>
              <a:srgbClr val="CBD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Poppins"/>
                </a:defRPr>
              </a:pPr>
            </a:p>
          </p:txBody>
        </p:sp>
        <p:pic>
          <p:nvPicPr>
            <p:cNvPr id="416" name="image15.png" descr="image15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9767" t="0" r="9767" b="0"/>
            <a:stretch>
              <a:fillRect/>
            </a:stretch>
          </p:blipFill>
          <p:spPr>
            <a:xfrm>
              <a:off x="0" y="0"/>
              <a:ext cx="1752601" cy="21780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8" name="TextBox 23"/>
          <p:cNvSpPr txBox="1"/>
          <p:nvPr/>
        </p:nvSpPr>
        <p:spPr>
          <a:xfrm>
            <a:off x="9165532" y="3798063"/>
            <a:ext cx="1649037" cy="919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Марина Гор (UX Дизайнер)</a:t>
            </a:r>
          </a:p>
          <a:p>
            <a: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3й курс МГУ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Class="entr" nodeType="afterEffect" presetID="10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afterEffect" presetSubtype="0" presetID="-1" grpId="5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603" origin="layout" pathEditMode="relative">
                                      <p:cBhvr>
                                        <p:cTn id="25" dur="12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Class="entr" nodeType="afterEffect" presetSubtype="4" presetID="2" grpId="6" fill="hold">
                                  <p:stCondLst>
                                    <p:cond delay="2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Class="entr" nodeType="afterEffect" presetID="10" grpId="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afterEffect" presetSubtype="0" presetID="-1" grpId="8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603" origin="layout" pathEditMode="relative">
                                      <p:cBhvr>
                                        <p:cTn id="37" dur="125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7" grpId="2"/>
      <p:bldP build="whole" bldLvl="1" animBg="1" rev="0" advAuto="0" spid="413" grpId="3"/>
      <p:bldP build="whole" bldLvl="1" animBg="1" rev="0" advAuto="0" spid="418" grpId="7"/>
      <p:bldP build="whole" bldLvl="1" animBg="1" rev="0" advAuto="0" spid="417" grpId="6"/>
      <p:bldP build="whole" bldLvl="1" animBg="1" rev="0" advAuto="0" spid="414" grpId="4"/>
      <p:bldP build="whole" bldLvl="1" animBg="1" rev="0" advAuto="0" spid="40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1" descr="Picture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51455"/>
            <a:ext cx="5433584" cy="5433586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extBox 19"/>
          <p:cNvSpPr txBox="1"/>
          <p:nvPr/>
        </p:nvSpPr>
        <p:spPr>
          <a:xfrm>
            <a:off x="4834344" y="1502576"/>
            <a:ext cx="6811514" cy="2874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Создание альтернативной облачной образовательной платформы для учреждений высшего образования</a:t>
            </a:r>
            <a:endParaRPr b="1"/>
          </a:p>
          <a:p>
            <a:pPr>
              <a:spcBef>
                <a:spcPts val="1000"/>
              </a:spcBef>
              <a:defRPr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Наша разработка предоставит возможность проводить дистанционное обучение стабильно, в любое время, </a:t>
            </a:r>
            <a:br/>
            <a:r>
              <a:t>без задержек, в удобной для студентов </a:t>
            </a:r>
            <a:br/>
            <a:r>
              <a:t>и преподавателей форме</a:t>
            </a:r>
          </a:p>
          <a:p>
            <a:pPr>
              <a:spcBef>
                <a:spcPts val="1000"/>
              </a:spcBef>
              <a:defRPr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За счет продуманной программной архитектуры </a:t>
            </a:r>
            <a:br/>
            <a:r>
              <a:t>наш сервис будет быстрее и удобнее в использовании </a:t>
            </a:r>
            <a:br/>
            <a:r>
              <a:t>по сравнению с аналогичными платформами</a:t>
            </a:r>
          </a:p>
        </p:txBody>
      </p:sp>
      <p:sp>
        <p:nvSpPr>
          <p:cNvPr id="287" name="TextBox 20"/>
          <p:cNvSpPr txBox="1"/>
          <p:nvPr/>
        </p:nvSpPr>
        <p:spPr>
          <a:xfrm>
            <a:off x="854564" y="544003"/>
            <a:ext cx="5342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4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Бизнес-идея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afterEffect" presetSubtype="0" presetID="-1" grpId="2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10" dur="12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Class="entr" nodeType="afterEffect" presetSubtype="4" presetID="2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3"/>
      <p:bldP build="whole" bldLvl="1" animBg="1" rev="0" advAuto="0" spid="28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Box 4"/>
          <p:cNvSpPr txBox="1"/>
          <p:nvPr/>
        </p:nvSpPr>
        <p:spPr>
          <a:xfrm>
            <a:off x="854564" y="544003"/>
            <a:ext cx="53421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4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Актуальность</a:t>
            </a:r>
          </a:p>
        </p:txBody>
      </p:sp>
      <p:sp>
        <p:nvSpPr>
          <p:cNvPr id="290" name="TextBox 5"/>
          <p:cNvSpPr txBox="1"/>
          <p:nvPr/>
        </p:nvSpPr>
        <p:spPr>
          <a:xfrm>
            <a:off x="1957031" y="1391978"/>
            <a:ext cx="9143787" cy="116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 b="1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Неудобный в использовании функционал и интерфейс текущих платформ ограничивает преподавателей</a:t>
            </a:r>
            <a:r>
              <a:rPr b="0"/>
              <a:t>, они испытывают сложности в размещении заданий, проведении занятий, платформы не имеют интегрированной защиты от списывания</a:t>
            </a:r>
          </a:p>
        </p:txBody>
      </p:sp>
      <p:grpSp>
        <p:nvGrpSpPr>
          <p:cNvPr id="293" name="Rectangle: Rounded Corners 17"/>
          <p:cNvGrpSpPr/>
          <p:nvPr/>
        </p:nvGrpSpPr>
        <p:grpSpPr>
          <a:xfrm>
            <a:off x="854560" y="1549961"/>
            <a:ext cx="864510" cy="819401"/>
            <a:chOff x="0" y="0"/>
            <a:chExt cx="864508" cy="819400"/>
          </a:xfrm>
        </p:grpSpPr>
        <p:sp>
          <p:nvSpPr>
            <p:cNvPr id="291" name="Сквиркл"/>
            <p:cNvSpPr/>
            <p:nvPr/>
          </p:nvSpPr>
          <p:spPr>
            <a:xfrm>
              <a:off x="0" y="0"/>
              <a:ext cx="864509" cy="819401"/>
            </a:xfrm>
            <a:prstGeom prst="roundRect">
              <a:avLst>
                <a:gd name="adj" fmla="val 235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2" name="1"/>
            <p:cNvSpPr txBox="1"/>
            <p:nvPr/>
          </p:nvSpPr>
          <p:spPr>
            <a:xfrm>
              <a:off x="56438" y="150478"/>
              <a:ext cx="751632" cy="518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20000"/>
                </a:lnSpc>
                <a:spcBef>
                  <a:spcPts val="1000"/>
                </a:spcBef>
                <a:defRPr b="1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96" name="Rectangle: Rounded Corners 17"/>
          <p:cNvGrpSpPr/>
          <p:nvPr/>
        </p:nvGrpSpPr>
        <p:grpSpPr>
          <a:xfrm>
            <a:off x="854560" y="2875708"/>
            <a:ext cx="864510" cy="819403"/>
            <a:chOff x="0" y="0"/>
            <a:chExt cx="864508" cy="819402"/>
          </a:xfrm>
        </p:grpSpPr>
        <p:sp>
          <p:nvSpPr>
            <p:cNvPr id="294" name="Сквиркл"/>
            <p:cNvSpPr/>
            <p:nvPr/>
          </p:nvSpPr>
          <p:spPr>
            <a:xfrm>
              <a:off x="0" y="-1"/>
              <a:ext cx="864509" cy="819403"/>
            </a:xfrm>
            <a:prstGeom prst="roundRect">
              <a:avLst>
                <a:gd name="adj" fmla="val 235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2"/>
            <p:cNvSpPr txBox="1"/>
            <p:nvPr/>
          </p:nvSpPr>
          <p:spPr>
            <a:xfrm>
              <a:off x="56438" y="150478"/>
              <a:ext cx="751632" cy="518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20000"/>
                </a:lnSpc>
                <a:spcBef>
                  <a:spcPts val="1000"/>
                </a:spcBef>
                <a:defRPr b="1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99" name="Rectangle: Rounded Corners 17"/>
          <p:cNvGrpSpPr/>
          <p:nvPr/>
        </p:nvGrpSpPr>
        <p:grpSpPr>
          <a:xfrm>
            <a:off x="854561" y="4201459"/>
            <a:ext cx="864509" cy="819403"/>
            <a:chOff x="0" y="0"/>
            <a:chExt cx="864508" cy="819402"/>
          </a:xfrm>
        </p:grpSpPr>
        <p:sp>
          <p:nvSpPr>
            <p:cNvPr id="297" name="Сквиркл"/>
            <p:cNvSpPr/>
            <p:nvPr/>
          </p:nvSpPr>
          <p:spPr>
            <a:xfrm>
              <a:off x="0" y="-1"/>
              <a:ext cx="864509" cy="819403"/>
            </a:xfrm>
            <a:prstGeom prst="roundRect">
              <a:avLst>
                <a:gd name="adj" fmla="val 235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3"/>
            <p:cNvSpPr txBox="1"/>
            <p:nvPr/>
          </p:nvSpPr>
          <p:spPr>
            <a:xfrm>
              <a:off x="56438" y="150478"/>
              <a:ext cx="751632" cy="518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20000"/>
                </a:lnSpc>
                <a:spcBef>
                  <a:spcPts val="1000"/>
                </a:spcBef>
                <a:defRPr b="1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00" name="TextBox 9"/>
          <p:cNvSpPr txBox="1"/>
          <p:nvPr/>
        </p:nvSpPr>
        <p:spPr>
          <a:xfrm>
            <a:off x="1957030" y="2770512"/>
            <a:ext cx="9443877" cy="116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 b="1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Для взаимодействия студентов с университетом приходится использовать разные каналы связи</a:t>
            </a:r>
            <a:r>
              <a:rPr b="0"/>
              <a:t>: платформа с заданиями и материалами по курсам, расписание, электронная почта для прямой связи с преподавателями </a:t>
            </a:r>
          </a:p>
        </p:txBody>
      </p:sp>
      <p:sp>
        <p:nvSpPr>
          <p:cNvPr id="301" name="TextBox 10"/>
          <p:cNvSpPr txBox="1"/>
          <p:nvPr/>
        </p:nvSpPr>
        <p:spPr>
          <a:xfrm>
            <a:off x="1957031" y="4149047"/>
            <a:ext cx="9143787" cy="86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 b="1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Имеющиеся платформы неудобны для студентов</a:t>
            </a:r>
            <a:r>
              <a:rPr b="0"/>
              <a:t>: в большинстве случаев информация неструктурированная, часть функций работают не в том ключе, в котором задумывались</a:t>
            </a:r>
          </a:p>
        </p:txBody>
      </p:sp>
      <p:grpSp>
        <p:nvGrpSpPr>
          <p:cNvPr id="304" name="Rectangle: Rounded Corners 17"/>
          <p:cNvGrpSpPr/>
          <p:nvPr/>
        </p:nvGrpSpPr>
        <p:grpSpPr>
          <a:xfrm>
            <a:off x="854561" y="5364650"/>
            <a:ext cx="864509" cy="819403"/>
            <a:chOff x="0" y="0"/>
            <a:chExt cx="864508" cy="819402"/>
          </a:xfrm>
        </p:grpSpPr>
        <p:sp>
          <p:nvSpPr>
            <p:cNvPr id="302" name="Сквиркл"/>
            <p:cNvSpPr/>
            <p:nvPr/>
          </p:nvSpPr>
          <p:spPr>
            <a:xfrm>
              <a:off x="0" y="-1"/>
              <a:ext cx="864509" cy="819403"/>
            </a:xfrm>
            <a:prstGeom prst="roundRect">
              <a:avLst>
                <a:gd name="adj" fmla="val 2351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3" name="4"/>
            <p:cNvSpPr txBox="1"/>
            <p:nvPr/>
          </p:nvSpPr>
          <p:spPr>
            <a:xfrm>
              <a:off x="56438" y="150478"/>
              <a:ext cx="751632" cy="518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20000"/>
                </a:lnSpc>
                <a:spcBef>
                  <a:spcPts val="1000"/>
                </a:spcBef>
                <a:defRPr b="1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05" name="TextBox 12"/>
          <p:cNvSpPr txBox="1"/>
          <p:nvPr/>
        </p:nvSpPr>
        <p:spPr>
          <a:xfrm>
            <a:off x="1957031" y="5312238"/>
            <a:ext cx="9143787" cy="86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 b="1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Новая платформа позволит деканату повысить статус вуза</a:t>
            </a:r>
            <a:r>
              <a:rPr b="0"/>
              <a:t>, сократить количество жалоб от преподавательского состава на работоспособность образовательной платформы, повысить качество образования в целом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5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afterEffect" presetSubtype="0" presetID="-1" grpId="3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603" origin="layout" pathEditMode="relative">
                                      <p:cBhvr>
                                        <p:cTn id="15" dur="12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7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afterEffect" presetSubtype="0" presetID="26" grpId="5" fill="hold">
                                  <p:stCondLst>
                                    <p:cond delay="1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2" dur="750" fill="hold" tmFilter="0, 0; .2, .5; .8, .5; 1, 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75" fill="hold"/>
                                        <p:tgtEl>
                                          <p:spTgt spid="2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"/>
                            </p:stCondLst>
                            <p:childTnLst>
                              <p:par>
                                <p:cTn id="25" presetClass="entr" nodeType="afterEffect" presetSubtype="8" presetID="22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7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afterEffect" presetSubtype="0" presetID="26" grpId="7" fill="hold">
                                  <p:stCondLst>
                                    <p:cond delay="1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0" dur="750" fill="hold" tmFilter="0, 0; .2, .5; .8, .5; 1, 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375" fill="hold"/>
                                        <p:tgtEl>
                                          <p:spTgt spid="2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Class="entr" nodeType="afterEffect" presetSubtype="8" presetID="22" grpId="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75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afterEffect" presetSubtype="0" presetID="26" grpId="9" fill="hold">
                                  <p:stCondLst>
                                    <p:cond delay="1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8" dur="750" fill="hold" tmFilter="0, 0; .2, .5; .8, .5; 1, 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375" fill="hold"/>
                                        <p:tgtEl>
                                          <p:spTgt spid="2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path" nodeType="afterEffect" presetSubtype="0" presetID="-1" grpId="11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85" origin="layout" pathEditMode="relative">
                                      <p:cBhvr>
                                        <p:cTn id="46" dur="12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Class="entr" nodeType="afterEffect" presetID="10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afterEffect" presetSubtype="0" presetID="-1" grpId="13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604" origin="layout" pathEditMode="relative">
                                      <p:cBhvr>
                                        <p:cTn id="53" dur="12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Class="entr" nodeType="afterEffect" presetSubtype="8" presetID="22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75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mph" nodeType="afterEffect" presetSubtype="0" presetID="26" grpId="15" fill="hold">
                                  <p:stCondLst>
                                    <p:cond delay="11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60" dur="750" fill="hold" tmFilter="0, 0; .2, .5; .8, .5; 1, 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375" fill="hold"/>
                                        <p:tgtEl>
                                          <p:spTgt spid="3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50"/>
                            </p:stCondLst>
                            <p:childTnLst>
                              <p:par>
                                <p:cTn id="63" presetClass="entr" nodeType="afterEffect" presetID="10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afterEffect" presetSubtype="0" presetID="-1" grpId="17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0" origin="layout" pathEditMode="relative">
                                      <p:cBhvr>
                                        <p:cTn id="68" dur="1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2"/>
      <p:bldP build="whole" bldLvl="1" animBg="1" rev="0" advAuto="0" spid="305" grpId="16"/>
      <p:bldP build="whole" bldLvl="1" animBg="1" rev="0" advAuto="0" spid="299" grpId="8"/>
      <p:bldP build="whole" bldLvl="1" animBg="1" rev="0" advAuto="0" spid="299" grpId="9"/>
      <p:bldP build="whole" bldLvl="1" animBg="1" rev="0" advAuto="0" spid="304" grpId="14"/>
      <p:bldP build="whole" bldLvl="1" animBg="1" rev="0" advAuto="0" spid="304" grpId="15"/>
      <p:bldP build="whole" bldLvl="1" animBg="1" rev="0" advAuto="0" spid="300" grpId="10"/>
      <p:bldP build="whole" bldLvl="1" animBg="1" rev="0" advAuto="0" spid="301" grpId="12"/>
      <p:bldP build="whole" bldLvl="1" animBg="1" rev="0" advAuto="0" spid="296" grpId="6"/>
      <p:bldP build="whole" bldLvl="1" animBg="1" rev="0" advAuto="0" spid="296" grpId="7"/>
      <p:bldP build="whole" bldLvl="1" animBg="1" rev="0" advAuto="0" spid="289" grpId="1"/>
      <p:bldP build="whole" bldLvl="1" animBg="1" rev="0" advAuto="0" spid="293" grpId="4"/>
      <p:bldP build="whole" bldLvl="1" animBg="1" rev="0" advAuto="0" spid="293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Rectangle: Rounded Corners 12"/>
          <p:cNvGrpSpPr/>
          <p:nvPr/>
        </p:nvGrpSpPr>
        <p:grpSpPr>
          <a:xfrm>
            <a:off x="4035422" y="3304535"/>
            <a:ext cx="1905003" cy="2576722"/>
            <a:chOff x="0" y="0"/>
            <a:chExt cx="1905001" cy="2576721"/>
          </a:xfrm>
        </p:grpSpPr>
        <p:sp>
          <p:nvSpPr>
            <p:cNvPr id="307" name="Сквиркл"/>
            <p:cNvSpPr/>
            <p:nvPr/>
          </p:nvSpPr>
          <p:spPr>
            <a:xfrm>
              <a:off x="-1" y="0"/>
              <a:ext cx="1905003" cy="2576722"/>
            </a:xfrm>
            <a:prstGeom prst="roundRect">
              <a:avLst>
                <a:gd name="adj" fmla="val 620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Облачный сервер…"/>
            <p:cNvSpPr txBox="1"/>
            <p:nvPr/>
          </p:nvSpPr>
          <p:spPr>
            <a:xfrm>
              <a:off x="126038" y="583239"/>
              <a:ext cx="1652924" cy="1295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b="1"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Облачный сервер</a:t>
              </a:r>
            </a:p>
            <a:p>
              <a:pPr algn="ctr">
                <a:lnSpc>
                  <a:spcPct val="120000"/>
                </a:lnSpc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Стабильность и высокая скорость отклика являются залогом комфорта</a:t>
              </a:r>
            </a:p>
          </p:txBody>
        </p:sp>
      </p:grpSp>
      <p:grpSp>
        <p:nvGrpSpPr>
          <p:cNvPr id="312" name="Rectangle: Rounded Corners 13"/>
          <p:cNvGrpSpPr/>
          <p:nvPr/>
        </p:nvGrpSpPr>
        <p:grpSpPr>
          <a:xfrm>
            <a:off x="6275873" y="3304535"/>
            <a:ext cx="1905002" cy="2576722"/>
            <a:chOff x="0" y="0"/>
            <a:chExt cx="1905001" cy="2576721"/>
          </a:xfrm>
        </p:grpSpPr>
        <p:sp>
          <p:nvSpPr>
            <p:cNvPr id="310" name="Сквиркл"/>
            <p:cNvSpPr/>
            <p:nvPr/>
          </p:nvSpPr>
          <p:spPr>
            <a:xfrm>
              <a:off x="-1" y="0"/>
              <a:ext cx="1905003" cy="2576722"/>
            </a:xfrm>
            <a:prstGeom prst="roundRect">
              <a:avLst>
                <a:gd name="adj" fmla="val 620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1" name="Понятный дизайн…"/>
            <p:cNvSpPr txBox="1"/>
            <p:nvPr/>
          </p:nvSpPr>
          <p:spPr>
            <a:xfrm>
              <a:off x="126038" y="583239"/>
              <a:ext cx="1652924" cy="1537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b="1"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Понятный дизайн</a:t>
              </a:r>
            </a:p>
            <a:p>
              <a:pPr algn="ctr">
                <a:lnSpc>
                  <a:spcPct val="120000"/>
                </a:lnSpc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Грамотное сочетание UX и UI улучшает пользовательский опыт</a:t>
              </a:r>
            </a:p>
          </p:txBody>
        </p:sp>
      </p:grpSp>
      <p:grpSp>
        <p:nvGrpSpPr>
          <p:cNvPr id="315" name="Rectangle: Rounded Corners 14"/>
          <p:cNvGrpSpPr/>
          <p:nvPr/>
        </p:nvGrpSpPr>
        <p:grpSpPr>
          <a:xfrm>
            <a:off x="8530121" y="3304535"/>
            <a:ext cx="1905003" cy="2576722"/>
            <a:chOff x="0" y="0"/>
            <a:chExt cx="1905001" cy="2576721"/>
          </a:xfrm>
        </p:grpSpPr>
        <p:sp>
          <p:nvSpPr>
            <p:cNvPr id="313" name="Сквиркл"/>
            <p:cNvSpPr/>
            <p:nvPr/>
          </p:nvSpPr>
          <p:spPr>
            <a:xfrm>
              <a:off x="-1" y="0"/>
              <a:ext cx="1905003" cy="2576722"/>
            </a:xfrm>
            <a:prstGeom prst="roundRect">
              <a:avLst>
                <a:gd name="adj" fmla="val 620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Навигация…"/>
            <p:cNvSpPr txBox="1"/>
            <p:nvPr/>
          </p:nvSpPr>
          <p:spPr>
            <a:xfrm>
              <a:off x="126038" y="583239"/>
              <a:ext cx="1652924" cy="1295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b="1"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Навигация</a:t>
              </a:r>
            </a:p>
            <a:p>
              <a:pPr algn="ctr">
                <a:lnSpc>
                  <a:spcPct val="120000"/>
                </a:lnSpc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В планах интеграция смарт-карты по кампусам университетов</a:t>
              </a:r>
            </a:p>
          </p:txBody>
        </p:sp>
      </p:grpSp>
      <p:grpSp>
        <p:nvGrpSpPr>
          <p:cNvPr id="318" name="Rectangle: Rounded Corners 8"/>
          <p:cNvGrpSpPr/>
          <p:nvPr/>
        </p:nvGrpSpPr>
        <p:grpSpPr>
          <a:xfrm>
            <a:off x="1784225" y="3304535"/>
            <a:ext cx="1901951" cy="2576722"/>
            <a:chOff x="0" y="0"/>
            <a:chExt cx="1901949" cy="2576721"/>
          </a:xfrm>
        </p:grpSpPr>
        <p:sp>
          <p:nvSpPr>
            <p:cNvPr id="316" name="Сквиркл"/>
            <p:cNvSpPr/>
            <p:nvPr/>
          </p:nvSpPr>
          <p:spPr>
            <a:xfrm>
              <a:off x="0" y="0"/>
              <a:ext cx="1901951" cy="2576722"/>
            </a:xfrm>
            <a:prstGeom prst="roundRect">
              <a:avLst>
                <a:gd name="adj" fmla="val 620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Умное расписание…"/>
            <p:cNvSpPr txBox="1"/>
            <p:nvPr/>
          </p:nvSpPr>
          <p:spPr>
            <a:xfrm>
              <a:off x="125983" y="583183"/>
              <a:ext cx="1649983" cy="1786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b="1"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Умное расписание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Автоматизация составления расписания и его обновление в случае непредвиденных обстоятельств</a:t>
              </a:r>
            </a:p>
          </p:txBody>
        </p:sp>
      </p:grpSp>
      <p:sp>
        <p:nvSpPr>
          <p:cNvPr id="319" name="Title 3"/>
          <p:cNvSpPr txBox="1"/>
          <p:nvPr>
            <p:ph type="title"/>
          </p:nvPr>
        </p:nvSpPr>
        <p:spPr>
          <a:xfrm>
            <a:off x="1119187" y="579791"/>
            <a:ext cx="9953626" cy="961833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«Фишки» нашего продукта</a:t>
            </a:r>
          </a:p>
        </p:txBody>
      </p:sp>
      <p:sp>
        <p:nvSpPr>
          <p:cNvPr id="320" name="Oval 25"/>
          <p:cNvSpPr/>
          <p:nvPr/>
        </p:nvSpPr>
        <p:spPr>
          <a:xfrm>
            <a:off x="6179334" y="2597155"/>
            <a:ext cx="172093" cy="172093"/>
          </a:xfrm>
          <a:prstGeom prst="ellipse">
            <a:avLst/>
          </a:prstGeom>
          <a:gradFill>
            <a:gsLst>
              <a:gs pos="0">
                <a:srgbClr val="00C0FF"/>
              </a:gs>
              <a:gs pos="93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Poppins"/>
              </a:defRPr>
            </a:pPr>
          </a:p>
        </p:txBody>
      </p:sp>
      <p:sp>
        <p:nvSpPr>
          <p:cNvPr id="321" name="Oval 23"/>
          <p:cNvSpPr/>
          <p:nvPr/>
        </p:nvSpPr>
        <p:spPr>
          <a:xfrm>
            <a:off x="1633735" y="4087288"/>
            <a:ext cx="242597" cy="242597"/>
          </a:xfrm>
          <a:prstGeom prst="ellipse">
            <a:avLst/>
          </a:prstGeom>
          <a:gradFill>
            <a:gsLst>
              <a:gs pos="0">
                <a:srgbClr val="FFDE00"/>
              </a:gs>
              <a:gs pos="93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Poppins"/>
              </a:defRPr>
            </a:pPr>
          </a:p>
        </p:txBody>
      </p:sp>
      <p:sp>
        <p:nvSpPr>
          <p:cNvPr id="322" name="Oval 24"/>
          <p:cNvSpPr/>
          <p:nvPr/>
        </p:nvSpPr>
        <p:spPr>
          <a:xfrm>
            <a:off x="11299369" y="2808514"/>
            <a:ext cx="429209" cy="429209"/>
          </a:xfrm>
          <a:prstGeom prst="ellipse">
            <a:avLst/>
          </a:prstGeom>
          <a:gradFill>
            <a:gsLst>
              <a:gs pos="0">
                <a:srgbClr val="00C0FF"/>
              </a:gs>
              <a:gs pos="93000">
                <a:schemeClr val="accent1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Poppins"/>
              </a:defRPr>
            </a:pPr>
          </a:p>
        </p:txBody>
      </p:sp>
      <p:pic>
        <p:nvPicPr>
          <p:cNvPr id="323" name="Picture 21" descr="Picture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2966" y="1670218"/>
            <a:ext cx="2253648" cy="2253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28" descr="Picture 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4719" y="1859944"/>
            <a:ext cx="2264013" cy="226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30" descr="Picture 3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61098" y="1670218"/>
            <a:ext cx="2253649" cy="2253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32" descr="Picture 3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50232" y="1898463"/>
            <a:ext cx="2197731" cy="2197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9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7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1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75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950"/>
                            </p:stCondLst>
                            <p:childTnLst>
                              <p:par>
                                <p:cTn id="17" presetClass="entr" nodeType="afterEffect" presetSubtype="1" presetID="22" grpId="4" fill="hold">
                                  <p:stCondLst>
                                    <p:cond delay="1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" dur="7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400"/>
                            </p:stCondLst>
                            <p:childTnLst>
                              <p:par>
                                <p:cTn id="21" presetClass="entr" nodeType="afterEffect" presetSubtype="1" presetID="22" grpId="5" fill="hold">
                                  <p:stCondLst>
                                    <p:cond delay="2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75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350"/>
                            </p:stCondLst>
                            <p:childTnLst>
                              <p:par>
                                <p:cTn id="25" presetClass="entr" nodeType="afterEffect" presetSubtype="16" presetID="23" grpId="6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100"/>
                            </p:stCondLst>
                            <p:childTnLst>
                              <p:par>
                                <p:cTn id="30" presetClass="entr" nodeType="afterEffect" presetSubtype="16" presetID="23" grpId="7" fill="hold">
                                  <p:stCondLst>
                                    <p:cond delay="1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45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2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4"/>
      <p:bldP build="whole" bldLvl="1" animBg="1" rev="0" advAuto="0" spid="319" grpId="1"/>
      <p:bldP build="whole" bldLvl="1" animBg="1" rev="0" advAuto="0" spid="321" grpId="6"/>
      <p:bldP build="whole" bldLvl="1" animBg="1" rev="0" advAuto="0" spid="315" grpId="5"/>
      <p:bldP build="whole" bldLvl="1" animBg="1" rev="0" advAuto="0" spid="309" grpId="3"/>
      <p:bldP build="whole" bldLvl="1" animBg="1" rev="0" advAuto="0" spid="322" grpId="8"/>
      <p:bldP build="whole" bldLvl="1" animBg="1" rev="0" advAuto="0" spid="318" grpId="2"/>
      <p:bldP build="whole" bldLvl="1" animBg="1" rev="0" advAuto="0" spid="320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Box 4"/>
          <p:cNvSpPr txBox="1"/>
          <p:nvPr/>
        </p:nvSpPr>
        <p:spPr>
          <a:xfrm>
            <a:off x="854563" y="544003"/>
            <a:ext cx="1087885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4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Портрет Целевой Аудитории</a:t>
            </a:r>
          </a:p>
        </p:txBody>
      </p:sp>
      <p:sp>
        <p:nvSpPr>
          <p:cNvPr id="329" name="TextBox 32"/>
          <p:cNvSpPr txBox="1"/>
          <p:nvPr/>
        </p:nvSpPr>
        <p:spPr>
          <a:xfrm>
            <a:off x="854564" y="2148795"/>
            <a:ext cx="3389513" cy="79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Цель: быстро и просто получать доступ ко всему учебному контенту </a:t>
            </a:r>
          </a:p>
        </p:txBody>
      </p:sp>
      <p:sp>
        <p:nvSpPr>
          <p:cNvPr id="330" name="TextBox 33"/>
          <p:cNvSpPr txBox="1"/>
          <p:nvPr/>
        </p:nvSpPr>
        <p:spPr>
          <a:xfrm>
            <a:off x="4410764" y="2148795"/>
            <a:ext cx="3389513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Цель: эффективно организовать учебный процесс</a:t>
            </a:r>
          </a:p>
        </p:txBody>
      </p:sp>
      <p:sp>
        <p:nvSpPr>
          <p:cNvPr id="331" name="TextBox 34"/>
          <p:cNvSpPr txBox="1"/>
          <p:nvPr/>
        </p:nvSpPr>
        <p:spPr>
          <a:xfrm>
            <a:off x="854564" y="1658734"/>
            <a:ext cx="3389513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b="1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Студенты</a:t>
            </a:r>
          </a:p>
        </p:txBody>
      </p:sp>
      <p:sp>
        <p:nvSpPr>
          <p:cNvPr id="332" name="TextBox 35"/>
          <p:cNvSpPr txBox="1"/>
          <p:nvPr/>
        </p:nvSpPr>
        <p:spPr>
          <a:xfrm>
            <a:off x="4410764" y="1658734"/>
            <a:ext cx="3389513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b="1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Преподаватели</a:t>
            </a:r>
          </a:p>
        </p:txBody>
      </p:sp>
      <p:sp>
        <p:nvSpPr>
          <p:cNvPr id="333" name="TextBox 36"/>
          <p:cNvSpPr txBox="1"/>
          <p:nvPr/>
        </p:nvSpPr>
        <p:spPr>
          <a:xfrm>
            <a:off x="854564" y="3162076"/>
            <a:ext cx="3389513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Хотят иметь удобное расписание</a:t>
            </a:r>
          </a:p>
        </p:txBody>
      </p:sp>
      <p:sp>
        <p:nvSpPr>
          <p:cNvPr id="334" name="TextBox 38"/>
          <p:cNvSpPr txBox="1"/>
          <p:nvPr/>
        </p:nvSpPr>
        <p:spPr>
          <a:xfrm>
            <a:off x="854564" y="3898358"/>
            <a:ext cx="3389513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Желают видеть таймлайн </a:t>
            </a:r>
            <a:br/>
            <a:r>
              <a:t>по заданиям, которые нужно выполнить</a:t>
            </a:r>
          </a:p>
        </p:txBody>
      </p:sp>
      <p:sp>
        <p:nvSpPr>
          <p:cNvPr id="335" name="TextBox 40"/>
          <p:cNvSpPr txBox="1"/>
          <p:nvPr/>
        </p:nvSpPr>
        <p:spPr>
          <a:xfrm>
            <a:off x="854564" y="4911640"/>
            <a:ext cx="3389513" cy="105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Пользуются разными гаджетами, нужна мультиплатформенная поддержка </a:t>
            </a:r>
          </a:p>
        </p:txBody>
      </p:sp>
      <p:sp>
        <p:nvSpPr>
          <p:cNvPr id="336" name="TextBox 42"/>
          <p:cNvSpPr txBox="1"/>
          <p:nvPr/>
        </p:nvSpPr>
        <p:spPr>
          <a:xfrm>
            <a:off x="4410764" y="2900843"/>
            <a:ext cx="3389513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Хотят быстро получать обратную связь по организации и содержанию занятий</a:t>
            </a:r>
          </a:p>
        </p:txBody>
      </p:sp>
      <p:sp>
        <p:nvSpPr>
          <p:cNvPr id="337" name="TextBox 43"/>
          <p:cNvSpPr txBox="1"/>
          <p:nvPr/>
        </p:nvSpPr>
        <p:spPr>
          <a:xfrm>
            <a:off x="4410764" y="3980627"/>
            <a:ext cx="3280588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Не готовы взаимодействовать со сложными интерфейсами</a:t>
            </a:r>
          </a:p>
        </p:txBody>
      </p:sp>
      <p:sp>
        <p:nvSpPr>
          <p:cNvPr id="338" name="TextBox 44"/>
          <p:cNvSpPr txBox="1"/>
          <p:nvPr/>
        </p:nvSpPr>
        <p:spPr>
          <a:xfrm>
            <a:off x="4410764" y="4883444"/>
            <a:ext cx="3389513" cy="792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Нужна защита от списывания при организации тестов </a:t>
            </a:r>
            <a:br/>
            <a:r>
              <a:t>и контрольных работ</a:t>
            </a:r>
          </a:p>
        </p:txBody>
      </p:sp>
      <p:sp>
        <p:nvSpPr>
          <p:cNvPr id="339" name="TextBox 14"/>
          <p:cNvSpPr txBox="1"/>
          <p:nvPr/>
        </p:nvSpPr>
        <p:spPr>
          <a:xfrm>
            <a:off x="8418192" y="1653630"/>
            <a:ext cx="3389513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b="1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Ректорат</a:t>
            </a:r>
          </a:p>
        </p:txBody>
      </p:sp>
      <p:sp>
        <p:nvSpPr>
          <p:cNvPr id="340" name="TextBox 15"/>
          <p:cNvSpPr txBox="1"/>
          <p:nvPr/>
        </p:nvSpPr>
        <p:spPr>
          <a:xfrm>
            <a:off x="8418192" y="2142522"/>
            <a:ext cx="3148970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Цель: Повысить престиж вуза</a:t>
            </a:r>
          </a:p>
        </p:txBody>
      </p:sp>
      <p:sp>
        <p:nvSpPr>
          <p:cNvPr id="341" name="TextBox 16"/>
          <p:cNvSpPr txBox="1"/>
          <p:nvPr/>
        </p:nvSpPr>
        <p:spPr>
          <a:xfrm>
            <a:off x="8418192" y="2916825"/>
            <a:ext cx="3148970" cy="132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Хотят сократить количество жалоб от преподавательского состава на работоспособность образовательной платформы</a:t>
            </a:r>
          </a:p>
        </p:txBody>
      </p:sp>
      <p:sp>
        <p:nvSpPr>
          <p:cNvPr id="342" name="TextBox 17"/>
          <p:cNvSpPr txBox="1"/>
          <p:nvPr/>
        </p:nvSpPr>
        <p:spPr>
          <a:xfrm>
            <a:off x="8418192" y="4783399"/>
            <a:ext cx="3148970" cy="79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Необходимо повысить качество дистанционного образования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5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afterEffect" presetSubtype="0" presetID="-1" grpId="3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15" dur="12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afterEffect" presetSubtype="0" presetID="-1" grpId="5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22" dur="12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Class="entr" nodeType="afterEffect" presetID="10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afterEffect" presetSubtype="0" presetID="-1" grpId="7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29" dur="1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Class="entr" nodeType="afterEffect" presetID="10" grpId="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afterEffect" presetSubtype="0" presetID="-1" grpId="9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36" dur="12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Class="entr" nodeType="afterEffect" presetID="10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afterEffect" presetSubtype="0" presetID="-1" grpId="11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43" dur="125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Class="entr" nodeType="afterEffect" presetID="10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path" nodeType="afterEffect" presetSubtype="0" presetID="-1" grpId="13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50" dur="125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Class="entr" nodeType="afterEffect" presetID="10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afterEffect" presetSubtype="0" presetID="-1" grpId="15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57" dur="125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Class="entr" nodeType="afterEffect" presetID="10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path" nodeType="afterEffect" presetSubtype="0" presetID="-1" grpId="17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64" dur="125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Class="entr" nodeType="afterEffect" presetID="10" grpId="1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path" nodeType="afterEffect" presetSubtype="0" presetID="-1" grpId="19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71" dur="125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Class="entr" nodeType="afterEffect" presetID="10" grpId="2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path" nodeType="afterEffect" presetSubtype="0" presetID="-1" grpId="21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78" dur="12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Class="entr" nodeType="afterEffect" presetID="10" grpId="2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path" nodeType="afterEffect" presetSubtype="0" presetID="-1" grpId="23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85" dur="125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50"/>
                            </p:stCondLst>
                            <p:childTnLst>
                              <p:par>
                                <p:cTn id="87" presetClass="entr" nodeType="afterEffect" presetID="10" grpId="2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afterEffect" presetSubtype="0" presetID="-1" grpId="25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92" dur="12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750"/>
                            </p:stCondLst>
                            <p:childTnLst>
                              <p:par>
                                <p:cTn id="94" presetClass="entr" nodeType="afterEffect" presetID="10" grpId="2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path" nodeType="afterEffect" presetSubtype="0" presetID="-1" grpId="27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99" dur="1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"/>
                            </p:stCondLst>
                            <p:childTnLst>
                              <p:par>
                                <p:cTn id="101" presetClass="entr" nodeType="afterEffect" presetID="10" grpId="2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afterEffect" presetSubtype="0" presetID="-1" grpId="29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106" dur="1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12"/>
      <p:bldP build="whole" bldLvl="1" animBg="1" rev="0" advAuto="0" spid="337" grpId="18"/>
      <p:bldP build="whole" bldLvl="1" animBg="1" rev="0" advAuto="0" spid="338" grpId="20"/>
      <p:bldP build="whole" bldLvl="1" animBg="1" rev="0" advAuto="0" spid="329" grpId="2"/>
      <p:bldP build="whole" bldLvl="1" animBg="1" rev="0" advAuto="0" spid="332" grpId="8"/>
      <p:bldP build="whole" bldLvl="1" animBg="1" rev="0" advAuto="0" spid="335" grpId="14"/>
      <p:bldP build="whole" bldLvl="1" animBg="1" rev="0" advAuto="0" spid="336" grpId="16"/>
      <p:bldP build="whole" bldLvl="1" animBg="1" rev="0" advAuto="0" spid="333" grpId="10"/>
      <p:bldP build="whole" bldLvl="1" animBg="1" rev="0" advAuto="0" spid="339" grpId="22"/>
      <p:bldP build="whole" bldLvl="1" animBg="1" rev="0" advAuto="0" spid="331" grpId="6"/>
      <p:bldP build="whole" bldLvl="1" animBg="1" rev="0" advAuto="0" spid="340" grpId="24"/>
      <p:bldP build="whole" bldLvl="1" animBg="1" rev="0" advAuto="0" spid="341" grpId="26"/>
      <p:bldP build="whole" bldLvl="1" animBg="1" rev="0" advAuto="0" spid="328" grpId="1"/>
      <p:bldP build="whole" bldLvl="1" animBg="1" rev="0" advAuto="0" spid="342" grpId="28"/>
      <p:bldP build="whole" bldLvl="1" animBg="1" rev="0" advAuto="0" spid="330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4"/>
          <p:cNvSpPr txBox="1"/>
          <p:nvPr/>
        </p:nvSpPr>
        <p:spPr>
          <a:xfrm>
            <a:off x="289451" y="579575"/>
            <a:ext cx="534214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3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Конкурентный анализ</a:t>
            </a:r>
          </a:p>
        </p:txBody>
      </p:sp>
      <p:sp>
        <p:nvSpPr>
          <p:cNvPr id="345" name="TextBox 32"/>
          <p:cNvSpPr txBox="1"/>
          <p:nvPr/>
        </p:nvSpPr>
        <p:spPr>
          <a:xfrm>
            <a:off x="1825596" y="2101891"/>
            <a:ext cx="3025892" cy="37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 системе достаточно часто случаются сбои</a:t>
            </a:r>
          </a:p>
        </p:txBody>
      </p:sp>
      <p:sp>
        <p:nvSpPr>
          <p:cNvPr id="346" name="TextBox 33"/>
          <p:cNvSpPr txBox="1"/>
          <p:nvPr/>
        </p:nvSpPr>
        <p:spPr>
          <a:xfrm>
            <a:off x="5071978" y="2148795"/>
            <a:ext cx="2929374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Иногда случаются сбои из-за</a:t>
            </a:r>
          </a:p>
        </p:txBody>
      </p:sp>
      <p:sp>
        <p:nvSpPr>
          <p:cNvPr id="347" name="TextBox 34"/>
          <p:cNvSpPr txBox="1"/>
          <p:nvPr/>
        </p:nvSpPr>
        <p:spPr>
          <a:xfrm>
            <a:off x="1825596" y="1587762"/>
            <a:ext cx="3025892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b="1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Moodle</a:t>
            </a:r>
          </a:p>
        </p:txBody>
      </p:sp>
      <p:sp>
        <p:nvSpPr>
          <p:cNvPr id="348" name="TextBox 35"/>
          <p:cNvSpPr txBox="1"/>
          <p:nvPr/>
        </p:nvSpPr>
        <p:spPr>
          <a:xfrm>
            <a:off x="5071650" y="1587762"/>
            <a:ext cx="2929373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b="1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LMS</a:t>
            </a:r>
          </a:p>
        </p:txBody>
      </p:sp>
      <p:sp>
        <p:nvSpPr>
          <p:cNvPr id="349" name="TextBox 36"/>
          <p:cNvSpPr txBox="1"/>
          <p:nvPr/>
        </p:nvSpPr>
        <p:spPr>
          <a:xfrm>
            <a:off x="1825596" y="2860631"/>
            <a:ext cx="3025892" cy="56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Отклик около 1-2 секунд, мобильная версия работает медленнее, чем ПК версия</a:t>
            </a:r>
          </a:p>
        </p:txBody>
      </p:sp>
      <p:sp>
        <p:nvSpPr>
          <p:cNvPr id="350" name="TextBox 38"/>
          <p:cNvSpPr txBox="1"/>
          <p:nvPr/>
        </p:nvSpPr>
        <p:spPr>
          <a:xfrm>
            <a:off x="1825596" y="3867219"/>
            <a:ext cx="3025892" cy="37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Непонятный для пользователя, устаревший</a:t>
            </a:r>
          </a:p>
        </p:txBody>
      </p:sp>
      <p:sp>
        <p:nvSpPr>
          <p:cNvPr id="351" name="TextBox 40"/>
          <p:cNvSpPr txBox="1"/>
          <p:nvPr/>
        </p:nvSpPr>
        <p:spPr>
          <a:xfrm>
            <a:off x="1837619" y="4782546"/>
            <a:ext cx="3025892" cy="132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Тесты, видеоконференции, загрузка файлов. Нет общего доступа для работы в команде, нет расписания, навигации, нет</a:t>
            </a:r>
            <a:br/>
            <a:r>
              <a:t>полноценных конференций (что является актуальным в условиях ухода многих компаний)</a:t>
            </a:r>
          </a:p>
        </p:txBody>
      </p:sp>
      <p:sp>
        <p:nvSpPr>
          <p:cNvPr id="352" name="TextBox 42"/>
          <p:cNvSpPr txBox="1"/>
          <p:nvPr/>
        </p:nvSpPr>
        <p:spPr>
          <a:xfrm>
            <a:off x="5023555" y="2833252"/>
            <a:ext cx="2929374" cy="37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Отклик около 1 секунды, сильно зависит от нагрузки на сайт</a:t>
            </a:r>
          </a:p>
        </p:txBody>
      </p:sp>
      <p:sp>
        <p:nvSpPr>
          <p:cNvPr id="353" name="TextBox 43"/>
          <p:cNvSpPr txBox="1"/>
          <p:nvPr/>
        </p:nvSpPr>
        <p:spPr>
          <a:xfrm>
            <a:off x="5023555" y="3857063"/>
            <a:ext cx="2929374" cy="37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Сложная навигация по платформе</a:t>
            </a:r>
            <a:br/>
            <a:r>
              <a:t>много лишнего функционала</a:t>
            </a:r>
          </a:p>
        </p:txBody>
      </p:sp>
      <p:sp>
        <p:nvSpPr>
          <p:cNvPr id="354" name="TextBox 44"/>
          <p:cNvSpPr txBox="1"/>
          <p:nvPr/>
        </p:nvSpPr>
        <p:spPr>
          <a:xfrm>
            <a:off x="5035579" y="4809925"/>
            <a:ext cx="2929373" cy="56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Похожий функционал, как у Moodle, так же нет необходимых студентам и преподавателям функций</a:t>
            </a:r>
          </a:p>
        </p:txBody>
      </p:sp>
      <p:sp>
        <p:nvSpPr>
          <p:cNvPr id="355" name="TextBox 1"/>
          <p:cNvSpPr txBox="1"/>
          <p:nvPr/>
        </p:nvSpPr>
        <p:spPr>
          <a:xfrm>
            <a:off x="128803" y="2148795"/>
            <a:ext cx="1476302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b="1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Надежность</a:t>
            </a:r>
          </a:p>
        </p:txBody>
      </p:sp>
      <p:sp>
        <p:nvSpPr>
          <p:cNvPr id="356" name="TextBox 2"/>
          <p:cNvSpPr txBox="1"/>
          <p:nvPr/>
        </p:nvSpPr>
        <p:spPr>
          <a:xfrm>
            <a:off x="128803" y="3045700"/>
            <a:ext cx="1476302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b="1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Скорость работы</a:t>
            </a:r>
          </a:p>
        </p:txBody>
      </p:sp>
      <p:sp>
        <p:nvSpPr>
          <p:cNvPr id="357" name="TextBox 3"/>
          <p:cNvSpPr txBox="1"/>
          <p:nvPr/>
        </p:nvSpPr>
        <p:spPr>
          <a:xfrm>
            <a:off x="128803" y="3914123"/>
            <a:ext cx="1476302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b="1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Интерфейс</a:t>
            </a:r>
          </a:p>
        </p:txBody>
      </p:sp>
      <p:sp>
        <p:nvSpPr>
          <p:cNvPr id="358" name="TextBox 5"/>
          <p:cNvSpPr txBox="1"/>
          <p:nvPr/>
        </p:nvSpPr>
        <p:spPr>
          <a:xfrm>
            <a:off x="140827" y="4908780"/>
            <a:ext cx="1476302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b="1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Функционал</a:t>
            </a:r>
          </a:p>
        </p:txBody>
      </p:sp>
      <p:sp>
        <p:nvSpPr>
          <p:cNvPr id="359" name="TextBox 4"/>
          <p:cNvSpPr txBox="1"/>
          <p:nvPr/>
        </p:nvSpPr>
        <p:spPr>
          <a:xfrm>
            <a:off x="7714818" y="579575"/>
            <a:ext cx="534214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3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Уникальность</a:t>
            </a:r>
          </a:p>
        </p:txBody>
      </p:sp>
      <p:sp>
        <p:nvSpPr>
          <p:cNvPr id="360" name="TextBox 35"/>
          <p:cNvSpPr txBox="1"/>
          <p:nvPr/>
        </p:nvSpPr>
        <p:spPr>
          <a:xfrm>
            <a:off x="8221514" y="1584451"/>
            <a:ext cx="2517562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b="1"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UniForm</a:t>
            </a:r>
          </a:p>
        </p:txBody>
      </p:sp>
      <p:sp>
        <p:nvSpPr>
          <p:cNvPr id="361" name="TextBox 33"/>
          <p:cNvSpPr txBox="1"/>
          <p:nvPr/>
        </p:nvSpPr>
        <p:spPr>
          <a:xfrm>
            <a:off x="8124996" y="2124748"/>
            <a:ext cx="2929373" cy="94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Облачные технологии, хорошая оптимизация и отсутствие вмешательства неквалифицированных разработчиков решает обе проблемы</a:t>
            </a:r>
          </a:p>
        </p:txBody>
      </p:sp>
      <p:sp>
        <p:nvSpPr>
          <p:cNvPr id="362" name="TextBox 33"/>
          <p:cNvSpPr txBox="1"/>
          <p:nvPr/>
        </p:nvSpPr>
        <p:spPr>
          <a:xfrm>
            <a:off x="8124996" y="3676719"/>
            <a:ext cx="2929373" cy="75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Мы придерживаемся минимализма в функционале и благодаря исследованиям и замечательному дизайнеру избежим данной ошибки</a:t>
            </a:r>
          </a:p>
        </p:txBody>
      </p:sp>
      <p:sp>
        <p:nvSpPr>
          <p:cNvPr id="363" name="TextBox 44"/>
          <p:cNvSpPr txBox="1"/>
          <p:nvPr/>
        </p:nvSpPr>
        <p:spPr>
          <a:xfrm>
            <a:off x="8137019" y="4809925"/>
            <a:ext cx="2929374" cy="113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 sz="13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Мы придерживаемся такой политики </a:t>
            </a:r>
            <a:br/>
            <a:r>
              <a:t>что перед добавлением функционала мы проводим опрос среди студентов и преподавателей чтобы определить </a:t>
            </a:r>
            <a:br/>
            <a:r>
              <a:t>функции которых им не хватает в данное время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5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afterEffect" presetSubtype="0" presetID="-1" grpId="3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15" dur="12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afterEffect" presetSubtype="0" presetID="-1" grpId="5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22" dur="1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Class="entr" nodeType="afterEffect" presetID="10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afterEffect" presetSubtype="0" presetID="-1" grpId="7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29" dur="1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Class="entr" nodeType="afterEffect" presetID="10" grpId="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afterEffect" presetSubtype="0" presetID="-1" grpId="9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36" dur="12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Class="entr" nodeType="afterEffect" presetID="10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afterEffect" presetSubtype="0" presetID="-1" grpId="11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43" dur="12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Class="entr" nodeType="afterEffect" presetID="10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path" nodeType="afterEffect" presetSubtype="0" presetID="-1" grpId="13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50" dur="1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Class="entr" nodeType="afterEffect" presetID="10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afterEffect" presetSubtype="0" presetID="-1" grpId="15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57" dur="12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Class="entr" nodeType="afterEffect" presetID="10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path" nodeType="afterEffect" presetSubtype="0" presetID="-1" grpId="17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64" dur="12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Class="entr" nodeType="afterEffect" presetID="10" grpId="1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path" nodeType="afterEffect" presetSubtype="0" presetID="-1" grpId="19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71" dur="1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Class="entr" nodeType="afterEffect" presetID="10" grpId="2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path" nodeType="afterEffect" presetSubtype="0" presetID="-1" grpId="21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78" dur="12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Class="entr" nodeType="afterEffect" presetID="10" grpId="2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path" nodeType="afterEffect" presetSubtype="0" presetID="-1" grpId="23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85" dur="12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50"/>
                            </p:stCondLst>
                            <p:childTnLst>
                              <p:par>
                                <p:cTn id="87" presetClass="entr" nodeType="afterEffect" presetID="10" grpId="2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afterEffect" presetSubtype="0" presetID="-1" grpId="25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92" dur="1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750"/>
                            </p:stCondLst>
                            <p:childTnLst>
                              <p:par>
                                <p:cTn id="94" presetClass="entr" nodeType="afterEffect" presetID="10" grpId="2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path" nodeType="afterEffect" presetSubtype="0" presetID="-1" grpId="27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99" dur="125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"/>
                            </p:stCondLst>
                            <p:childTnLst>
                              <p:par>
                                <p:cTn id="101" presetClass="entr" nodeType="afterEffect" presetID="10" grpId="2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afterEffect" presetSubtype="0" presetID="-1" grpId="29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106" dur="12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750"/>
                            </p:stCondLst>
                            <p:childTnLst>
                              <p:par>
                                <p:cTn id="108" presetClass="entr" nodeType="afterEffect" presetSubtype="4" presetID="2" grpId="3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13" presetClass="entr" nodeType="afterEffect" presetID="10" grpId="3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path" nodeType="afterEffect" presetSubtype="0" presetID="-1" grpId="32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118" dur="1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750"/>
                            </p:stCondLst>
                            <p:childTnLst>
                              <p:par>
                                <p:cTn id="120" presetClass="entr" nodeType="afterEffect" presetID="10" grpId="3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path" nodeType="afterEffect" presetSubtype="0" presetID="-1" grpId="34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125" dur="12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50"/>
                            </p:stCondLst>
                            <p:childTnLst>
                              <p:par>
                                <p:cTn id="127" presetClass="entr" nodeType="afterEffect" presetID="10" grpId="3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path" nodeType="afterEffect" presetSubtype="0" presetID="-1" grpId="36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132" dur="12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50"/>
                            </p:stCondLst>
                            <p:childTnLst>
                              <p:par>
                                <p:cTn id="134" presetClass="entr" nodeType="afterEffect" presetID="10" grpId="3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path" nodeType="afterEffect" presetSubtype="0" presetID="-1" grpId="38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2" origin="layout" pathEditMode="relative">
                                      <p:cBhvr>
                                        <p:cTn id="139" dur="125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2" grpId="35"/>
      <p:bldP build="whole" bldLvl="1" animBg="1" rev="0" advAuto="0" spid="348" grpId="8"/>
      <p:bldP build="whole" bldLvl="1" animBg="1" rev="0" advAuto="0" spid="351" grpId="14"/>
      <p:bldP build="whole" bldLvl="1" animBg="1" rev="0" advAuto="0" spid="349" grpId="10"/>
      <p:bldP build="whole" bldLvl="1" animBg="1" rev="0" advAuto="0" spid="363" grpId="37"/>
      <p:bldP build="whole" bldLvl="1" animBg="1" rev="0" advAuto="0" spid="357" grpId="26"/>
      <p:bldP build="whole" bldLvl="1" animBg="1" rev="0" advAuto="0" spid="345" grpId="2"/>
      <p:bldP build="whole" bldLvl="1" animBg="1" rev="0" advAuto="0" spid="344" grpId="1"/>
      <p:bldP build="whole" bldLvl="1" animBg="1" rev="0" advAuto="0" spid="354" grpId="20"/>
      <p:bldP build="whole" bldLvl="1" animBg="1" rev="0" advAuto="0" spid="355" grpId="22"/>
      <p:bldP build="whole" bldLvl="1" animBg="1" rev="0" advAuto="0" spid="353" grpId="18"/>
      <p:bldP build="whole" bldLvl="1" animBg="1" rev="0" advAuto="0" spid="352" grpId="16"/>
      <p:bldP build="whole" bldLvl="1" animBg="1" rev="0" advAuto="0" spid="360" grpId="31"/>
      <p:bldP build="whole" bldLvl="1" animBg="1" rev="0" advAuto="0" spid="346" grpId="4"/>
      <p:bldP build="whole" bldLvl="1" animBg="1" rev="0" advAuto="0" spid="347" grpId="6"/>
      <p:bldP build="whole" bldLvl="1" animBg="1" rev="0" advAuto="0" spid="350" grpId="12"/>
      <p:bldP build="whole" bldLvl="1" animBg="1" rev="0" advAuto="0" spid="361" grpId="33"/>
      <p:bldP build="whole" bldLvl="1" animBg="1" rev="0" advAuto="0" spid="356" grpId="24"/>
      <p:bldP build="whole" bldLvl="1" animBg="1" rev="0" advAuto="0" spid="359" grpId="30"/>
      <p:bldP build="whole" bldLvl="1" animBg="1" rev="0" advAuto="0" spid="358" grpId="2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Dev: преподаватель"/>
          <p:cNvSpPr txBox="1"/>
          <p:nvPr>
            <p:ph type="title"/>
          </p:nvPr>
        </p:nvSpPr>
        <p:spPr>
          <a:xfrm>
            <a:off x="1133474" y="75918"/>
            <a:ext cx="9925051" cy="6826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CustDev: преподаватель</a:t>
            </a:r>
          </a:p>
        </p:txBody>
      </p:sp>
      <p:graphicFrame>
        <p:nvGraphicFramePr>
          <p:cNvPr id="366" name="Удовлетворенность текущими платформами"/>
          <p:cNvGraphicFramePr/>
          <p:nvPr/>
        </p:nvGraphicFramePr>
        <p:xfrm>
          <a:off x="-237842" y="1238531"/>
          <a:ext cx="4431445" cy="46541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67" name="Буду ли пользоваться заявленным функционалом (усредненно)"/>
          <p:cNvGraphicFramePr/>
          <p:nvPr/>
        </p:nvGraphicFramePr>
        <p:xfrm>
          <a:off x="4082590" y="1104900"/>
          <a:ext cx="4026820" cy="478775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368" name="Какой версией приложения в основном будут пользоваться"/>
          <p:cNvGraphicFramePr/>
          <p:nvPr/>
        </p:nvGraphicFramePr>
        <p:xfrm>
          <a:off x="8387428" y="1333499"/>
          <a:ext cx="4297681" cy="464331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Dev: студент"/>
          <p:cNvSpPr txBox="1"/>
          <p:nvPr>
            <p:ph type="title"/>
          </p:nvPr>
        </p:nvSpPr>
        <p:spPr>
          <a:xfrm>
            <a:off x="1133475" y="136036"/>
            <a:ext cx="9925051" cy="6826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CustDev: студент</a:t>
            </a:r>
          </a:p>
        </p:txBody>
      </p:sp>
      <p:graphicFrame>
        <p:nvGraphicFramePr>
          <p:cNvPr id="371" name="Удовлетворенность текущими платформами"/>
          <p:cNvGraphicFramePr/>
          <p:nvPr/>
        </p:nvGraphicFramePr>
        <p:xfrm>
          <a:off x="-261889" y="1238531"/>
          <a:ext cx="4431445" cy="46541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72" name="Буду ли пользоваться заявленным функционалом (усредненно)"/>
          <p:cNvGraphicFramePr/>
          <p:nvPr/>
        </p:nvGraphicFramePr>
        <p:xfrm>
          <a:off x="4082590" y="1104900"/>
          <a:ext cx="4026820" cy="478775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373" name="Какой версией приложения в основном будут пользоваться"/>
          <p:cNvGraphicFramePr/>
          <p:nvPr/>
        </p:nvGraphicFramePr>
        <p:xfrm>
          <a:off x="8411476" y="1333500"/>
          <a:ext cx="4297681" cy="464331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Rectangle: Rounded Corners 38"/>
          <p:cNvGrpSpPr/>
          <p:nvPr/>
        </p:nvGrpSpPr>
        <p:grpSpPr>
          <a:xfrm>
            <a:off x="9048487" y="421353"/>
            <a:ext cx="2008632" cy="736069"/>
            <a:chOff x="0" y="0"/>
            <a:chExt cx="2008631" cy="736068"/>
          </a:xfrm>
        </p:grpSpPr>
        <p:sp>
          <p:nvSpPr>
            <p:cNvPr id="375" name="Сквиркл"/>
            <p:cNvSpPr/>
            <p:nvPr/>
          </p:nvSpPr>
          <p:spPr>
            <a:xfrm>
              <a:off x="-1" y="-1"/>
              <a:ext cx="2008632" cy="736070"/>
            </a:xfrm>
            <a:prstGeom prst="roundRect">
              <a:avLst>
                <a:gd name="adj" fmla="val 14439"/>
              </a:avLst>
            </a:prstGeom>
            <a:solidFill>
              <a:schemeClr val="accent4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1000"/>
                </a:spcBef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6" name="Премиум…"/>
            <p:cNvSpPr txBox="1"/>
            <p:nvPr/>
          </p:nvSpPr>
          <p:spPr>
            <a:xfrm>
              <a:off x="29926" y="57712"/>
              <a:ext cx="1944171" cy="560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sz="13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Премиум пакет</a:t>
              </a:r>
              <a:endParaRPr sz="1400">
                <a:solidFill>
                  <a:srgbClr val="FFFFFF"/>
                </a:solidFill>
              </a:endParaRPr>
            </a:p>
            <a:p>
              <a:pPr algn="ctr">
                <a:lnSpc>
                  <a:spcPct val="120000"/>
                </a:lnSpc>
                <a:spcBef>
                  <a:spcPts val="1000"/>
                </a:spcBef>
                <a:defRPr sz="1500">
                  <a:latin typeface="Arial"/>
                  <a:ea typeface="Arial"/>
                  <a:cs typeface="Arial"/>
                  <a:sym typeface="Arial"/>
                </a:defRPr>
              </a:pPr>
              <a:r>
                <a:t>1 млн. р. в год</a:t>
              </a:r>
            </a:p>
          </p:txBody>
        </p:sp>
      </p:grpSp>
      <p:grpSp>
        <p:nvGrpSpPr>
          <p:cNvPr id="380" name="Rectangle: Rounded Corners 45"/>
          <p:cNvGrpSpPr/>
          <p:nvPr/>
        </p:nvGrpSpPr>
        <p:grpSpPr>
          <a:xfrm>
            <a:off x="5080677" y="459240"/>
            <a:ext cx="2030646" cy="660295"/>
            <a:chOff x="0" y="0"/>
            <a:chExt cx="2030645" cy="660294"/>
          </a:xfrm>
        </p:grpSpPr>
        <p:sp>
          <p:nvSpPr>
            <p:cNvPr id="378" name="Сквиркл"/>
            <p:cNvSpPr/>
            <p:nvPr/>
          </p:nvSpPr>
          <p:spPr>
            <a:xfrm>
              <a:off x="0" y="0"/>
              <a:ext cx="2030646" cy="660295"/>
            </a:xfrm>
            <a:prstGeom prst="roundRect">
              <a:avLst>
                <a:gd name="adj" fmla="val 15809"/>
              </a:avLst>
            </a:prstGeom>
            <a:solidFill>
              <a:srgbClr val="FFE181"/>
            </a:solidFill>
            <a:ln w="1270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1000"/>
                </a:spcBef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9" name="Продвинутый 450 тыс. р. в год"/>
            <p:cNvSpPr txBox="1"/>
            <p:nvPr/>
          </p:nvSpPr>
          <p:spPr>
            <a:xfrm>
              <a:off x="126955" y="85655"/>
              <a:ext cx="1776735" cy="422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300"/>
                <a:t>Продвинутый пакет</a:t>
              </a:r>
              <a:br>
                <a:rPr sz="1300"/>
              </a:br>
              <a:r>
                <a:rPr sz="1500">
                  <a:solidFill>
                    <a:srgbClr val="000000"/>
                  </a:solidFill>
                </a:rPr>
                <a:t>450 тыс. р. в год</a:t>
              </a:r>
            </a:p>
          </p:txBody>
        </p:sp>
      </p:grpSp>
      <p:sp>
        <p:nvSpPr>
          <p:cNvPr id="381" name="TextBox 6"/>
          <p:cNvSpPr txBox="1"/>
          <p:nvPr/>
        </p:nvSpPr>
        <p:spPr>
          <a:xfrm>
            <a:off x="854564" y="544003"/>
            <a:ext cx="45019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defRPr sz="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Бизнес-модель</a:t>
            </a:r>
          </a:p>
        </p:txBody>
      </p:sp>
      <p:sp>
        <p:nvSpPr>
          <p:cNvPr id="382" name="TextBox 10"/>
          <p:cNvSpPr txBox="1"/>
          <p:nvPr/>
        </p:nvSpPr>
        <p:spPr>
          <a:xfrm>
            <a:off x="949168" y="2861612"/>
            <a:ext cx="2949502" cy="3954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Постоянная техподдержка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Облачный доступ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Раздел невыполненных заданий и календарь мероприятий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Конструктор тестов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Размещение учебных материалов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Настройка ролей, привилегий (старосты)</a:t>
            </a:r>
          </a:p>
        </p:txBody>
      </p:sp>
      <p:sp>
        <p:nvSpPr>
          <p:cNvPr id="383" name="TextBox 11"/>
          <p:cNvSpPr txBox="1"/>
          <p:nvPr/>
        </p:nvSpPr>
        <p:spPr>
          <a:xfrm>
            <a:off x="4562213" y="3938468"/>
            <a:ext cx="2816567" cy="4602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Настройка интерфейса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Совместный доступ к заданиям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Умное расписание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Продвинутая защита от списывания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Улучшенная система видеоконференций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4" name="TextBox 12"/>
          <p:cNvSpPr txBox="1"/>
          <p:nvPr/>
        </p:nvSpPr>
        <p:spPr>
          <a:xfrm>
            <a:off x="8696121" y="4128869"/>
            <a:ext cx="2713365" cy="264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Доработка платформы под конкретные особенности вуза (Уникальные функции)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Поддержка огромного числа пользователей</a:t>
            </a:r>
          </a:p>
          <a:p>
            <a:pPr marL="285750" indent="-285750">
              <a:spcBef>
                <a:spcPts val="1000"/>
              </a:spcBef>
              <a:buSzPct val="100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Интеграция карты корпусов</a:t>
            </a:r>
          </a:p>
        </p:txBody>
      </p:sp>
      <p:grpSp>
        <p:nvGrpSpPr>
          <p:cNvPr id="387" name="Rectangle: Rounded Corners 46"/>
          <p:cNvGrpSpPr/>
          <p:nvPr/>
        </p:nvGrpSpPr>
        <p:grpSpPr>
          <a:xfrm>
            <a:off x="5080677" y="1330809"/>
            <a:ext cx="2030646" cy="725318"/>
            <a:chOff x="0" y="0"/>
            <a:chExt cx="2030645" cy="725317"/>
          </a:xfrm>
        </p:grpSpPr>
        <p:sp>
          <p:nvSpPr>
            <p:cNvPr id="385" name="Сквиркл"/>
            <p:cNvSpPr/>
            <p:nvPr/>
          </p:nvSpPr>
          <p:spPr>
            <a:xfrm>
              <a:off x="0" y="0"/>
              <a:ext cx="2030646" cy="725318"/>
            </a:xfrm>
            <a:prstGeom prst="roundRect">
              <a:avLst>
                <a:gd name="adj" fmla="val 143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1000"/>
                </a:spcBef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6" name="Минимальный 200 тыс. р. в год."/>
            <p:cNvSpPr txBox="1"/>
            <p:nvPr/>
          </p:nvSpPr>
          <p:spPr>
            <a:xfrm>
              <a:off x="94854" y="92947"/>
              <a:ext cx="1840937" cy="483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300"/>
                <a:t>Минимальный пакет</a:t>
              </a:r>
              <a:br/>
            </a:p>
          </p:txBody>
        </p:sp>
      </p:grpSp>
      <p:sp>
        <p:nvSpPr>
          <p:cNvPr id="388" name="Линия"/>
          <p:cNvSpPr/>
          <p:nvPr/>
        </p:nvSpPr>
        <p:spPr>
          <a:xfrm flipH="1" flipV="1">
            <a:off x="5970496" y="2585401"/>
            <a:ext cx="1" cy="823793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9" name="Линия"/>
          <p:cNvSpPr/>
          <p:nvPr/>
        </p:nvSpPr>
        <p:spPr>
          <a:xfrm>
            <a:off x="5480398" y="2997297"/>
            <a:ext cx="980197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92" name="Rectangle: Rounded Corners 45"/>
          <p:cNvGrpSpPr/>
          <p:nvPr/>
        </p:nvGrpSpPr>
        <p:grpSpPr>
          <a:xfrm>
            <a:off x="9037480" y="1363320"/>
            <a:ext cx="2030647" cy="660296"/>
            <a:chOff x="0" y="0"/>
            <a:chExt cx="2030645" cy="660294"/>
          </a:xfrm>
        </p:grpSpPr>
        <p:sp>
          <p:nvSpPr>
            <p:cNvPr id="390" name="Сквиркл"/>
            <p:cNvSpPr/>
            <p:nvPr/>
          </p:nvSpPr>
          <p:spPr>
            <a:xfrm>
              <a:off x="0" y="0"/>
              <a:ext cx="2030646" cy="660295"/>
            </a:xfrm>
            <a:prstGeom prst="roundRect">
              <a:avLst>
                <a:gd name="adj" fmla="val 15809"/>
              </a:avLst>
            </a:prstGeom>
            <a:solidFill>
              <a:srgbClr val="FFE181"/>
            </a:solidFill>
            <a:ln w="1270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1000"/>
                </a:spcBef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1" name="Продвинутый 450 тыс. р. в год"/>
            <p:cNvSpPr txBox="1"/>
            <p:nvPr/>
          </p:nvSpPr>
          <p:spPr>
            <a:xfrm>
              <a:off x="126955" y="118814"/>
              <a:ext cx="1776735" cy="422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300"/>
                <a:t>Продвинутый пакет</a:t>
              </a:r>
              <a:br>
                <a:rPr sz="1300"/>
              </a:br>
            </a:p>
          </p:txBody>
        </p:sp>
      </p:grpSp>
      <p:grpSp>
        <p:nvGrpSpPr>
          <p:cNvPr id="395" name="Rectangle: Rounded Corners 46"/>
          <p:cNvGrpSpPr/>
          <p:nvPr/>
        </p:nvGrpSpPr>
        <p:grpSpPr>
          <a:xfrm>
            <a:off x="9037480" y="2229514"/>
            <a:ext cx="2030647" cy="725319"/>
            <a:chOff x="0" y="0"/>
            <a:chExt cx="2030645" cy="725317"/>
          </a:xfrm>
        </p:grpSpPr>
        <p:sp>
          <p:nvSpPr>
            <p:cNvPr id="393" name="Сквиркл"/>
            <p:cNvSpPr/>
            <p:nvPr/>
          </p:nvSpPr>
          <p:spPr>
            <a:xfrm>
              <a:off x="0" y="0"/>
              <a:ext cx="2030646" cy="725318"/>
            </a:xfrm>
            <a:prstGeom prst="roundRect">
              <a:avLst>
                <a:gd name="adj" fmla="val 143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1000"/>
                </a:spcBef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4" name="Минимальный 200 тыс. р. в год."/>
            <p:cNvSpPr txBox="1"/>
            <p:nvPr/>
          </p:nvSpPr>
          <p:spPr>
            <a:xfrm>
              <a:off x="94854" y="120775"/>
              <a:ext cx="1840937" cy="483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300"/>
                <a:t>Минимальный пакет</a:t>
              </a:r>
              <a:br/>
            </a:p>
          </p:txBody>
        </p:sp>
      </p:grpSp>
      <p:grpSp>
        <p:nvGrpSpPr>
          <p:cNvPr id="398" name="Rectangle: Rounded Corners 46"/>
          <p:cNvGrpSpPr/>
          <p:nvPr/>
        </p:nvGrpSpPr>
        <p:grpSpPr>
          <a:xfrm>
            <a:off x="1123873" y="1330809"/>
            <a:ext cx="2030647" cy="725318"/>
            <a:chOff x="0" y="0"/>
            <a:chExt cx="2030645" cy="725317"/>
          </a:xfrm>
        </p:grpSpPr>
        <p:sp>
          <p:nvSpPr>
            <p:cNvPr id="396" name="Сквиркл"/>
            <p:cNvSpPr/>
            <p:nvPr/>
          </p:nvSpPr>
          <p:spPr>
            <a:xfrm>
              <a:off x="0" y="0"/>
              <a:ext cx="2030646" cy="725318"/>
            </a:xfrm>
            <a:prstGeom prst="roundRect">
              <a:avLst>
                <a:gd name="adj" fmla="val 143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1000"/>
                </a:spcBef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7" name="Минимальный 200 тыс. р. в год."/>
            <p:cNvSpPr txBox="1"/>
            <p:nvPr/>
          </p:nvSpPr>
          <p:spPr>
            <a:xfrm>
              <a:off x="94854" y="92947"/>
              <a:ext cx="1840937" cy="483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  <a:defRPr sz="1400">
                  <a:solidFill>
                    <a:srgbClr val="000000">
                      <a:alpha val="70000"/>
                    </a:srgb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300"/>
                <a:t>Минимальный пакет</a:t>
              </a:r>
              <a:br/>
              <a:r>
                <a:rPr sz="1500">
                  <a:solidFill>
                    <a:srgbClr val="000000"/>
                  </a:solidFill>
                </a:rPr>
                <a:t>200 тыс. р. в год.</a:t>
              </a:r>
            </a:p>
          </p:txBody>
        </p:sp>
      </p:grpSp>
      <p:sp>
        <p:nvSpPr>
          <p:cNvPr id="399" name="Линия"/>
          <p:cNvSpPr/>
          <p:nvPr/>
        </p:nvSpPr>
        <p:spPr>
          <a:xfrm flipV="1">
            <a:off x="10052803" y="3129955"/>
            <a:ext cx="1" cy="823793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0" name="Линия"/>
          <p:cNvSpPr/>
          <p:nvPr/>
        </p:nvSpPr>
        <p:spPr>
          <a:xfrm>
            <a:off x="9562705" y="3541851"/>
            <a:ext cx="980197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afterEffect" presetSubtype="0" presetID="-1" grpId="2" accel="50000" decel="50000" fill="hold">
                                  <p:stCondLst>
                                    <p:cond delay="750"/>
                                  </p:stCondLst>
                                  <p:childTnLst>
                                    <p:animMotion path="M 0.000000 0.000000 L 0.000000 0.392590" origin="layout" pathEditMode="relative">
                                      <p:cBhvr>
                                        <p:cTn id="10" dur="12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Class="entr" nodeType="afterEffect" presetID="10" grpId="3" fill="hold">
                                  <p:stCondLst>
                                    <p:cond delay="1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1250"/>
                                  </p:stCondLst>
                                  <p:childTnLst>
                                    <p:animMotion path="M 0.000000 0.000000 L 0.000000 0.392590" origin="layout" pathEditMode="relative">
                                      <p:cBhvr>
                                        <p:cTn id="17" dur="12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Class="entr" nodeType="afterEffect" presetSubtype="4" presetID="2" grpId="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50"/>
                            </p:stCondLst>
                            <p:childTnLst>
                              <p:par>
                                <p:cTn id="24" presetClass="entr" nodeType="afterEffect" presetID="10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afterEffect" presetSubtype="0" presetID="-1" grpId="7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88" origin="layout" pathEditMode="relative">
                                      <p:cBhvr>
                                        <p:cTn id="29" dur="12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Class="entr" nodeType="afterEffect" presetID="10" grpId="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afterEffect" presetSubtype="0" presetID="-1" grpId="9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88" origin="layout" pathEditMode="relative">
                                      <p:cBhvr>
                                        <p:cTn id="36" dur="12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Class="entr" nodeType="afterEffect" presetID="10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afterEffect" presetSubtype="0" presetID="-1" grpId="11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89" origin="layout" pathEditMode="relative">
                                      <p:cBhvr>
                                        <p:cTn id="43" dur="12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Class="entr" nodeType="afterEffect" presetID="10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path" nodeType="afterEffect" presetSubtype="0" presetID="-1" grpId="13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0" origin="layout" pathEditMode="relative">
                                      <p:cBhvr>
                                        <p:cTn id="50" dur="125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Class="entr" nodeType="afterEffect" presetID="10" grpId="14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path" nodeType="afterEffect" presetSubtype="0" presetID="-1" grpId="15" accel="50000" decel="50000" fill="hold">
                                  <p:stCondLst>
                                    <p:cond delay="750"/>
                                  </p:stCondLst>
                                  <p:childTnLst>
                                    <p:animMotion path="M 0.000000 0.000000 L 0.000000 0.392590" origin="layout" pathEditMode="relative">
                                      <p:cBhvr>
                                        <p:cTn id="57" dur="12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Class="entr" nodeType="afterEffect" presetID="10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path" nodeType="afterEffect" presetSubtype="0" presetID="-1" grpId="17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0" origin="layout" pathEditMode="relative">
                                      <p:cBhvr>
                                        <p:cTn id="64" dur="125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Class="entr" nodeType="afterEffect" presetID="10" grpId="1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path" nodeType="afterEffect" presetSubtype="0" presetID="-1" grpId="19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Motion path="M 0.000000 0.000000 L 0.000000 0.392590" origin="layout" pathEditMode="relative">
                                      <p:cBhvr>
                                        <p:cTn id="71" dur="12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3" grpId="8"/>
      <p:bldP build="whole" bldLvl="1" animBg="1" rev="0" advAuto="0" spid="384" grpId="10"/>
      <p:bldP build="whole" bldLvl="1" animBg="1" rev="0" advAuto="0" spid="381" grpId="5"/>
      <p:bldP build="whole" bldLvl="1" animBg="1" rev="0" advAuto="0" spid="377" grpId="3"/>
      <p:bldP build="whole" bldLvl="1" animBg="1" rev="0" advAuto="0" spid="380" grpId="1"/>
      <p:bldP build="whole" bldLvl="1" animBg="1" rev="0" advAuto="0" spid="387" grpId="12"/>
      <p:bldP build="whole" bldLvl="1" animBg="1" rev="0" advAuto="0" spid="382" grpId="6"/>
      <p:bldP build="whole" bldLvl="1" animBg="1" rev="0" advAuto="0" spid="398" grpId="18"/>
      <p:bldP build="whole" bldLvl="1" animBg="1" rev="0" advAuto="0" spid="392" grpId="14"/>
      <p:bldP build="whole" bldLvl="1" animBg="1" rev="0" advAuto="0" spid="395" grpId="1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E7E7E9"/>
      </a:lt1>
      <a:dk2>
        <a:srgbClr val="A7A7A7"/>
      </a:dk2>
      <a:lt2>
        <a:srgbClr val="535353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Poppins"/>
        <a:ea typeface="Poppins"/>
        <a:cs typeface="Poppin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7E7E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Poppins"/>
        <a:ea typeface="Poppins"/>
        <a:cs typeface="Poppin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7E7E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