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b8228979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0b8228979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b8228979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0b82289795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b82289795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0b82289795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b82289795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0b82289795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b82289795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0b82289795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0c8475870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0c8475870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b8228979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0b8228979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0c8475870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0c8475870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0b82289795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0b82289795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0b8228979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0b8228979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c847587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c847587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0b8228979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0b8228979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0b8228979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0b8228979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0b82289795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0b82289795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b82289795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b82289795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b8228979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b8228979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b8228979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b8228979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b82289795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b82289795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b8228979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b8228979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b8228979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b8228979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0b82289795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0b82289795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Emotion Recognition Solution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Sergey Tarasenko, PhD</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88800"/>
            <a:ext cx="7038900" cy="4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Development</a:t>
            </a:r>
            <a:endParaRPr/>
          </a:p>
        </p:txBody>
      </p:sp>
      <p:sp>
        <p:nvSpPr>
          <p:cNvPr id="198" name="Google Shape;198;p22"/>
          <p:cNvSpPr txBox="1"/>
          <p:nvPr>
            <p:ph idx="1" type="body"/>
          </p:nvPr>
        </p:nvSpPr>
        <p:spPr>
          <a:xfrm>
            <a:off x="1358500" y="563100"/>
            <a:ext cx="7038900" cy="432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Model Type</a:t>
            </a:r>
            <a:endParaRPr sz="1500"/>
          </a:p>
          <a:p>
            <a:pPr indent="0" lvl="0" marL="0" rtl="0" algn="l">
              <a:spcBef>
                <a:spcPts val="1200"/>
              </a:spcBef>
              <a:spcAft>
                <a:spcPts val="0"/>
              </a:spcAft>
              <a:buNone/>
            </a:pPr>
            <a:r>
              <a:rPr lang="en"/>
              <a:t>Given the </a:t>
            </a:r>
            <a:r>
              <a:rPr lang="en"/>
              <a:t>observations</a:t>
            </a:r>
            <a:r>
              <a:rPr lang="en"/>
              <a:t> from EDA, we decided to stick to Convolutional Neural Networks as they are contain filters to </a:t>
            </a:r>
            <a:r>
              <a:rPr lang="en"/>
              <a:t>account</a:t>
            </a:r>
            <a:r>
              <a:rPr lang="en"/>
              <a:t> for </a:t>
            </a:r>
            <a:r>
              <a:rPr lang="en"/>
              <a:t>spatial</a:t>
            </a:r>
            <a:r>
              <a:rPr lang="en"/>
              <a:t> dependencies, shift-invariant recognition and </a:t>
            </a:r>
            <a:r>
              <a:rPr lang="en"/>
              <a:t>trainable</a:t>
            </a:r>
            <a:r>
              <a:rPr lang="en"/>
              <a:t> parameters’ sharing.</a:t>
            </a:r>
            <a:endParaRPr/>
          </a:p>
          <a:p>
            <a:pPr indent="0" lvl="0" marL="0" rtl="0" algn="l">
              <a:spcBef>
                <a:spcPts val="1200"/>
              </a:spcBef>
              <a:spcAft>
                <a:spcPts val="0"/>
              </a:spcAft>
              <a:buNone/>
            </a:pPr>
            <a:r>
              <a:rPr lang="en" sz="1500"/>
              <a:t>Quality Metrics</a:t>
            </a:r>
            <a:endParaRPr sz="1500"/>
          </a:p>
          <a:p>
            <a:pPr indent="0" lvl="0" marL="0" rtl="0" algn="l">
              <a:spcBef>
                <a:spcPts val="1200"/>
              </a:spcBef>
              <a:spcAft>
                <a:spcPts val="0"/>
              </a:spcAft>
              <a:buNone/>
            </a:pPr>
            <a:r>
              <a:rPr lang="en"/>
              <a:t>Emotion recognition is a classification task. </a:t>
            </a:r>
            <a:r>
              <a:rPr lang="en"/>
              <a:t>Therefore</a:t>
            </a:r>
            <a:r>
              <a:rPr lang="en"/>
              <a:t> we have selected the following metrics:</a:t>
            </a:r>
            <a:endParaRPr/>
          </a:p>
          <a:p>
            <a:pPr indent="-311150" lvl="0" marL="457200" rtl="0" algn="l">
              <a:spcBef>
                <a:spcPts val="1200"/>
              </a:spcBef>
              <a:spcAft>
                <a:spcPts val="0"/>
              </a:spcAft>
              <a:buSzPts val="1300"/>
              <a:buChar char="●"/>
            </a:pPr>
            <a:r>
              <a:rPr lang="en"/>
              <a:t>t</a:t>
            </a:r>
            <a:r>
              <a:rPr lang="en"/>
              <a:t>raining , validation accuracy to trace model training</a:t>
            </a:r>
            <a:endParaRPr/>
          </a:p>
          <a:p>
            <a:pPr indent="-311150" lvl="0" marL="457200" rtl="0" algn="l">
              <a:spcBef>
                <a:spcPts val="0"/>
              </a:spcBef>
              <a:spcAft>
                <a:spcPts val="0"/>
              </a:spcAft>
              <a:buSzPts val="1300"/>
              <a:buChar char="●"/>
            </a:pPr>
            <a:r>
              <a:rPr lang="en"/>
              <a:t>T</a:t>
            </a:r>
            <a:r>
              <a:rPr lang="en"/>
              <a:t>est accuracy to access model using test dataset</a:t>
            </a:r>
            <a:endParaRPr/>
          </a:p>
          <a:p>
            <a:pPr indent="-311150" lvl="0" marL="457200" rtl="0" algn="l">
              <a:spcBef>
                <a:spcPts val="0"/>
              </a:spcBef>
              <a:spcAft>
                <a:spcPts val="0"/>
              </a:spcAft>
              <a:buSzPts val="1300"/>
              <a:buChar char="●"/>
            </a:pPr>
            <a:r>
              <a:rPr lang="en"/>
              <a:t>Recall, precision and f1-sore for each class as well as their weighted average, to assess how well network is recognising classes</a:t>
            </a:r>
            <a:endParaRPr/>
          </a:p>
          <a:p>
            <a:pPr indent="-311150" lvl="0" marL="457200" rtl="0" algn="l">
              <a:spcBef>
                <a:spcPts val="0"/>
              </a:spcBef>
              <a:spcAft>
                <a:spcPts val="0"/>
              </a:spcAft>
              <a:buSzPts val="1300"/>
              <a:buChar char="●"/>
            </a:pPr>
            <a:r>
              <a:rPr lang="en"/>
              <a:t>Confusion matrix to visualize distribution of classified samples across classes. This also help to see the errors in form of False Positive and False Negative.</a:t>
            </a:r>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88800"/>
            <a:ext cx="7038900" cy="4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Development</a:t>
            </a:r>
            <a:endParaRPr/>
          </a:p>
        </p:txBody>
      </p:sp>
      <p:sp>
        <p:nvSpPr>
          <p:cNvPr id="204" name="Google Shape;204;p23"/>
          <p:cNvSpPr txBox="1"/>
          <p:nvPr>
            <p:ph idx="1" type="body"/>
          </p:nvPr>
        </p:nvSpPr>
        <p:spPr>
          <a:xfrm>
            <a:off x="1358500" y="563100"/>
            <a:ext cx="7038900" cy="4320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Techniques to find a good model</a:t>
            </a:r>
            <a:endParaRPr sz="1500"/>
          </a:p>
          <a:p>
            <a:pPr indent="-311150" lvl="0" marL="457200" rtl="0" algn="l">
              <a:spcBef>
                <a:spcPts val="1200"/>
              </a:spcBef>
              <a:spcAft>
                <a:spcPts val="0"/>
              </a:spcAft>
              <a:buSzPts val="1300"/>
              <a:buChar char="●"/>
            </a:pPr>
            <a:r>
              <a:rPr b="1" lang="en"/>
              <a:t>Check RGB vs. GrayScale input</a:t>
            </a:r>
            <a:r>
              <a:rPr lang="en"/>
              <a:t>: RGB input models show higher performance</a:t>
            </a:r>
            <a:endParaRPr/>
          </a:p>
          <a:p>
            <a:pPr indent="-311150" lvl="0" marL="457200" rtl="0" algn="l">
              <a:spcBef>
                <a:spcPts val="0"/>
              </a:spcBef>
              <a:spcAft>
                <a:spcPts val="0"/>
              </a:spcAft>
              <a:buSzPts val="1300"/>
              <a:buChar char="●"/>
            </a:pPr>
            <a:r>
              <a:rPr b="1" lang="en"/>
              <a:t>Under/Over sample Training Datase</a:t>
            </a:r>
            <a:r>
              <a:rPr b="1" lang="en"/>
              <a:t>t: </a:t>
            </a:r>
            <a:r>
              <a:rPr lang="en"/>
              <a:t> Oversampling training dataset has a positive effect</a:t>
            </a:r>
            <a:endParaRPr/>
          </a:p>
          <a:p>
            <a:pPr indent="-311150" lvl="0" marL="457200" rtl="0" algn="l">
              <a:spcBef>
                <a:spcPts val="0"/>
              </a:spcBef>
              <a:spcAft>
                <a:spcPts val="0"/>
              </a:spcAft>
              <a:buSzPts val="1300"/>
              <a:buChar char="●"/>
            </a:pPr>
            <a:r>
              <a:rPr b="1" lang="en"/>
              <a:t>Vary batch size</a:t>
            </a:r>
            <a:r>
              <a:rPr lang="en"/>
              <a:t>: model trained using batch size of 32 has the best performance</a:t>
            </a:r>
            <a:endParaRPr/>
          </a:p>
          <a:p>
            <a:pPr indent="-311150" lvl="0" marL="457200" rtl="0" algn="l">
              <a:spcBef>
                <a:spcPts val="0"/>
              </a:spcBef>
              <a:spcAft>
                <a:spcPts val="0"/>
              </a:spcAft>
              <a:buSzPts val="1300"/>
              <a:buChar char="●"/>
            </a:pPr>
            <a:r>
              <a:rPr b="1" lang="en"/>
              <a:t>Vary kernel size</a:t>
            </a:r>
            <a:r>
              <a:rPr lang="en"/>
              <a:t>: model trained using kernel size 2x2  has the better performance when using kernel size 3x3</a:t>
            </a:r>
            <a:endParaRPr/>
          </a:p>
          <a:p>
            <a:pPr indent="-311150" lvl="0" marL="457200" rtl="0" algn="l">
              <a:spcBef>
                <a:spcPts val="0"/>
              </a:spcBef>
              <a:spcAft>
                <a:spcPts val="0"/>
              </a:spcAft>
              <a:buSzPts val="1300"/>
              <a:buChar char="●"/>
            </a:pPr>
            <a:r>
              <a:rPr b="1" lang="en"/>
              <a:t>Add regularization</a:t>
            </a:r>
            <a:r>
              <a:rPr lang="en"/>
              <a:t> to </a:t>
            </a:r>
            <a:r>
              <a:rPr lang="en"/>
              <a:t>eliminate overfitting</a:t>
            </a:r>
            <a:r>
              <a:rPr lang="en"/>
              <a:t>: did not work in a good way, model performance dropped</a:t>
            </a:r>
            <a:endParaRPr/>
          </a:p>
          <a:p>
            <a:pPr indent="-311150" lvl="0" marL="457200" rtl="0" algn="l">
              <a:spcBef>
                <a:spcPts val="0"/>
              </a:spcBef>
              <a:spcAft>
                <a:spcPts val="0"/>
              </a:spcAft>
              <a:buSzPts val="1300"/>
              <a:buChar char="●"/>
            </a:pPr>
            <a:r>
              <a:rPr b="1" lang="en"/>
              <a:t>Data augmentation</a:t>
            </a:r>
            <a:r>
              <a:rPr lang="en"/>
              <a:t>: did not provide any performance improvement </a:t>
            </a:r>
            <a:endParaRPr/>
          </a:p>
          <a:p>
            <a:pPr indent="-311150" lvl="0" marL="457200" rtl="0" algn="l">
              <a:spcBef>
                <a:spcPts val="0"/>
              </a:spcBef>
              <a:spcAft>
                <a:spcPts val="0"/>
              </a:spcAft>
              <a:buSzPts val="1300"/>
              <a:buChar char="●"/>
            </a:pPr>
            <a:r>
              <a:rPr b="1" lang="en"/>
              <a:t>Use different CNN models</a:t>
            </a:r>
            <a:r>
              <a:rPr lang="en"/>
              <a:t> of different depth</a:t>
            </a:r>
            <a:endParaRPr/>
          </a:p>
          <a:p>
            <a:pPr indent="-311150" lvl="0" marL="457200" rtl="0" algn="l">
              <a:spcBef>
                <a:spcPts val="0"/>
              </a:spcBef>
              <a:spcAft>
                <a:spcPts val="0"/>
              </a:spcAft>
              <a:buSzPts val="1300"/>
              <a:buChar char="●"/>
            </a:pPr>
            <a:r>
              <a:rPr b="1" lang="en"/>
              <a:t>Build CNN by increasing or decreasing number of filters</a:t>
            </a:r>
            <a:r>
              <a:rPr lang="en"/>
              <a:t> in each following layer: increasing number of filters had obvious positive effect</a:t>
            </a:r>
            <a:endParaRPr/>
          </a:p>
          <a:p>
            <a:pPr indent="-311150" lvl="0" marL="457200" rtl="0" algn="l">
              <a:spcBef>
                <a:spcPts val="0"/>
              </a:spcBef>
              <a:spcAft>
                <a:spcPts val="0"/>
              </a:spcAft>
              <a:buSzPts val="1300"/>
              <a:buChar char="●"/>
            </a:pPr>
            <a:r>
              <a:rPr b="1" lang="en"/>
              <a:t>Apply transfer learning</a:t>
            </a:r>
            <a:r>
              <a:rPr lang="en"/>
              <a:t> using partial training (only classifier) or complete re-training: complete </a:t>
            </a:r>
            <a:r>
              <a:rPr lang="en"/>
              <a:t>retraining</a:t>
            </a:r>
            <a:r>
              <a:rPr lang="en"/>
              <a:t> has improvement effect for VGG16 model, but not for other models</a:t>
            </a:r>
            <a:endParaRPr/>
          </a:p>
          <a:p>
            <a:pPr indent="-311150" lvl="0" marL="457200" rtl="0" algn="l">
              <a:spcBef>
                <a:spcPts val="0"/>
              </a:spcBef>
              <a:spcAft>
                <a:spcPts val="0"/>
              </a:spcAft>
              <a:buSzPts val="1300"/>
              <a:buChar char="●"/>
            </a:pPr>
            <a:r>
              <a:rPr b="1" lang="en"/>
              <a:t> Appy skip connections</a:t>
            </a:r>
            <a:r>
              <a:rPr lang="en"/>
              <a:t>: resulted in essential improvement</a:t>
            </a:r>
            <a:endParaRPr/>
          </a:p>
          <a:p>
            <a:pPr indent="-311150" lvl="0" marL="457200" rtl="0" algn="l">
              <a:spcBef>
                <a:spcPts val="0"/>
              </a:spcBef>
              <a:spcAft>
                <a:spcPts val="0"/>
              </a:spcAft>
              <a:buSzPts val="1300"/>
              <a:buChar char="●"/>
            </a:pPr>
            <a:r>
              <a:rPr lang="en"/>
              <a:t>Early stopping</a:t>
            </a:r>
            <a:endParaRPr/>
          </a:p>
          <a:p>
            <a:pPr indent="-311150" lvl="0" marL="457200" rtl="0" algn="l">
              <a:spcBef>
                <a:spcPts val="0"/>
              </a:spcBef>
              <a:spcAft>
                <a:spcPts val="0"/>
              </a:spcAft>
              <a:buSzPts val="1300"/>
              <a:buChar char="●"/>
            </a:pPr>
            <a:r>
              <a:rPr lang="en"/>
              <a:t>Learning rate decay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88800"/>
            <a:ext cx="7038900" cy="4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Development</a:t>
            </a:r>
            <a:endParaRPr/>
          </a:p>
        </p:txBody>
      </p:sp>
      <p:sp>
        <p:nvSpPr>
          <p:cNvPr id="210" name="Google Shape;210;p24"/>
          <p:cNvSpPr txBox="1"/>
          <p:nvPr>
            <p:ph idx="1" type="body"/>
          </p:nvPr>
        </p:nvSpPr>
        <p:spPr>
          <a:xfrm>
            <a:off x="1358500" y="563100"/>
            <a:ext cx="7038900" cy="432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Framework to manage experiments</a:t>
            </a:r>
            <a:endParaRPr sz="1500"/>
          </a:p>
          <a:p>
            <a:pPr indent="0" lvl="0" marL="0" rtl="0" algn="l">
              <a:spcBef>
                <a:spcPts val="1200"/>
              </a:spcBef>
              <a:spcAft>
                <a:spcPts val="0"/>
              </a:spcAft>
              <a:buNone/>
            </a:pPr>
            <a:r>
              <a:rPr lang="en"/>
              <a:t>Having various </a:t>
            </a:r>
            <a:r>
              <a:rPr lang="en"/>
              <a:t>dimensions</a:t>
            </a:r>
            <a:r>
              <a:rPr lang="en"/>
              <a:t> which influence model performance, requires effective mechanism of running multiple experiments and tracking and  saving results.</a:t>
            </a:r>
            <a:endParaRPr/>
          </a:p>
          <a:p>
            <a:pPr indent="0" lvl="0" marL="0" rtl="0" algn="l">
              <a:spcBef>
                <a:spcPts val="1200"/>
              </a:spcBef>
              <a:spcAft>
                <a:spcPts val="0"/>
              </a:spcAft>
              <a:buNone/>
            </a:pPr>
            <a:r>
              <a:rPr lang="en"/>
              <a:t>For this </a:t>
            </a:r>
            <a:r>
              <a:rPr lang="en"/>
              <a:t>purpose</a:t>
            </a:r>
            <a:r>
              <a:rPr lang="en"/>
              <a:t> a unified frame to run experiments has been created.</a:t>
            </a:r>
            <a:endParaRPr/>
          </a:p>
          <a:p>
            <a:pPr indent="0" lvl="0" marL="0" rtl="0" algn="l">
              <a:spcBef>
                <a:spcPts val="1200"/>
              </a:spcBef>
              <a:spcAft>
                <a:spcPts val="0"/>
              </a:spcAft>
              <a:buNone/>
            </a:pPr>
            <a:r>
              <a:rPr lang="en"/>
              <a:t>Key features of the unified framework:</a:t>
            </a:r>
            <a:endParaRPr/>
          </a:p>
          <a:p>
            <a:pPr indent="-311150" lvl="0" marL="457200" rtl="0" algn="l">
              <a:spcBef>
                <a:spcPts val="1200"/>
              </a:spcBef>
              <a:spcAft>
                <a:spcPts val="0"/>
              </a:spcAft>
              <a:buSzPts val="1300"/>
              <a:buChar char="●"/>
            </a:pPr>
            <a:r>
              <a:rPr lang="en"/>
              <a:t>Functions to compute predictions, confusion matrices and classification report</a:t>
            </a:r>
            <a:endParaRPr/>
          </a:p>
          <a:p>
            <a:pPr indent="-311150" lvl="0" marL="457200" rtl="0" algn="l">
              <a:spcBef>
                <a:spcPts val="0"/>
              </a:spcBef>
              <a:spcAft>
                <a:spcPts val="0"/>
              </a:spcAft>
              <a:buSzPts val="1300"/>
              <a:buChar char="●"/>
            </a:pPr>
            <a:r>
              <a:rPr lang="en"/>
              <a:t>Functions to save:</a:t>
            </a:r>
            <a:endParaRPr/>
          </a:p>
          <a:p>
            <a:pPr indent="-298450" lvl="1" marL="914400" rtl="0" algn="l">
              <a:spcBef>
                <a:spcPts val="0"/>
              </a:spcBef>
              <a:spcAft>
                <a:spcPts val="0"/>
              </a:spcAft>
              <a:buSzPts val="1100"/>
              <a:buChar char="○"/>
            </a:pPr>
            <a:r>
              <a:rPr lang="en"/>
              <a:t> best models,</a:t>
            </a:r>
            <a:endParaRPr/>
          </a:p>
          <a:p>
            <a:pPr indent="-298450" lvl="1" marL="914400" rtl="0" algn="l">
              <a:spcBef>
                <a:spcPts val="0"/>
              </a:spcBef>
              <a:spcAft>
                <a:spcPts val="0"/>
              </a:spcAft>
              <a:buSzPts val="1100"/>
              <a:buChar char="○"/>
            </a:pPr>
            <a:r>
              <a:rPr lang="en"/>
              <a:t> training and validation learning curves , </a:t>
            </a:r>
            <a:endParaRPr/>
          </a:p>
          <a:p>
            <a:pPr indent="-298450" lvl="1" marL="914400" rtl="0" algn="l">
              <a:spcBef>
                <a:spcPts val="0"/>
              </a:spcBef>
              <a:spcAft>
                <a:spcPts val="0"/>
              </a:spcAft>
              <a:buSzPts val="1100"/>
              <a:buChar char="○"/>
            </a:pPr>
            <a:r>
              <a:rPr lang="en"/>
              <a:t>confusion matrices </a:t>
            </a:r>
            <a:endParaRPr/>
          </a:p>
          <a:p>
            <a:pPr indent="-298450" lvl="1" marL="914400" rtl="0" algn="l">
              <a:spcBef>
                <a:spcPts val="0"/>
              </a:spcBef>
              <a:spcAft>
                <a:spcPts val="0"/>
              </a:spcAft>
              <a:buSzPts val="1100"/>
              <a:buChar char="○"/>
            </a:pPr>
            <a:r>
              <a:rPr lang="en"/>
              <a:t> classification reports </a:t>
            </a:r>
            <a:endParaRPr/>
          </a:p>
          <a:p>
            <a:pPr indent="-298450" lvl="1" marL="914400" rtl="0" algn="l">
              <a:spcBef>
                <a:spcPts val="0"/>
              </a:spcBef>
              <a:spcAft>
                <a:spcPts val="0"/>
              </a:spcAft>
              <a:buSzPts val="1100"/>
              <a:buChar char="○"/>
            </a:pPr>
            <a:r>
              <a:rPr lang="en"/>
              <a:t>Model configs</a:t>
            </a:r>
            <a:endParaRPr/>
          </a:p>
          <a:p>
            <a:pPr indent="-311150" lvl="0" marL="457200" rtl="0" algn="l">
              <a:spcBef>
                <a:spcPts val="0"/>
              </a:spcBef>
              <a:spcAft>
                <a:spcPts val="0"/>
              </a:spcAft>
              <a:buSzPts val="1300"/>
              <a:buChar char="●"/>
            </a:pPr>
            <a:r>
              <a:rPr lang="en"/>
              <a:t>Unified config format for models</a:t>
            </a:r>
            <a:endParaRPr/>
          </a:p>
          <a:p>
            <a:pPr indent="-311150" lvl="0" marL="457200" rtl="0" algn="l">
              <a:spcBef>
                <a:spcPts val="0"/>
              </a:spcBef>
              <a:spcAft>
                <a:spcPts val="0"/>
              </a:spcAft>
              <a:buSzPts val="1300"/>
              <a:buChar char="●"/>
            </a:pPr>
            <a:r>
              <a:rPr lang="en"/>
              <a:t>Collect results for all models in one dataframe</a:t>
            </a:r>
            <a:endParaRPr/>
          </a:p>
          <a:p>
            <a:pPr indent="0" lvl="0" marL="45720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88800"/>
            <a:ext cx="7038900" cy="4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Development</a:t>
            </a:r>
            <a:endParaRPr/>
          </a:p>
        </p:txBody>
      </p:sp>
      <p:sp>
        <p:nvSpPr>
          <p:cNvPr id="216" name="Google Shape;216;p25"/>
          <p:cNvSpPr txBox="1"/>
          <p:nvPr>
            <p:ph idx="1" type="body"/>
          </p:nvPr>
        </p:nvSpPr>
        <p:spPr>
          <a:xfrm>
            <a:off x="825325" y="563100"/>
            <a:ext cx="3639000" cy="4320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Metrics for  Selected Models:</a:t>
            </a:r>
            <a:endParaRPr/>
          </a:p>
          <a:p>
            <a:pPr indent="-311150" lvl="0" marL="457200" rtl="0" algn="l">
              <a:spcBef>
                <a:spcPts val="1200"/>
              </a:spcBef>
              <a:spcAft>
                <a:spcPts val="0"/>
              </a:spcAft>
              <a:buSzPts val="1300"/>
              <a:buChar char="●"/>
            </a:pPr>
            <a:r>
              <a:rPr lang="en"/>
              <a:t>Simple CNN Grayscale</a:t>
            </a:r>
            <a:endParaRPr/>
          </a:p>
          <a:p>
            <a:pPr indent="-311150" lvl="0" marL="457200" rtl="0" algn="l">
              <a:spcBef>
                <a:spcPts val="0"/>
              </a:spcBef>
              <a:spcAft>
                <a:spcPts val="0"/>
              </a:spcAft>
              <a:buSzPts val="1300"/>
              <a:buChar char="●"/>
            </a:pPr>
            <a:r>
              <a:rPr lang="en"/>
              <a:t>Simple CNN RGB</a:t>
            </a:r>
            <a:endParaRPr/>
          </a:p>
          <a:p>
            <a:pPr indent="-311150" lvl="0" marL="457200" rtl="0" algn="l">
              <a:spcBef>
                <a:spcPts val="0"/>
              </a:spcBef>
              <a:spcAft>
                <a:spcPts val="0"/>
              </a:spcAft>
              <a:buSzPts val="1300"/>
              <a:buChar char="●"/>
            </a:pPr>
            <a:r>
              <a:rPr lang="en"/>
              <a:t>Simple CNN RGB kernel 2x2 trained on undersampled data</a:t>
            </a:r>
            <a:endParaRPr/>
          </a:p>
          <a:p>
            <a:pPr indent="-311150" lvl="0" marL="457200" rtl="0" algn="l">
              <a:spcBef>
                <a:spcPts val="0"/>
              </a:spcBef>
              <a:spcAft>
                <a:spcPts val="0"/>
              </a:spcAft>
              <a:buSzPts val="1300"/>
              <a:buChar char="●"/>
            </a:pPr>
            <a:r>
              <a:rPr lang="en"/>
              <a:t>Simple CNN RGB kernel 2x2 trained on oversampled data</a:t>
            </a:r>
            <a:endParaRPr/>
          </a:p>
          <a:p>
            <a:pPr indent="-311150" lvl="0" marL="457200" rtl="0" algn="l">
              <a:spcBef>
                <a:spcPts val="0"/>
              </a:spcBef>
              <a:spcAft>
                <a:spcPts val="0"/>
              </a:spcAft>
              <a:buSzPts val="1300"/>
              <a:buChar char="●"/>
            </a:pPr>
            <a:r>
              <a:rPr lang="en"/>
              <a:t>Larger CNN RGB</a:t>
            </a:r>
            <a:endParaRPr/>
          </a:p>
          <a:p>
            <a:pPr indent="-311150" lvl="0" marL="457200" rtl="0" algn="l">
              <a:spcBef>
                <a:spcPts val="0"/>
              </a:spcBef>
              <a:spcAft>
                <a:spcPts val="0"/>
              </a:spcAft>
              <a:buSzPts val="1300"/>
              <a:buChar char="●"/>
            </a:pPr>
            <a:r>
              <a:rPr lang="en"/>
              <a:t>VGG16 Transfer Learning non-trainable</a:t>
            </a:r>
            <a:endParaRPr/>
          </a:p>
          <a:p>
            <a:pPr indent="-311150" lvl="0" marL="457200" rtl="0" algn="l">
              <a:spcBef>
                <a:spcPts val="0"/>
              </a:spcBef>
              <a:spcAft>
                <a:spcPts val="0"/>
              </a:spcAft>
              <a:buSzPts val="1300"/>
              <a:buChar char="●"/>
            </a:pPr>
            <a:r>
              <a:rPr lang="en"/>
              <a:t>VGG16 Transfer Learning trainable</a:t>
            </a:r>
            <a:endParaRPr/>
          </a:p>
          <a:p>
            <a:pPr indent="-311150" lvl="0" marL="457200" rtl="0" algn="l">
              <a:spcBef>
                <a:spcPts val="0"/>
              </a:spcBef>
              <a:spcAft>
                <a:spcPts val="0"/>
              </a:spcAft>
              <a:buSzPts val="1300"/>
              <a:buChar char="●"/>
            </a:pPr>
            <a:r>
              <a:rPr lang="en"/>
              <a:t>ResNetV2 Transfer Learning non-trainable</a:t>
            </a:r>
            <a:endParaRPr/>
          </a:p>
          <a:p>
            <a:pPr indent="-311150" lvl="0" marL="457200" rtl="0" algn="l">
              <a:spcBef>
                <a:spcPts val="0"/>
              </a:spcBef>
              <a:spcAft>
                <a:spcPts val="0"/>
              </a:spcAft>
              <a:buSzPts val="1300"/>
              <a:buChar char="●"/>
            </a:pPr>
            <a:r>
              <a:rPr lang="en"/>
              <a:t>ResNetV2 Transfer Learning trainable</a:t>
            </a:r>
            <a:endParaRPr/>
          </a:p>
          <a:p>
            <a:pPr indent="-311150" lvl="0" marL="457200" rtl="0" algn="l">
              <a:spcBef>
                <a:spcPts val="0"/>
              </a:spcBef>
              <a:spcAft>
                <a:spcPts val="0"/>
              </a:spcAft>
              <a:buSzPts val="1300"/>
              <a:buChar char="●"/>
            </a:pPr>
            <a:r>
              <a:rPr lang="en"/>
              <a:t>Efficient Net Transfer Learning non-trainable</a:t>
            </a:r>
            <a:endParaRPr/>
          </a:p>
          <a:p>
            <a:pPr indent="-311150" lvl="0" marL="457200" rtl="0" algn="l">
              <a:spcBef>
                <a:spcPts val="0"/>
              </a:spcBef>
              <a:spcAft>
                <a:spcPts val="0"/>
              </a:spcAft>
              <a:buSzPts val="1300"/>
              <a:buChar char="●"/>
            </a:pPr>
            <a:r>
              <a:rPr lang="en"/>
              <a:t>ResNet-like network</a:t>
            </a:r>
            <a:endParaRPr/>
          </a:p>
          <a:p>
            <a:pPr indent="0" lvl="0" marL="0" rtl="0" algn="l">
              <a:spcBef>
                <a:spcPts val="1200"/>
              </a:spcBef>
              <a:spcAft>
                <a:spcPts val="1200"/>
              </a:spcAft>
              <a:buNone/>
            </a:pPr>
            <a:r>
              <a:rPr lang="en"/>
              <a:t>Precision, Recall and F1-score are weighted averages across four classes</a:t>
            </a:r>
            <a:endParaRPr/>
          </a:p>
        </p:txBody>
      </p:sp>
      <p:pic>
        <p:nvPicPr>
          <p:cNvPr id="217" name="Google Shape;217;p25"/>
          <p:cNvPicPr preferRelativeResize="0"/>
          <p:nvPr/>
        </p:nvPicPr>
        <p:blipFill>
          <a:blip r:embed="rId3">
            <a:alphaModFix/>
          </a:blip>
          <a:stretch>
            <a:fillRect/>
          </a:stretch>
        </p:blipFill>
        <p:spPr>
          <a:xfrm>
            <a:off x="4403400" y="706150"/>
            <a:ext cx="4640149" cy="3221600"/>
          </a:xfrm>
          <a:prstGeom prst="rect">
            <a:avLst/>
          </a:prstGeom>
          <a:noFill/>
          <a:ln>
            <a:noFill/>
          </a:ln>
        </p:spPr>
      </p:pic>
      <p:sp>
        <p:nvSpPr>
          <p:cNvPr id="218" name="Google Shape;218;p25"/>
          <p:cNvSpPr/>
          <p:nvPr/>
        </p:nvSpPr>
        <p:spPr>
          <a:xfrm>
            <a:off x="4449400" y="3626250"/>
            <a:ext cx="4594500" cy="264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1297500" y="88800"/>
            <a:ext cx="7038900" cy="4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Development</a:t>
            </a:r>
            <a:endParaRPr/>
          </a:p>
        </p:txBody>
      </p:sp>
      <p:sp>
        <p:nvSpPr>
          <p:cNvPr id="224" name="Google Shape;224;p26"/>
          <p:cNvSpPr txBox="1"/>
          <p:nvPr>
            <p:ph idx="1" type="body"/>
          </p:nvPr>
        </p:nvSpPr>
        <p:spPr>
          <a:xfrm>
            <a:off x="901525" y="563100"/>
            <a:ext cx="3639000" cy="4320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Comparison of Selected Models:</a:t>
            </a:r>
            <a:endParaRPr/>
          </a:p>
          <a:p>
            <a:pPr indent="-311150" lvl="0" marL="457200" rtl="0" algn="l">
              <a:spcBef>
                <a:spcPts val="1200"/>
              </a:spcBef>
              <a:spcAft>
                <a:spcPts val="0"/>
              </a:spcAft>
              <a:buSzPts val="1300"/>
              <a:buChar char="●"/>
            </a:pPr>
            <a:r>
              <a:rPr lang="en"/>
              <a:t>Simple CNN Grayscale</a:t>
            </a:r>
            <a:endParaRPr/>
          </a:p>
          <a:p>
            <a:pPr indent="-311150" lvl="0" marL="457200" rtl="0" algn="l">
              <a:spcBef>
                <a:spcPts val="0"/>
              </a:spcBef>
              <a:spcAft>
                <a:spcPts val="0"/>
              </a:spcAft>
              <a:buSzPts val="1300"/>
              <a:buChar char="●"/>
            </a:pPr>
            <a:r>
              <a:rPr lang="en"/>
              <a:t>Simple CNN RGB</a:t>
            </a:r>
            <a:endParaRPr/>
          </a:p>
          <a:p>
            <a:pPr indent="-311150" lvl="0" marL="457200" rtl="0" algn="l">
              <a:spcBef>
                <a:spcPts val="0"/>
              </a:spcBef>
              <a:spcAft>
                <a:spcPts val="0"/>
              </a:spcAft>
              <a:buSzPts val="1300"/>
              <a:buChar char="●"/>
            </a:pPr>
            <a:r>
              <a:rPr lang="en"/>
              <a:t>Simple CNN RGB kernel 2x2 trained on undersampled data</a:t>
            </a:r>
            <a:endParaRPr/>
          </a:p>
          <a:p>
            <a:pPr indent="-311150" lvl="0" marL="457200" rtl="0" algn="l">
              <a:spcBef>
                <a:spcPts val="0"/>
              </a:spcBef>
              <a:spcAft>
                <a:spcPts val="0"/>
              </a:spcAft>
              <a:buSzPts val="1300"/>
              <a:buChar char="●"/>
            </a:pPr>
            <a:r>
              <a:rPr lang="en"/>
              <a:t>Simple CNN RGB kernel 2x2 trained on oversampled data</a:t>
            </a:r>
            <a:endParaRPr/>
          </a:p>
          <a:p>
            <a:pPr indent="-311150" lvl="0" marL="457200" rtl="0" algn="l">
              <a:spcBef>
                <a:spcPts val="0"/>
              </a:spcBef>
              <a:spcAft>
                <a:spcPts val="0"/>
              </a:spcAft>
              <a:buSzPts val="1300"/>
              <a:buChar char="●"/>
            </a:pPr>
            <a:r>
              <a:rPr lang="en"/>
              <a:t>Larger CNN RGB</a:t>
            </a:r>
            <a:endParaRPr/>
          </a:p>
          <a:p>
            <a:pPr indent="-311150" lvl="0" marL="457200" rtl="0" algn="l">
              <a:spcBef>
                <a:spcPts val="0"/>
              </a:spcBef>
              <a:spcAft>
                <a:spcPts val="0"/>
              </a:spcAft>
              <a:buSzPts val="1300"/>
              <a:buChar char="●"/>
            </a:pPr>
            <a:r>
              <a:rPr lang="en"/>
              <a:t>VGG16 Transfer Learning non-trainable</a:t>
            </a:r>
            <a:endParaRPr/>
          </a:p>
          <a:p>
            <a:pPr indent="-311150" lvl="0" marL="457200" rtl="0" algn="l">
              <a:spcBef>
                <a:spcPts val="0"/>
              </a:spcBef>
              <a:spcAft>
                <a:spcPts val="0"/>
              </a:spcAft>
              <a:buSzPts val="1300"/>
              <a:buChar char="●"/>
            </a:pPr>
            <a:r>
              <a:rPr lang="en"/>
              <a:t>VGG16 Transfer Learning trainable</a:t>
            </a:r>
            <a:endParaRPr/>
          </a:p>
          <a:p>
            <a:pPr indent="-311150" lvl="0" marL="457200" rtl="0" algn="l">
              <a:spcBef>
                <a:spcPts val="0"/>
              </a:spcBef>
              <a:spcAft>
                <a:spcPts val="0"/>
              </a:spcAft>
              <a:buSzPts val="1300"/>
              <a:buChar char="●"/>
            </a:pPr>
            <a:r>
              <a:rPr lang="en"/>
              <a:t>ResNetV2 Transfer Learning non-trainable</a:t>
            </a:r>
            <a:endParaRPr/>
          </a:p>
          <a:p>
            <a:pPr indent="-311150" lvl="0" marL="457200" rtl="0" algn="l">
              <a:spcBef>
                <a:spcPts val="0"/>
              </a:spcBef>
              <a:spcAft>
                <a:spcPts val="0"/>
              </a:spcAft>
              <a:buSzPts val="1300"/>
              <a:buChar char="●"/>
            </a:pPr>
            <a:r>
              <a:rPr lang="en"/>
              <a:t>ResNetV2 Transfer Learning trainable</a:t>
            </a:r>
            <a:endParaRPr/>
          </a:p>
          <a:p>
            <a:pPr indent="-311150" lvl="0" marL="457200" rtl="0" algn="l">
              <a:spcBef>
                <a:spcPts val="0"/>
              </a:spcBef>
              <a:spcAft>
                <a:spcPts val="0"/>
              </a:spcAft>
              <a:buSzPts val="1300"/>
              <a:buChar char="●"/>
            </a:pPr>
            <a:r>
              <a:rPr lang="en"/>
              <a:t>Efficient Net Transfer Learning non-trainable</a:t>
            </a:r>
            <a:endParaRPr/>
          </a:p>
          <a:p>
            <a:pPr indent="-311150" lvl="0" marL="457200" rtl="0" algn="l">
              <a:spcBef>
                <a:spcPts val="0"/>
              </a:spcBef>
              <a:spcAft>
                <a:spcPts val="0"/>
              </a:spcAft>
              <a:buSzPts val="1300"/>
              <a:buChar char="●"/>
            </a:pPr>
            <a:r>
              <a:rPr lang="en"/>
              <a:t>ResNet-like network</a:t>
            </a:r>
            <a:endParaRPr/>
          </a:p>
          <a:p>
            <a:pPr indent="0" lvl="0" marL="0" rtl="0" algn="l">
              <a:spcBef>
                <a:spcPts val="1200"/>
              </a:spcBef>
              <a:spcAft>
                <a:spcPts val="1200"/>
              </a:spcAft>
              <a:buNone/>
            </a:pPr>
            <a:r>
              <a:rPr lang="en"/>
              <a:t>Precision, Recall and F1-score are weighted averages across four classes</a:t>
            </a:r>
            <a:endParaRPr/>
          </a:p>
        </p:txBody>
      </p:sp>
      <p:pic>
        <p:nvPicPr>
          <p:cNvPr id="225" name="Google Shape;225;p26"/>
          <p:cNvPicPr preferRelativeResize="0"/>
          <p:nvPr/>
        </p:nvPicPr>
        <p:blipFill>
          <a:blip r:embed="rId3">
            <a:alphaModFix/>
          </a:blip>
          <a:stretch>
            <a:fillRect/>
          </a:stretch>
        </p:blipFill>
        <p:spPr>
          <a:xfrm>
            <a:off x="4561799" y="88800"/>
            <a:ext cx="4446300" cy="4934776"/>
          </a:xfrm>
          <a:prstGeom prst="rect">
            <a:avLst/>
          </a:prstGeom>
          <a:noFill/>
          <a:ln>
            <a:noFill/>
          </a:ln>
        </p:spPr>
      </p:pic>
      <p:sp>
        <p:nvSpPr>
          <p:cNvPr id="226" name="Google Shape;226;p26"/>
          <p:cNvSpPr/>
          <p:nvPr/>
        </p:nvSpPr>
        <p:spPr>
          <a:xfrm>
            <a:off x="8593225" y="197250"/>
            <a:ext cx="347100" cy="3071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302700" y="39550"/>
            <a:ext cx="6741600" cy="4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Development: Best Model Architecture</a:t>
            </a:r>
            <a:endParaRPr/>
          </a:p>
        </p:txBody>
      </p:sp>
      <p:pic>
        <p:nvPicPr>
          <p:cNvPr id="232" name="Google Shape;232;p27"/>
          <p:cNvPicPr preferRelativeResize="0"/>
          <p:nvPr/>
        </p:nvPicPr>
        <p:blipFill>
          <a:blip r:embed="rId3">
            <a:alphaModFix/>
          </a:blip>
          <a:stretch>
            <a:fillRect/>
          </a:stretch>
        </p:blipFill>
        <p:spPr>
          <a:xfrm>
            <a:off x="1401050" y="644000"/>
            <a:ext cx="3567375" cy="3376999"/>
          </a:xfrm>
          <a:prstGeom prst="rect">
            <a:avLst/>
          </a:prstGeom>
          <a:noFill/>
          <a:ln>
            <a:noFill/>
          </a:ln>
        </p:spPr>
      </p:pic>
      <p:sp>
        <p:nvSpPr>
          <p:cNvPr id="233" name="Google Shape;233;p27"/>
          <p:cNvSpPr/>
          <p:nvPr/>
        </p:nvSpPr>
        <p:spPr>
          <a:xfrm>
            <a:off x="5526750" y="1132963"/>
            <a:ext cx="1159800" cy="1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2D Conv, 32, ReLU</a:t>
            </a:r>
            <a:endParaRPr sz="900">
              <a:latin typeface="Lato"/>
              <a:ea typeface="Lato"/>
              <a:cs typeface="Lato"/>
              <a:sym typeface="Lato"/>
            </a:endParaRPr>
          </a:p>
        </p:txBody>
      </p:sp>
      <p:cxnSp>
        <p:nvCxnSpPr>
          <p:cNvPr id="234" name="Google Shape;234;p27"/>
          <p:cNvCxnSpPr>
            <a:stCxn id="233" idx="2"/>
            <a:endCxn id="235" idx="0"/>
          </p:cNvCxnSpPr>
          <p:nvPr/>
        </p:nvCxnSpPr>
        <p:spPr>
          <a:xfrm>
            <a:off x="6106650" y="1263463"/>
            <a:ext cx="2400" cy="124200"/>
          </a:xfrm>
          <a:prstGeom prst="straightConnector1">
            <a:avLst/>
          </a:prstGeom>
          <a:noFill/>
          <a:ln cap="flat" cmpd="sng" w="9525">
            <a:solidFill>
              <a:schemeClr val="dk2"/>
            </a:solidFill>
            <a:prstDash val="solid"/>
            <a:round/>
            <a:headEnd len="med" w="med" type="none"/>
            <a:tailEnd len="med" w="med" type="triangle"/>
          </a:ln>
        </p:spPr>
      </p:cxnSp>
      <p:cxnSp>
        <p:nvCxnSpPr>
          <p:cNvPr id="236" name="Google Shape;236;p27"/>
          <p:cNvCxnSpPr>
            <a:stCxn id="235" idx="2"/>
            <a:endCxn id="237" idx="0"/>
          </p:cNvCxnSpPr>
          <p:nvPr/>
        </p:nvCxnSpPr>
        <p:spPr>
          <a:xfrm flipH="1">
            <a:off x="6106650" y="1518050"/>
            <a:ext cx="2400" cy="124200"/>
          </a:xfrm>
          <a:prstGeom prst="straightConnector1">
            <a:avLst/>
          </a:prstGeom>
          <a:noFill/>
          <a:ln cap="flat" cmpd="sng" w="9525">
            <a:solidFill>
              <a:schemeClr val="dk2"/>
            </a:solidFill>
            <a:prstDash val="solid"/>
            <a:round/>
            <a:headEnd len="med" w="med" type="none"/>
            <a:tailEnd len="med" w="med" type="triangle"/>
          </a:ln>
        </p:spPr>
      </p:cxnSp>
      <p:sp>
        <p:nvSpPr>
          <p:cNvPr id="238" name="Google Shape;238;p27"/>
          <p:cNvSpPr/>
          <p:nvPr/>
        </p:nvSpPr>
        <p:spPr>
          <a:xfrm>
            <a:off x="6039150" y="854125"/>
            <a:ext cx="139800" cy="13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39" name="Google Shape;239;p27"/>
          <p:cNvCxnSpPr>
            <a:stCxn id="238" idx="4"/>
            <a:endCxn id="233" idx="0"/>
          </p:cNvCxnSpPr>
          <p:nvPr/>
        </p:nvCxnSpPr>
        <p:spPr>
          <a:xfrm flipH="1">
            <a:off x="6106650" y="984625"/>
            <a:ext cx="2400" cy="148200"/>
          </a:xfrm>
          <a:prstGeom prst="straightConnector1">
            <a:avLst/>
          </a:prstGeom>
          <a:noFill/>
          <a:ln cap="flat" cmpd="sng" w="9525">
            <a:solidFill>
              <a:schemeClr val="dk2"/>
            </a:solidFill>
            <a:prstDash val="solid"/>
            <a:round/>
            <a:headEnd len="med" w="med" type="none"/>
            <a:tailEnd len="med" w="med" type="triangle"/>
          </a:ln>
        </p:spPr>
      </p:cxnSp>
      <p:cxnSp>
        <p:nvCxnSpPr>
          <p:cNvPr id="240" name="Google Shape;240;p27"/>
          <p:cNvCxnSpPr>
            <a:stCxn id="238" idx="6"/>
          </p:cNvCxnSpPr>
          <p:nvPr/>
        </p:nvCxnSpPr>
        <p:spPr>
          <a:xfrm>
            <a:off x="6178950" y="919375"/>
            <a:ext cx="831300" cy="957000"/>
          </a:xfrm>
          <a:prstGeom prst="bentConnector2">
            <a:avLst/>
          </a:prstGeom>
          <a:noFill/>
          <a:ln cap="flat" cmpd="sng" w="9525">
            <a:solidFill>
              <a:schemeClr val="dk2"/>
            </a:solidFill>
            <a:prstDash val="solid"/>
            <a:round/>
            <a:headEnd len="med" w="med" type="none"/>
            <a:tailEnd len="med" w="med" type="none"/>
          </a:ln>
        </p:spPr>
      </p:cxnSp>
      <p:sp>
        <p:nvSpPr>
          <p:cNvPr id="241" name="Google Shape;241;p27"/>
          <p:cNvSpPr/>
          <p:nvPr/>
        </p:nvSpPr>
        <p:spPr>
          <a:xfrm>
            <a:off x="6039150" y="1876400"/>
            <a:ext cx="139800" cy="13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p:txBody>
      </p:sp>
      <p:cxnSp>
        <p:nvCxnSpPr>
          <p:cNvPr id="242" name="Google Shape;242;p27"/>
          <p:cNvCxnSpPr>
            <a:stCxn id="243" idx="1"/>
            <a:endCxn id="241" idx="6"/>
          </p:cNvCxnSpPr>
          <p:nvPr/>
        </p:nvCxnSpPr>
        <p:spPr>
          <a:xfrm rot="10800000">
            <a:off x="6178975" y="1941638"/>
            <a:ext cx="417300" cy="0"/>
          </a:xfrm>
          <a:prstGeom prst="straightConnector1">
            <a:avLst/>
          </a:prstGeom>
          <a:noFill/>
          <a:ln cap="flat" cmpd="sng" w="9525">
            <a:solidFill>
              <a:schemeClr val="dk2"/>
            </a:solidFill>
            <a:prstDash val="solid"/>
            <a:round/>
            <a:headEnd len="med" w="med" type="none"/>
            <a:tailEnd len="med" w="med" type="triangle"/>
          </a:ln>
        </p:spPr>
      </p:cxnSp>
      <p:cxnSp>
        <p:nvCxnSpPr>
          <p:cNvPr id="244" name="Google Shape;244;p27"/>
          <p:cNvCxnSpPr>
            <a:stCxn id="237" idx="2"/>
            <a:endCxn id="241" idx="0"/>
          </p:cNvCxnSpPr>
          <p:nvPr/>
        </p:nvCxnSpPr>
        <p:spPr>
          <a:xfrm>
            <a:off x="6106650" y="1772613"/>
            <a:ext cx="2400" cy="103800"/>
          </a:xfrm>
          <a:prstGeom prst="straightConnector1">
            <a:avLst/>
          </a:prstGeom>
          <a:noFill/>
          <a:ln cap="flat" cmpd="sng" w="9525">
            <a:solidFill>
              <a:schemeClr val="dk2"/>
            </a:solidFill>
            <a:prstDash val="solid"/>
            <a:round/>
            <a:headEnd len="med" w="med" type="none"/>
            <a:tailEnd len="med" w="med" type="triangle"/>
          </a:ln>
        </p:spPr>
      </p:cxnSp>
      <p:sp>
        <p:nvSpPr>
          <p:cNvPr id="237" name="Google Shape;237;p27"/>
          <p:cNvSpPr/>
          <p:nvPr/>
        </p:nvSpPr>
        <p:spPr>
          <a:xfrm>
            <a:off x="5692800" y="1642113"/>
            <a:ext cx="827700" cy="1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MaxPooling</a:t>
            </a:r>
            <a:endParaRPr sz="900">
              <a:latin typeface="Lato"/>
              <a:ea typeface="Lato"/>
              <a:cs typeface="Lato"/>
              <a:sym typeface="Lato"/>
            </a:endParaRPr>
          </a:p>
        </p:txBody>
      </p:sp>
      <p:sp>
        <p:nvSpPr>
          <p:cNvPr id="243" name="Google Shape;243;p27"/>
          <p:cNvSpPr/>
          <p:nvPr/>
        </p:nvSpPr>
        <p:spPr>
          <a:xfrm>
            <a:off x="6596275" y="1876388"/>
            <a:ext cx="827700" cy="1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2D Conv, 1</a:t>
            </a:r>
            <a:endParaRPr sz="900">
              <a:latin typeface="Lato"/>
              <a:ea typeface="Lato"/>
              <a:cs typeface="Lato"/>
              <a:sym typeface="Lato"/>
            </a:endParaRPr>
          </a:p>
        </p:txBody>
      </p:sp>
      <p:sp>
        <p:nvSpPr>
          <p:cNvPr id="235" name="Google Shape;235;p27"/>
          <p:cNvSpPr/>
          <p:nvPr/>
        </p:nvSpPr>
        <p:spPr>
          <a:xfrm>
            <a:off x="5529150" y="1387550"/>
            <a:ext cx="1159800" cy="1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2D Conv, 32, ReLU</a:t>
            </a:r>
            <a:endParaRPr sz="900">
              <a:latin typeface="Lato"/>
              <a:ea typeface="Lato"/>
              <a:cs typeface="Lato"/>
              <a:sym typeface="Lato"/>
            </a:endParaRPr>
          </a:p>
        </p:txBody>
      </p:sp>
      <p:sp>
        <p:nvSpPr>
          <p:cNvPr id="245" name="Google Shape;245;p27"/>
          <p:cNvSpPr/>
          <p:nvPr/>
        </p:nvSpPr>
        <p:spPr>
          <a:xfrm>
            <a:off x="5526750" y="2352163"/>
            <a:ext cx="1159800" cy="1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2D Conv, 64, ReLU</a:t>
            </a:r>
            <a:endParaRPr sz="900">
              <a:latin typeface="Lato"/>
              <a:ea typeface="Lato"/>
              <a:cs typeface="Lato"/>
              <a:sym typeface="Lato"/>
            </a:endParaRPr>
          </a:p>
        </p:txBody>
      </p:sp>
      <p:cxnSp>
        <p:nvCxnSpPr>
          <p:cNvPr id="246" name="Google Shape;246;p27"/>
          <p:cNvCxnSpPr>
            <a:stCxn id="245" idx="2"/>
            <a:endCxn id="247" idx="0"/>
          </p:cNvCxnSpPr>
          <p:nvPr/>
        </p:nvCxnSpPr>
        <p:spPr>
          <a:xfrm>
            <a:off x="6106650" y="2482663"/>
            <a:ext cx="2400" cy="124200"/>
          </a:xfrm>
          <a:prstGeom prst="straightConnector1">
            <a:avLst/>
          </a:prstGeom>
          <a:noFill/>
          <a:ln cap="flat" cmpd="sng" w="9525">
            <a:solidFill>
              <a:schemeClr val="dk2"/>
            </a:solidFill>
            <a:prstDash val="solid"/>
            <a:round/>
            <a:headEnd len="med" w="med" type="none"/>
            <a:tailEnd len="med" w="med" type="triangle"/>
          </a:ln>
        </p:spPr>
      </p:cxnSp>
      <p:cxnSp>
        <p:nvCxnSpPr>
          <p:cNvPr id="248" name="Google Shape;248;p27"/>
          <p:cNvCxnSpPr>
            <a:stCxn id="247" idx="2"/>
            <a:endCxn id="249" idx="0"/>
          </p:cNvCxnSpPr>
          <p:nvPr/>
        </p:nvCxnSpPr>
        <p:spPr>
          <a:xfrm flipH="1">
            <a:off x="6106650" y="2737250"/>
            <a:ext cx="2400" cy="124200"/>
          </a:xfrm>
          <a:prstGeom prst="straightConnector1">
            <a:avLst/>
          </a:prstGeom>
          <a:noFill/>
          <a:ln cap="flat" cmpd="sng" w="9525">
            <a:solidFill>
              <a:schemeClr val="dk2"/>
            </a:solidFill>
            <a:prstDash val="solid"/>
            <a:round/>
            <a:headEnd len="med" w="med" type="none"/>
            <a:tailEnd len="med" w="med" type="triangle"/>
          </a:ln>
        </p:spPr>
      </p:cxnSp>
      <p:sp>
        <p:nvSpPr>
          <p:cNvPr id="250" name="Google Shape;250;p27"/>
          <p:cNvSpPr/>
          <p:nvPr/>
        </p:nvSpPr>
        <p:spPr>
          <a:xfrm>
            <a:off x="6039150" y="1997125"/>
            <a:ext cx="139800" cy="13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51" name="Google Shape;251;p27"/>
          <p:cNvCxnSpPr>
            <a:stCxn id="250" idx="4"/>
            <a:endCxn id="245" idx="0"/>
          </p:cNvCxnSpPr>
          <p:nvPr/>
        </p:nvCxnSpPr>
        <p:spPr>
          <a:xfrm flipH="1">
            <a:off x="6106650" y="2127625"/>
            <a:ext cx="2400" cy="224400"/>
          </a:xfrm>
          <a:prstGeom prst="straightConnector1">
            <a:avLst/>
          </a:prstGeom>
          <a:noFill/>
          <a:ln cap="flat" cmpd="sng" w="9525">
            <a:solidFill>
              <a:schemeClr val="dk2"/>
            </a:solidFill>
            <a:prstDash val="solid"/>
            <a:round/>
            <a:headEnd len="med" w="med" type="none"/>
            <a:tailEnd len="med" w="med" type="triangle"/>
          </a:ln>
        </p:spPr>
      </p:cxnSp>
      <p:cxnSp>
        <p:nvCxnSpPr>
          <p:cNvPr id="252" name="Google Shape;252;p27"/>
          <p:cNvCxnSpPr>
            <a:stCxn id="250" idx="6"/>
            <a:endCxn id="253" idx="0"/>
          </p:cNvCxnSpPr>
          <p:nvPr/>
        </p:nvCxnSpPr>
        <p:spPr>
          <a:xfrm>
            <a:off x="6178950" y="2062375"/>
            <a:ext cx="831300" cy="1033200"/>
          </a:xfrm>
          <a:prstGeom prst="bentConnector2">
            <a:avLst/>
          </a:prstGeom>
          <a:noFill/>
          <a:ln cap="flat" cmpd="sng" w="9525">
            <a:solidFill>
              <a:schemeClr val="dk2"/>
            </a:solidFill>
            <a:prstDash val="solid"/>
            <a:round/>
            <a:headEnd len="med" w="med" type="none"/>
            <a:tailEnd len="med" w="med" type="none"/>
          </a:ln>
        </p:spPr>
      </p:cxnSp>
      <p:sp>
        <p:nvSpPr>
          <p:cNvPr id="254" name="Google Shape;254;p27"/>
          <p:cNvSpPr/>
          <p:nvPr/>
        </p:nvSpPr>
        <p:spPr>
          <a:xfrm>
            <a:off x="6039150" y="3095600"/>
            <a:ext cx="139800" cy="13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p:txBody>
      </p:sp>
      <p:cxnSp>
        <p:nvCxnSpPr>
          <p:cNvPr id="255" name="Google Shape;255;p27"/>
          <p:cNvCxnSpPr>
            <a:stCxn id="253" idx="1"/>
            <a:endCxn id="254" idx="6"/>
          </p:cNvCxnSpPr>
          <p:nvPr/>
        </p:nvCxnSpPr>
        <p:spPr>
          <a:xfrm rot="10800000">
            <a:off x="6178975" y="3160838"/>
            <a:ext cx="417300" cy="0"/>
          </a:xfrm>
          <a:prstGeom prst="straightConnector1">
            <a:avLst/>
          </a:prstGeom>
          <a:noFill/>
          <a:ln cap="flat" cmpd="sng" w="9525">
            <a:solidFill>
              <a:schemeClr val="dk2"/>
            </a:solidFill>
            <a:prstDash val="solid"/>
            <a:round/>
            <a:headEnd len="med" w="med" type="none"/>
            <a:tailEnd len="med" w="med" type="triangle"/>
          </a:ln>
        </p:spPr>
      </p:cxnSp>
      <p:cxnSp>
        <p:nvCxnSpPr>
          <p:cNvPr id="256" name="Google Shape;256;p27"/>
          <p:cNvCxnSpPr>
            <a:stCxn id="249" idx="2"/>
            <a:endCxn id="254" idx="0"/>
          </p:cNvCxnSpPr>
          <p:nvPr/>
        </p:nvCxnSpPr>
        <p:spPr>
          <a:xfrm>
            <a:off x="6106650" y="2991813"/>
            <a:ext cx="2400" cy="103800"/>
          </a:xfrm>
          <a:prstGeom prst="straightConnector1">
            <a:avLst/>
          </a:prstGeom>
          <a:noFill/>
          <a:ln cap="flat" cmpd="sng" w="9525">
            <a:solidFill>
              <a:schemeClr val="dk2"/>
            </a:solidFill>
            <a:prstDash val="solid"/>
            <a:round/>
            <a:headEnd len="med" w="med" type="none"/>
            <a:tailEnd len="med" w="med" type="triangle"/>
          </a:ln>
        </p:spPr>
      </p:cxnSp>
      <p:sp>
        <p:nvSpPr>
          <p:cNvPr id="249" name="Google Shape;249;p27"/>
          <p:cNvSpPr/>
          <p:nvPr/>
        </p:nvSpPr>
        <p:spPr>
          <a:xfrm>
            <a:off x="5692800" y="2861313"/>
            <a:ext cx="827700" cy="1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2D </a:t>
            </a:r>
            <a:r>
              <a:rPr lang="en" sz="900">
                <a:latin typeface="Lato"/>
                <a:ea typeface="Lato"/>
                <a:cs typeface="Lato"/>
                <a:sym typeface="Lato"/>
              </a:rPr>
              <a:t>MaxPooling,</a:t>
            </a:r>
            <a:r>
              <a:rPr lang="en" sz="900">
                <a:latin typeface="Lato"/>
                <a:ea typeface="Lato"/>
                <a:cs typeface="Lato"/>
                <a:sym typeface="Lato"/>
              </a:rPr>
              <a:t> 64</a:t>
            </a:r>
            <a:endParaRPr sz="900">
              <a:latin typeface="Lato"/>
              <a:ea typeface="Lato"/>
              <a:cs typeface="Lato"/>
              <a:sym typeface="Lato"/>
            </a:endParaRPr>
          </a:p>
        </p:txBody>
      </p:sp>
      <p:sp>
        <p:nvSpPr>
          <p:cNvPr id="253" name="Google Shape;253;p27"/>
          <p:cNvSpPr/>
          <p:nvPr/>
        </p:nvSpPr>
        <p:spPr>
          <a:xfrm>
            <a:off x="6596275" y="3095588"/>
            <a:ext cx="827700" cy="1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2D Conv, 1</a:t>
            </a:r>
            <a:endParaRPr sz="900">
              <a:latin typeface="Lato"/>
              <a:ea typeface="Lato"/>
              <a:cs typeface="Lato"/>
              <a:sym typeface="Lato"/>
            </a:endParaRPr>
          </a:p>
        </p:txBody>
      </p:sp>
      <p:sp>
        <p:nvSpPr>
          <p:cNvPr id="247" name="Google Shape;247;p27"/>
          <p:cNvSpPr/>
          <p:nvPr/>
        </p:nvSpPr>
        <p:spPr>
          <a:xfrm>
            <a:off x="5529150" y="2606750"/>
            <a:ext cx="1159800" cy="1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2D Conv, 64, ReLU</a:t>
            </a:r>
            <a:endParaRPr sz="900">
              <a:latin typeface="Lato"/>
              <a:ea typeface="Lato"/>
              <a:cs typeface="Lato"/>
              <a:sym typeface="Lato"/>
            </a:endParaRPr>
          </a:p>
        </p:txBody>
      </p:sp>
      <p:sp>
        <p:nvSpPr>
          <p:cNvPr id="257" name="Google Shape;257;p27"/>
          <p:cNvSpPr/>
          <p:nvPr/>
        </p:nvSpPr>
        <p:spPr>
          <a:xfrm>
            <a:off x="5488200" y="3483038"/>
            <a:ext cx="1234500" cy="1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2D Conv, 128, ReLU</a:t>
            </a:r>
            <a:endParaRPr sz="900">
              <a:latin typeface="Lato"/>
              <a:ea typeface="Lato"/>
              <a:cs typeface="Lato"/>
              <a:sym typeface="Lato"/>
            </a:endParaRPr>
          </a:p>
        </p:txBody>
      </p:sp>
      <p:cxnSp>
        <p:nvCxnSpPr>
          <p:cNvPr id="258" name="Google Shape;258;p27"/>
          <p:cNvCxnSpPr>
            <a:stCxn id="257" idx="2"/>
            <a:endCxn id="259" idx="0"/>
          </p:cNvCxnSpPr>
          <p:nvPr/>
        </p:nvCxnSpPr>
        <p:spPr>
          <a:xfrm>
            <a:off x="6105450" y="3613538"/>
            <a:ext cx="2400" cy="124200"/>
          </a:xfrm>
          <a:prstGeom prst="straightConnector1">
            <a:avLst/>
          </a:prstGeom>
          <a:noFill/>
          <a:ln cap="flat" cmpd="sng" w="9525">
            <a:solidFill>
              <a:schemeClr val="dk2"/>
            </a:solidFill>
            <a:prstDash val="solid"/>
            <a:round/>
            <a:headEnd len="med" w="med" type="none"/>
            <a:tailEnd len="med" w="med" type="triangle"/>
          </a:ln>
        </p:spPr>
      </p:cxnSp>
      <p:cxnSp>
        <p:nvCxnSpPr>
          <p:cNvPr id="260" name="Google Shape;260;p27"/>
          <p:cNvCxnSpPr>
            <a:stCxn id="259" idx="2"/>
            <a:endCxn id="261" idx="0"/>
          </p:cNvCxnSpPr>
          <p:nvPr/>
        </p:nvCxnSpPr>
        <p:spPr>
          <a:xfrm>
            <a:off x="6107850" y="3868113"/>
            <a:ext cx="1200" cy="141900"/>
          </a:xfrm>
          <a:prstGeom prst="straightConnector1">
            <a:avLst/>
          </a:prstGeom>
          <a:noFill/>
          <a:ln cap="flat" cmpd="sng" w="9525">
            <a:solidFill>
              <a:schemeClr val="dk2"/>
            </a:solidFill>
            <a:prstDash val="solid"/>
            <a:round/>
            <a:headEnd len="med" w="med" type="none"/>
            <a:tailEnd len="med" w="med" type="triangle"/>
          </a:ln>
        </p:spPr>
      </p:cxnSp>
      <p:sp>
        <p:nvSpPr>
          <p:cNvPr id="262" name="Google Shape;262;p27"/>
          <p:cNvSpPr/>
          <p:nvPr/>
        </p:nvSpPr>
        <p:spPr>
          <a:xfrm>
            <a:off x="6039150" y="3216325"/>
            <a:ext cx="139800" cy="13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63" name="Google Shape;263;p27"/>
          <p:cNvCxnSpPr>
            <a:stCxn id="262" idx="4"/>
            <a:endCxn id="257" idx="0"/>
          </p:cNvCxnSpPr>
          <p:nvPr/>
        </p:nvCxnSpPr>
        <p:spPr>
          <a:xfrm flipH="1">
            <a:off x="6105450" y="3346825"/>
            <a:ext cx="3600" cy="136200"/>
          </a:xfrm>
          <a:prstGeom prst="straightConnector1">
            <a:avLst/>
          </a:prstGeom>
          <a:noFill/>
          <a:ln cap="flat" cmpd="sng" w="9525">
            <a:solidFill>
              <a:schemeClr val="dk2"/>
            </a:solidFill>
            <a:prstDash val="solid"/>
            <a:round/>
            <a:headEnd len="med" w="med" type="none"/>
            <a:tailEnd len="med" w="med" type="triangle"/>
          </a:ln>
        </p:spPr>
      </p:cxnSp>
      <p:cxnSp>
        <p:nvCxnSpPr>
          <p:cNvPr id="264" name="Google Shape;264;p27"/>
          <p:cNvCxnSpPr>
            <a:stCxn id="262" idx="6"/>
            <a:endCxn id="265" idx="0"/>
          </p:cNvCxnSpPr>
          <p:nvPr/>
        </p:nvCxnSpPr>
        <p:spPr>
          <a:xfrm>
            <a:off x="6178950" y="3281575"/>
            <a:ext cx="831300" cy="728400"/>
          </a:xfrm>
          <a:prstGeom prst="bentConnector2">
            <a:avLst/>
          </a:prstGeom>
          <a:noFill/>
          <a:ln cap="flat" cmpd="sng" w="9525">
            <a:solidFill>
              <a:schemeClr val="dk2"/>
            </a:solidFill>
            <a:prstDash val="solid"/>
            <a:round/>
            <a:headEnd len="med" w="med" type="none"/>
            <a:tailEnd len="med" w="med" type="none"/>
          </a:ln>
        </p:spPr>
      </p:cxnSp>
      <p:sp>
        <p:nvSpPr>
          <p:cNvPr id="261" name="Google Shape;261;p27"/>
          <p:cNvSpPr/>
          <p:nvPr/>
        </p:nvSpPr>
        <p:spPr>
          <a:xfrm>
            <a:off x="6039150" y="4010000"/>
            <a:ext cx="139800" cy="13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p:txBody>
      </p:sp>
      <p:cxnSp>
        <p:nvCxnSpPr>
          <p:cNvPr id="266" name="Google Shape;266;p27"/>
          <p:cNvCxnSpPr>
            <a:stCxn id="265" idx="1"/>
            <a:endCxn id="261" idx="6"/>
          </p:cNvCxnSpPr>
          <p:nvPr/>
        </p:nvCxnSpPr>
        <p:spPr>
          <a:xfrm rot="10800000">
            <a:off x="6178975" y="4075238"/>
            <a:ext cx="417300" cy="0"/>
          </a:xfrm>
          <a:prstGeom prst="straightConnector1">
            <a:avLst/>
          </a:prstGeom>
          <a:noFill/>
          <a:ln cap="flat" cmpd="sng" w="9525">
            <a:solidFill>
              <a:schemeClr val="dk2"/>
            </a:solidFill>
            <a:prstDash val="solid"/>
            <a:round/>
            <a:headEnd len="med" w="med" type="none"/>
            <a:tailEnd len="med" w="med" type="triangle"/>
          </a:ln>
        </p:spPr>
      </p:cxnSp>
      <p:sp>
        <p:nvSpPr>
          <p:cNvPr id="265" name="Google Shape;265;p27"/>
          <p:cNvSpPr/>
          <p:nvPr/>
        </p:nvSpPr>
        <p:spPr>
          <a:xfrm>
            <a:off x="6596275" y="4009988"/>
            <a:ext cx="827700" cy="1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2D Conv, 1</a:t>
            </a:r>
            <a:endParaRPr sz="900">
              <a:latin typeface="Lato"/>
              <a:ea typeface="Lato"/>
              <a:cs typeface="Lato"/>
              <a:sym typeface="Lato"/>
            </a:endParaRPr>
          </a:p>
        </p:txBody>
      </p:sp>
      <p:sp>
        <p:nvSpPr>
          <p:cNvPr id="259" name="Google Shape;259;p27"/>
          <p:cNvSpPr/>
          <p:nvPr/>
        </p:nvSpPr>
        <p:spPr>
          <a:xfrm>
            <a:off x="5490600" y="3737613"/>
            <a:ext cx="1234500" cy="1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2D Conv, 128, ReLU</a:t>
            </a:r>
            <a:endParaRPr sz="900">
              <a:latin typeface="Lato"/>
              <a:ea typeface="Lato"/>
              <a:cs typeface="Lato"/>
              <a:sym typeface="Lato"/>
            </a:endParaRPr>
          </a:p>
        </p:txBody>
      </p:sp>
      <p:sp>
        <p:nvSpPr>
          <p:cNvPr id="267" name="Google Shape;267;p27"/>
          <p:cNvSpPr/>
          <p:nvPr/>
        </p:nvSpPr>
        <p:spPr>
          <a:xfrm>
            <a:off x="5467050" y="4281525"/>
            <a:ext cx="1276800" cy="1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Global Average 2D</a:t>
            </a:r>
            <a:endParaRPr sz="900">
              <a:latin typeface="Lato"/>
              <a:ea typeface="Lato"/>
              <a:cs typeface="Lato"/>
              <a:sym typeface="Lato"/>
            </a:endParaRPr>
          </a:p>
        </p:txBody>
      </p:sp>
      <p:sp>
        <p:nvSpPr>
          <p:cNvPr id="268" name="Google Shape;268;p27"/>
          <p:cNvSpPr/>
          <p:nvPr/>
        </p:nvSpPr>
        <p:spPr>
          <a:xfrm>
            <a:off x="5467050" y="4502500"/>
            <a:ext cx="1276800" cy="1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Dense</a:t>
            </a:r>
            <a:r>
              <a:rPr lang="en" sz="900">
                <a:latin typeface="Lato"/>
                <a:ea typeface="Lato"/>
                <a:cs typeface="Lato"/>
                <a:sym typeface="Lato"/>
              </a:rPr>
              <a:t>, 4, SoftMax</a:t>
            </a:r>
            <a:endParaRPr sz="900">
              <a:latin typeface="Lato"/>
              <a:ea typeface="Lato"/>
              <a:cs typeface="Lato"/>
              <a:sym typeface="Lato"/>
            </a:endParaRPr>
          </a:p>
        </p:txBody>
      </p:sp>
      <p:cxnSp>
        <p:nvCxnSpPr>
          <p:cNvPr id="269" name="Google Shape;269;p27"/>
          <p:cNvCxnSpPr>
            <a:stCxn id="261" idx="4"/>
            <a:endCxn id="267" idx="0"/>
          </p:cNvCxnSpPr>
          <p:nvPr/>
        </p:nvCxnSpPr>
        <p:spPr>
          <a:xfrm flipH="1">
            <a:off x="6105450" y="4140500"/>
            <a:ext cx="3600" cy="141000"/>
          </a:xfrm>
          <a:prstGeom prst="straightConnector1">
            <a:avLst/>
          </a:prstGeom>
          <a:noFill/>
          <a:ln cap="flat" cmpd="sng" w="9525">
            <a:solidFill>
              <a:schemeClr val="dk2"/>
            </a:solidFill>
            <a:prstDash val="solid"/>
            <a:round/>
            <a:headEnd len="med" w="med" type="none"/>
            <a:tailEnd len="med" w="med" type="triangle"/>
          </a:ln>
        </p:spPr>
      </p:cxnSp>
      <p:cxnSp>
        <p:nvCxnSpPr>
          <p:cNvPr id="270" name="Google Shape;270;p27"/>
          <p:cNvCxnSpPr>
            <a:stCxn id="267" idx="2"/>
            <a:endCxn id="268" idx="0"/>
          </p:cNvCxnSpPr>
          <p:nvPr/>
        </p:nvCxnSpPr>
        <p:spPr>
          <a:xfrm>
            <a:off x="6105450" y="4412025"/>
            <a:ext cx="0" cy="90600"/>
          </a:xfrm>
          <a:prstGeom prst="straightConnector1">
            <a:avLst/>
          </a:prstGeom>
          <a:noFill/>
          <a:ln cap="flat" cmpd="sng" w="9525">
            <a:solidFill>
              <a:schemeClr val="dk2"/>
            </a:solidFill>
            <a:prstDash val="solid"/>
            <a:round/>
            <a:headEnd len="med" w="med" type="none"/>
            <a:tailEnd len="med" w="med" type="triangle"/>
          </a:ln>
        </p:spPr>
      </p:cxnSp>
      <p:sp>
        <p:nvSpPr>
          <p:cNvPr id="271" name="Google Shape;271;p27"/>
          <p:cNvSpPr/>
          <p:nvPr/>
        </p:nvSpPr>
        <p:spPr>
          <a:xfrm>
            <a:off x="5767350" y="618725"/>
            <a:ext cx="683400" cy="1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Input</a:t>
            </a:r>
            <a:endParaRPr sz="900">
              <a:latin typeface="Lato"/>
              <a:ea typeface="Lato"/>
              <a:cs typeface="Lato"/>
              <a:sym typeface="Lato"/>
            </a:endParaRPr>
          </a:p>
        </p:txBody>
      </p:sp>
      <p:cxnSp>
        <p:nvCxnSpPr>
          <p:cNvPr id="272" name="Google Shape;272;p27"/>
          <p:cNvCxnSpPr>
            <a:stCxn id="271" idx="2"/>
            <a:endCxn id="238" idx="0"/>
          </p:cNvCxnSpPr>
          <p:nvPr/>
        </p:nvCxnSpPr>
        <p:spPr>
          <a:xfrm>
            <a:off x="6109050" y="749225"/>
            <a:ext cx="0" cy="105000"/>
          </a:xfrm>
          <a:prstGeom prst="straightConnector1">
            <a:avLst/>
          </a:prstGeom>
          <a:noFill/>
          <a:ln cap="flat" cmpd="sng" w="9525">
            <a:solidFill>
              <a:schemeClr val="dk2"/>
            </a:solidFill>
            <a:prstDash val="solid"/>
            <a:round/>
            <a:headEnd len="med" w="med" type="none"/>
            <a:tailEnd len="med" w="med" type="triangle"/>
          </a:ln>
        </p:spPr>
      </p:cxnSp>
      <p:sp>
        <p:nvSpPr>
          <p:cNvPr id="273" name="Google Shape;273;p27"/>
          <p:cNvSpPr/>
          <p:nvPr/>
        </p:nvSpPr>
        <p:spPr>
          <a:xfrm>
            <a:off x="5763750" y="4774150"/>
            <a:ext cx="683400" cy="1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Output</a:t>
            </a:r>
            <a:endParaRPr sz="900">
              <a:latin typeface="Lato"/>
              <a:ea typeface="Lato"/>
              <a:cs typeface="Lato"/>
              <a:sym typeface="Lato"/>
            </a:endParaRPr>
          </a:p>
        </p:txBody>
      </p:sp>
      <p:cxnSp>
        <p:nvCxnSpPr>
          <p:cNvPr id="274" name="Google Shape;274;p27"/>
          <p:cNvCxnSpPr>
            <a:stCxn id="268" idx="2"/>
            <a:endCxn id="273" idx="0"/>
          </p:cNvCxnSpPr>
          <p:nvPr/>
        </p:nvCxnSpPr>
        <p:spPr>
          <a:xfrm>
            <a:off x="6105450" y="4633000"/>
            <a:ext cx="0" cy="141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8"/>
          <p:cNvSpPr txBox="1"/>
          <p:nvPr>
            <p:ph idx="1" type="body"/>
          </p:nvPr>
        </p:nvSpPr>
        <p:spPr>
          <a:xfrm>
            <a:off x="2919413" y="502125"/>
            <a:ext cx="6058200" cy="282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Best Model</a:t>
            </a:r>
            <a:endParaRPr sz="1500"/>
          </a:p>
          <a:p>
            <a:pPr indent="0" lvl="0" marL="0" rtl="0" algn="l">
              <a:spcBef>
                <a:spcPts val="1200"/>
              </a:spcBef>
              <a:spcAft>
                <a:spcPts val="0"/>
              </a:spcAft>
              <a:buNone/>
            </a:pPr>
            <a:r>
              <a:rPr lang="en"/>
              <a:t>The best model, which was possible to find is ResNet-like model trained on RGB images.</a:t>
            </a:r>
            <a:endParaRPr/>
          </a:p>
          <a:p>
            <a:pPr indent="0" lvl="0" marL="0" rtl="0" algn="l">
              <a:spcBef>
                <a:spcPts val="1200"/>
              </a:spcBef>
              <a:spcAft>
                <a:spcPts val="0"/>
              </a:spcAft>
              <a:buNone/>
            </a:pPr>
            <a:r>
              <a:rPr lang="en"/>
              <a:t>Model size is 298,084 params, which can be consider small model. Size of the mode is only 1.14 Mb.</a:t>
            </a:r>
            <a:endParaRPr/>
          </a:p>
          <a:p>
            <a:pPr indent="0" lvl="0" marL="457200" rtl="0" algn="l">
              <a:spcBef>
                <a:spcPts val="1200"/>
              </a:spcBef>
              <a:spcAft>
                <a:spcPts val="1200"/>
              </a:spcAft>
              <a:buNone/>
            </a:pPr>
            <a:r>
              <a:t/>
            </a:r>
            <a:endParaRPr/>
          </a:p>
        </p:txBody>
      </p:sp>
      <p:pic>
        <p:nvPicPr>
          <p:cNvPr id="280" name="Google Shape;280;p28"/>
          <p:cNvPicPr preferRelativeResize="0"/>
          <p:nvPr/>
        </p:nvPicPr>
        <p:blipFill>
          <a:blip r:embed="rId3">
            <a:alphaModFix/>
          </a:blip>
          <a:stretch>
            <a:fillRect/>
          </a:stretch>
        </p:blipFill>
        <p:spPr>
          <a:xfrm>
            <a:off x="109575" y="2898812"/>
            <a:ext cx="2709875" cy="2001402"/>
          </a:xfrm>
          <a:prstGeom prst="rect">
            <a:avLst/>
          </a:prstGeom>
          <a:noFill/>
          <a:ln>
            <a:noFill/>
          </a:ln>
        </p:spPr>
      </p:pic>
      <p:pic>
        <p:nvPicPr>
          <p:cNvPr id="281" name="Google Shape;281;p28"/>
          <p:cNvPicPr preferRelativeResize="0"/>
          <p:nvPr/>
        </p:nvPicPr>
        <p:blipFill>
          <a:blip r:embed="rId4">
            <a:alphaModFix/>
          </a:blip>
          <a:stretch>
            <a:fillRect/>
          </a:stretch>
        </p:blipFill>
        <p:spPr>
          <a:xfrm>
            <a:off x="109569" y="692082"/>
            <a:ext cx="2709875" cy="2023575"/>
          </a:xfrm>
          <a:prstGeom prst="rect">
            <a:avLst/>
          </a:prstGeom>
          <a:noFill/>
          <a:ln>
            <a:noFill/>
          </a:ln>
        </p:spPr>
      </p:pic>
      <p:cxnSp>
        <p:nvCxnSpPr>
          <p:cNvPr id="282" name="Google Shape;282;p28"/>
          <p:cNvCxnSpPr/>
          <p:nvPr/>
        </p:nvCxnSpPr>
        <p:spPr>
          <a:xfrm rot="10800000">
            <a:off x="2228200" y="685075"/>
            <a:ext cx="0" cy="1931400"/>
          </a:xfrm>
          <a:prstGeom prst="straightConnector1">
            <a:avLst/>
          </a:prstGeom>
          <a:noFill/>
          <a:ln cap="flat" cmpd="sng" w="38100">
            <a:solidFill>
              <a:srgbClr val="FF0000"/>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83" name="Google Shape;283;p28"/>
          <p:cNvSpPr/>
          <p:nvPr/>
        </p:nvSpPr>
        <p:spPr>
          <a:xfrm rot="10800000">
            <a:off x="1923393" y="898324"/>
            <a:ext cx="284700" cy="112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 name="Google Shape;284;p28"/>
          <p:cNvSpPr/>
          <p:nvPr/>
        </p:nvSpPr>
        <p:spPr>
          <a:xfrm rot="10800000">
            <a:off x="1923400" y="1051000"/>
            <a:ext cx="284700" cy="111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 name="Google Shape;285;p28"/>
          <p:cNvSpPr txBox="1"/>
          <p:nvPr/>
        </p:nvSpPr>
        <p:spPr>
          <a:xfrm>
            <a:off x="531700" y="899200"/>
            <a:ext cx="15777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rgbClr val="0000FF"/>
                </a:solidFill>
                <a:latin typeface="Lato"/>
                <a:ea typeface="Lato"/>
                <a:cs typeface="Lato"/>
                <a:sym typeface="Lato"/>
              </a:rPr>
              <a:t>Val Acc 0.739</a:t>
            </a:r>
            <a:endParaRPr>
              <a:solidFill>
                <a:srgbClr val="0000FF"/>
              </a:solidFill>
            </a:endParaRPr>
          </a:p>
        </p:txBody>
      </p:sp>
      <p:sp>
        <p:nvSpPr>
          <p:cNvPr id="286" name="Google Shape;286;p28"/>
          <p:cNvSpPr txBox="1"/>
          <p:nvPr/>
        </p:nvSpPr>
        <p:spPr>
          <a:xfrm>
            <a:off x="522250" y="670600"/>
            <a:ext cx="15777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rgbClr val="0000FF"/>
                </a:solidFill>
                <a:latin typeface="Lato"/>
                <a:ea typeface="Lato"/>
                <a:cs typeface="Lato"/>
                <a:sym typeface="Lato"/>
              </a:rPr>
              <a:t>Train</a:t>
            </a:r>
            <a:r>
              <a:rPr lang="en" sz="1500">
                <a:solidFill>
                  <a:srgbClr val="0000FF"/>
                </a:solidFill>
                <a:latin typeface="Lato"/>
                <a:ea typeface="Lato"/>
                <a:cs typeface="Lato"/>
                <a:sym typeface="Lato"/>
              </a:rPr>
              <a:t> Acc 0.796</a:t>
            </a:r>
            <a:endParaRPr>
              <a:solidFill>
                <a:srgbClr val="0000FF"/>
              </a:solidFill>
            </a:endParaRPr>
          </a:p>
        </p:txBody>
      </p:sp>
      <p:pic>
        <p:nvPicPr>
          <p:cNvPr id="287" name="Google Shape;287;p28"/>
          <p:cNvPicPr preferRelativeResize="0"/>
          <p:nvPr/>
        </p:nvPicPr>
        <p:blipFill>
          <a:blip r:embed="rId5">
            <a:alphaModFix/>
          </a:blip>
          <a:stretch>
            <a:fillRect/>
          </a:stretch>
        </p:blipFill>
        <p:spPr>
          <a:xfrm>
            <a:off x="3119572" y="3424340"/>
            <a:ext cx="5657875" cy="1398085"/>
          </a:xfrm>
          <a:prstGeom prst="rect">
            <a:avLst/>
          </a:prstGeom>
          <a:noFill/>
          <a:ln>
            <a:noFill/>
          </a:ln>
        </p:spPr>
      </p:pic>
      <p:sp>
        <p:nvSpPr>
          <p:cNvPr id="288" name="Google Shape;288;p28"/>
          <p:cNvSpPr txBox="1"/>
          <p:nvPr/>
        </p:nvSpPr>
        <p:spPr>
          <a:xfrm>
            <a:off x="522250" y="1443025"/>
            <a:ext cx="15777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rgbClr val="0000FF"/>
                </a:solidFill>
                <a:latin typeface="Lato"/>
                <a:ea typeface="Lato"/>
                <a:cs typeface="Lato"/>
                <a:sym typeface="Lato"/>
              </a:rPr>
              <a:t>Test</a:t>
            </a:r>
            <a:r>
              <a:rPr lang="en" sz="1500">
                <a:solidFill>
                  <a:srgbClr val="0000FF"/>
                </a:solidFill>
                <a:latin typeface="Lato"/>
                <a:ea typeface="Lato"/>
                <a:cs typeface="Lato"/>
                <a:sym typeface="Lato"/>
              </a:rPr>
              <a:t> Acc 0.679</a:t>
            </a:r>
            <a:endParaRPr>
              <a:solidFill>
                <a:srgbClr val="0000FF"/>
              </a:solidFill>
            </a:endParaRPr>
          </a:p>
        </p:txBody>
      </p:sp>
      <p:pic>
        <p:nvPicPr>
          <p:cNvPr id="289" name="Google Shape;289;p28"/>
          <p:cNvPicPr preferRelativeResize="0"/>
          <p:nvPr/>
        </p:nvPicPr>
        <p:blipFill>
          <a:blip r:embed="rId6">
            <a:alphaModFix/>
          </a:blip>
          <a:stretch>
            <a:fillRect/>
          </a:stretch>
        </p:blipFill>
        <p:spPr>
          <a:xfrm>
            <a:off x="3119575" y="2571750"/>
            <a:ext cx="2800350" cy="685800"/>
          </a:xfrm>
          <a:prstGeom prst="rect">
            <a:avLst/>
          </a:prstGeom>
          <a:noFill/>
          <a:ln>
            <a:noFill/>
          </a:ln>
        </p:spPr>
      </p:pic>
      <p:cxnSp>
        <p:nvCxnSpPr>
          <p:cNvPr id="290" name="Google Shape;290;p28"/>
          <p:cNvCxnSpPr/>
          <p:nvPr/>
        </p:nvCxnSpPr>
        <p:spPr>
          <a:xfrm>
            <a:off x="932350" y="3087575"/>
            <a:ext cx="1429500" cy="0"/>
          </a:xfrm>
          <a:prstGeom prst="straightConnector1">
            <a:avLst/>
          </a:prstGeom>
          <a:noFill/>
          <a:ln cap="flat" cmpd="sng" w="9525">
            <a:solidFill>
              <a:srgbClr val="FF0000"/>
            </a:solidFill>
            <a:prstDash val="solid"/>
            <a:round/>
            <a:headEnd len="med" w="med" type="none"/>
            <a:tailEnd len="med" w="med" type="triangle"/>
          </a:ln>
        </p:spPr>
      </p:cxnSp>
      <p:cxnSp>
        <p:nvCxnSpPr>
          <p:cNvPr id="291" name="Google Shape;291;p28"/>
          <p:cNvCxnSpPr/>
          <p:nvPr/>
        </p:nvCxnSpPr>
        <p:spPr>
          <a:xfrm>
            <a:off x="385475" y="3545575"/>
            <a:ext cx="8100" cy="1070100"/>
          </a:xfrm>
          <a:prstGeom prst="straightConnector1">
            <a:avLst/>
          </a:prstGeom>
          <a:noFill/>
          <a:ln cap="flat" cmpd="sng" w="9525">
            <a:solidFill>
              <a:srgbClr val="00FF00"/>
            </a:solidFill>
            <a:prstDash val="solid"/>
            <a:round/>
            <a:headEnd len="med" w="med" type="none"/>
            <a:tailEnd len="med" w="med" type="triangle"/>
          </a:ln>
        </p:spPr>
      </p:cxnSp>
      <p:sp>
        <p:nvSpPr>
          <p:cNvPr id="292" name="Google Shape;292;p28"/>
          <p:cNvSpPr/>
          <p:nvPr/>
        </p:nvSpPr>
        <p:spPr>
          <a:xfrm>
            <a:off x="1684725" y="3087575"/>
            <a:ext cx="599700" cy="1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0000"/>
                </a:solidFill>
                <a:latin typeface="Lato"/>
                <a:ea typeface="Lato"/>
                <a:cs typeface="Lato"/>
                <a:sym typeface="Lato"/>
              </a:rPr>
              <a:t>Recall</a:t>
            </a:r>
            <a:endParaRPr sz="700">
              <a:solidFill>
                <a:srgbClr val="FF0000"/>
              </a:solidFill>
              <a:latin typeface="Lato"/>
              <a:ea typeface="Lato"/>
              <a:cs typeface="Lato"/>
              <a:sym typeface="Lato"/>
            </a:endParaRPr>
          </a:p>
        </p:txBody>
      </p:sp>
      <p:sp>
        <p:nvSpPr>
          <p:cNvPr id="293" name="Google Shape;293;p28"/>
          <p:cNvSpPr/>
          <p:nvPr/>
        </p:nvSpPr>
        <p:spPr>
          <a:xfrm>
            <a:off x="385475" y="4192650"/>
            <a:ext cx="599700" cy="13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00FF00"/>
                </a:solidFill>
                <a:latin typeface="Lato"/>
                <a:ea typeface="Lato"/>
                <a:cs typeface="Lato"/>
                <a:sym typeface="Lato"/>
              </a:rPr>
              <a:t>Precision</a:t>
            </a:r>
            <a:endParaRPr sz="700">
              <a:solidFill>
                <a:srgbClr val="00FF00"/>
              </a:solidFill>
              <a:latin typeface="Lato"/>
              <a:ea typeface="Lato"/>
              <a:cs typeface="Lato"/>
              <a:sym typeface="Lato"/>
            </a:endParaRPr>
          </a:p>
        </p:txBody>
      </p:sp>
      <p:sp>
        <p:nvSpPr>
          <p:cNvPr id="294" name="Google Shape;294;p28"/>
          <p:cNvSpPr txBox="1"/>
          <p:nvPr>
            <p:ph type="title"/>
          </p:nvPr>
        </p:nvSpPr>
        <p:spPr>
          <a:xfrm>
            <a:off x="1302700" y="39550"/>
            <a:ext cx="6741600" cy="4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Development: Best Model Metrics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9"/>
          <p:cNvSpPr txBox="1"/>
          <p:nvPr>
            <p:ph type="title"/>
          </p:nvPr>
        </p:nvSpPr>
        <p:spPr>
          <a:xfrm>
            <a:off x="1297500" y="88800"/>
            <a:ext cx="7038900" cy="4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Development: Further Improvement</a:t>
            </a:r>
            <a:endParaRPr/>
          </a:p>
        </p:txBody>
      </p:sp>
      <p:sp>
        <p:nvSpPr>
          <p:cNvPr id="300" name="Google Shape;300;p29"/>
          <p:cNvSpPr txBox="1"/>
          <p:nvPr>
            <p:ph idx="1" type="body"/>
          </p:nvPr>
        </p:nvSpPr>
        <p:spPr>
          <a:xfrm>
            <a:off x="1358500" y="563100"/>
            <a:ext cx="7038900" cy="432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Way to improve model</a:t>
            </a:r>
            <a:endParaRPr sz="1500"/>
          </a:p>
          <a:p>
            <a:pPr indent="-311150" lvl="0" marL="457200" rtl="0" algn="l">
              <a:spcBef>
                <a:spcPts val="1200"/>
              </a:spcBef>
              <a:spcAft>
                <a:spcPts val="0"/>
              </a:spcAft>
              <a:buSzPts val="1300"/>
              <a:buChar char="●"/>
            </a:pPr>
            <a:r>
              <a:rPr lang="en"/>
              <a:t>Collect more data</a:t>
            </a:r>
            <a:endParaRPr/>
          </a:p>
          <a:p>
            <a:pPr indent="-311150" lvl="0" marL="457200" rtl="0" algn="l">
              <a:spcBef>
                <a:spcPts val="0"/>
              </a:spcBef>
              <a:spcAft>
                <a:spcPts val="0"/>
              </a:spcAft>
              <a:buSzPts val="1300"/>
              <a:buChar char="●"/>
            </a:pPr>
            <a:r>
              <a:rPr lang="en"/>
              <a:t>Do in-depth analysis of image distribution across classes and create new dataset</a:t>
            </a:r>
            <a:endParaRPr/>
          </a:p>
          <a:p>
            <a:pPr indent="-311150" lvl="0" marL="457200" rtl="0" algn="l">
              <a:spcBef>
                <a:spcPts val="0"/>
              </a:spcBef>
              <a:spcAft>
                <a:spcPts val="0"/>
              </a:spcAft>
              <a:buSzPts val="1300"/>
              <a:buChar char="●"/>
            </a:pPr>
            <a:r>
              <a:rPr lang="en"/>
              <a:t>Use advanced augmentation techniques like AugMix</a:t>
            </a:r>
            <a:endParaRPr/>
          </a:p>
          <a:p>
            <a:pPr indent="-311150" lvl="0" marL="457200" rtl="0" algn="l">
              <a:spcBef>
                <a:spcPts val="0"/>
              </a:spcBef>
              <a:spcAft>
                <a:spcPts val="0"/>
              </a:spcAft>
              <a:buSzPts val="1300"/>
              <a:buChar char="●"/>
            </a:pPr>
            <a:r>
              <a:rPr lang="en"/>
              <a:t>Use more complex CNN architectures like Vision Transformers</a:t>
            </a:r>
            <a:endParaRPr/>
          </a:p>
          <a:p>
            <a:pPr indent="-311150" lvl="0" marL="457200" rtl="0" algn="l">
              <a:spcBef>
                <a:spcPts val="0"/>
              </a:spcBef>
              <a:spcAft>
                <a:spcPts val="0"/>
              </a:spcAft>
              <a:buSzPts val="1300"/>
              <a:buChar char="●"/>
            </a:pPr>
            <a:r>
              <a:rPr lang="en"/>
              <a:t>Use Transfer Learning from CNN trained on Emotion datasets</a:t>
            </a:r>
            <a:endParaRPr/>
          </a:p>
          <a:p>
            <a:pPr indent="-311150" lvl="0" marL="457200" rtl="0" algn="l">
              <a:spcBef>
                <a:spcPts val="0"/>
              </a:spcBef>
              <a:spcAft>
                <a:spcPts val="0"/>
              </a:spcAft>
              <a:buSzPts val="1300"/>
              <a:buChar char="●"/>
            </a:pPr>
            <a:r>
              <a:rPr lang="en"/>
              <a:t>Run more experiments with higher granularity for hyper parameters</a:t>
            </a:r>
            <a:endParaRPr/>
          </a:p>
          <a:p>
            <a:pPr indent="0" lvl="0" marL="45720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0"/>
          <p:cNvSpPr txBox="1"/>
          <p:nvPr>
            <p:ph type="title"/>
          </p:nvPr>
        </p:nvSpPr>
        <p:spPr>
          <a:xfrm>
            <a:off x="1328000" y="2447100"/>
            <a:ext cx="7038900" cy="4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Recommendations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txBox="1"/>
          <p:nvPr>
            <p:ph type="title"/>
          </p:nvPr>
        </p:nvSpPr>
        <p:spPr>
          <a:xfrm>
            <a:off x="1297500" y="88800"/>
            <a:ext cx="7038900" cy="4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Recommendations: ROI</a:t>
            </a:r>
            <a:endParaRPr/>
          </a:p>
        </p:txBody>
      </p:sp>
      <p:sp>
        <p:nvSpPr>
          <p:cNvPr id="311" name="Google Shape;311;p31"/>
          <p:cNvSpPr txBox="1"/>
          <p:nvPr>
            <p:ph idx="1" type="body"/>
          </p:nvPr>
        </p:nvSpPr>
        <p:spPr>
          <a:xfrm>
            <a:off x="1358500" y="563100"/>
            <a:ext cx="7038900" cy="432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The final goal of deploying Emotion recognition model is to develop successful application and gain profit.</a:t>
            </a:r>
            <a:endParaRPr sz="1500"/>
          </a:p>
          <a:p>
            <a:pPr indent="0" lvl="0" marL="0" rtl="0" algn="l">
              <a:spcBef>
                <a:spcPts val="1200"/>
              </a:spcBef>
              <a:spcAft>
                <a:spcPts val="0"/>
              </a:spcAft>
              <a:buNone/>
            </a:pPr>
            <a:r>
              <a:rPr lang="en" sz="1500"/>
              <a:t> From financial point of view this can be measured by Return on Investment (ROI) index. This index shows the ratio of net </a:t>
            </a:r>
            <a:r>
              <a:rPr lang="en" sz="1500"/>
              <a:t>profit</a:t>
            </a:r>
            <a:r>
              <a:rPr lang="en" sz="1500"/>
              <a:t> (Revenue - Cost) to the cost:</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lang="en" sz="1500"/>
              <a:t>Ideally, we would like to maximize the ROI, which can be done by minimizing Cost and maximizing Revenue. Here the consider way for cost </a:t>
            </a:r>
            <a:r>
              <a:rPr lang="en" sz="1500"/>
              <a:t>reduction.</a:t>
            </a:r>
            <a:endParaRPr sz="1500"/>
          </a:p>
          <a:p>
            <a:pPr indent="0" lvl="0" marL="0" rtl="0" algn="l">
              <a:spcBef>
                <a:spcPts val="1200"/>
              </a:spcBef>
              <a:spcAft>
                <a:spcPts val="1200"/>
              </a:spcAft>
              <a:buNone/>
            </a:pPr>
            <a:r>
              <a:t/>
            </a:r>
            <a:endParaRPr/>
          </a:p>
        </p:txBody>
      </p:sp>
      <p:sp>
        <p:nvSpPr>
          <p:cNvPr id="312" name="Google Shape;312;p31"/>
          <p:cNvSpPr txBox="1"/>
          <p:nvPr/>
        </p:nvSpPr>
        <p:spPr>
          <a:xfrm>
            <a:off x="3546525" y="2078725"/>
            <a:ext cx="7848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chemeClr val="lt1"/>
                </a:solidFill>
                <a:latin typeface="Lato"/>
                <a:ea typeface="Lato"/>
                <a:cs typeface="Lato"/>
                <a:sym typeface="Lato"/>
              </a:rPr>
              <a:t>ROI  =</a:t>
            </a:r>
            <a:endParaRPr/>
          </a:p>
        </p:txBody>
      </p:sp>
      <p:cxnSp>
        <p:nvCxnSpPr>
          <p:cNvPr id="313" name="Google Shape;313;p31"/>
          <p:cNvCxnSpPr/>
          <p:nvPr/>
        </p:nvCxnSpPr>
        <p:spPr>
          <a:xfrm flipH="1" rot="10800000">
            <a:off x="4280450" y="2275975"/>
            <a:ext cx="1596000" cy="10500"/>
          </a:xfrm>
          <a:prstGeom prst="straightConnector1">
            <a:avLst/>
          </a:prstGeom>
          <a:noFill/>
          <a:ln cap="flat" cmpd="sng" w="38100">
            <a:solidFill>
              <a:srgbClr val="FF0000"/>
            </a:solidFill>
            <a:prstDash val="solid"/>
            <a:round/>
            <a:headEnd len="med" w="med" type="none"/>
            <a:tailEnd len="med" w="med" type="none"/>
          </a:ln>
          <a:effectLst>
            <a:outerShdw blurRad="57150" rotWithShape="0" algn="bl" dir="5400000" dist="19050">
              <a:srgbClr val="000000">
                <a:alpha val="50000"/>
              </a:srgbClr>
            </a:outerShdw>
          </a:effectLst>
        </p:spPr>
      </p:cxnSp>
      <p:sp>
        <p:nvSpPr>
          <p:cNvPr id="314" name="Google Shape;314;p31"/>
          <p:cNvSpPr txBox="1"/>
          <p:nvPr/>
        </p:nvSpPr>
        <p:spPr>
          <a:xfrm>
            <a:off x="4806925" y="2286475"/>
            <a:ext cx="6018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chemeClr val="lt1"/>
                </a:solidFill>
                <a:latin typeface="Lato"/>
                <a:ea typeface="Lato"/>
                <a:cs typeface="Lato"/>
                <a:sym typeface="Lato"/>
              </a:rPr>
              <a:t>Cost</a:t>
            </a:r>
            <a:endParaRPr/>
          </a:p>
        </p:txBody>
      </p:sp>
      <p:sp>
        <p:nvSpPr>
          <p:cNvPr id="315" name="Google Shape;315;p31"/>
          <p:cNvSpPr txBox="1"/>
          <p:nvPr/>
        </p:nvSpPr>
        <p:spPr>
          <a:xfrm>
            <a:off x="4331325" y="1880875"/>
            <a:ext cx="1728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chemeClr val="lt1"/>
                </a:solidFill>
                <a:latin typeface="Lato"/>
                <a:ea typeface="Lato"/>
                <a:cs typeface="Lato"/>
                <a:sym typeface="Lato"/>
              </a:rPr>
              <a:t>Revenue - Cost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1750" y="1359350"/>
            <a:ext cx="7038900" cy="474300"/>
          </a:xfrm>
          <a:prstGeom prst="rect">
            <a:avLst/>
          </a:prstGeom>
        </p:spPr>
        <p:txBody>
          <a:bodyPr anchorCtr="0" anchor="t" bIns="91425" lIns="91425" spcFirstLastPara="1" rIns="91425" wrap="square" tIns="91425">
            <a:normAutofit fontScale="90000"/>
          </a:bodyPr>
          <a:lstStyle/>
          <a:p>
            <a:pPr indent="-365760" lvl="0" marL="457200" rtl="0" algn="l">
              <a:spcBef>
                <a:spcPts val="0"/>
              </a:spcBef>
              <a:spcAft>
                <a:spcPts val="0"/>
              </a:spcAft>
              <a:buSzPct val="100000"/>
              <a:buChar char="●"/>
            </a:pPr>
            <a:r>
              <a:rPr lang="en"/>
              <a:t>Task Definition</a:t>
            </a:r>
            <a:endParaRPr/>
          </a:p>
          <a:p>
            <a:pPr indent="-365760" lvl="0" marL="457200" rtl="0" algn="l">
              <a:spcBef>
                <a:spcPts val="0"/>
              </a:spcBef>
              <a:spcAft>
                <a:spcPts val="0"/>
              </a:spcAft>
              <a:buSzPct val="100000"/>
              <a:buChar char="●"/>
            </a:pPr>
            <a:r>
              <a:rPr lang="en"/>
              <a:t>Data Overview (EDA)</a:t>
            </a:r>
            <a:endParaRPr/>
          </a:p>
          <a:p>
            <a:pPr indent="-365760" lvl="0" marL="457200" rtl="0" algn="l">
              <a:spcBef>
                <a:spcPts val="0"/>
              </a:spcBef>
              <a:spcAft>
                <a:spcPts val="0"/>
              </a:spcAft>
              <a:buSzPct val="100000"/>
              <a:buChar char="●"/>
            </a:pPr>
            <a:r>
              <a:rPr lang="en"/>
              <a:t>Model Development</a:t>
            </a:r>
            <a:endParaRPr/>
          </a:p>
          <a:p>
            <a:pPr indent="-365760" lvl="0" marL="457200" rtl="0" algn="l">
              <a:spcBef>
                <a:spcPts val="0"/>
              </a:spcBef>
              <a:spcAft>
                <a:spcPts val="0"/>
              </a:spcAft>
              <a:buSzPct val="100000"/>
              <a:buChar char="●"/>
            </a:pPr>
            <a:r>
              <a:rPr lang="en"/>
              <a:t>Solution Recommendations</a:t>
            </a:r>
            <a:endParaRPr/>
          </a:p>
        </p:txBody>
      </p:sp>
      <p:sp>
        <p:nvSpPr>
          <p:cNvPr id="141" name="Google Shape;141;p14"/>
          <p:cNvSpPr txBox="1"/>
          <p:nvPr>
            <p:ph idx="4294967295" type="ctrTitle"/>
          </p:nvPr>
        </p:nvSpPr>
        <p:spPr>
          <a:xfrm>
            <a:off x="1211450" y="169500"/>
            <a:ext cx="5017500" cy="64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2"/>
          <p:cNvSpPr txBox="1"/>
          <p:nvPr>
            <p:ph type="title"/>
          </p:nvPr>
        </p:nvSpPr>
        <p:spPr>
          <a:xfrm>
            <a:off x="1297500" y="88800"/>
            <a:ext cx="7038900" cy="4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Recommendations: Cost Optimization</a:t>
            </a:r>
            <a:endParaRPr/>
          </a:p>
        </p:txBody>
      </p:sp>
      <p:sp>
        <p:nvSpPr>
          <p:cNvPr id="321" name="Google Shape;321;p32"/>
          <p:cNvSpPr txBox="1"/>
          <p:nvPr>
            <p:ph idx="1" type="body"/>
          </p:nvPr>
        </p:nvSpPr>
        <p:spPr>
          <a:xfrm>
            <a:off x="1358500" y="563100"/>
            <a:ext cx="7038900" cy="4320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500"/>
              <a:t>Cost can be segregated into 2 big groups:</a:t>
            </a:r>
            <a:endParaRPr sz="1500"/>
          </a:p>
          <a:p>
            <a:pPr indent="-316706" lvl="0" marL="457200" rtl="0" algn="l">
              <a:spcBef>
                <a:spcPts val="1200"/>
              </a:spcBef>
              <a:spcAft>
                <a:spcPts val="0"/>
              </a:spcAft>
              <a:buSzPct val="100000"/>
              <a:buChar char="●"/>
            </a:pPr>
            <a:r>
              <a:rPr lang="en" sz="1500"/>
              <a:t>Costs associated with Deep Learning model (Cost_DL)</a:t>
            </a:r>
            <a:endParaRPr sz="1500"/>
          </a:p>
          <a:p>
            <a:pPr indent="-316706" lvl="0" marL="457200" rtl="0" algn="l">
              <a:spcBef>
                <a:spcPts val="0"/>
              </a:spcBef>
              <a:spcAft>
                <a:spcPts val="0"/>
              </a:spcAft>
              <a:buSzPct val="100000"/>
              <a:buChar char="●"/>
            </a:pPr>
            <a:r>
              <a:rPr lang="en" sz="1500"/>
              <a:t>Other sources of expenses (Cost_other)</a:t>
            </a:r>
            <a:endParaRPr sz="1500"/>
          </a:p>
          <a:p>
            <a:pPr indent="0" lvl="0" marL="0" rtl="0" algn="l">
              <a:spcBef>
                <a:spcPts val="1200"/>
              </a:spcBef>
              <a:spcAft>
                <a:spcPts val="0"/>
              </a:spcAft>
              <a:buNone/>
            </a:pPr>
            <a:r>
              <a:rPr lang="en" sz="1500"/>
              <a:t>Cost = Cost_DL + Cost_other</a:t>
            </a:r>
            <a:endParaRPr sz="1500"/>
          </a:p>
          <a:p>
            <a:pPr indent="0" lvl="0" marL="0" rtl="0" algn="l">
              <a:spcBef>
                <a:spcPts val="1200"/>
              </a:spcBef>
              <a:spcAft>
                <a:spcPts val="0"/>
              </a:spcAft>
              <a:buNone/>
            </a:pPr>
            <a:r>
              <a:rPr lang="en" sz="1500"/>
              <a:t>Here we concentrate only Cost_DL. </a:t>
            </a:r>
            <a:endParaRPr sz="1500"/>
          </a:p>
          <a:p>
            <a:pPr indent="0" lvl="0" marL="0" rtl="0" algn="l">
              <a:spcBef>
                <a:spcPts val="1200"/>
              </a:spcBef>
              <a:spcAft>
                <a:spcPts val="0"/>
              </a:spcAft>
              <a:buNone/>
            </a:pPr>
            <a:r>
              <a:rPr lang="en" sz="1500"/>
              <a:t>Non-exhaustive list of sources of expense are as follows:</a:t>
            </a:r>
            <a:endParaRPr sz="1500"/>
          </a:p>
          <a:p>
            <a:pPr indent="-316706" lvl="0" marL="457200" rtl="0" algn="l">
              <a:spcBef>
                <a:spcPts val="1200"/>
              </a:spcBef>
              <a:spcAft>
                <a:spcPts val="0"/>
              </a:spcAft>
              <a:buSzPct val="100000"/>
              <a:buAutoNum type="arabicPeriod"/>
            </a:pPr>
            <a:r>
              <a:rPr lang="en" sz="1500"/>
              <a:t>Model development cost: how much is cost to train a good model, including data collection and model development</a:t>
            </a:r>
            <a:endParaRPr sz="1500"/>
          </a:p>
          <a:p>
            <a:pPr indent="-316706" lvl="0" marL="457200" rtl="0" algn="l">
              <a:spcBef>
                <a:spcPts val="0"/>
              </a:spcBef>
              <a:spcAft>
                <a:spcPts val="0"/>
              </a:spcAft>
              <a:buSzPct val="100000"/>
              <a:buAutoNum type="arabicPeriod"/>
            </a:pPr>
            <a:r>
              <a:rPr lang="en" sz="1500"/>
              <a:t> Model deployment / </a:t>
            </a:r>
            <a:r>
              <a:rPr lang="en" sz="1500"/>
              <a:t>exploitation:</a:t>
            </a:r>
            <a:endParaRPr sz="1500"/>
          </a:p>
          <a:p>
            <a:pPr indent="-316706" lvl="0" marL="457200" rtl="0" algn="l">
              <a:spcBef>
                <a:spcPts val="0"/>
              </a:spcBef>
              <a:spcAft>
                <a:spcPts val="0"/>
              </a:spcAft>
              <a:buSzPct val="100000"/>
              <a:buChar char="●"/>
            </a:pPr>
            <a:r>
              <a:rPr lang="en" sz="1500"/>
              <a:t>Real-time prediction vs. on-demand (batch) prediction</a:t>
            </a:r>
            <a:endParaRPr sz="1500"/>
          </a:p>
          <a:p>
            <a:pPr indent="-316706" lvl="0" marL="457200" rtl="0" algn="l">
              <a:spcBef>
                <a:spcPts val="0"/>
              </a:spcBef>
              <a:spcAft>
                <a:spcPts val="0"/>
              </a:spcAft>
              <a:buSzPct val="100000"/>
              <a:buChar char="●"/>
            </a:pPr>
            <a:r>
              <a:rPr lang="en" sz="1500"/>
              <a:t>Is GPU is necessary for inference</a:t>
            </a:r>
            <a:endParaRPr sz="1500"/>
          </a:p>
          <a:p>
            <a:pPr indent="-316706" lvl="0" marL="457200" rtl="0" algn="l">
              <a:spcBef>
                <a:spcPts val="0"/>
              </a:spcBef>
              <a:spcAft>
                <a:spcPts val="0"/>
              </a:spcAft>
              <a:buSzPct val="100000"/>
              <a:buChar char="●"/>
            </a:pPr>
            <a:r>
              <a:rPr lang="en" sz="1500"/>
              <a:t>Response latency</a:t>
            </a:r>
            <a:endParaRPr sz="1500"/>
          </a:p>
          <a:p>
            <a:pPr indent="-316706" lvl="0" marL="457200" rtl="0" algn="l">
              <a:spcBef>
                <a:spcPts val="0"/>
              </a:spcBef>
              <a:spcAft>
                <a:spcPts val="0"/>
              </a:spcAft>
              <a:buSzPct val="100000"/>
              <a:buChar char="●"/>
            </a:pPr>
            <a:r>
              <a:rPr lang="en" sz="1500"/>
              <a:t>Deploy on-premise vs. deploy in a cloud</a:t>
            </a:r>
            <a:endParaRPr sz="1500"/>
          </a:p>
          <a:p>
            <a:pPr indent="-316706" lvl="0" marL="457200" rtl="0" algn="l">
              <a:spcBef>
                <a:spcPts val="0"/>
              </a:spcBef>
              <a:spcAft>
                <a:spcPts val="0"/>
              </a:spcAft>
              <a:buSzPct val="100000"/>
              <a:buChar char="●"/>
            </a:pPr>
            <a:r>
              <a:rPr lang="en" sz="1500"/>
              <a:t>Scalability </a:t>
            </a:r>
            <a:endParaRPr sz="1500"/>
          </a:p>
          <a:p>
            <a:pPr indent="0" lvl="0" marL="457200" rtl="0" algn="l">
              <a:spcBef>
                <a:spcPts val="1200"/>
              </a:spcBef>
              <a:spcAft>
                <a:spcPts val="1200"/>
              </a:spcAft>
              <a:buNone/>
            </a:pPr>
            <a:r>
              <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3"/>
          <p:cNvSpPr txBox="1"/>
          <p:nvPr>
            <p:ph type="title"/>
          </p:nvPr>
        </p:nvSpPr>
        <p:spPr>
          <a:xfrm>
            <a:off x="1297500" y="88800"/>
            <a:ext cx="7038900" cy="4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Recommendations: Deployment/</a:t>
            </a:r>
            <a:r>
              <a:rPr lang="en"/>
              <a:t>Exploitation</a:t>
            </a:r>
            <a:endParaRPr/>
          </a:p>
        </p:txBody>
      </p:sp>
      <p:sp>
        <p:nvSpPr>
          <p:cNvPr id="327" name="Google Shape;327;p33"/>
          <p:cNvSpPr txBox="1"/>
          <p:nvPr>
            <p:ph idx="1" type="body"/>
          </p:nvPr>
        </p:nvSpPr>
        <p:spPr>
          <a:xfrm>
            <a:off x="550950" y="791975"/>
            <a:ext cx="8457300" cy="38628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Real-time  vs. on-demand prediction:  for real time prediction we need to keep end-point and  pay all the time while end-point is alive. For on-demand, only pay for time to run  predictions </a:t>
            </a:r>
            <a:endParaRPr sz="1500"/>
          </a:p>
          <a:p>
            <a:pPr indent="-323850" lvl="0" marL="457200" rtl="0" algn="l">
              <a:spcBef>
                <a:spcPts val="0"/>
              </a:spcBef>
              <a:spcAft>
                <a:spcPts val="0"/>
              </a:spcAft>
              <a:buSzPts val="1500"/>
              <a:buChar char="●"/>
            </a:pPr>
            <a:r>
              <a:rPr lang="en" sz="1500"/>
              <a:t>Is GPU is necessary for inference: if model is small then we can run model without GPU on a computer with low specs. If model is big , we need to use GPU to deliver inference in reasonable time.</a:t>
            </a:r>
            <a:endParaRPr sz="1500"/>
          </a:p>
          <a:p>
            <a:pPr indent="-323850" lvl="0" marL="457200" rtl="0" algn="l">
              <a:spcBef>
                <a:spcPts val="0"/>
              </a:spcBef>
              <a:spcAft>
                <a:spcPts val="0"/>
              </a:spcAft>
              <a:buSzPts val="1500"/>
              <a:buChar char="●"/>
            </a:pPr>
            <a:r>
              <a:rPr lang="en" sz="1500"/>
              <a:t>Response latency: if max latency is defined in Service Level Agreement (SLA), when it is necessary to meet this requirement. If model inference time does not make it possible, then we should either consider smaller model or use GPU-enabled resources to speed-up model inference.</a:t>
            </a:r>
            <a:endParaRPr sz="1500"/>
          </a:p>
          <a:p>
            <a:pPr indent="-323850" lvl="0" marL="457200" rtl="0" algn="l">
              <a:spcBef>
                <a:spcPts val="0"/>
              </a:spcBef>
              <a:spcAft>
                <a:spcPts val="0"/>
              </a:spcAft>
              <a:buSzPts val="1500"/>
              <a:buChar char="●"/>
            </a:pPr>
            <a:r>
              <a:rPr lang="en" sz="1500"/>
              <a:t>Deploy on-premise vs. deploy in a cloud: when deploying on premise, we have to consider  Capital Expenses (CAPEX)[hardware, networking] + Operational Expenses (OPEX)[electricity and water bills, etc.]. In the case of cloud we only pay for used time, without owing hardware and networking infa. Thus, we only face OPEX. </a:t>
            </a:r>
            <a:endParaRPr sz="1500"/>
          </a:p>
          <a:p>
            <a:pPr indent="-323850" lvl="0" marL="457200" rtl="0" algn="l">
              <a:spcBef>
                <a:spcPts val="0"/>
              </a:spcBef>
              <a:spcAft>
                <a:spcPts val="0"/>
              </a:spcAft>
              <a:buSzPts val="1500"/>
              <a:buChar char="●"/>
            </a:pPr>
            <a:r>
              <a:rPr lang="en" sz="1500"/>
              <a:t>Scalability: size of the model is determines size of Docker container and thus max number of container running together given the limited cluster resources</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4"/>
          <p:cNvSpPr txBox="1"/>
          <p:nvPr>
            <p:ph type="title"/>
          </p:nvPr>
        </p:nvSpPr>
        <p:spPr>
          <a:xfrm>
            <a:off x="1297500" y="88800"/>
            <a:ext cx="7038900" cy="4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Recommendations: Prices for GPU vs. Non-GPU processing</a:t>
            </a:r>
            <a:endParaRPr/>
          </a:p>
        </p:txBody>
      </p:sp>
      <p:sp>
        <p:nvSpPr>
          <p:cNvPr id="333" name="Google Shape;333;p34"/>
          <p:cNvSpPr txBox="1"/>
          <p:nvPr>
            <p:ph idx="1" type="body"/>
          </p:nvPr>
        </p:nvSpPr>
        <p:spPr>
          <a:xfrm>
            <a:off x="550950" y="1020575"/>
            <a:ext cx="8457300" cy="3862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To illustrate difference cost of GPU vs. Non-GPU resource, we will use example from AWS cloud. Below, there is a cost per hour of different instances:</a:t>
            </a:r>
            <a:endParaRPr sz="1500"/>
          </a:p>
          <a:p>
            <a:pPr indent="-323850" lvl="0" marL="457200" rtl="0" algn="l">
              <a:spcBef>
                <a:spcPts val="0"/>
              </a:spcBef>
              <a:spcAft>
                <a:spcPts val="0"/>
              </a:spcAft>
              <a:buSzPts val="1500"/>
              <a:buChar char="●"/>
            </a:pPr>
            <a:r>
              <a:rPr lang="en" sz="1500"/>
              <a:t>Non-GPU</a:t>
            </a:r>
            <a:endParaRPr sz="1500"/>
          </a:p>
          <a:p>
            <a:pPr indent="0" lvl="0" marL="0" rtl="0" algn="l">
              <a:spcBef>
                <a:spcPts val="1200"/>
              </a:spcBef>
              <a:spcAft>
                <a:spcPts val="0"/>
              </a:spcAft>
              <a:buNone/>
            </a:pPr>
            <a:r>
              <a:rPr lang="en" sz="1500"/>
              <a:t>             </a:t>
            </a:r>
            <a:endParaRPr sz="1500"/>
          </a:p>
          <a:p>
            <a:pPr indent="0" lvl="0" marL="9144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GPU</a:t>
            </a:r>
            <a:endParaRPr sz="1500"/>
          </a:p>
        </p:txBody>
      </p:sp>
      <p:pic>
        <p:nvPicPr>
          <p:cNvPr id="334" name="Google Shape;334;p34"/>
          <p:cNvPicPr preferRelativeResize="0"/>
          <p:nvPr/>
        </p:nvPicPr>
        <p:blipFill>
          <a:blip r:embed="rId3">
            <a:alphaModFix/>
          </a:blip>
          <a:stretch>
            <a:fillRect/>
          </a:stretch>
        </p:blipFill>
        <p:spPr>
          <a:xfrm>
            <a:off x="1023925" y="1877350"/>
            <a:ext cx="7242250" cy="987250"/>
          </a:xfrm>
          <a:prstGeom prst="rect">
            <a:avLst/>
          </a:prstGeom>
          <a:noFill/>
          <a:ln>
            <a:noFill/>
          </a:ln>
        </p:spPr>
      </p:pic>
      <p:pic>
        <p:nvPicPr>
          <p:cNvPr id="335" name="Google Shape;335;p34"/>
          <p:cNvPicPr preferRelativeResize="0"/>
          <p:nvPr/>
        </p:nvPicPr>
        <p:blipFill>
          <a:blip r:embed="rId4">
            <a:alphaModFix/>
          </a:blip>
          <a:stretch>
            <a:fillRect/>
          </a:stretch>
        </p:blipFill>
        <p:spPr>
          <a:xfrm>
            <a:off x="1023925" y="3147376"/>
            <a:ext cx="7242249" cy="1149104"/>
          </a:xfrm>
          <a:prstGeom prst="rect">
            <a:avLst/>
          </a:prstGeom>
          <a:noFill/>
          <a:ln>
            <a:noFill/>
          </a:ln>
        </p:spPr>
      </p:pic>
      <p:sp>
        <p:nvSpPr>
          <p:cNvPr id="336" name="Google Shape;336;p34"/>
          <p:cNvSpPr txBox="1"/>
          <p:nvPr/>
        </p:nvSpPr>
        <p:spPr>
          <a:xfrm>
            <a:off x="2994300" y="3760775"/>
            <a:ext cx="1134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rgbClr val="0000FF"/>
                </a:solidFill>
                <a:latin typeface="Lato"/>
                <a:ea typeface="Lato"/>
                <a:cs typeface="Lato"/>
                <a:sym typeface="Lato"/>
              </a:rPr>
              <a:t>T4 GPU</a:t>
            </a:r>
            <a:endParaRPr>
              <a:solidFill>
                <a:srgbClr val="0000FF"/>
              </a:solidFill>
            </a:endParaRPr>
          </a:p>
        </p:txBody>
      </p:sp>
      <p:pic>
        <p:nvPicPr>
          <p:cNvPr id="337" name="Google Shape;337;p34"/>
          <p:cNvPicPr preferRelativeResize="0"/>
          <p:nvPr/>
        </p:nvPicPr>
        <p:blipFill>
          <a:blip r:embed="rId5">
            <a:alphaModFix/>
          </a:blip>
          <a:stretch>
            <a:fillRect/>
          </a:stretch>
        </p:blipFill>
        <p:spPr>
          <a:xfrm>
            <a:off x="1023925" y="4296475"/>
            <a:ext cx="7242251" cy="282325"/>
          </a:xfrm>
          <a:prstGeom prst="rect">
            <a:avLst/>
          </a:prstGeom>
          <a:noFill/>
          <a:ln>
            <a:noFill/>
          </a:ln>
        </p:spPr>
      </p:pic>
      <p:sp>
        <p:nvSpPr>
          <p:cNvPr id="338" name="Google Shape;338;p34"/>
          <p:cNvSpPr txBox="1"/>
          <p:nvPr/>
        </p:nvSpPr>
        <p:spPr>
          <a:xfrm>
            <a:off x="2994300" y="4229875"/>
            <a:ext cx="11346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rgbClr val="0000FF"/>
                </a:solidFill>
                <a:latin typeface="Lato"/>
                <a:ea typeface="Lato"/>
                <a:cs typeface="Lato"/>
                <a:sym typeface="Lato"/>
              </a:rPr>
              <a:t>V100 </a:t>
            </a:r>
            <a:r>
              <a:rPr lang="en" sz="1500">
                <a:solidFill>
                  <a:srgbClr val="0000FF"/>
                </a:solidFill>
                <a:latin typeface="Lato"/>
                <a:ea typeface="Lato"/>
                <a:cs typeface="Lato"/>
                <a:sym typeface="Lato"/>
              </a:rPr>
              <a:t> GPU</a:t>
            </a:r>
            <a:endParaRPr>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328000" y="2447100"/>
            <a:ext cx="7038900" cy="4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Definition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88800"/>
            <a:ext cx="7038900" cy="4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Emotion Recognition is important?</a:t>
            </a:r>
            <a:endParaRPr/>
          </a:p>
        </p:txBody>
      </p:sp>
      <p:sp>
        <p:nvSpPr>
          <p:cNvPr id="152" name="Google Shape;152;p16"/>
          <p:cNvSpPr txBox="1"/>
          <p:nvPr>
            <p:ph idx="1" type="body"/>
          </p:nvPr>
        </p:nvSpPr>
        <p:spPr>
          <a:xfrm>
            <a:off x="1358500" y="949425"/>
            <a:ext cx="7038900" cy="3933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Human emotions play important role in human social life. Therefore, h</a:t>
            </a:r>
            <a:r>
              <a:rPr lang="en"/>
              <a:t>uman emotion recognition is becoming increasingly vital in various industries as it:</a:t>
            </a:r>
            <a:endParaRPr/>
          </a:p>
          <a:p>
            <a:pPr indent="-311150" lvl="0" marL="457200" rtl="0" algn="l">
              <a:spcBef>
                <a:spcPts val="1200"/>
              </a:spcBef>
              <a:spcAft>
                <a:spcPts val="0"/>
              </a:spcAft>
              <a:buSzPts val="1300"/>
              <a:buChar char="●"/>
            </a:pPr>
            <a:r>
              <a:rPr lang="en"/>
              <a:t>enhances customer interactions </a:t>
            </a:r>
            <a:endParaRPr/>
          </a:p>
          <a:p>
            <a:pPr indent="-311150" lvl="0" marL="457200" rtl="0" algn="l">
              <a:spcBef>
                <a:spcPts val="0"/>
              </a:spcBef>
              <a:spcAft>
                <a:spcPts val="0"/>
              </a:spcAft>
              <a:buSzPts val="1300"/>
              <a:buChar char="●"/>
            </a:pPr>
            <a:r>
              <a:rPr lang="en"/>
              <a:t>provide deep </a:t>
            </a:r>
            <a:r>
              <a:rPr lang="en"/>
              <a:t>insight into current state of mind of a person</a:t>
            </a:r>
            <a:endParaRPr/>
          </a:p>
          <a:p>
            <a:pPr indent="-311150" lvl="0" marL="457200" rtl="0" algn="l">
              <a:spcBef>
                <a:spcPts val="0"/>
              </a:spcBef>
              <a:spcAft>
                <a:spcPts val="0"/>
              </a:spcAft>
              <a:buSzPts val="1300"/>
              <a:buChar char="●"/>
            </a:pPr>
            <a:r>
              <a:rPr lang="en"/>
              <a:t>improves employee engagement</a:t>
            </a:r>
            <a:endParaRPr/>
          </a:p>
          <a:p>
            <a:pPr indent="-311150" lvl="0" marL="457200" rtl="0" algn="l">
              <a:spcBef>
                <a:spcPts val="0"/>
              </a:spcBef>
              <a:spcAft>
                <a:spcPts val="0"/>
              </a:spcAft>
              <a:buSzPts val="1300"/>
              <a:buChar char="●"/>
            </a:pPr>
            <a:r>
              <a:rPr lang="en"/>
              <a:t>drives better decision-making. </a:t>
            </a:r>
            <a:endParaRPr/>
          </a:p>
          <a:p>
            <a:pPr indent="0" lvl="0" marL="0" rtl="0" algn="l">
              <a:spcBef>
                <a:spcPts val="1200"/>
              </a:spcBef>
              <a:spcAft>
                <a:spcPts val="0"/>
              </a:spcAft>
              <a:buNone/>
            </a:pPr>
            <a:r>
              <a:rPr lang="en"/>
              <a:t>By understanding emotional cues:</a:t>
            </a:r>
            <a:endParaRPr/>
          </a:p>
          <a:p>
            <a:pPr indent="-311150" lvl="0" marL="457200" rtl="0" algn="l">
              <a:spcBef>
                <a:spcPts val="1200"/>
              </a:spcBef>
              <a:spcAft>
                <a:spcPts val="0"/>
              </a:spcAft>
              <a:buSzPts val="1300"/>
              <a:buChar char="●"/>
            </a:pPr>
            <a:r>
              <a:rPr lang="en"/>
              <a:t>businesses can tailor their services to meet client needs more effectively</a:t>
            </a:r>
            <a:endParaRPr/>
          </a:p>
          <a:p>
            <a:pPr indent="-311150" lvl="0" marL="457200" rtl="0" algn="l">
              <a:spcBef>
                <a:spcPts val="0"/>
              </a:spcBef>
              <a:spcAft>
                <a:spcPts val="0"/>
              </a:spcAft>
              <a:buSzPts val="1300"/>
              <a:buChar char="●"/>
            </a:pPr>
            <a:r>
              <a:rPr lang="en"/>
              <a:t>fostering loyalty </a:t>
            </a:r>
            <a:endParaRPr/>
          </a:p>
          <a:p>
            <a:pPr indent="-311150" lvl="0" marL="457200" rtl="0" algn="l">
              <a:spcBef>
                <a:spcPts val="0"/>
              </a:spcBef>
              <a:spcAft>
                <a:spcPts val="0"/>
              </a:spcAft>
              <a:buSzPts val="1300"/>
              <a:buChar char="●"/>
            </a:pPr>
            <a:r>
              <a:rPr lang="en"/>
              <a:t>increase client satisfaction</a:t>
            </a:r>
            <a:endParaRPr/>
          </a:p>
          <a:p>
            <a:pPr indent="0" lvl="0" marL="0" rtl="0" algn="l">
              <a:spcBef>
                <a:spcPts val="1200"/>
              </a:spcBef>
              <a:spcAft>
                <a:spcPts val="0"/>
              </a:spcAft>
              <a:buNone/>
            </a:pPr>
            <a:r>
              <a:rPr lang="en"/>
              <a:t> In the workplace, recognizing employee emotions can lead to a more supportive environment, promoting well-being and productivity. </a:t>
            </a:r>
            <a:endParaRPr/>
          </a:p>
          <a:p>
            <a:pPr indent="0" lvl="0" marL="0" rtl="0" algn="l">
              <a:spcBef>
                <a:spcPts val="1200"/>
              </a:spcBef>
              <a:spcAft>
                <a:spcPts val="1200"/>
              </a:spcAft>
              <a:buNone/>
            </a:pPr>
            <a:r>
              <a:rPr lang="en"/>
              <a:t>Therefore, recognizing human emotions is a fundamental task to be solves. Since emotion are everywhere in our life, such a solution should be of high demand.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88800"/>
            <a:ext cx="7038900" cy="4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Definition</a:t>
            </a:r>
            <a:endParaRPr/>
          </a:p>
        </p:txBody>
      </p:sp>
      <p:sp>
        <p:nvSpPr>
          <p:cNvPr id="158" name="Google Shape;158;p17"/>
          <p:cNvSpPr txBox="1"/>
          <p:nvPr>
            <p:ph idx="1" type="body"/>
          </p:nvPr>
        </p:nvSpPr>
        <p:spPr>
          <a:xfrm>
            <a:off x="1358500" y="949425"/>
            <a:ext cx="7038900" cy="393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are given a dataset of grayscale images, which contain human faces with 4 types of emotion expressions:</a:t>
            </a:r>
            <a:endParaRPr/>
          </a:p>
          <a:p>
            <a:pPr indent="-311150" lvl="0" marL="457200" rtl="0" algn="l">
              <a:spcBef>
                <a:spcPts val="1200"/>
              </a:spcBef>
              <a:spcAft>
                <a:spcPts val="0"/>
              </a:spcAft>
              <a:buSzPts val="1300"/>
              <a:buChar char="●"/>
            </a:pPr>
            <a:r>
              <a:rPr lang="en"/>
              <a:t>Happy</a:t>
            </a:r>
            <a:endParaRPr/>
          </a:p>
          <a:p>
            <a:pPr indent="-311150" lvl="0" marL="457200" rtl="0" algn="l">
              <a:spcBef>
                <a:spcPts val="0"/>
              </a:spcBef>
              <a:spcAft>
                <a:spcPts val="0"/>
              </a:spcAft>
              <a:buSzPts val="1300"/>
              <a:buChar char="●"/>
            </a:pPr>
            <a:r>
              <a:rPr lang="en"/>
              <a:t>Neural</a:t>
            </a:r>
            <a:endParaRPr/>
          </a:p>
          <a:p>
            <a:pPr indent="-311150" lvl="0" marL="457200" rtl="0" algn="l">
              <a:spcBef>
                <a:spcPts val="0"/>
              </a:spcBef>
              <a:spcAft>
                <a:spcPts val="0"/>
              </a:spcAft>
              <a:buSzPts val="1300"/>
              <a:buChar char="●"/>
            </a:pPr>
            <a:r>
              <a:rPr lang="en"/>
              <a:t>Sad</a:t>
            </a:r>
            <a:endParaRPr/>
          </a:p>
          <a:p>
            <a:pPr indent="-311150" lvl="0" marL="457200" rtl="0" algn="l">
              <a:spcBef>
                <a:spcPts val="0"/>
              </a:spcBef>
              <a:spcAft>
                <a:spcPts val="0"/>
              </a:spcAft>
              <a:buSzPts val="1300"/>
              <a:buChar char="●"/>
            </a:pPr>
            <a:r>
              <a:rPr lang="en"/>
              <a:t>Surprise</a:t>
            </a:r>
            <a:endParaRPr/>
          </a:p>
          <a:p>
            <a:pPr indent="0" lvl="0" marL="0" rtl="0" algn="l">
              <a:spcBef>
                <a:spcPts val="1200"/>
              </a:spcBef>
              <a:spcAft>
                <a:spcPts val="0"/>
              </a:spcAft>
              <a:buNone/>
            </a:pPr>
            <a:r>
              <a:rPr lang="en"/>
              <a:t>Our task includes 3 key points:</a:t>
            </a:r>
            <a:endParaRPr/>
          </a:p>
          <a:p>
            <a:pPr indent="-311150" lvl="0" marL="457200" rtl="0" algn="l">
              <a:spcBef>
                <a:spcPts val="1200"/>
              </a:spcBef>
              <a:spcAft>
                <a:spcPts val="0"/>
              </a:spcAft>
              <a:buSzPts val="1300"/>
              <a:buChar char="●"/>
            </a:pPr>
            <a:r>
              <a:rPr lang="en"/>
              <a:t>Develop a </a:t>
            </a:r>
            <a:r>
              <a:rPr lang="en"/>
              <a:t>robust</a:t>
            </a:r>
            <a:r>
              <a:rPr lang="en"/>
              <a:t> solution for Emotion recognition</a:t>
            </a:r>
            <a:endParaRPr/>
          </a:p>
          <a:p>
            <a:pPr indent="-311150" lvl="0" marL="457200" rtl="0" algn="l">
              <a:spcBef>
                <a:spcPts val="0"/>
              </a:spcBef>
              <a:spcAft>
                <a:spcPts val="0"/>
              </a:spcAft>
              <a:buSzPts val="1300"/>
              <a:buChar char="●"/>
            </a:pPr>
            <a:r>
              <a:rPr lang="en"/>
              <a:t>Explain system deployment and limitations</a:t>
            </a:r>
            <a:endParaRPr/>
          </a:p>
          <a:p>
            <a:pPr indent="-311150" lvl="0" marL="457200" rtl="0" algn="l">
              <a:spcBef>
                <a:spcPts val="0"/>
              </a:spcBef>
              <a:spcAft>
                <a:spcPts val="0"/>
              </a:spcAft>
              <a:buSzPts val="1300"/>
              <a:buChar char="●"/>
            </a:pPr>
            <a:r>
              <a:rPr lang="en"/>
              <a:t>Explain business value</a:t>
            </a:r>
            <a:endParaRPr/>
          </a:p>
        </p:txBody>
      </p:sp>
      <p:pic>
        <p:nvPicPr>
          <p:cNvPr id="159" name="Google Shape;159;p17"/>
          <p:cNvPicPr preferRelativeResize="0"/>
          <p:nvPr/>
        </p:nvPicPr>
        <p:blipFill>
          <a:blip r:embed="rId3">
            <a:alphaModFix/>
          </a:blip>
          <a:stretch>
            <a:fillRect/>
          </a:stretch>
        </p:blipFill>
        <p:spPr>
          <a:xfrm>
            <a:off x="3386175" y="1402675"/>
            <a:ext cx="1021943" cy="1000317"/>
          </a:xfrm>
          <a:prstGeom prst="rect">
            <a:avLst/>
          </a:prstGeom>
          <a:noFill/>
          <a:ln>
            <a:noFill/>
          </a:ln>
        </p:spPr>
      </p:pic>
      <p:pic>
        <p:nvPicPr>
          <p:cNvPr id="160" name="Google Shape;160;p17"/>
          <p:cNvPicPr preferRelativeResize="0"/>
          <p:nvPr/>
        </p:nvPicPr>
        <p:blipFill>
          <a:blip r:embed="rId4">
            <a:alphaModFix/>
          </a:blip>
          <a:stretch>
            <a:fillRect/>
          </a:stretch>
        </p:blipFill>
        <p:spPr>
          <a:xfrm>
            <a:off x="5695425" y="1402675"/>
            <a:ext cx="1021950" cy="993646"/>
          </a:xfrm>
          <a:prstGeom prst="rect">
            <a:avLst/>
          </a:prstGeom>
          <a:noFill/>
          <a:ln>
            <a:noFill/>
          </a:ln>
        </p:spPr>
      </p:pic>
      <p:pic>
        <p:nvPicPr>
          <p:cNvPr id="161" name="Google Shape;161;p17"/>
          <p:cNvPicPr preferRelativeResize="0"/>
          <p:nvPr/>
        </p:nvPicPr>
        <p:blipFill>
          <a:blip r:embed="rId5">
            <a:alphaModFix/>
          </a:blip>
          <a:stretch>
            <a:fillRect/>
          </a:stretch>
        </p:blipFill>
        <p:spPr>
          <a:xfrm>
            <a:off x="4558219" y="1402664"/>
            <a:ext cx="987104" cy="994501"/>
          </a:xfrm>
          <a:prstGeom prst="rect">
            <a:avLst/>
          </a:prstGeom>
          <a:noFill/>
          <a:ln>
            <a:noFill/>
          </a:ln>
        </p:spPr>
      </p:pic>
      <p:pic>
        <p:nvPicPr>
          <p:cNvPr id="162" name="Google Shape;162;p17"/>
          <p:cNvPicPr preferRelativeResize="0"/>
          <p:nvPr/>
        </p:nvPicPr>
        <p:blipFill>
          <a:blip r:embed="rId6">
            <a:alphaModFix/>
          </a:blip>
          <a:stretch>
            <a:fillRect/>
          </a:stretch>
        </p:blipFill>
        <p:spPr>
          <a:xfrm>
            <a:off x="6838450" y="1402676"/>
            <a:ext cx="1021950" cy="1011545"/>
          </a:xfrm>
          <a:prstGeom prst="rect">
            <a:avLst/>
          </a:prstGeom>
          <a:noFill/>
          <a:ln>
            <a:noFill/>
          </a:ln>
        </p:spPr>
      </p:pic>
      <p:sp>
        <p:nvSpPr>
          <p:cNvPr id="163" name="Google Shape;163;p17"/>
          <p:cNvSpPr txBox="1"/>
          <p:nvPr/>
        </p:nvSpPr>
        <p:spPr>
          <a:xfrm>
            <a:off x="3563850" y="2344950"/>
            <a:ext cx="6666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300">
                <a:solidFill>
                  <a:schemeClr val="lt1"/>
                </a:solidFill>
                <a:latin typeface="Lato"/>
                <a:ea typeface="Lato"/>
                <a:cs typeface="Lato"/>
                <a:sym typeface="Lato"/>
              </a:rPr>
              <a:t>Happy</a:t>
            </a:r>
            <a:endParaRPr/>
          </a:p>
        </p:txBody>
      </p:sp>
      <p:sp>
        <p:nvSpPr>
          <p:cNvPr id="164" name="Google Shape;164;p17"/>
          <p:cNvSpPr txBox="1"/>
          <p:nvPr/>
        </p:nvSpPr>
        <p:spPr>
          <a:xfrm>
            <a:off x="5898663" y="2397175"/>
            <a:ext cx="6666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300">
                <a:solidFill>
                  <a:schemeClr val="lt1"/>
                </a:solidFill>
                <a:latin typeface="Lato"/>
                <a:ea typeface="Lato"/>
                <a:cs typeface="Lato"/>
                <a:sym typeface="Lato"/>
              </a:rPr>
              <a:t>Sad</a:t>
            </a:r>
            <a:endParaRPr/>
          </a:p>
        </p:txBody>
      </p:sp>
      <p:sp>
        <p:nvSpPr>
          <p:cNvPr id="165" name="Google Shape;165;p17"/>
          <p:cNvSpPr txBox="1"/>
          <p:nvPr/>
        </p:nvSpPr>
        <p:spPr>
          <a:xfrm>
            <a:off x="4638375" y="2397175"/>
            <a:ext cx="8268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300">
                <a:solidFill>
                  <a:schemeClr val="lt1"/>
                </a:solidFill>
                <a:latin typeface="Lato"/>
                <a:ea typeface="Lato"/>
                <a:cs typeface="Lato"/>
                <a:sym typeface="Lato"/>
              </a:rPr>
              <a:t>Neutral</a:t>
            </a:r>
            <a:endParaRPr/>
          </a:p>
        </p:txBody>
      </p:sp>
      <p:sp>
        <p:nvSpPr>
          <p:cNvPr id="166" name="Google Shape;166;p17"/>
          <p:cNvSpPr txBox="1"/>
          <p:nvPr/>
        </p:nvSpPr>
        <p:spPr>
          <a:xfrm>
            <a:off x="6918625" y="2379300"/>
            <a:ext cx="8268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300">
                <a:solidFill>
                  <a:schemeClr val="lt1"/>
                </a:solidFill>
                <a:latin typeface="Lato"/>
                <a:ea typeface="Lato"/>
                <a:cs typeface="Lato"/>
                <a:sym typeface="Lato"/>
              </a:rPr>
              <a:t>Surprise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328000" y="2447100"/>
            <a:ext cx="7038900" cy="4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Overview (EDA)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88800"/>
            <a:ext cx="7038900" cy="4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overview (EDA)</a:t>
            </a:r>
            <a:endParaRPr/>
          </a:p>
        </p:txBody>
      </p:sp>
      <p:sp>
        <p:nvSpPr>
          <p:cNvPr id="177" name="Google Shape;177;p19"/>
          <p:cNvSpPr txBox="1"/>
          <p:nvPr>
            <p:ph idx="1" type="body"/>
          </p:nvPr>
        </p:nvSpPr>
        <p:spPr>
          <a:xfrm>
            <a:off x="1358500" y="563100"/>
            <a:ext cx="7038900" cy="432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Provided images  is already splitted into train, validation and test datasets. Each dataset </a:t>
            </a:r>
            <a:r>
              <a:rPr lang="en"/>
              <a:t>constrain</a:t>
            </a:r>
            <a:r>
              <a:rPr lang="en"/>
              <a:t> 4 classes, i.e., happy, neural, sad, surprise.</a:t>
            </a:r>
            <a:endParaRPr/>
          </a:p>
          <a:p>
            <a:pPr indent="0" lvl="0" marL="0" rtl="0" algn="l">
              <a:spcBef>
                <a:spcPts val="1200"/>
              </a:spcBef>
              <a:spcAft>
                <a:spcPts val="0"/>
              </a:spcAft>
              <a:buNone/>
            </a:pPr>
            <a:r>
              <a:rPr lang="en"/>
              <a:t>Key finding about the datasets:</a:t>
            </a:r>
            <a:endParaRPr/>
          </a:p>
          <a:p>
            <a:pPr indent="-311150" lvl="0" marL="457200" rtl="0" algn="l">
              <a:spcBef>
                <a:spcPts val="1200"/>
              </a:spcBef>
              <a:spcAft>
                <a:spcPts val="0"/>
              </a:spcAft>
              <a:buSzPts val="1300"/>
              <a:buChar char="●"/>
            </a:pPr>
            <a:r>
              <a:rPr lang="en"/>
              <a:t>Images in all three datasets contain faces of people of various genders (men, women), ages (child, teenager, adult), </a:t>
            </a:r>
            <a:r>
              <a:rPr lang="en"/>
              <a:t>ethnicity</a:t>
            </a:r>
            <a:endParaRPr/>
          </a:p>
          <a:p>
            <a:pPr indent="-311150" lvl="0" marL="457200" rtl="0" algn="l">
              <a:spcBef>
                <a:spcPts val="0"/>
              </a:spcBef>
              <a:spcAft>
                <a:spcPts val="0"/>
              </a:spcAft>
              <a:buSzPts val="1300"/>
              <a:buChar char="●"/>
            </a:pPr>
            <a:r>
              <a:rPr lang="en"/>
              <a:t>Pictures of faces are taken from different distance, from different angles, against various backgrounds, face can appear in different location of an image</a:t>
            </a:r>
            <a:endParaRPr/>
          </a:p>
          <a:p>
            <a:pPr indent="-311150" lvl="0" marL="457200" rtl="0" algn="l">
              <a:spcBef>
                <a:spcPts val="0"/>
              </a:spcBef>
              <a:spcAft>
                <a:spcPts val="0"/>
              </a:spcAft>
              <a:buSzPts val="1300"/>
              <a:buChar char="●"/>
            </a:pPr>
            <a:r>
              <a:rPr lang="en"/>
              <a:t>Some images contain noise in a form of irrelevant text</a:t>
            </a:r>
            <a:endParaRPr/>
          </a:p>
          <a:p>
            <a:pPr indent="-311150" lvl="0" marL="457200" rtl="0" algn="l">
              <a:spcBef>
                <a:spcPts val="0"/>
              </a:spcBef>
              <a:spcAft>
                <a:spcPts val="0"/>
              </a:spcAft>
              <a:buSzPts val="1300"/>
              <a:buChar char="●"/>
            </a:pPr>
            <a:r>
              <a:rPr lang="en"/>
              <a:t>Some people wear glasses (both sunglasses and optical devices) with both transparent and completely opaque lens</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88800"/>
            <a:ext cx="7038900" cy="4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overview (EDA)</a:t>
            </a:r>
            <a:endParaRPr/>
          </a:p>
        </p:txBody>
      </p:sp>
      <p:sp>
        <p:nvSpPr>
          <p:cNvPr id="183" name="Google Shape;183;p20"/>
          <p:cNvSpPr txBox="1"/>
          <p:nvPr>
            <p:ph idx="1" type="body"/>
          </p:nvPr>
        </p:nvSpPr>
        <p:spPr>
          <a:xfrm>
            <a:off x="1358500" y="563100"/>
            <a:ext cx="7038900" cy="145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finding about the datasets:</a:t>
            </a:r>
            <a:endParaRPr/>
          </a:p>
          <a:p>
            <a:pPr indent="-311150" lvl="0" marL="457200" rtl="0" algn="l">
              <a:spcBef>
                <a:spcPts val="1200"/>
              </a:spcBef>
              <a:spcAft>
                <a:spcPts val="0"/>
              </a:spcAft>
              <a:buSzPts val="1300"/>
              <a:buChar char="●"/>
            </a:pPr>
            <a:r>
              <a:rPr lang="en"/>
              <a:t>Training dataset contains 15109 images</a:t>
            </a:r>
            <a:endParaRPr/>
          </a:p>
          <a:p>
            <a:pPr indent="-311150" lvl="0" marL="457200" rtl="0" algn="l">
              <a:spcBef>
                <a:spcPts val="0"/>
              </a:spcBef>
              <a:spcAft>
                <a:spcPts val="0"/>
              </a:spcAft>
              <a:buSzPts val="1300"/>
              <a:buChar char="●"/>
            </a:pPr>
            <a:r>
              <a:rPr lang="en"/>
              <a:t>Validation </a:t>
            </a:r>
            <a:r>
              <a:rPr lang="en"/>
              <a:t>dataset contains 4977 images</a:t>
            </a:r>
            <a:endParaRPr/>
          </a:p>
          <a:p>
            <a:pPr indent="-311150" lvl="0" marL="457200" rtl="0" algn="l">
              <a:spcBef>
                <a:spcPts val="0"/>
              </a:spcBef>
              <a:spcAft>
                <a:spcPts val="0"/>
              </a:spcAft>
              <a:buSzPts val="1300"/>
              <a:buChar char="●"/>
            </a:pPr>
            <a:r>
              <a:rPr lang="en"/>
              <a:t>Test dataset contains 128 images</a:t>
            </a:r>
            <a:endParaRPr/>
          </a:p>
          <a:p>
            <a:pPr indent="-311150" lvl="0" marL="457200" rtl="0" algn="l">
              <a:spcBef>
                <a:spcPts val="0"/>
              </a:spcBef>
              <a:spcAft>
                <a:spcPts val="0"/>
              </a:spcAft>
              <a:buSzPts val="1300"/>
              <a:buChar char="●"/>
            </a:pPr>
            <a:r>
              <a:rPr lang="en"/>
              <a:t>Images are distributed across classes for each data set as follows:</a:t>
            </a:r>
            <a:endParaRPr/>
          </a:p>
        </p:txBody>
      </p:sp>
      <p:pic>
        <p:nvPicPr>
          <p:cNvPr id="184" name="Google Shape;184;p20"/>
          <p:cNvPicPr preferRelativeResize="0"/>
          <p:nvPr/>
        </p:nvPicPr>
        <p:blipFill>
          <a:blip r:embed="rId3">
            <a:alphaModFix/>
          </a:blip>
          <a:stretch>
            <a:fillRect/>
          </a:stretch>
        </p:blipFill>
        <p:spPr>
          <a:xfrm>
            <a:off x="1506513" y="2019588"/>
            <a:ext cx="2356431" cy="1828077"/>
          </a:xfrm>
          <a:prstGeom prst="rect">
            <a:avLst/>
          </a:prstGeom>
          <a:noFill/>
          <a:ln>
            <a:noFill/>
          </a:ln>
        </p:spPr>
      </p:pic>
      <p:pic>
        <p:nvPicPr>
          <p:cNvPr id="185" name="Google Shape;185;p20"/>
          <p:cNvPicPr preferRelativeResize="0"/>
          <p:nvPr/>
        </p:nvPicPr>
        <p:blipFill>
          <a:blip r:embed="rId4">
            <a:alphaModFix/>
          </a:blip>
          <a:stretch>
            <a:fillRect/>
          </a:stretch>
        </p:blipFill>
        <p:spPr>
          <a:xfrm>
            <a:off x="3980802" y="2021926"/>
            <a:ext cx="2337985" cy="1823402"/>
          </a:xfrm>
          <a:prstGeom prst="rect">
            <a:avLst/>
          </a:prstGeom>
          <a:noFill/>
          <a:ln>
            <a:noFill/>
          </a:ln>
        </p:spPr>
      </p:pic>
      <p:pic>
        <p:nvPicPr>
          <p:cNvPr id="186" name="Google Shape;186;p20"/>
          <p:cNvPicPr preferRelativeResize="0"/>
          <p:nvPr/>
        </p:nvPicPr>
        <p:blipFill>
          <a:blip r:embed="rId5">
            <a:alphaModFix/>
          </a:blip>
          <a:stretch>
            <a:fillRect/>
          </a:stretch>
        </p:blipFill>
        <p:spPr>
          <a:xfrm>
            <a:off x="6378233" y="2033618"/>
            <a:ext cx="2259591" cy="1800025"/>
          </a:xfrm>
          <a:prstGeom prst="rect">
            <a:avLst/>
          </a:prstGeom>
          <a:noFill/>
          <a:ln>
            <a:noFill/>
          </a:ln>
        </p:spPr>
      </p:pic>
      <p:sp>
        <p:nvSpPr>
          <p:cNvPr id="187" name="Google Shape;187;p20"/>
          <p:cNvSpPr txBox="1"/>
          <p:nvPr>
            <p:ph idx="1" type="body"/>
          </p:nvPr>
        </p:nvSpPr>
        <p:spPr>
          <a:xfrm>
            <a:off x="1297500" y="3845325"/>
            <a:ext cx="7038900" cy="1101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can infer that in the case of:</a:t>
            </a:r>
            <a:endParaRPr/>
          </a:p>
          <a:p>
            <a:pPr indent="-311150" lvl="0" marL="457200" rtl="0" algn="l">
              <a:spcBef>
                <a:spcPts val="1200"/>
              </a:spcBef>
              <a:spcAft>
                <a:spcPts val="0"/>
              </a:spcAft>
              <a:buSzPts val="1300"/>
              <a:buChar char="●"/>
            </a:pPr>
            <a:r>
              <a:rPr lang="en"/>
              <a:t>Train dataset: surprise class contains about 21% sample less than other 3 classes </a:t>
            </a:r>
            <a:endParaRPr/>
          </a:p>
          <a:p>
            <a:pPr indent="-311150" lvl="0" marL="457200" rtl="0" algn="l">
              <a:spcBef>
                <a:spcPts val="0"/>
              </a:spcBef>
              <a:spcAft>
                <a:spcPts val="0"/>
              </a:spcAft>
              <a:buSzPts val="1300"/>
              <a:buChar char="●"/>
            </a:pPr>
            <a:r>
              <a:rPr lang="en"/>
              <a:t>Test dataset : all four classes contain the same number of samples (32)</a:t>
            </a:r>
            <a:endParaRPr/>
          </a:p>
          <a:p>
            <a:pPr indent="-311150" lvl="0" marL="457200" rtl="0" algn="l">
              <a:spcBef>
                <a:spcPts val="0"/>
              </a:spcBef>
              <a:spcAft>
                <a:spcPts val="0"/>
              </a:spcAft>
              <a:buSzPts val="1300"/>
              <a:buChar char="●"/>
            </a:pPr>
            <a:r>
              <a:rPr lang="en"/>
              <a:t>Validation dataset has highly unbalanced </a:t>
            </a:r>
            <a:r>
              <a:rPr lang="en"/>
              <a:t>distribution</a:t>
            </a:r>
            <a:r>
              <a:rPr lang="en"/>
              <a:t> of images across classes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328000" y="2447100"/>
            <a:ext cx="7038900" cy="47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Development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