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72" r:id="rId4"/>
    <p:sldId id="261" r:id="rId5"/>
    <p:sldId id="270" r:id="rId6"/>
    <p:sldId id="271" r:id="rId7"/>
    <p:sldId id="267" r:id="rId8"/>
    <p:sldId id="268" r:id="rId9"/>
    <p:sldId id="269" r:id="rId10"/>
    <p:sldId id="264" r:id="rId11"/>
    <p:sldId id="262" r:id="rId12"/>
    <p:sldId id="263"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3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144293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33372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148843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234717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146020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160150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306222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307620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137182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189709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F9F069C-9221-4285-BCD9-CE0B035AB488}" type="datetimeFigureOut">
              <a:rPr lang="zh-CN" altLang="en-US" smtClean="0"/>
              <a:t>2021/11/29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215023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F069C-9221-4285-BCD9-CE0B035AB488}" type="datetimeFigureOut">
              <a:rPr lang="zh-CN" altLang="en-US" smtClean="0"/>
              <a:t>2021/11/29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6D026-D3DF-4D56-9218-B7D8CB16DC35}" type="slidenum">
              <a:rPr lang="zh-CN" altLang="en-US" smtClean="0"/>
              <a:t>‹#›</a:t>
            </a:fld>
            <a:endParaRPr lang="zh-CN" altLang="en-US"/>
          </a:p>
        </p:txBody>
      </p:sp>
    </p:spTree>
    <p:extLst>
      <p:ext uri="{BB962C8B-B14F-4D97-AF65-F5344CB8AC3E}">
        <p14:creationId xmlns:p14="http://schemas.microsoft.com/office/powerpoint/2010/main" val="254237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074985" cy="369332"/>
          </a:xfrm>
          <a:prstGeom prst="rect">
            <a:avLst/>
          </a:prstGeom>
          <a:noFill/>
        </p:spPr>
        <p:txBody>
          <a:bodyPr wrap="square" rtlCol="0">
            <a:spAutoFit/>
          </a:bodyPr>
          <a:lstStyle/>
          <a:p>
            <a:r>
              <a:rPr lang="en-US" altLang="zh-CN" dirty="0" smtClean="0"/>
              <a:t>01 </a:t>
            </a:r>
            <a:r>
              <a:rPr lang="zh-CN" altLang="en-US" dirty="0" smtClean="0"/>
              <a:t>文件导入</a:t>
            </a:r>
            <a:endParaRPr lang="zh-CN" altLang="en-US" dirty="0"/>
          </a:p>
        </p:txBody>
      </p:sp>
      <p:pic>
        <p:nvPicPr>
          <p:cNvPr id="5" name="图片 4"/>
          <p:cNvPicPr>
            <a:picLocks noChangeAspect="1"/>
          </p:cNvPicPr>
          <p:nvPr/>
        </p:nvPicPr>
        <p:blipFill>
          <a:blip r:embed="rId2"/>
          <a:stretch>
            <a:fillRect/>
          </a:stretch>
        </p:blipFill>
        <p:spPr>
          <a:xfrm>
            <a:off x="404446" y="709304"/>
            <a:ext cx="4741029" cy="2587812"/>
          </a:xfrm>
          <a:prstGeom prst="rect">
            <a:avLst/>
          </a:prstGeom>
        </p:spPr>
      </p:pic>
      <p:sp>
        <p:nvSpPr>
          <p:cNvPr id="6" name="文本框 5"/>
          <p:cNvSpPr txBox="1"/>
          <p:nvPr/>
        </p:nvSpPr>
        <p:spPr>
          <a:xfrm>
            <a:off x="668708" y="3340326"/>
            <a:ext cx="4212504" cy="430887"/>
          </a:xfrm>
          <a:prstGeom prst="rect">
            <a:avLst/>
          </a:prstGeom>
          <a:noFill/>
        </p:spPr>
        <p:txBody>
          <a:bodyPr wrap="square" rtlCol="0">
            <a:spAutoFit/>
          </a:bodyPr>
          <a:lstStyle/>
          <a:p>
            <a:pPr algn="ctr"/>
            <a:r>
              <a:rPr lang="zh-CN" altLang="en-US" sz="1100" dirty="0"/>
              <a:t>输入</a:t>
            </a:r>
            <a:r>
              <a:rPr lang="zh-CN" altLang="en-US" sz="1100" dirty="0" smtClean="0"/>
              <a:t>犀牛</a:t>
            </a:r>
            <a:r>
              <a:rPr lang="en-US" altLang="zh-CN" sz="1100" dirty="0" smtClean="0"/>
              <a:t>4</a:t>
            </a:r>
            <a:r>
              <a:rPr lang="zh-CN" altLang="en-US" sz="1100" dirty="0" smtClean="0"/>
              <a:t>文件（如有需要也可以为</a:t>
            </a:r>
            <a:r>
              <a:rPr lang="en-US" altLang="zh-CN" sz="1100" dirty="0" smtClean="0"/>
              <a:t>.</a:t>
            </a:r>
            <a:r>
              <a:rPr lang="en-US" altLang="zh-CN" sz="1100" dirty="0" err="1" smtClean="0"/>
              <a:t>dwg</a:t>
            </a:r>
            <a:r>
              <a:rPr lang="zh-CN" altLang="en-US" sz="1100" dirty="0" smtClean="0"/>
              <a:t>）</a:t>
            </a:r>
            <a:endParaRPr lang="en-US" altLang="zh-CN" sz="1100" dirty="0" smtClean="0"/>
          </a:p>
          <a:p>
            <a:pPr algn="ctr"/>
            <a:r>
              <a:rPr lang="zh-CN" altLang="en-US" sz="1100" dirty="0" smtClean="0"/>
              <a:t>由</a:t>
            </a:r>
            <a:r>
              <a:rPr lang="zh-CN" altLang="en-US" sz="1100" dirty="0" smtClean="0">
                <a:solidFill>
                  <a:srgbClr val="FF0000"/>
                </a:solidFill>
              </a:rPr>
              <a:t>三</a:t>
            </a:r>
            <a:r>
              <a:rPr lang="zh-CN" altLang="en-US" sz="1100" dirty="0" smtClean="0"/>
              <a:t>个图层组成</a:t>
            </a:r>
            <a:endParaRPr lang="zh-CN" altLang="en-US" sz="1100" dirty="0"/>
          </a:p>
        </p:txBody>
      </p:sp>
      <p:pic>
        <p:nvPicPr>
          <p:cNvPr id="7" name="图片 6"/>
          <p:cNvPicPr>
            <a:picLocks noChangeAspect="1"/>
          </p:cNvPicPr>
          <p:nvPr/>
        </p:nvPicPr>
        <p:blipFill>
          <a:blip r:embed="rId3"/>
          <a:stretch>
            <a:fillRect/>
          </a:stretch>
        </p:blipFill>
        <p:spPr>
          <a:xfrm>
            <a:off x="6119446" y="709305"/>
            <a:ext cx="4741029" cy="2587812"/>
          </a:xfrm>
          <a:prstGeom prst="rect">
            <a:avLst/>
          </a:prstGeom>
        </p:spPr>
      </p:pic>
      <p:sp>
        <p:nvSpPr>
          <p:cNvPr id="8" name="文本框 7"/>
          <p:cNvSpPr txBox="1"/>
          <p:nvPr/>
        </p:nvSpPr>
        <p:spPr>
          <a:xfrm>
            <a:off x="6383708" y="3340326"/>
            <a:ext cx="4212504" cy="261610"/>
          </a:xfrm>
          <a:prstGeom prst="rect">
            <a:avLst/>
          </a:prstGeom>
          <a:noFill/>
        </p:spPr>
        <p:txBody>
          <a:bodyPr wrap="square" rtlCol="0">
            <a:spAutoFit/>
          </a:bodyPr>
          <a:lstStyle/>
          <a:p>
            <a:pPr algn="ctr"/>
            <a:r>
              <a:rPr lang="zh-CN" altLang="en-US" sz="1100" b="1" dirty="0" smtClean="0"/>
              <a:t>图层</a:t>
            </a:r>
            <a:r>
              <a:rPr lang="en-US" altLang="zh-CN" sz="1100" b="1" dirty="0" smtClean="0"/>
              <a:t>01</a:t>
            </a:r>
            <a:r>
              <a:rPr lang="zh-CN" altLang="en-US" sz="1100" dirty="0" smtClean="0"/>
              <a:t>：可建设场地的边界（</a:t>
            </a:r>
            <a:r>
              <a:rPr lang="en-US" altLang="zh-CN" sz="1100" dirty="0" smtClean="0"/>
              <a:t>polyline</a:t>
            </a:r>
            <a:r>
              <a:rPr lang="zh-CN" altLang="en-US" sz="1100" dirty="0" smtClean="0"/>
              <a:t>）</a:t>
            </a:r>
            <a:endParaRPr lang="zh-CN" altLang="en-US" sz="1100" dirty="0"/>
          </a:p>
        </p:txBody>
      </p:sp>
      <p:pic>
        <p:nvPicPr>
          <p:cNvPr id="9" name="图片 8"/>
          <p:cNvPicPr>
            <a:picLocks noChangeAspect="1"/>
          </p:cNvPicPr>
          <p:nvPr/>
        </p:nvPicPr>
        <p:blipFill>
          <a:blip r:embed="rId4"/>
          <a:stretch>
            <a:fillRect/>
          </a:stretch>
        </p:blipFill>
        <p:spPr>
          <a:xfrm>
            <a:off x="404446" y="3771213"/>
            <a:ext cx="4741029" cy="2587812"/>
          </a:xfrm>
          <a:prstGeom prst="rect">
            <a:avLst/>
          </a:prstGeom>
        </p:spPr>
      </p:pic>
      <p:sp>
        <p:nvSpPr>
          <p:cNvPr id="10" name="文本框 9"/>
          <p:cNvSpPr txBox="1"/>
          <p:nvPr/>
        </p:nvSpPr>
        <p:spPr>
          <a:xfrm>
            <a:off x="668708" y="6402235"/>
            <a:ext cx="4212504" cy="430887"/>
          </a:xfrm>
          <a:prstGeom prst="rect">
            <a:avLst/>
          </a:prstGeom>
          <a:noFill/>
        </p:spPr>
        <p:txBody>
          <a:bodyPr wrap="square" rtlCol="0">
            <a:spAutoFit/>
          </a:bodyPr>
          <a:lstStyle/>
          <a:p>
            <a:pPr algn="ctr"/>
            <a:r>
              <a:rPr lang="zh-CN" altLang="en-US" sz="1100" b="1" dirty="0" smtClean="0"/>
              <a:t>图层</a:t>
            </a:r>
            <a:r>
              <a:rPr lang="en-US" altLang="zh-CN" sz="1100" b="1" dirty="0" smtClean="0"/>
              <a:t>02</a:t>
            </a:r>
            <a:r>
              <a:rPr lang="zh-CN" altLang="en-US" sz="1100" dirty="0" smtClean="0"/>
              <a:t>：来自上位规划的道路禁止开口区域</a:t>
            </a:r>
            <a:r>
              <a:rPr lang="zh-CN" altLang="en-US" sz="1100" dirty="0"/>
              <a:t>（</a:t>
            </a:r>
            <a:r>
              <a:rPr lang="en-US" altLang="zh-CN" sz="1100" dirty="0"/>
              <a:t>polyline</a:t>
            </a:r>
            <a:r>
              <a:rPr lang="zh-CN" altLang="en-US" sz="1100" dirty="0"/>
              <a:t>）</a:t>
            </a:r>
          </a:p>
          <a:p>
            <a:pPr algn="ctr"/>
            <a:endParaRPr lang="zh-CN" altLang="en-US" sz="1100" dirty="0"/>
          </a:p>
        </p:txBody>
      </p:sp>
      <p:pic>
        <p:nvPicPr>
          <p:cNvPr id="11" name="图片 10"/>
          <p:cNvPicPr>
            <a:picLocks noChangeAspect="1"/>
          </p:cNvPicPr>
          <p:nvPr/>
        </p:nvPicPr>
        <p:blipFill>
          <a:blip r:embed="rId5"/>
          <a:stretch>
            <a:fillRect/>
          </a:stretch>
        </p:blipFill>
        <p:spPr>
          <a:xfrm>
            <a:off x="6119446" y="3771213"/>
            <a:ext cx="4741030" cy="2587812"/>
          </a:xfrm>
          <a:prstGeom prst="rect">
            <a:avLst/>
          </a:prstGeom>
        </p:spPr>
      </p:pic>
      <p:sp>
        <p:nvSpPr>
          <p:cNvPr id="12" name="文本框 11"/>
          <p:cNvSpPr txBox="1"/>
          <p:nvPr/>
        </p:nvSpPr>
        <p:spPr>
          <a:xfrm>
            <a:off x="6383708" y="6402590"/>
            <a:ext cx="4212504" cy="430887"/>
          </a:xfrm>
          <a:prstGeom prst="rect">
            <a:avLst/>
          </a:prstGeom>
          <a:noFill/>
        </p:spPr>
        <p:txBody>
          <a:bodyPr wrap="square" rtlCol="0">
            <a:spAutoFit/>
          </a:bodyPr>
          <a:lstStyle/>
          <a:p>
            <a:pPr algn="ctr"/>
            <a:r>
              <a:rPr lang="zh-CN" altLang="en-US" sz="1100" b="1" dirty="0" smtClean="0"/>
              <a:t>图层</a:t>
            </a:r>
            <a:r>
              <a:rPr lang="en-US" altLang="zh-CN" sz="1100" b="1" dirty="0" smtClean="0"/>
              <a:t>03</a:t>
            </a:r>
            <a:r>
              <a:rPr lang="zh-CN" altLang="en-US" sz="1100" dirty="0" smtClean="0"/>
              <a:t>：整体场地边界</a:t>
            </a:r>
            <a:r>
              <a:rPr lang="zh-CN" altLang="en-US" sz="1100" dirty="0"/>
              <a:t>（</a:t>
            </a:r>
            <a:r>
              <a:rPr lang="en-US" altLang="zh-CN" sz="1100" dirty="0"/>
              <a:t>polyline</a:t>
            </a:r>
            <a:r>
              <a:rPr lang="zh-CN" altLang="en-US" sz="1100" dirty="0"/>
              <a:t>）</a:t>
            </a:r>
          </a:p>
          <a:p>
            <a:pPr algn="ctr"/>
            <a:endParaRPr lang="zh-CN" altLang="en-US" sz="1100" dirty="0"/>
          </a:p>
        </p:txBody>
      </p:sp>
    </p:spTree>
    <p:extLst>
      <p:ext uri="{BB962C8B-B14F-4D97-AF65-F5344CB8AC3E}">
        <p14:creationId xmlns:p14="http://schemas.microsoft.com/office/powerpoint/2010/main" val="217420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074985" cy="369332"/>
          </a:xfrm>
          <a:prstGeom prst="rect">
            <a:avLst/>
          </a:prstGeom>
          <a:noFill/>
        </p:spPr>
        <p:txBody>
          <a:bodyPr wrap="square" rtlCol="0">
            <a:spAutoFit/>
          </a:bodyPr>
          <a:lstStyle/>
          <a:p>
            <a:r>
              <a:rPr lang="en-US" altLang="zh-CN" dirty="0" smtClean="0"/>
              <a:t>03 </a:t>
            </a:r>
            <a:r>
              <a:rPr lang="zh-CN" altLang="en-US" dirty="0" smtClean="0"/>
              <a:t>建筑生成</a:t>
            </a:r>
            <a:endParaRPr lang="zh-CN" altLang="en-US" dirty="0"/>
          </a:p>
        </p:txBody>
      </p:sp>
      <p:sp>
        <p:nvSpPr>
          <p:cNvPr id="10" name="文本框 9"/>
          <p:cNvSpPr txBox="1"/>
          <p:nvPr/>
        </p:nvSpPr>
        <p:spPr>
          <a:xfrm>
            <a:off x="3025497" y="6044625"/>
            <a:ext cx="6057407" cy="430887"/>
          </a:xfrm>
          <a:prstGeom prst="rect">
            <a:avLst/>
          </a:prstGeom>
          <a:noFill/>
        </p:spPr>
        <p:txBody>
          <a:bodyPr wrap="square" rtlCol="0">
            <a:spAutoFit/>
          </a:bodyPr>
          <a:lstStyle/>
          <a:p>
            <a:pPr algn="ctr"/>
            <a:r>
              <a:rPr lang="zh-CN" altLang="en-US" sz="1100" dirty="0" smtClean="0"/>
              <a:t>点选道路，通过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
        <p:nvSpPr>
          <p:cNvPr id="5" name="文本框 4"/>
          <p:cNvSpPr txBox="1"/>
          <p:nvPr/>
        </p:nvSpPr>
        <p:spPr>
          <a:xfrm>
            <a:off x="509954" y="527594"/>
            <a:ext cx="2074985" cy="276999"/>
          </a:xfrm>
          <a:prstGeom prst="rect">
            <a:avLst/>
          </a:prstGeom>
          <a:noFill/>
        </p:spPr>
        <p:txBody>
          <a:bodyPr wrap="square" rtlCol="0">
            <a:spAutoFit/>
          </a:bodyPr>
          <a:lstStyle/>
          <a:p>
            <a:r>
              <a:rPr lang="zh-CN" altLang="en-US" sz="1200" dirty="0" smtClean="0"/>
              <a:t>内部建筑种类设置</a:t>
            </a:r>
            <a:endParaRPr lang="zh-CN" altLang="en-US" sz="1200" dirty="0"/>
          </a:p>
        </p:txBody>
      </p:sp>
    </p:spTree>
    <p:extLst>
      <p:ext uri="{BB962C8B-B14F-4D97-AF65-F5344CB8AC3E}">
        <p14:creationId xmlns:p14="http://schemas.microsoft.com/office/powerpoint/2010/main" val="408468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3077307" cy="369332"/>
          </a:xfrm>
          <a:prstGeom prst="rect">
            <a:avLst/>
          </a:prstGeom>
          <a:noFill/>
        </p:spPr>
        <p:txBody>
          <a:bodyPr wrap="square" rtlCol="0">
            <a:spAutoFit/>
          </a:bodyPr>
          <a:lstStyle/>
          <a:p>
            <a:r>
              <a:rPr lang="en-US" altLang="zh-CN" dirty="0" smtClean="0"/>
              <a:t>04 </a:t>
            </a:r>
            <a:r>
              <a:rPr lang="zh-CN" altLang="en-US" dirty="0" smtClean="0"/>
              <a:t>自动生成建筑体量</a:t>
            </a:r>
            <a:endParaRPr lang="zh-CN" altLang="en-US" dirty="0"/>
          </a:p>
        </p:txBody>
      </p:sp>
      <p:sp>
        <p:nvSpPr>
          <p:cNvPr id="10" name="文本框 9"/>
          <p:cNvSpPr txBox="1"/>
          <p:nvPr/>
        </p:nvSpPr>
        <p:spPr>
          <a:xfrm>
            <a:off x="3025497" y="6044625"/>
            <a:ext cx="6057407" cy="430887"/>
          </a:xfrm>
          <a:prstGeom prst="rect">
            <a:avLst/>
          </a:prstGeom>
          <a:noFill/>
        </p:spPr>
        <p:txBody>
          <a:bodyPr wrap="square" rtlCol="0">
            <a:spAutoFit/>
          </a:bodyPr>
          <a:lstStyle/>
          <a:p>
            <a:pPr algn="ctr"/>
            <a:r>
              <a:rPr lang="zh-CN" altLang="en-US" sz="1100" dirty="0" smtClean="0"/>
              <a:t>点选道路，通过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Tree>
    <p:extLst>
      <p:ext uri="{BB962C8B-B14F-4D97-AF65-F5344CB8AC3E}">
        <p14:creationId xmlns:p14="http://schemas.microsoft.com/office/powerpoint/2010/main" val="163393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3077307" cy="369332"/>
          </a:xfrm>
          <a:prstGeom prst="rect">
            <a:avLst/>
          </a:prstGeom>
          <a:noFill/>
        </p:spPr>
        <p:txBody>
          <a:bodyPr wrap="square" rtlCol="0">
            <a:spAutoFit/>
          </a:bodyPr>
          <a:lstStyle/>
          <a:p>
            <a:r>
              <a:rPr lang="en-US" altLang="zh-CN" dirty="0" smtClean="0"/>
              <a:t>05 </a:t>
            </a:r>
            <a:r>
              <a:rPr lang="zh-CN" altLang="en-US" dirty="0" smtClean="0"/>
              <a:t>实时调整内部建筑位置</a:t>
            </a:r>
            <a:endParaRPr lang="zh-CN" altLang="en-US" dirty="0"/>
          </a:p>
        </p:txBody>
      </p:sp>
      <p:sp>
        <p:nvSpPr>
          <p:cNvPr id="10" name="文本框 9"/>
          <p:cNvSpPr txBox="1"/>
          <p:nvPr/>
        </p:nvSpPr>
        <p:spPr>
          <a:xfrm>
            <a:off x="3025497" y="6044625"/>
            <a:ext cx="6057407" cy="430887"/>
          </a:xfrm>
          <a:prstGeom prst="rect">
            <a:avLst/>
          </a:prstGeom>
          <a:noFill/>
        </p:spPr>
        <p:txBody>
          <a:bodyPr wrap="square" rtlCol="0">
            <a:spAutoFit/>
          </a:bodyPr>
          <a:lstStyle/>
          <a:p>
            <a:pPr algn="ctr"/>
            <a:r>
              <a:rPr lang="zh-CN" altLang="en-US" sz="1100" dirty="0" smtClean="0"/>
              <a:t>点选道路，通过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Tree>
    <p:extLst>
      <p:ext uri="{BB962C8B-B14F-4D97-AF65-F5344CB8AC3E}">
        <p14:creationId xmlns:p14="http://schemas.microsoft.com/office/powerpoint/2010/main" val="185194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3077307" cy="369332"/>
          </a:xfrm>
          <a:prstGeom prst="rect">
            <a:avLst/>
          </a:prstGeom>
          <a:noFill/>
        </p:spPr>
        <p:txBody>
          <a:bodyPr wrap="square" rtlCol="0">
            <a:spAutoFit/>
          </a:bodyPr>
          <a:lstStyle/>
          <a:p>
            <a:r>
              <a:rPr lang="en-US" altLang="zh-CN" dirty="0" smtClean="0"/>
              <a:t>06 </a:t>
            </a:r>
            <a:r>
              <a:rPr lang="zh-CN" altLang="en-US" dirty="0"/>
              <a:t>分析</a:t>
            </a:r>
            <a:r>
              <a:rPr lang="zh-CN" altLang="en-US" dirty="0" smtClean="0"/>
              <a:t>图预览</a:t>
            </a:r>
            <a:endParaRPr lang="zh-CN" altLang="en-US" dirty="0"/>
          </a:p>
        </p:txBody>
      </p:sp>
      <p:sp>
        <p:nvSpPr>
          <p:cNvPr id="10" name="文本框 9"/>
          <p:cNvSpPr txBox="1"/>
          <p:nvPr/>
        </p:nvSpPr>
        <p:spPr>
          <a:xfrm>
            <a:off x="3025497" y="6044625"/>
            <a:ext cx="6057407" cy="430887"/>
          </a:xfrm>
          <a:prstGeom prst="rect">
            <a:avLst/>
          </a:prstGeom>
          <a:noFill/>
        </p:spPr>
        <p:txBody>
          <a:bodyPr wrap="square" rtlCol="0">
            <a:spAutoFit/>
          </a:bodyPr>
          <a:lstStyle/>
          <a:p>
            <a:pPr algn="ctr"/>
            <a:r>
              <a:rPr lang="zh-CN" altLang="en-US" sz="1100" dirty="0" smtClean="0"/>
              <a:t>点选道路，通过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Tree>
    <p:extLst>
      <p:ext uri="{BB962C8B-B14F-4D97-AF65-F5344CB8AC3E}">
        <p14:creationId xmlns:p14="http://schemas.microsoft.com/office/powerpoint/2010/main" val="60460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3077307" cy="369332"/>
          </a:xfrm>
          <a:prstGeom prst="rect">
            <a:avLst/>
          </a:prstGeom>
          <a:noFill/>
        </p:spPr>
        <p:txBody>
          <a:bodyPr wrap="square" rtlCol="0">
            <a:spAutoFit/>
          </a:bodyPr>
          <a:lstStyle/>
          <a:p>
            <a:r>
              <a:rPr lang="en-US" altLang="zh-CN" dirty="0" smtClean="0"/>
              <a:t>07 </a:t>
            </a:r>
            <a:r>
              <a:rPr lang="zh-CN" altLang="en-US" dirty="0" smtClean="0"/>
              <a:t>文件导出</a:t>
            </a:r>
            <a:endParaRPr lang="zh-CN" altLang="en-US" dirty="0"/>
          </a:p>
        </p:txBody>
      </p:sp>
      <p:sp>
        <p:nvSpPr>
          <p:cNvPr id="10" name="文本框 9"/>
          <p:cNvSpPr txBox="1"/>
          <p:nvPr/>
        </p:nvSpPr>
        <p:spPr>
          <a:xfrm>
            <a:off x="3025497" y="6044625"/>
            <a:ext cx="6057407" cy="430887"/>
          </a:xfrm>
          <a:prstGeom prst="rect">
            <a:avLst/>
          </a:prstGeom>
          <a:noFill/>
        </p:spPr>
        <p:txBody>
          <a:bodyPr wrap="square" rtlCol="0">
            <a:spAutoFit/>
          </a:bodyPr>
          <a:lstStyle/>
          <a:p>
            <a:pPr algn="ctr"/>
            <a:r>
              <a:rPr lang="zh-CN" altLang="en-US" sz="1100" dirty="0" smtClean="0"/>
              <a:t>点选道路，通过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Tree>
    <p:extLst>
      <p:ext uri="{BB962C8B-B14F-4D97-AF65-F5344CB8AC3E}">
        <p14:creationId xmlns:p14="http://schemas.microsoft.com/office/powerpoint/2010/main" val="388673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970393" cy="369332"/>
          </a:xfrm>
          <a:prstGeom prst="rect">
            <a:avLst/>
          </a:prstGeom>
          <a:noFill/>
        </p:spPr>
        <p:txBody>
          <a:bodyPr wrap="square" rtlCol="0">
            <a:spAutoFit/>
          </a:bodyPr>
          <a:lstStyle/>
          <a:p>
            <a:r>
              <a:rPr lang="en-US" altLang="zh-CN" dirty="0" smtClean="0"/>
              <a:t>02 </a:t>
            </a:r>
            <a:r>
              <a:rPr lang="zh-CN" altLang="en-US" dirty="0" smtClean="0"/>
              <a:t>道路选取，地块划分</a:t>
            </a:r>
            <a:endParaRPr lang="zh-CN" altLang="en-US" dirty="0"/>
          </a:p>
        </p:txBody>
      </p:sp>
      <p:sp>
        <p:nvSpPr>
          <p:cNvPr id="10" name="文本框 9"/>
          <p:cNvSpPr txBox="1"/>
          <p:nvPr/>
        </p:nvSpPr>
        <p:spPr>
          <a:xfrm>
            <a:off x="0" y="6044625"/>
            <a:ext cx="12191999" cy="430887"/>
          </a:xfrm>
          <a:prstGeom prst="rect">
            <a:avLst/>
          </a:prstGeom>
          <a:noFill/>
        </p:spPr>
        <p:txBody>
          <a:bodyPr wrap="square" rtlCol="0">
            <a:spAutoFit/>
          </a:bodyPr>
          <a:lstStyle/>
          <a:p>
            <a:pPr algn="ctr"/>
            <a:r>
              <a:rPr lang="zh-CN" altLang="en-US" sz="1100" dirty="0" smtClean="0"/>
              <a:t>点选道路，鼠标选取道路，通过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grpSp>
        <p:nvGrpSpPr>
          <p:cNvPr id="14" name="组合 13"/>
          <p:cNvGrpSpPr/>
          <p:nvPr/>
        </p:nvGrpSpPr>
        <p:grpSpPr>
          <a:xfrm>
            <a:off x="193431" y="1661747"/>
            <a:ext cx="11693964" cy="3015761"/>
            <a:chOff x="193431" y="1019908"/>
            <a:chExt cx="10705265" cy="2760785"/>
          </a:xfrm>
        </p:grpSpPr>
        <p:pic>
          <p:nvPicPr>
            <p:cNvPr id="2" name="图片 1"/>
            <p:cNvPicPr>
              <a:picLocks noChangeAspect="1"/>
            </p:cNvPicPr>
            <p:nvPr/>
          </p:nvPicPr>
          <p:blipFill>
            <a:blip r:embed="rId2"/>
            <a:stretch>
              <a:fillRect/>
            </a:stretch>
          </p:blipFill>
          <p:spPr>
            <a:xfrm>
              <a:off x="193431" y="1019909"/>
              <a:ext cx="3418649" cy="2760784"/>
            </a:xfrm>
            <a:prstGeom prst="rect">
              <a:avLst/>
            </a:prstGeom>
          </p:spPr>
        </p:pic>
        <p:pic>
          <p:nvPicPr>
            <p:cNvPr id="3" name="图片 2"/>
            <p:cNvPicPr>
              <a:picLocks noChangeAspect="1"/>
            </p:cNvPicPr>
            <p:nvPr/>
          </p:nvPicPr>
          <p:blipFill>
            <a:blip r:embed="rId3"/>
            <a:stretch>
              <a:fillRect/>
            </a:stretch>
          </p:blipFill>
          <p:spPr>
            <a:xfrm>
              <a:off x="7480047" y="1019909"/>
              <a:ext cx="3418649" cy="2760784"/>
            </a:xfrm>
            <a:prstGeom prst="rect">
              <a:avLst/>
            </a:prstGeom>
          </p:spPr>
        </p:pic>
        <p:pic>
          <p:nvPicPr>
            <p:cNvPr id="13" name="图片 12"/>
            <p:cNvPicPr>
              <a:picLocks noChangeAspect="1"/>
            </p:cNvPicPr>
            <p:nvPr/>
          </p:nvPicPr>
          <p:blipFill>
            <a:blip r:embed="rId4"/>
            <a:stretch>
              <a:fillRect/>
            </a:stretch>
          </p:blipFill>
          <p:spPr>
            <a:xfrm>
              <a:off x="3849362" y="1019908"/>
              <a:ext cx="3418649" cy="2760784"/>
            </a:xfrm>
            <a:prstGeom prst="rect">
              <a:avLst/>
            </a:prstGeom>
          </p:spPr>
        </p:pic>
      </p:grpSp>
    </p:spTree>
    <p:extLst>
      <p:ext uri="{BB962C8B-B14F-4D97-AF65-F5344CB8AC3E}">
        <p14:creationId xmlns:p14="http://schemas.microsoft.com/office/powerpoint/2010/main" val="262127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970393" cy="369332"/>
          </a:xfrm>
          <a:prstGeom prst="rect">
            <a:avLst/>
          </a:prstGeom>
          <a:noFill/>
        </p:spPr>
        <p:txBody>
          <a:bodyPr wrap="square" rtlCol="0">
            <a:spAutoFit/>
          </a:bodyPr>
          <a:lstStyle/>
          <a:p>
            <a:r>
              <a:rPr lang="en-US" altLang="zh-CN" dirty="0" smtClean="0"/>
              <a:t>02 </a:t>
            </a:r>
            <a:r>
              <a:rPr lang="zh-CN" altLang="en-US" dirty="0" smtClean="0"/>
              <a:t>道路选取，地块划分</a:t>
            </a:r>
            <a:endParaRPr lang="zh-CN" altLang="en-US" dirty="0"/>
          </a:p>
        </p:txBody>
      </p:sp>
      <p:sp>
        <p:nvSpPr>
          <p:cNvPr id="10" name="文本框 9"/>
          <p:cNvSpPr txBox="1"/>
          <p:nvPr/>
        </p:nvSpPr>
        <p:spPr>
          <a:xfrm>
            <a:off x="0" y="6044625"/>
            <a:ext cx="12191999" cy="430887"/>
          </a:xfrm>
          <a:prstGeom prst="rect">
            <a:avLst/>
          </a:prstGeom>
          <a:noFill/>
        </p:spPr>
        <p:txBody>
          <a:bodyPr wrap="square" rtlCol="0">
            <a:spAutoFit/>
          </a:bodyPr>
          <a:lstStyle/>
          <a:p>
            <a:pPr algn="ctr"/>
            <a:r>
              <a:rPr lang="zh-CN" altLang="en-US" sz="1100" dirty="0" smtClean="0"/>
              <a:t>点选道路，鼠标选取道路，通过</a:t>
            </a:r>
            <a:r>
              <a:rPr lang="zh-CN" altLang="en-US" sz="1100" dirty="0" smtClean="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
        <p:nvSpPr>
          <p:cNvPr id="8" name="文本框 7"/>
          <p:cNvSpPr txBox="1"/>
          <p:nvPr/>
        </p:nvSpPr>
        <p:spPr>
          <a:xfrm>
            <a:off x="509954" y="527594"/>
            <a:ext cx="2074985" cy="276999"/>
          </a:xfrm>
          <a:prstGeom prst="rect">
            <a:avLst/>
          </a:prstGeom>
          <a:noFill/>
        </p:spPr>
        <p:txBody>
          <a:bodyPr wrap="square" rtlCol="0">
            <a:spAutoFit/>
          </a:bodyPr>
          <a:lstStyle/>
          <a:p>
            <a:r>
              <a:rPr lang="zh-CN" altLang="en-US" sz="1200" dirty="0" smtClean="0"/>
              <a:t>地块基本信息</a:t>
            </a:r>
            <a:endParaRPr lang="zh-CN" altLang="en-US" sz="1200" dirty="0"/>
          </a:p>
        </p:txBody>
      </p:sp>
      <p:sp>
        <p:nvSpPr>
          <p:cNvPr id="9" name="矩形 8"/>
          <p:cNvSpPr/>
          <p:nvPr/>
        </p:nvSpPr>
        <p:spPr>
          <a:xfrm>
            <a:off x="509954" y="896926"/>
            <a:ext cx="4510102" cy="4793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14514" y="881537"/>
            <a:ext cx="4510102" cy="4793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7201" y="2870611"/>
            <a:ext cx="1435608" cy="369332"/>
          </a:xfrm>
          <a:prstGeom prst="rect">
            <a:avLst/>
          </a:prstGeom>
          <a:noFill/>
        </p:spPr>
        <p:txBody>
          <a:bodyPr wrap="square" rtlCol="0">
            <a:spAutoFit/>
          </a:bodyPr>
          <a:lstStyle/>
          <a:p>
            <a:r>
              <a:rPr lang="zh-CN" altLang="en-US" dirty="0" smtClean="0"/>
              <a:t>基本参数</a:t>
            </a:r>
            <a:endParaRPr lang="zh-CN" altLang="en-US" dirty="0"/>
          </a:p>
        </p:txBody>
      </p:sp>
      <p:sp>
        <p:nvSpPr>
          <p:cNvPr id="15" name="文本框 14"/>
          <p:cNvSpPr txBox="1"/>
          <p:nvPr/>
        </p:nvSpPr>
        <p:spPr>
          <a:xfrm>
            <a:off x="8380476" y="2870611"/>
            <a:ext cx="1435608" cy="369332"/>
          </a:xfrm>
          <a:prstGeom prst="rect">
            <a:avLst/>
          </a:prstGeom>
          <a:noFill/>
        </p:spPr>
        <p:txBody>
          <a:bodyPr wrap="square" rtlCol="0">
            <a:spAutoFit/>
          </a:bodyPr>
          <a:lstStyle/>
          <a:p>
            <a:r>
              <a:rPr lang="zh-CN" altLang="en-US" dirty="0" smtClean="0"/>
              <a:t>地块退让</a:t>
            </a:r>
            <a:endParaRPr lang="zh-CN" altLang="en-US" dirty="0"/>
          </a:p>
        </p:txBody>
      </p:sp>
    </p:spTree>
    <p:extLst>
      <p:ext uri="{BB962C8B-B14F-4D97-AF65-F5344CB8AC3E}">
        <p14:creationId xmlns:p14="http://schemas.microsoft.com/office/powerpoint/2010/main" val="34933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074985" cy="369332"/>
          </a:xfrm>
          <a:prstGeom prst="rect">
            <a:avLst/>
          </a:prstGeom>
          <a:noFill/>
        </p:spPr>
        <p:txBody>
          <a:bodyPr wrap="square" rtlCol="0">
            <a:spAutoFit/>
          </a:bodyPr>
          <a:lstStyle/>
          <a:p>
            <a:r>
              <a:rPr lang="en-US" altLang="zh-CN" dirty="0" smtClean="0"/>
              <a:t>03 </a:t>
            </a:r>
            <a:r>
              <a:rPr lang="zh-CN" altLang="en-US" dirty="0" smtClean="0"/>
              <a:t>建筑生成</a:t>
            </a:r>
            <a:endParaRPr lang="zh-CN" altLang="en-US" dirty="0"/>
          </a:p>
        </p:txBody>
      </p:sp>
      <p:sp>
        <p:nvSpPr>
          <p:cNvPr id="10" name="文本框 9"/>
          <p:cNvSpPr txBox="1"/>
          <p:nvPr/>
        </p:nvSpPr>
        <p:spPr>
          <a:xfrm>
            <a:off x="3025497" y="6044625"/>
            <a:ext cx="6057407" cy="430887"/>
          </a:xfrm>
          <a:prstGeom prst="rect">
            <a:avLst/>
          </a:prstGeom>
          <a:noFill/>
        </p:spPr>
        <p:txBody>
          <a:bodyPr wrap="square" rtlCol="0">
            <a:spAutoFit/>
          </a:bodyPr>
          <a:lstStyle/>
          <a:p>
            <a:pPr algn="ctr"/>
            <a:r>
              <a:rPr lang="zh-CN" altLang="en-US" sz="1100" dirty="0" smtClean="0"/>
              <a:t>点选道路，通过</a:t>
            </a:r>
            <a:r>
              <a:rPr lang="zh-CN" altLang="en-US" sz="1100" dirty="0"/>
              <a:t>键盘</a:t>
            </a:r>
            <a:r>
              <a:rPr lang="zh-CN" altLang="en-US" sz="1100" dirty="0" smtClean="0"/>
              <a:t>（</a:t>
            </a:r>
            <a:r>
              <a:rPr lang="en-US" altLang="zh-CN" sz="1100" dirty="0" smtClean="0"/>
              <a:t>UP</a:t>
            </a:r>
            <a:r>
              <a:rPr lang="en-US" altLang="zh-CN" sz="1100" dirty="0" smtClean="0"/>
              <a:t>,DOWN,LEFT,RIGHT</a:t>
            </a:r>
            <a:r>
              <a:rPr lang="zh-CN" altLang="en-US" sz="1100" dirty="0" smtClean="0"/>
              <a:t>）移动道路位置，将内部场地划分为三块</a:t>
            </a:r>
            <a:endParaRPr lang="en-US" altLang="zh-CN" sz="1100" dirty="0" smtClean="0"/>
          </a:p>
          <a:p>
            <a:pPr algn="ctr"/>
            <a:r>
              <a:rPr lang="zh-CN" altLang="en-US" sz="1100" dirty="0" smtClean="0"/>
              <a:t>显示每个地块的基本信息（面积，高密容等</a:t>
            </a:r>
            <a:r>
              <a:rPr lang="en-US" altLang="zh-CN" sz="1100" dirty="0" smtClean="0"/>
              <a:t>…</a:t>
            </a:r>
            <a:r>
              <a:rPr lang="zh-CN" altLang="en-US" sz="1100" dirty="0" smtClean="0"/>
              <a:t>）</a:t>
            </a:r>
            <a:endParaRPr lang="zh-CN" altLang="en-US" sz="1100" dirty="0"/>
          </a:p>
        </p:txBody>
      </p:sp>
      <p:sp>
        <p:nvSpPr>
          <p:cNvPr id="8" name="文本框 7"/>
          <p:cNvSpPr txBox="1"/>
          <p:nvPr/>
        </p:nvSpPr>
        <p:spPr>
          <a:xfrm>
            <a:off x="509954" y="527594"/>
            <a:ext cx="2074985" cy="276999"/>
          </a:xfrm>
          <a:prstGeom prst="rect">
            <a:avLst/>
          </a:prstGeom>
          <a:noFill/>
        </p:spPr>
        <p:txBody>
          <a:bodyPr wrap="square" rtlCol="0">
            <a:spAutoFit/>
          </a:bodyPr>
          <a:lstStyle/>
          <a:p>
            <a:r>
              <a:rPr lang="zh-CN" altLang="en-US" sz="1200" dirty="0" smtClean="0"/>
              <a:t>建筑分类</a:t>
            </a:r>
            <a:endParaRPr lang="zh-CN" altLang="en-US" sz="1200" dirty="0"/>
          </a:p>
        </p:txBody>
      </p:sp>
      <p:sp>
        <p:nvSpPr>
          <p:cNvPr id="9" name="文本框 8"/>
          <p:cNvSpPr txBox="1"/>
          <p:nvPr/>
        </p:nvSpPr>
        <p:spPr>
          <a:xfrm>
            <a:off x="509954" y="896926"/>
            <a:ext cx="6057407" cy="261610"/>
          </a:xfrm>
          <a:prstGeom prst="rect">
            <a:avLst/>
          </a:prstGeom>
          <a:noFill/>
        </p:spPr>
        <p:txBody>
          <a:bodyPr wrap="square" rtlCol="0">
            <a:spAutoFit/>
          </a:bodyPr>
          <a:lstStyle/>
          <a:p>
            <a:r>
              <a:rPr lang="zh-CN" altLang="en-US" sz="1100" dirty="0" smtClean="0"/>
              <a:t>项目中涉及的建筑类型有：住宅（租赁房），公租房，商业（低层商业与酒店），幼儿园</a:t>
            </a:r>
            <a:endParaRPr lang="zh-CN" altLang="en-US" sz="1100" dirty="0"/>
          </a:p>
        </p:txBody>
      </p:sp>
      <p:sp>
        <p:nvSpPr>
          <p:cNvPr id="11" name="矩形 10"/>
          <p:cNvSpPr/>
          <p:nvPr/>
        </p:nvSpPr>
        <p:spPr>
          <a:xfrm>
            <a:off x="509954" y="1250869"/>
            <a:ext cx="4510102" cy="4793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84648" y="1250869"/>
            <a:ext cx="6803136" cy="2324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84648" y="3703320"/>
            <a:ext cx="6803136" cy="2341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647296" y="2228420"/>
            <a:ext cx="1435608" cy="369332"/>
          </a:xfrm>
          <a:prstGeom prst="rect">
            <a:avLst/>
          </a:prstGeom>
          <a:noFill/>
        </p:spPr>
        <p:txBody>
          <a:bodyPr wrap="square" rtlCol="0">
            <a:spAutoFit/>
          </a:bodyPr>
          <a:lstStyle/>
          <a:p>
            <a:r>
              <a:rPr lang="zh-CN" altLang="en-US" dirty="0" smtClean="0"/>
              <a:t>基本参数</a:t>
            </a:r>
            <a:endParaRPr lang="zh-CN" altLang="en-US" dirty="0"/>
          </a:p>
        </p:txBody>
      </p:sp>
      <p:sp>
        <p:nvSpPr>
          <p:cNvPr id="16" name="文本框 15"/>
          <p:cNvSpPr txBox="1"/>
          <p:nvPr/>
        </p:nvSpPr>
        <p:spPr>
          <a:xfrm>
            <a:off x="7647296" y="4697741"/>
            <a:ext cx="1435608" cy="369332"/>
          </a:xfrm>
          <a:prstGeom prst="rect">
            <a:avLst/>
          </a:prstGeom>
          <a:noFill/>
        </p:spPr>
        <p:txBody>
          <a:bodyPr wrap="square" rtlCol="0">
            <a:spAutoFit/>
          </a:bodyPr>
          <a:lstStyle/>
          <a:p>
            <a:r>
              <a:rPr lang="zh-CN" altLang="en-US" dirty="0" smtClean="0"/>
              <a:t>基本功能</a:t>
            </a:r>
            <a:endParaRPr lang="zh-CN" altLang="en-US" dirty="0"/>
          </a:p>
        </p:txBody>
      </p:sp>
    </p:spTree>
    <p:extLst>
      <p:ext uri="{BB962C8B-B14F-4D97-AF65-F5344CB8AC3E}">
        <p14:creationId xmlns:p14="http://schemas.microsoft.com/office/powerpoint/2010/main" val="120010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074985" cy="369332"/>
          </a:xfrm>
          <a:prstGeom prst="rect">
            <a:avLst/>
          </a:prstGeom>
          <a:noFill/>
        </p:spPr>
        <p:txBody>
          <a:bodyPr wrap="square" rtlCol="0">
            <a:spAutoFit/>
          </a:bodyPr>
          <a:lstStyle/>
          <a:p>
            <a:r>
              <a:rPr lang="en-US" altLang="zh-CN" dirty="0" smtClean="0"/>
              <a:t>03 </a:t>
            </a:r>
            <a:r>
              <a:rPr lang="zh-CN" altLang="en-US" dirty="0" smtClean="0"/>
              <a:t>建筑生成</a:t>
            </a:r>
            <a:endParaRPr lang="zh-CN" altLang="en-US" dirty="0"/>
          </a:p>
        </p:txBody>
      </p:sp>
      <p:sp>
        <p:nvSpPr>
          <p:cNvPr id="10" name="文本框 9"/>
          <p:cNvSpPr txBox="1"/>
          <p:nvPr/>
        </p:nvSpPr>
        <p:spPr>
          <a:xfrm>
            <a:off x="2409564" y="6483114"/>
            <a:ext cx="1455063" cy="261610"/>
          </a:xfrm>
          <a:prstGeom prst="rect">
            <a:avLst/>
          </a:prstGeom>
          <a:noFill/>
        </p:spPr>
        <p:txBody>
          <a:bodyPr wrap="square" rtlCol="0">
            <a:spAutoFit/>
          </a:bodyPr>
          <a:lstStyle/>
          <a:p>
            <a:pPr algn="ctr"/>
            <a:r>
              <a:rPr lang="en-US" altLang="zh-CN" sz="1100" dirty="0" smtClean="0"/>
              <a:t>X</a:t>
            </a:r>
            <a:r>
              <a:rPr lang="zh-CN" altLang="en-US" sz="1100" dirty="0" smtClean="0"/>
              <a:t>方向</a:t>
            </a:r>
            <a:endParaRPr lang="zh-CN" altLang="en-US" sz="1100" dirty="0"/>
          </a:p>
        </p:txBody>
      </p:sp>
      <p:sp>
        <p:nvSpPr>
          <p:cNvPr id="8" name="文本框 7"/>
          <p:cNvSpPr txBox="1"/>
          <p:nvPr/>
        </p:nvSpPr>
        <p:spPr>
          <a:xfrm>
            <a:off x="509954" y="527594"/>
            <a:ext cx="2074985" cy="276999"/>
          </a:xfrm>
          <a:prstGeom prst="rect">
            <a:avLst/>
          </a:prstGeom>
          <a:noFill/>
        </p:spPr>
        <p:txBody>
          <a:bodyPr wrap="square" rtlCol="0">
            <a:spAutoFit/>
          </a:bodyPr>
          <a:lstStyle/>
          <a:p>
            <a:r>
              <a:rPr lang="zh-CN" altLang="en-US" sz="1200" dirty="0" smtClean="0"/>
              <a:t>建筑间距</a:t>
            </a:r>
            <a:endParaRPr lang="zh-CN" altLang="en-US" sz="1200" dirty="0"/>
          </a:p>
        </p:txBody>
      </p:sp>
      <p:sp>
        <p:nvSpPr>
          <p:cNvPr id="9" name="文本框 8"/>
          <p:cNvSpPr txBox="1"/>
          <p:nvPr/>
        </p:nvSpPr>
        <p:spPr>
          <a:xfrm>
            <a:off x="509954" y="806687"/>
            <a:ext cx="10911254" cy="430887"/>
          </a:xfrm>
          <a:prstGeom prst="rect">
            <a:avLst/>
          </a:prstGeom>
          <a:noFill/>
        </p:spPr>
        <p:txBody>
          <a:bodyPr wrap="square" rtlCol="0">
            <a:spAutoFit/>
          </a:bodyPr>
          <a:lstStyle/>
          <a:p>
            <a:r>
              <a:rPr lang="zh-CN" altLang="en-US" sz="1100" dirty="0"/>
              <a:t>根据</a:t>
            </a:r>
            <a:r>
              <a:rPr lang="en-US" altLang="zh-CN" sz="1100" dirty="0"/>
              <a:t>《</a:t>
            </a:r>
            <a:r>
              <a:rPr lang="zh-CN" altLang="en-US" sz="1100" dirty="0"/>
              <a:t>合肥市城市规划管理技术规定</a:t>
            </a:r>
            <a:r>
              <a:rPr lang="en-US" altLang="zh-CN" sz="1100" dirty="0"/>
              <a:t>》</a:t>
            </a:r>
            <a:r>
              <a:rPr lang="zh-CN" altLang="en-US" sz="1100" dirty="0"/>
              <a:t>，程序</a:t>
            </a:r>
            <a:r>
              <a:rPr lang="zh-CN" altLang="en-US" sz="1100" dirty="0" smtClean="0"/>
              <a:t>中目前以“</a:t>
            </a:r>
            <a:r>
              <a:rPr lang="zh-CN" altLang="zh-CN" sz="11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南北向或南偏东（西）</a:t>
            </a:r>
            <a:r>
              <a:rPr lang="en-US" altLang="zh-CN" sz="11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15</a:t>
            </a:r>
            <a:r>
              <a:rPr lang="zh-CN" altLang="zh-CN" sz="11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度（含</a:t>
            </a:r>
            <a:r>
              <a:rPr lang="en-US" altLang="zh-CN" sz="11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15</a:t>
            </a:r>
            <a:r>
              <a:rPr lang="zh-CN" altLang="zh-CN" sz="11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度）范围内的平行布置</a:t>
            </a:r>
            <a:r>
              <a:rPr lang="zh-CN" altLang="zh-CN" sz="11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住宅</a:t>
            </a:r>
            <a:r>
              <a:rPr lang="zh-CN" altLang="en-US" sz="1100" dirty="0" smtClean="0"/>
              <a:t>”为例，建筑在</a:t>
            </a:r>
            <a:r>
              <a:rPr lang="en-US" altLang="zh-CN" sz="1100" dirty="0" smtClean="0"/>
              <a:t>x</a:t>
            </a:r>
            <a:r>
              <a:rPr lang="zh-CN" altLang="en-US" sz="1100" dirty="0" smtClean="0"/>
              <a:t>方向（山墙</a:t>
            </a:r>
            <a:r>
              <a:rPr lang="en-US" altLang="zh-CN" sz="1100" dirty="0" smtClean="0"/>
              <a:t>/</a:t>
            </a:r>
            <a:r>
              <a:rPr lang="zh-CN" altLang="en-US" sz="1100" dirty="0" smtClean="0"/>
              <a:t>东西方向）</a:t>
            </a:r>
            <a:r>
              <a:rPr lang="zh-CN" altLang="en-US" sz="1100" dirty="0" smtClean="0"/>
              <a:t>与</a:t>
            </a:r>
            <a:r>
              <a:rPr lang="en-US" altLang="zh-CN" sz="1100" dirty="0" smtClean="0"/>
              <a:t>y</a:t>
            </a:r>
            <a:r>
              <a:rPr lang="zh-CN" altLang="en-US" sz="1100" dirty="0" smtClean="0"/>
              <a:t>方向（南北方向）的建筑间距遵循以下规则（之后可进一步拓展更多的组合方式）：</a:t>
            </a:r>
            <a:endParaRPr lang="zh-CN" altLang="en-US" sz="1100" dirty="0"/>
          </a:p>
        </p:txBody>
      </p:sp>
      <p:sp>
        <p:nvSpPr>
          <p:cNvPr id="11" name="文本框 10"/>
          <p:cNvSpPr txBox="1"/>
          <p:nvPr/>
        </p:nvSpPr>
        <p:spPr>
          <a:xfrm>
            <a:off x="8368253" y="6493382"/>
            <a:ext cx="1455063" cy="261610"/>
          </a:xfrm>
          <a:prstGeom prst="rect">
            <a:avLst/>
          </a:prstGeom>
          <a:noFill/>
        </p:spPr>
        <p:txBody>
          <a:bodyPr wrap="square" rtlCol="0">
            <a:spAutoFit/>
          </a:bodyPr>
          <a:lstStyle/>
          <a:p>
            <a:pPr algn="ctr"/>
            <a:r>
              <a:rPr lang="en-US" altLang="zh-CN" sz="1100" dirty="0" smtClean="0"/>
              <a:t>Y</a:t>
            </a:r>
            <a:r>
              <a:rPr lang="zh-CN" altLang="en-US" sz="1100" dirty="0" smtClean="0"/>
              <a:t>方向</a:t>
            </a:r>
            <a:endParaRPr lang="zh-CN" altLang="en-US" sz="1100" dirty="0"/>
          </a:p>
        </p:txBody>
      </p:sp>
      <p:sp>
        <p:nvSpPr>
          <p:cNvPr id="34" name="文本框 33"/>
          <p:cNvSpPr txBox="1"/>
          <p:nvPr/>
        </p:nvSpPr>
        <p:spPr>
          <a:xfrm>
            <a:off x="6715008" y="6380303"/>
            <a:ext cx="1653245" cy="261610"/>
          </a:xfrm>
          <a:prstGeom prst="rect">
            <a:avLst/>
          </a:prstGeom>
          <a:noFill/>
        </p:spPr>
        <p:txBody>
          <a:bodyPr wrap="square" rtlCol="0">
            <a:spAutoFit/>
          </a:bodyPr>
          <a:lstStyle/>
          <a:p>
            <a:pPr algn="ctr"/>
            <a:r>
              <a:rPr lang="zh-CN" altLang="en-US" sz="1100" dirty="0">
                <a:solidFill>
                  <a:schemeClr val="accent6"/>
                </a:solidFill>
              </a:rPr>
              <a:t>本</a:t>
            </a:r>
            <a:r>
              <a:rPr lang="zh-CN" altLang="en-US" sz="1100" dirty="0" smtClean="0">
                <a:solidFill>
                  <a:schemeClr val="accent6"/>
                </a:solidFill>
              </a:rPr>
              <a:t>建筑</a:t>
            </a:r>
            <a:r>
              <a:rPr lang="en-US" altLang="zh-CN" sz="1100" dirty="0" smtClean="0">
                <a:solidFill>
                  <a:schemeClr val="accent6"/>
                </a:solidFill>
              </a:rPr>
              <a:t>(</a:t>
            </a:r>
            <a:r>
              <a:rPr lang="zh-CN" altLang="en-US" sz="1100" dirty="0" smtClean="0">
                <a:solidFill>
                  <a:schemeClr val="accent6"/>
                </a:solidFill>
              </a:rPr>
              <a:t>南侧遮挡建筑</a:t>
            </a:r>
            <a:r>
              <a:rPr lang="en-US" altLang="zh-CN" sz="1100" dirty="0" smtClean="0">
                <a:solidFill>
                  <a:schemeClr val="accent6"/>
                </a:solidFill>
              </a:rPr>
              <a:t>)</a:t>
            </a:r>
            <a:endParaRPr lang="zh-CN" altLang="en-US" sz="1100" dirty="0">
              <a:solidFill>
                <a:schemeClr val="accent6"/>
              </a:solidFill>
            </a:endParaRPr>
          </a:p>
        </p:txBody>
      </p:sp>
      <p:sp>
        <p:nvSpPr>
          <p:cNvPr id="35" name="文本框 34"/>
          <p:cNvSpPr txBox="1"/>
          <p:nvPr/>
        </p:nvSpPr>
        <p:spPr>
          <a:xfrm>
            <a:off x="10634284" y="6380303"/>
            <a:ext cx="1455063" cy="261610"/>
          </a:xfrm>
          <a:prstGeom prst="rect">
            <a:avLst/>
          </a:prstGeom>
          <a:noFill/>
        </p:spPr>
        <p:txBody>
          <a:bodyPr wrap="square" rtlCol="0">
            <a:spAutoFit/>
          </a:bodyPr>
          <a:lstStyle/>
          <a:p>
            <a:pPr algn="ctr"/>
            <a:r>
              <a:rPr lang="zh-CN" altLang="en-US" sz="1100" dirty="0" smtClean="0">
                <a:solidFill>
                  <a:schemeClr val="accent2"/>
                </a:solidFill>
              </a:rPr>
              <a:t>被遮挡建筑</a:t>
            </a:r>
            <a:endParaRPr lang="zh-CN" altLang="en-US" sz="1100" dirty="0">
              <a:solidFill>
                <a:schemeClr val="accent2"/>
              </a:solidFill>
            </a:endParaRPr>
          </a:p>
        </p:txBody>
      </p:sp>
      <p:grpSp>
        <p:nvGrpSpPr>
          <p:cNvPr id="109" name="组合 108"/>
          <p:cNvGrpSpPr/>
          <p:nvPr/>
        </p:nvGrpSpPr>
        <p:grpSpPr>
          <a:xfrm>
            <a:off x="992419" y="4005227"/>
            <a:ext cx="4210804" cy="2636688"/>
            <a:chOff x="992419" y="3338351"/>
            <a:chExt cx="4210804" cy="2636688"/>
          </a:xfrm>
        </p:grpSpPr>
        <p:sp>
          <p:nvSpPr>
            <p:cNvPr id="15" name="文本框 14"/>
            <p:cNvSpPr txBox="1"/>
            <p:nvPr/>
          </p:nvSpPr>
          <p:spPr>
            <a:xfrm>
              <a:off x="992419" y="5713429"/>
              <a:ext cx="1455063" cy="261610"/>
            </a:xfrm>
            <a:prstGeom prst="rect">
              <a:avLst/>
            </a:prstGeom>
            <a:noFill/>
          </p:spPr>
          <p:txBody>
            <a:bodyPr wrap="square" rtlCol="0">
              <a:spAutoFit/>
            </a:bodyPr>
            <a:lstStyle/>
            <a:p>
              <a:pPr algn="ctr"/>
              <a:r>
                <a:rPr lang="zh-CN" altLang="en-US" sz="1100" dirty="0">
                  <a:solidFill>
                    <a:schemeClr val="accent6"/>
                  </a:solidFill>
                </a:rPr>
                <a:t>本</a:t>
              </a:r>
              <a:r>
                <a:rPr lang="zh-CN" altLang="en-US" sz="1100" dirty="0" smtClean="0">
                  <a:solidFill>
                    <a:schemeClr val="accent6"/>
                  </a:solidFill>
                </a:rPr>
                <a:t>建筑</a:t>
              </a:r>
              <a:endParaRPr lang="zh-CN" altLang="en-US" sz="1100" dirty="0">
                <a:solidFill>
                  <a:schemeClr val="accent6"/>
                </a:solidFill>
              </a:endParaRPr>
            </a:p>
          </p:txBody>
        </p:sp>
        <p:sp>
          <p:nvSpPr>
            <p:cNvPr id="16" name="文本框 15"/>
            <p:cNvSpPr txBox="1"/>
            <p:nvPr/>
          </p:nvSpPr>
          <p:spPr>
            <a:xfrm>
              <a:off x="3748160" y="5713429"/>
              <a:ext cx="1455063" cy="261610"/>
            </a:xfrm>
            <a:prstGeom prst="rect">
              <a:avLst/>
            </a:prstGeom>
            <a:noFill/>
          </p:spPr>
          <p:txBody>
            <a:bodyPr wrap="square" rtlCol="0">
              <a:spAutoFit/>
            </a:bodyPr>
            <a:lstStyle/>
            <a:p>
              <a:pPr algn="ctr"/>
              <a:r>
                <a:rPr lang="zh-CN" altLang="en-US" sz="1100" dirty="0" smtClean="0">
                  <a:solidFill>
                    <a:schemeClr val="accent2"/>
                  </a:solidFill>
                </a:rPr>
                <a:t>比较建筑</a:t>
              </a:r>
              <a:endParaRPr lang="zh-CN" altLang="en-US" sz="1100" dirty="0">
                <a:solidFill>
                  <a:schemeClr val="accent2"/>
                </a:solidFill>
              </a:endParaRPr>
            </a:p>
          </p:txBody>
        </p:sp>
        <p:sp>
          <p:nvSpPr>
            <p:cNvPr id="71" name="矩形 70"/>
            <p:cNvSpPr/>
            <p:nvPr/>
          </p:nvSpPr>
          <p:spPr>
            <a:xfrm>
              <a:off x="1108889" y="4155000"/>
              <a:ext cx="1222131" cy="624541"/>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多层建筑</a:t>
              </a:r>
              <a:endParaRPr lang="en-US" altLang="zh-CN" dirty="0" smtClean="0"/>
            </a:p>
          </p:txBody>
        </p:sp>
        <p:sp>
          <p:nvSpPr>
            <p:cNvPr id="72" name="矩形 71"/>
            <p:cNvSpPr/>
            <p:nvPr/>
          </p:nvSpPr>
          <p:spPr>
            <a:xfrm>
              <a:off x="1108889" y="4971650"/>
              <a:ext cx="1222131" cy="624541"/>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高层建筑</a:t>
              </a:r>
              <a:endParaRPr lang="en-US" altLang="zh-CN" dirty="0" smtClean="0"/>
            </a:p>
          </p:txBody>
        </p:sp>
        <p:sp>
          <p:nvSpPr>
            <p:cNvPr id="73" name="矩形 72"/>
            <p:cNvSpPr/>
            <p:nvPr/>
          </p:nvSpPr>
          <p:spPr>
            <a:xfrm>
              <a:off x="3864630" y="4155000"/>
              <a:ext cx="1222131" cy="624541"/>
            </a:xfrm>
            <a:prstGeom prst="rect">
              <a:avLst/>
            </a:prstGeom>
            <a:solidFill>
              <a:schemeClr val="accent2"/>
            </a:solidFill>
            <a:ln w="19050">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多层建筑</a:t>
              </a:r>
              <a:endParaRPr lang="en-US" altLang="zh-CN" dirty="0" smtClean="0"/>
            </a:p>
          </p:txBody>
        </p:sp>
        <p:sp>
          <p:nvSpPr>
            <p:cNvPr id="74" name="矩形 73"/>
            <p:cNvSpPr/>
            <p:nvPr/>
          </p:nvSpPr>
          <p:spPr>
            <a:xfrm>
              <a:off x="1108887" y="3338352"/>
              <a:ext cx="1222131" cy="624541"/>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低层建筑</a:t>
              </a:r>
              <a:endParaRPr lang="en-US" altLang="zh-CN" dirty="0" smtClean="0"/>
            </a:p>
          </p:txBody>
        </p:sp>
        <p:sp>
          <p:nvSpPr>
            <p:cNvPr id="75" name="矩形 74"/>
            <p:cNvSpPr/>
            <p:nvPr/>
          </p:nvSpPr>
          <p:spPr>
            <a:xfrm>
              <a:off x="3864630" y="3338351"/>
              <a:ext cx="1222131" cy="624541"/>
            </a:xfrm>
            <a:prstGeom prst="rect">
              <a:avLst/>
            </a:prstGeom>
            <a:solidFill>
              <a:schemeClr val="accent2"/>
            </a:solidFill>
            <a:ln w="19050">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低</a:t>
              </a:r>
              <a:r>
                <a:rPr lang="zh-CN" altLang="en-US" dirty="0" smtClean="0"/>
                <a:t>层建筑</a:t>
              </a:r>
              <a:endParaRPr lang="en-US" altLang="zh-CN" dirty="0" smtClean="0"/>
            </a:p>
          </p:txBody>
        </p:sp>
        <p:sp>
          <p:nvSpPr>
            <p:cNvPr id="76" name="矩形 75"/>
            <p:cNvSpPr/>
            <p:nvPr/>
          </p:nvSpPr>
          <p:spPr>
            <a:xfrm>
              <a:off x="3864627" y="4971649"/>
              <a:ext cx="1222131" cy="624541"/>
            </a:xfrm>
            <a:prstGeom prst="rect">
              <a:avLst/>
            </a:prstGeom>
            <a:solidFill>
              <a:schemeClr val="accent2"/>
            </a:solidFill>
            <a:ln w="19050">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高层建筑</a:t>
              </a:r>
              <a:endParaRPr lang="en-US" altLang="zh-CN" dirty="0" smtClean="0"/>
            </a:p>
          </p:txBody>
        </p:sp>
        <p:cxnSp>
          <p:nvCxnSpPr>
            <p:cNvPr id="77" name="直接箭头连接符 76"/>
            <p:cNvCxnSpPr>
              <a:stCxn id="74" idx="3"/>
              <a:endCxn id="75" idx="1"/>
            </p:cNvCxnSpPr>
            <p:nvPr/>
          </p:nvCxnSpPr>
          <p:spPr>
            <a:xfrm flipV="1">
              <a:off x="2331018" y="3650622"/>
              <a:ext cx="153361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71" idx="3"/>
              <a:endCxn id="75" idx="1"/>
            </p:cNvCxnSpPr>
            <p:nvPr/>
          </p:nvCxnSpPr>
          <p:spPr>
            <a:xfrm flipV="1">
              <a:off x="2331020" y="3650622"/>
              <a:ext cx="1533610" cy="816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1" idx="3"/>
              <a:endCxn id="73" idx="1"/>
            </p:cNvCxnSpPr>
            <p:nvPr/>
          </p:nvCxnSpPr>
          <p:spPr>
            <a:xfrm>
              <a:off x="2331020" y="4467271"/>
              <a:ext cx="1533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2" idx="3"/>
              <a:endCxn id="73" idx="1"/>
            </p:cNvCxnSpPr>
            <p:nvPr/>
          </p:nvCxnSpPr>
          <p:spPr>
            <a:xfrm flipV="1">
              <a:off x="2331020" y="4467271"/>
              <a:ext cx="1533610" cy="81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2" idx="3"/>
              <a:endCxn id="76" idx="1"/>
            </p:cNvCxnSpPr>
            <p:nvPr/>
          </p:nvCxnSpPr>
          <p:spPr>
            <a:xfrm flipV="1">
              <a:off x="2331020" y="5283920"/>
              <a:ext cx="153360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2" idx="3"/>
              <a:endCxn id="75" idx="1"/>
            </p:cNvCxnSpPr>
            <p:nvPr/>
          </p:nvCxnSpPr>
          <p:spPr>
            <a:xfrm flipV="1">
              <a:off x="2331020" y="3650622"/>
              <a:ext cx="1533610" cy="163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2735128" y="3419768"/>
              <a:ext cx="1455063" cy="261610"/>
            </a:xfrm>
            <a:prstGeom prst="rect">
              <a:avLst/>
            </a:prstGeom>
            <a:noFill/>
          </p:spPr>
          <p:txBody>
            <a:bodyPr wrap="square" rtlCol="0">
              <a:spAutoFit/>
            </a:bodyPr>
            <a:lstStyle/>
            <a:p>
              <a:pPr algn="ctr"/>
              <a:r>
                <a:rPr lang="zh-CN" altLang="en-US" sz="1100" dirty="0" smtClean="0"/>
                <a:t>未做规定</a:t>
              </a:r>
              <a:endParaRPr lang="en-US" altLang="zh-CN" sz="1100" dirty="0" smtClean="0"/>
            </a:p>
          </p:txBody>
        </p:sp>
        <p:sp>
          <p:nvSpPr>
            <p:cNvPr id="103" name="文本框 102"/>
            <p:cNvSpPr txBox="1"/>
            <p:nvPr/>
          </p:nvSpPr>
          <p:spPr>
            <a:xfrm rot="19890519">
              <a:off x="2259092" y="3887572"/>
              <a:ext cx="1455063" cy="261610"/>
            </a:xfrm>
            <a:prstGeom prst="rect">
              <a:avLst/>
            </a:prstGeom>
            <a:noFill/>
          </p:spPr>
          <p:txBody>
            <a:bodyPr wrap="square" rtlCol="0">
              <a:spAutoFit/>
            </a:bodyPr>
            <a:lstStyle/>
            <a:p>
              <a:pPr algn="ctr"/>
              <a:r>
                <a:rPr lang="zh-CN" altLang="en-US" sz="1100" dirty="0" smtClean="0"/>
                <a:t>未做规定</a:t>
              </a:r>
              <a:endParaRPr lang="en-US" altLang="zh-CN" sz="1100" dirty="0" smtClean="0"/>
            </a:p>
          </p:txBody>
        </p:sp>
        <p:sp>
          <p:nvSpPr>
            <p:cNvPr id="104" name="文本框 103"/>
            <p:cNvSpPr txBox="1"/>
            <p:nvPr/>
          </p:nvSpPr>
          <p:spPr>
            <a:xfrm>
              <a:off x="2841803" y="4237735"/>
              <a:ext cx="1455063" cy="261610"/>
            </a:xfrm>
            <a:prstGeom prst="rect">
              <a:avLst/>
            </a:prstGeom>
            <a:noFill/>
          </p:spPr>
          <p:txBody>
            <a:bodyPr wrap="square" rtlCol="0">
              <a:spAutoFit/>
            </a:bodyPr>
            <a:lstStyle/>
            <a:p>
              <a:pPr algn="ctr"/>
              <a:r>
                <a:rPr lang="en-US" altLang="zh-CN" sz="1100" dirty="0" smtClean="0"/>
                <a:t>6m</a:t>
              </a:r>
            </a:p>
          </p:txBody>
        </p:sp>
        <p:sp>
          <p:nvSpPr>
            <p:cNvPr id="107" name="文本框 106"/>
            <p:cNvSpPr txBox="1"/>
            <p:nvPr/>
          </p:nvSpPr>
          <p:spPr>
            <a:xfrm rot="19996598">
              <a:off x="2443813" y="4609410"/>
              <a:ext cx="1455063" cy="261610"/>
            </a:xfrm>
            <a:prstGeom prst="rect">
              <a:avLst/>
            </a:prstGeom>
            <a:noFill/>
          </p:spPr>
          <p:txBody>
            <a:bodyPr wrap="square" rtlCol="0">
              <a:spAutoFit/>
            </a:bodyPr>
            <a:lstStyle/>
            <a:p>
              <a:pPr algn="ctr"/>
              <a:r>
                <a:rPr lang="en-US" altLang="zh-CN" sz="1100" dirty="0" smtClean="0"/>
                <a:t>9m</a:t>
              </a:r>
              <a:r>
                <a:rPr lang="zh-CN" altLang="en-US" sz="1100" dirty="0" smtClean="0"/>
                <a:t>（</a:t>
              </a:r>
              <a:r>
                <a:rPr lang="en-US" altLang="zh-CN" sz="1100" dirty="0"/>
                <a:t> 13m </a:t>
              </a:r>
              <a:r>
                <a:rPr lang="zh-CN" altLang="en-US" sz="1100" dirty="0" smtClean="0"/>
                <a:t>）</a:t>
              </a:r>
              <a:endParaRPr lang="en-US" altLang="zh-CN" sz="1100" dirty="0" smtClean="0"/>
            </a:p>
          </p:txBody>
        </p:sp>
        <p:sp>
          <p:nvSpPr>
            <p:cNvPr id="108" name="文本框 107"/>
            <p:cNvSpPr txBox="1"/>
            <p:nvPr/>
          </p:nvSpPr>
          <p:spPr>
            <a:xfrm>
              <a:off x="2897010" y="5069431"/>
              <a:ext cx="1455063" cy="261610"/>
            </a:xfrm>
            <a:prstGeom prst="rect">
              <a:avLst/>
            </a:prstGeom>
            <a:noFill/>
          </p:spPr>
          <p:txBody>
            <a:bodyPr wrap="square" rtlCol="0">
              <a:spAutoFit/>
            </a:bodyPr>
            <a:lstStyle/>
            <a:p>
              <a:pPr algn="ctr"/>
              <a:r>
                <a:rPr lang="en-US" altLang="zh-CN" sz="1100" dirty="0" smtClean="0"/>
                <a:t>13m</a:t>
              </a:r>
            </a:p>
          </p:txBody>
        </p:sp>
      </p:grpSp>
      <p:graphicFrame>
        <p:nvGraphicFramePr>
          <p:cNvPr id="110" name="表格 109"/>
          <p:cNvGraphicFramePr>
            <a:graphicFrameLocks noGrp="1"/>
          </p:cNvGraphicFramePr>
          <p:nvPr>
            <p:extLst>
              <p:ext uri="{D42A27DB-BD31-4B8C-83A1-F6EECF244321}">
                <p14:modId xmlns:p14="http://schemas.microsoft.com/office/powerpoint/2010/main" val="1689110356"/>
              </p:ext>
            </p:extLst>
          </p:nvPr>
        </p:nvGraphicFramePr>
        <p:xfrm>
          <a:off x="1108886" y="1692820"/>
          <a:ext cx="3977872" cy="1483360"/>
        </p:xfrm>
        <a:graphic>
          <a:graphicData uri="http://schemas.openxmlformats.org/drawingml/2006/table">
            <a:tbl>
              <a:tblPr firstRow="1" bandRow="1">
                <a:tableStyleId>{F5AB1C69-6EDB-4FF4-983F-18BD219EF322}</a:tableStyleId>
              </a:tblPr>
              <a:tblGrid>
                <a:gridCol w="994468">
                  <a:extLst>
                    <a:ext uri="{9D8B030D-6E8A-4147-A177-3AD203B41FA5}">
                      <a16:colId xmlns:a16="http://schemas.microsoft.com/office/drawing/2014/main" val="3642709570"/>
                    </a:ext>
                  </a:extLst>
                </a:gridCol>
                <a:gridCol w="994468">
                  <a:extLst>
                    <a:ext uri="{9D8B030D-6E8A-4147-A177-3AD203B41FA5}">
                      <a16:colId xmlns:a16="http://schemas.microsoft.com/office/drawing/2014/main" val="3975071086"/>
                    </a:ext>
                  </a:extLst>
                </a:gridCol>
                <a:gridCol w="994468">
                  <a:extLst>
                    <a:ext uri="{9D8B030D-6E8A-4147-A177-3AD203B41FA5}">
                      <a16:colId xmlns:a16="http://schemas.microsoft.com/office/drawing/2014/main" val="3489015592"/>
                    </a:ext>
                  </a:extLst>
                </a:gridCol>
                <a:gridCol w="994468">
                  <a:extLst>
                    <a:ext uri="{9D8B030D-6E8A-4147-A177-3AD203B41FA5}">
                      <a16:colId xmlns:a16="http://schemas.microsoft.com/office/drawing/2014/main" val="2225960770"/>
                    </a:ext>
                  </a:extLst>
                </a:gridCol>
              </a:tblGrid>
              <a:tr h="370840">
                <a:tc>
                  <a:txBody>
                    <a:bodyPr/>
                    <a:lstStyle/>
                    <a:p>
                      <a:pPr algn="ctr"/>
                      <a:endParaRPr lang="zh-CN" altLang="en-US" sz="1000" kern="1200" dirty="0">
                        <a:solidFill>
                          <a:schemeClr val="dk1"/>
                        </a:solidFill>
                        <a:latin typeface="+mn-lt"/>
                        <a:ea typeface="+mn-ea"/>
                        <a:cs typeface="+mn-cs"/>
                      </a:endParaRPr>
                    </a:p>
                  </a:txBody>
                  <a:tcPr/>
                </a:tc>
                <a:tc>
                  <a:txBody>
                    <a:bodyPr/>
                    <a:lstStyle/>
                    <a:p>
                      <a:pPr algn="ctr"/>
                      <a:r>
                        <a:rPr lang="zh-CN" altLang="en-US" sz="1200" dirty="0" smtClean="0"/>
                        <a:t>低层建筑</a:t>
                      </a:r>
                      <a:endParaRPr lang="zh-CN" altLang="en-US" sz="1200" dirty="0"/>
                    </a:p>
                  </a:txBody>
                  <a:tcPr/>
                </a:tc>
                <a:tc>
                  <a:txBody>
                    <a:bodyPr/>
                    <a:lstStyle/>
                    <a:p>
                      <a:pPr algn="ctr"/>
                      <a:r>
                        <a:rPr lang="zh-CN" altLang="en-US" sz="1200" dirty="0" smtClean="0"/>
                        <a:t>多层建筑</a:t>
                      </a:r>
                      <a:endParaRPr lang="zh-CN" altLang="en-US" sz="1200" dirty="0"/>
                    </a:p>
                  </a:txBody>
                  <a:tcPr/>
                </a:tc>
                <a:tc>
                  <a:txBody>
                    <a:bodyPr/>
                    <a:lstStyle/>
                    <a:p>
                      <a:pPr algn="ctr"/>
                      <a:r>
                        <a:rPr lang="zh-CN" altLang="en-US" sz="1200" dirty="0" smtClean="0"/>
                        <a:t>高层建筑</a:t>
                      </a:r>
                      <a:endParaRPr lang="zh-CN" altLang="en-US" sz="1200" dirty="0"/>
                    </a:p>
                  </a:txBody>
                  <a:tcPr/>
                </a:tc>
                <a:extLst>
                  <a:ext uri="{0D108BD9-81ED-4DB2-BD59-A6C34878D82A}">
                    <a16:rowId xmlns:a16="http://schemas.microsoft.com/office/drawing/2014/main" val="2308449456"/>
                  </a:ext>
                </a:extLst>
              </a:tr>
              <a:tr h="370840">
                <a:tc>
                  <a:txBody>
                    <a:bodyPr/>
                    <a:lstStyle/>
                    <a:p>
                      <a:pPr algn="ctr"/>
                      <a:r>
                        <a:rPr lang="zh-CN" altLang="en-US" sz="1200" dirty="0" smtClean="0"/>
                        <a:t>低层建筑</a:t>
                      </a:r>
                      <a:endParaRPr lang="zh-CN" altLang="en-US" sz="1200" dirty="0"/>
                    </a:p>
                  </a:txBody>
                  <a:tcPr/>
                </a:tc>
                <a:tc>
                  <a:txBody>
                    <a:bodyPr/>
                    <a:lstStyle/>
                    <a:p>
                      <a:pPr algn="ctr"/>
                      <a:r>
                        <a:rPr lang="en-US" altLang="zh-CN" sz="1000" dirty="0" smtClean="0"/>
                        <a:t>6m</a:t>
                      </a:r>
                      <a:r>
                        <a:rPr lang="zh-CN" altLang="en-US" sz="1000" dirty="0" smtClean="0"/>
                        <a:t>（未作规定）</a:t>
                      </a:r>
                      <a:endParaRPr lang="zh-CN"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6m</a:t>
                      </a:r>
                      <a:r>
                        <a:rPr lang="zh-CN" altLang="en-US" sz="1000" dirty="0" smtClean="0"/>
                        <a:t>（未作规定）</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9m</a:t>
                      </a:r>
                      <a:r>
                        <a:rPr lang="zh-CN" altLang="en-US" sz="1200" dirty="0" smtClean="0"/>
                        <a:t>（</a:t>
                      </a:r>
                      <a:r>
                        <a:rPr lang="en-US" altLang="zh-CN" sz="1200" dirty="0" smtClean="0"/>
                        <a:t>13m</a:t>
                      </a:r>
                      <a:r>
                        <a:rPr lang="zh-CN" altLang="en-US" sz="1200" dirty="0" smtClean="0"/>
                        <a:t>）</a:t>
                      </a:r>
                    </a:p>
                  </a:txBody>
                  <a:tcPr/>
                </a:tc>
                <a:extLst>
                  <a:ext uri="{0D108BD9-81ED-4DB2-BD59-A6C34878D82A}">
                    <a16:rowId xmlns:a16="http://schemas.microsoft.com/office/drawing/2014/main" val="1257636313"/>
                  </a:ext>
                </a:extLst>
              </a:tr>
              <a:tr h="370840">
                <a:tc>
                  <a:txBody>
                    <a:bodyPr/>
                    <a:lstStyle/>
                    <a:p>
                      <a:pPr algn="ctr"/>
                      <a:r>
                        <a:rPr lang="zh-CN" altLang="en-US" sz="1200" dirty="0" smtClean="0"/>
                        <a:t>多层建筑</a:t>
                      </a:r>
                      <a:endParaRPr lang="zh-CN" altLang="en-US" sz="1200" dirty="0"/>
                    </a:p>
                  </a:txBody>
                  <a:tcPr/>
                </a:tc>
                <a:tc>
                  <a:txBody>
                    <a:bodyPr/>
                    <a:lstStyle/>
                    <a:p>
                      <a:pPr algn="ctr"/>
                      <a:r>
                        <a:rPr lang="en-US" altLang="zh-CN" sz="1200" dirty="0" smtClean="0"/>
                        <a:t>/</a:t>
                      </a:r>
                      <a:endParaRPr lang="zh-CN" altLang="en-US" sz="1200" dirty="0"/>
                    </a:p>
                  </a:txBody>
                  <a:tcPr/>
                </a:tc>
                <a:tc>
                  <a:txBody>
                    <a:bodyPr/>
                    <a:lstStyle/>
                    <a:p>
                      <a:pPr algn="ctr"/>
                      <a:r>
                        <a:rPr lang="en-US" altLang="zh-CN" sz="1200" dirty="0" smtClean="0"/>
                        <a:t>6m</a:t>
                      </a:r>
                      <a:endParaRPr lang="zh-CN" altLang="en-US" sz="1200" dirty="0"/>
                    </a:p>
                  </a:txBody>
                  <a:tcPr/>
                </a:tc>
                <a:tc>
                  <a:txBody>
                    <a:bodyPr/>
                    <a:lstStyle/>
                    <a:p>
                      <a:pPr algn="ctr"/>
                      <a:r>
                        <a:rPr lang="en-US" altLang="zh-CN" sz="1200" dirty="0" smtClean="0"/>
                        <a:t>9m</a:t>
                      </a:r>
                      <a:r>
                        <a:rPr lang="zh-CN" altLang="en-US" sz="1200" dirty="0" smtClean="0"/>
                        <a:t>（</a:t>
                      </a:r>
                      <a:r>
                        <a:rPr lang="en-US" altLang="zh-CN" sz="1200" dirty="0" smtClean="0"/>
                        <a:t>13m</a:t>
                      </a:r>
                      <a:r>
                        <a:rPr lang="zh-CN" altLang="en-US" sz="1200" dirty="0" smtClean="0"/>
                        <a:t>）</a:t>
                      </a:r>
                      <a:endParaRPr lang="zh-CN" altLang="en-US" sz="1200" dirty="0"/>
                    </a:p>
                  </a:txBody>
                  <a:tcPr/>
                </a:tc>
                <a:extLst>
                  <a:ext uri="{0D108BD9-81ED-4DB2-BD59-A6C34878D82A}">
                    <a16:rowId xmlns:a16="http://schemas.microsoft.com/office/drawing/2014/main" val="1714556430"/>
                  </a:ext>
                </a:extLst>
              </a:tr>
              <a:tr h="370840">
                <a:tc>
                  <a:txBody>
                    <a:bodyPr/>
                    <a:lstStyle/>
                    <a:p>
                      <a:pPr algn="ctr"/>
                      <a:r>
                        <a:rPr lang="zh-CN" altLang="en-US" sz="1200" dirty="0" smtClean="0"/>
                        <a:t>高层建筑</a:t>
                      </a:r>
                      <a:endParaRPr lang="zh-CN" altLang="en-US" sz="1200" dirty="0"/>
                    </a:p>
                  </a:txBody>
                  <a:tcPr/>
                </a:tc>
                <a:tc>
                  <a:txBody>
                    <a:bodyPr/>
                    <a:lstStyle/>
                    <a:p>
                      <a:pPr algn="ctr"/>
                      <a:r>
                        <a:rPr lang="en-US" altLang="zh-CN" sz="1200" dirty="0" smtClean="0"/>
                        <a:t>/</a:t>
                      </a:r>
                      <a:endParaRPr lang="zh-CN" altLang="en-US" sz="1200" dirty="0"/>
                    </a:p>
                  </a:txBody>
                  <a:tcPr/>
                </a:tc>
                <a:tc>
                  <a:txBody>
                    <a:bodyPr/>
                    <a:lstStyle/>
                    <a:p>
                      <a:pPr algn="ctr"/>
                      <a:r>
                        <a:rPr lang="en-US" altLang="zh-CN" sz="1200" dirty="0" smtClean="0"/>
                        <a:t>/</a:t>
                      </a:r>
                      <a:endParaRPr lang="zh-CN" altLang="en-US" sz="1200" dirty="0"/>
                    </a:p>
                  </a:txBody>
                  <a:tcPr/>
                </a:tc>
                <a:tc>
                  <a:txBody>
                    <a:bodyPr/>
                    <a:lstStyle/>
                    <a:p>
                      <a:pPr algn="ctr"/>
                      <a:r>
                        <a:rPr lang="en-US" altLang="zh-CN" sz="1200" dirty="0" smtClean="0"/>
                        <a:t>13m</a:t>
                      </a:r>
                      <a:endParaRPr lang="zh-CN" altLang="en-US" sz="1200" dirty="0"/>
                    </a:p>
                  </a:txBody>
                  <a:tcPr/>
                </a:tc>
                <a:extLst>
                  <a:ext uri="{0D108BD9-81ED-4DB2-BD59-A6C34878D82A}">
                    <a16:rowId xmlns:a16="http://schemas.microsoft.com/office/drawing/2014/main" val="288003736"/>
                  </a:ext>
                </a:extLst>
              </a:tr>
            </a:tbl>
          </a:graphicData>
        </a:graphic>
      </p:graphicFrame>
      <p:sp>
        <p:nvSpPr>
          <p:cNvPr id="111" name="文本框 110"/>
          <p:cNvSpPr txBox="1"/>
          <p:nvPr/>
        </p:nvSpPr>
        <p:spPr>
          <a:xfrm rot="18696577">
            <a:off x="2203797" y="5034889"/>
            <a:ext cx="1455063" cy="261610"/>
          </a:xfrm>
          <a:prstGeom prst="rect">
            <a:avLst/>
          </a:prstGeom>
          <a:noFill/>
        </p:spPr>
        <p:txBody>
          <a:bodyPr wrap="square" rtlCol="0">
            <a:spAutoFit/>
          </a:bodyPr>
          <a:lstStyle/>
          <a:p>
            <a:pPr algn="ctr"/>
            <a:r>
              <a:rPr lang="en-US" altLang="zh-CN" sz="1100" dirty="0" smtClean="0"/>
              <a:t>9m</a:t>
            </a:r>
            <a:r>
              <a:rPr lang="zh-CN" altLang="en-US" sz="1100" dirty="0" smtClean="0"/>
              <a:t>（</a:t>
            </a:r>
            <a:r>
              <a:rPr lang="en-US" altLang="zh-CN" sz="1100" dirty="0"/>
              <a:t> 13m </a:t>
            </a:r>
            <a:r>
              <a:rPr lang="zh-CN" altLang="en-US" sz="1100" dirty="0" smtClean="0"/>
              <a:t>）</a:t>
            </a:r>
            <a:endParaRPr lang="en-US" altLang="zh-CN" sz="1100" dirty="0" smtClean="0"/>
          </a:p>
        </p:txBody>
      </p:sp>
      <p:grpSp>
        <p:nvGrpSpPr>
          <p:cNvPr id="158" name="组合 157"/>
          <p:cNvGrpSpPr/>
          <p:nvPr/>
        </p:nvGrpSpPr>
        <p:grpSpPr>
          <a:xfrm>
            <a:off x="6930564" y="4005227"/>
            <a:ext cx="4949678" cy="2257839"/>
            <a:chOff x="6930564" y="3553199"/>
            <a:chExt cx="4949678" cy="2709867"/>
          </a:xfrm>
        </p:grpSpPr>
        <p:sp>
          <p:nvSpPr>
            <p:cNvPr id="37" name="矩形 36"/>
            <p:cNvSpPr/>
            <p:nvPr/>
          </p:nvSpPr>
          <p:spPr>
            <a:xfrm>
              <a:off x="6930566" y="4992889"/>
              <a:ext cx="1222131" cy="550432"/>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18-27m</a:t>
              </a:r>
            </a:p>
            <a:p>
              <a:pPr algn="ctr"/>
              <a:r>
                <a:rPr lang="zh-CN" altLang="en-US" sz="1400" dirty="0" smtClean="0"/>
                <a:t>（多层建筑）</a:t>
              </a:r>
              <a:endParaRPr lang="en-US" altLang="zh-CN" sz="1400" dirty="0" smtClean="0"/>
            </a:p>
          </p:txBody>
        </p:sp>
        <p:sp>
          <p:nvSpPr>
            <p:cNvPr id="38" name="矩形 37"/>
            <p:cNvSpPr/>
            <p:nvPr/>
          </p:nvSpPr>
          <p:spPr>
            <a:xfrm>
              <a:off x="6930566" y="5712634"/>
              <a:ext cx="1222131" cy="550432"/>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27m</a:t>
              </a:r>
              <a:r>
                <a:rPr lang="zh-CN" altLang="en-US" sz="1400" dirty="0" smtClean="0"/>
                <a:t>以上（高层建筑）</a:t>
              </a:r>
              <a:endParaRPr lang="en-US" altLang="zh-CN" sz="1400" dirty="0" smtClean="0"/>
            </a:p>
          </p:txBody>
        </p:sp>
        <p:sp>
          <p:nvSpPr>
            <p:cNvPr id="39" name="矩形 38"/>
            <p:cNvSpPr/>
            <p:nvPr/>
          </p:nvSpPr>
          <p:spPr>
            <a:xfrm>
              <a:off x="10658111" y="5352264"/>
              <a:ext cx="1222131" cy="550432"/>
            </a:xfrm>
            <a:prstGeom prst="rect">
              <a:avLst/>
            </a:prstGeom>
            <a:solidFill>
              <a:schemeClr val="accent2"/>
            </a:solidFill>
            <a:ln w="19050">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t>高层建筑</a:t>
              </a:r>
              <a:endParaRPr lang="en-US" altLang="zh-CN" sz="1600" dirty="0" smtClean="0"/>
            </a:p>
          </p:txBody>
        </p:sp>
        <p:cxnSp>
          <p:nvCxnSpPr>
            <p:cNvPr id="41" name="直接箭头连接符 40"/>
            <p:cNvCxnSpPr>
              <a:stCxn id="37" idx="3"/>
              <a:endCxn id="55" idx="1"/>
            </p:cNvCxnSpPr>
            <p:nvPr/>
          </p:nvCxnSpPr>
          <p:spPr>
            <a:xfrm flipV="1">
              <a:off x="8152697" y="4907736"/>
              <a:ext cx="2505414" cy="360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3"/>
              <a:endCxn id="55" idx="1"/>
            </p:cNvCxnSpPr>
            <p:nvPr/>
          </p:nvCxnSpPr>
          <p:spPr>
            <a:xfrm flipV="1">
              <a:off x="8152697" y="4907736"/>
              <a:ext cx="2505414" cy="1080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rot="1399017">
              <a:off x="8211934" y="4095497"/>
              <a:ext cx="1455063" cy="304751"/>
            </a:xfrm>
            <a:prstGeom prst="rect">
              <a:avLst/>
            </a:prstGeom>
            <a:noFill/>
          </p:spPr>
          <p:txBody>
            <a:bodyPr wrap="square" rtlCol="0">
              <a:spAutoFit/>
            </a:bodyPr>
            <a:lstStyle/>
            <a:p>
              <a:pPr algn="ctr"/>
              <a:r>
                <a:rPr lang="en-US" altLang="zh-CN" sz="1050" dirty="0" smtClean="0">
                  <a:solidFill>
                    <a:schemeClr val="accent6"/>
                  </a:solidFill>
                </a:rPr>
                <a:t>1.23h</a:t>
              </a:r>
              <a:r>
                <a:rPr lang="zh-CN" altLang="en-US" sz="1050" dirty="0" smtClean="0"/>
                <a:t>（</a:t>
              </a:r>
              <a:r>
                <a:rPr lang="en-US" altLang="zh-CN" sz="1050" dirty="0" smtClean="0">
                  <a:solidFill>
                    <a:schemeClr val="accent6"/>
                  </a:solidFill>
                </a:rPr>
                <a:t>1.2h</a:t>
              </a:r>
              <a:r>
                <a:rPr lang="zh-CN" altLang="en-US" sz="1050" dirty="0" smtClean="0"/>
                <a:t>）</a:t>
              </a:r>
              <a:endParaRPr lang="en-US" altLang="zh-CN" sz="1050" dirty="0" smtClean="0"/>
            </a:p>
          </p:txBody>
        </p:sp>
        <p:sp>
          <p:nvSpPr>
            <p:cNvPr id="54" name="矩形 53"/>
            <p:cNvSpPr/>
            <p:nvPr/>
          </p:nvSpPr>
          <p:spPr>
            <a:xfrm>
              <a:off x="6930564" y="4273145"/>
              <a:ext cx="1222131" cy="550432"/>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t>10-18m</a:t>
              </a:r>
            </a:p>
            <a:p>
              <a:pPr algn="ctr"/>
              <a:r>
                <a:rPr lang="zh-CN" altLang="en-US" sz="1400" dirty="0" smtClean="0"/>
                <a:t>（多层建筑）</a:t>
              </a:r>
              <a:endParaRPr lang="en-US" altLang="zh-CN" sz="1400" dirty="0" smtClean="0"/>
            </a:p>
          </p:txBody>
        </p:sp>
        <p:sp>
          <p:nvSpPr>
            <p:cNvPr id="55" name="矩形 54"/>
            <p:cNvSpPr/>
            <p:nvPr/>
          </p:nvSpPr>
          <p:spPr>
            <a:xfrm>
              <a:off x="10658111" y="4632520"/>
              <a:ext cx="1222131" cy="550432"/>
            </a:xfrm>
            <a:prstGeom prst="rect">
              <a:avLst/>
            </a:prstGeom>
            <a:solidFill>
              <a:schemeClr val="accent2"/>
            </a:solidFill>
            <a:ln w="19050">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t>多层建筑</a:t>
              </a:r>
              <a:endParaRPr lang="en-US" altLang="zh-CN" sz="1600" dirty="0" smtClean="0"/>
            </a:p>
          </p:txBody>
        </p:sp>
        <p:cxnSp>
          <p:nvCxnSpPr>
            <p:cNvPr id="60" name="直接箭头连接符 59"/>
            <p:cNvCxnSpPr>
              <a:stCxn id="54" idx="3"/>
              <a:endCxn id="55" idx="1"/>
            </p:cNvCxnSpPr>
            <p:nvPr/>
          </p:nvCxnSpPr>
          <p:spPr>
            <a:xfrm>
              <a:off x="8152695" y="4548361"/>
              <a:ext cx="2505416" cy="3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rot="21162383">
              <a:off x="7954853" y="4916803"/>
              <a:ext cx="1455063" cy="304751"/>
            </a:xfrm>
            <a:prstGeom prst="rect">
              <a:avLst/>
            </a:prstGeom>
            <a:noFill/>
          </p:spPr>
          <p:txBody>
            <a:bodyPr wrap="square" rtlCol="0">
              <a:spAutoFit/>
            </a:bodyPr>
            <a:lstStyle/>
            <a:p>
              <a:pPr algn="ctr"/>
              <a:r>
                <a:rPr lang="en-US" altLang="zh-CN" sz="1050" dirty="0" smtClean="0">
                  <a:solidFill>
                    <a:schemeClr val="accent6"/>
                  </a:solidFill>
                </a:rPr>
                <a:t>1.26h</a:t>
              </a:r>
              <a:r>
                <a:rPr lang="zh-CN" altLang="en-US" sz="1050" dirty="0" smtClean="0"/>
                <a:t>（</a:t>
              </a:r>
              <a:r>
                <a:rPr lang="en-US" altLang="zh-CN" sz="1050" dirty="0" smtClean="0">
                  <a:solidFill>
                    <a:schemeClr val="accent6"/>
                  </a:solidFill>
                </a:rPr>
                <a:t>1.23h</a:t>
              </a:r>
              <a:r>
                <a:rPr lang="zh-CN" altLang="en-US" sz="1050" dirty="0" smtClean="0"/>
                <a:t>）</a:t>
              </a:r>
              <a:endParaRPr lang="en-US" altLang="zh-CN" sz="1050" dirty="0" smtClean="0"/>
            </a:p>
          </p:txBody>
        </p:sp>
        <p:cxnSp>
          <p:nvCxnSpPr>
            <p:cNvPr id="68" name="直接箭头连接符 67"/>
            <p:cNvCxnSpPr>
              <a:stCxn id="38" idx="3"/>
              <a:endCxn id="39" idx="1"/>
            </p:cNvCxnSpPr>
            <p:nvPr/>
          </p:nvCxnSpPr>
          <p:spPr>
            <a:xfrm flipV="1">
              <a:off x="8152697" y="5627480"/>
              <a:ext cx="2505414" cy="360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10658109" y="3894091"/>
              <a:ext cx="1222131" cy="550432"/>
            </a:xfrm>
            <a:prstGeom prst="rect">
              <a:avLst/>
            </a:prstGeom>
            <a:solidFill>
              <a:schemeClr val="accent2"/>
            </a:solidFill>
            <a:ln w="19050">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a:t>低层</a:t>
              </a:r>
              <a:r>
                <a:rPr lang="zh-CN" altLang="en-US" sz="1600" dirty="0" smtClean="0"/>
                <a:t>建筑</a:t>
              </a:r>
              <a:endParaRPr lang="en-US" altLang="zh-CN" sz="1600" dirty="0" smtClean="0"/>
            </a:p>
          </p:txBody>
        </p:sp>
        <p:sp>
          <p:nvSpPr>
            <p:cNvPr id="117" name="矩形 116"/>
            <p:cNvSpPr/>
            <p:nvPr/>
          </p:nvSpPr>
          <p:spPr>
            <a:xfrm>
              <a:off x="6930564" y="3553199"/>
              <a:ext cx="1222131" cy="550432"/>
            </a:xfrm>
            <a:prstGeom prst="rect">
              <a:avLst/>
            </a:prstGeom>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a:t>低</a:t>
              </a:r>
              <a:r>
                <a:rPr lang="zh-CN" altLang="en-US" sz="1600" dirty="0" smtClean="0"/>
                <a:t>层建筑</a:t>
              </a:r>
              <a:endParaRPr lang="en-US" altLang="zh-CN" sz="1050" dirty="0" smtClean="0"/>
            </a:p>
          </p:txBody>
        </p:sp>
        <p:cxnSp>
          <p:nvCxnSpPr>
            <p:cNvPr id="118" name="直接箭头连接符 117"/>
            <p:cNvCxnSpPr>
              <a:stCxn id="117" idx="3"/>
              <a:endCxn id="55" idx="1"/>
            </p:cNvCxnSpPr>
            <p:nvPr/>
          </p:nvCxnSpPr>
          <p:spPr>
            <a:xfrm>
              <a:off x="8152695" y="3828415"/>
              <a:ext cx="2505416" cy="1079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rot="580791">
              <a:off x="8369418" y="4443397"/>
              <a:ext cx="1455063" cy="304751"/>
            </a:xfrm>
            <a:prstGeom prst="rect">
              <a:avLst/>
            </a:prstGeom>
            <a:noFill/>
          </p:spPr>
          <p:txBody>
            <a:bodyPr wrap="square" rtlCol="0">
              <a:spAutoFit/>
            </a:bodyPr>
            <a:lstStyle/>
            <a:p>
              <a:pPr algn="ctr"/>
              <a:r>
                <a:rPr lang="en-US" altLang="zh-CN" sz="1050" dirty="0" smtClean="0">
                  <a:solidFill>
                    <a:schemeClr val="accent6"/>
                  </a:solidFill>
                </a:rPr>
                <a:t>1.23h</a:t>
              </a:r>
              <a:r>
                <a:rPr lang="zh-CN" altLang="en-US" sz="1050" dirty="0" smtClean="0"/>
                <a:t>（</a:t>
              </a:r>
              <a:r>
                <a:rPr lang="en-US" altLang="zh-CN" sz="1050" dirty="0" smtClean="0">
                  <a:solidFill>
                    <a:schemeClr val="accent6"/>
                  </a:solidFill>
                </a:rPr>
                <a:t>1.2h</a:t>
              </a:r>
              <a:r>
                <a:rPr lang="zh-CN" altLang="en-US" sz="1050" dirty="0" smtClean="0"/>
                <a:t>）</a:t>
              </a:r>
              <a:endParaRPr lang="en-US" altLang="zh-CN" sz="1050" dirty="0" smtClean="0"/>
            </a:p>
          </p:txBody>
        </p:sp>
        <p:sp>
          <p:nvSpPr>
            <p:cNvPr id="123" name="文本框 122"/>
            <p:cNvSpPr txBox="1"/>
            <p:nvPr/>
          </p:nvSpPr>
          <p:spPr>
            <a:xfrm rot="21100178">
              <a:off x="8311586" y="5635483"/>
              <a:ext cx="1455063" cy="304751"/>
            </a:xfrm>
            <a:prstGeom prst="rect">
              <a:avLst/>
            </a:prstGeom>
            <a:noFill/>
          </p:spPr>
          <p:txBody>
            <a:bodyPr wrap="square" rtlCol="0">
              <a:spAutoFit/>
            </a:bodyPr>
            <a:lstStyle/>
            <a:p>
              <a:pPr algn="ctr"/>
              <a:r>
                <a:rPr lang="en-US" altLang="zh-CN" sz="1050" dirty="0" smtClean="0"/>
                <a:t>30m</a:t>
              </a:r>
              <a:r>
                <a:rPr lang="zh-CN" altLang="en-US" sz="1050" dirty="0" smtClean="0"/>
                <a:t>并满足条件</a:t>
              </a:r>
              <a:endParaRPr lang="en-US" altLang="zh-CN" sz="1050" dirty="0" smtClean="0"/>
            </a:p>
          </p:txBody>
        </p:sp>
        <p:cxnSp>
          <p:nvCxnSpPr>
            <p:cNvPr id="125" name="直接箭头连接符 124"/>
            <p:cNvCxnSpPr>
              <a:stCxn id="117" idx="3"/>
              <a:endCxn id="116" idx="1"/>
            </p:cNvCxnSpPr>
            <p:nvPr/>
          </p:nvCxnSpPr>
          <p:spPr>
            <a:xfrm>
              <a:off x="8152695" y="3828415"/>
              <a:ext cx="2505414" cy="340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rot="658302">
              <a:off x="8299445" y="3723488"/>
              <a:ext cx="1455063" cy="304751"/>
            </a:xfrm>
            <a:prstGeom prst="rect">
              <a:avLst/>
            </a:prstGeom>
            <a:noFill/>
          </p:spPr>
          <p:txBody>
            <a:bodyPr wrap="square" rtlCol="0">
              <a:spAutoFit/>
            </a:bodyPr>
            <a:lstStyle/>
            <a:p>
              <a:pPr algn="ctr"/>
              <a:r>
                <a:rPr lang="en-US" altLang="zh-CN" sz="1050" dirty="0" smtClean="0">
                  <a:solidFill>
                    <a:schemeClr val="accent6"/>
                  </a:solidFill>
                </a:rPr>
                <a:t>1.35h</a:t>
              </a:r>
              <a:r>
                <a:rPr lang="en-US" altLang="zh-CN" sz="1050" dirty="0" smtClean="0"/>
                <a:t>&amp;&gt;8m</a:t>
              </a:r>
              <a:endParaRPr lang="en-US" altLang="zh-CN" sz="1050" dirty="0" smtClean="0"/>
            </a:p>
          </p:txBody>
        </p:sp>
        <p:cxnSp>
          <p:nvCxnSpPr>
            <p:cNvPr id="129" name="直接箭头连接符 128"/>
            <p:cNvCxnSpPr>
              <a:endCxn id="116" idx="1"/>
            </p:cNvCxnSpPr>
            <p:nvPr/>
          </p:nvCxnSpPr>
          <p:spPr>
            <a:xfrm flipV="1">
              <a:off x="8152695" y="4169307"/>
              <a:ext cx="2505414" cy="379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文本框 138"/>
            <p:cNvSpPr txBox="1"/>
            <p:nvPr/>
          </p:nvSpPr>
          <p:spPr>
            <a:xfrm rot="21100178">
              <a:off x="9167945" y="4014848"/>
              <a:ext cx="1455063" cy="304751"/>
            </a:xfrm>
            <a:prstGeom prst="rect">
              <a:avLst/>
            </a:prstGeom>
            <a:noFill/>
          </p:spPr>
          <p:txBody>
            <a:bodyPr wrap="square" rtlCol="0">
              <a:spAutoFit/>
            </a:bodyPr>
            <a:lstStyle/>
            <a:p>
              <a:pPr algn="ctr"/>
              <a:r>
                <a:rPr lang="zh-CN" altLang="en-US" sz="1050" dirty="0" smtClean="0"/>
                <a:t>执行多层规范</a:t>
              </a:r>
              <a:endParaRPr lang="en-US" altLang="zh-CN" sz="1050" dirty="0" smtClean="0"/>
            </a:p>
          </p:txBody>
        </p:sp>
        <p:cxnSp>
          <p:nvCxnSpPr>
            <p:cNvPr id="140" name="直接箭头连接符 139"/>
            <p:cNvCxnSpPr>
              <a:stCxn id="37" idx="3"/>
              <a:endCxn id="116" idx="1"/>
            </p:cNvCxnSpPr>
            <p:nvPr/>
          </p:nvCxnSpPr>
          <p:spPr>
            <a:xfrm flipV="1">
              <a:off x="8152697" y="4169307"/>
              <a:ext cx="2505412" cy="1098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rot="20175324">
              <a:off x="9250908" y="4231873"/>
              <a:ext cx="1455063" cy="304751"/>
            </a:xfrm>
            <a:prstGeom prst="rect">
              <a:avLst/>
            </a:prstGeom>
            <a:noFill/>
          </p:spPr>
          <p:txBody>
            <a:bodyPr wrap="square" rtlCol="0">
              <a:spAutoFit/>
            </a:bodyPr>
            <a:lstStyle/>
            <a:p>
              <a:pPr algn="ctr"/>
              <a:r>
                <a:rPr lang="zh-CN" altLang="en-US" sz="1050" dirty="0" smtClean="0"/>
                <a:t>执行多层规范</a:t>
              </a:r>
              <a:endParaRPr lang="en-US" altLang="zh-CN" sz="1050" dirty="0" smtClean="0"/>
            </a:p>
          </p:txBody>
        </p:sp>
        <p:cxnSp>
          <p:nvCxnSpPr>
            <p:cNvPr id="144" name="直接箭头连接符 143"/>
            <p:cNvCxnSpPr>
              <a:stCxn id="38" idx="3"/>
              <a:endCxn id="116" idx="1"/>
            </p:cNvCxnSpPr>
            <p:nvPr/>
          </p:nvCxnSpPr>
          <p:spPr>
            <a:xfrm flipV="1">
              <a:off x="8152697" y="4169307"/>
              <a:ext cx="2505412" cy="1818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146"/>
            <p:cNvSpPr txBox="1"/>
            <p:nvPr/>
          </p:nvSpPr>
          <p:spPr>
            <a:xfrm rot="19626582">
              <a:off x="9403308" y="4384273"/>
              <a:ext cx="1455063" cy="304751"/>
            </a:xfrm>
            <a:prstGeom prst="rect">
              <a:avLst/>
            </a:prstGeom>
            <a:noFill/>
          </p:spPr>
          <p:txBody>
            <a:bodyPr wrap="square" rtlCol="0">
              <a:spAutoFit/>
            </a:bodyPr>
            <a:lstStyle/>
            <a:p>
              <a:pPr algn="ctr"/>
              <a:r>
                <a:rPr lang="zh-CN" altLang="en-US" sz="1050" dirty="0" smtClean="0"/>
                <a:t>执行高层规范</a:t>
              </a:r>
              <a:endParaRPr lang="en-US" altLang="zh-CN" sz="1050" dirty="0" smtClean="0"/>
            </a:p>
          </p:txBody>
        </p:sp>
        <p:cxnSp>
          <p:nvCxnSpPr>
            <p:cNvPr id="148" name="直接箭头连接符 147"/>
            <p:cNvCxnSpPr>
              <a:stCxn id="37" idx="3"/>
            </p:cNvCxnSpPr>
            <p:nvPr/>
          </p:nvCxnSpPr>
          <p:spPr>
            <a:xfrm>
              <a:off x="8152697" y="5268105"/>
              <a:ext cx="2481587" cy="3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54" idx="3"/>
              <a:endCxn id="39" idx="1"/>
            </p:cNvCxnSpPr>
            <p:nvPr/>
          </p:nvCxnSpPr>
          <p:spPr>
            <a:xfrm>
              <a:off x="8152695" y="4548361"/>
              <a:ext cx="2505416" cy="1079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rot="1443916">
              <a:off x="9489362" y="5164401"/>
              <a:ext cx="1455063" cy="304751"/>
            </a:xfrm>
            <a:prstGeom prst="rect">
              <a:avLst/>
            </a:prstGeom>
            <a:noFill/>
          </p:spPr>
          <p:txBody>
            <a:bodyPr wrap="square" rtlCol="0">
              <a:spAutoFit/>
            </a:bodyPr>
            <a:lstStyle/>
            <a:p>
              <a:pPr algn="ctr"/>
              <a:r>
                <a:rPr lang="zh-CN" altLang="en-US" sz="1050" dirty="0" smtClean="0"/>
                <a:t>执行多层规范</a:t>
              </a:r>
              <a:endParaRPr lang="en-US" altLang="zh-CN" sz="1050" dirty="0" smtClean="0"/>
            </a:p>
          </p:txBody>
        </p:sp>
        <p:sp>
          <p:nvSpPr>
            <p:cNvPr id="155" name="文本框 154"/>
            <p:cNvSpPr txBox="1"/>
            <p:nvPr/>
          </p:nvSpPr>
          <p:spPr>
            <a:xfrm rot="589196">
              <a:off x="9212943" y="5334870"/>
              <a:ext cx="1455063" cy="304751"/>
            </a:xfrm>
            <a:prstGeom prst="rect">
              <a:avLst/>
            </a:prstGeom>
            <a:noFill/>
          </p:spPr>
          <p:txBody>
            <a:bodyPr wrap="square" rtlCol="0">
              <a:spAutoFit/>
            </a:bodyPr>
            <a:lstStyle/>
            <a:p>
              <a:pPr algn="ctr"/>
              <a:r>
                <a:rPr lang="zh-CN" altLang="en-US" sz="1050" dirty="0" smtClean="0"/>
                <a:t>执行多层规范</a:t>
              </a:r>
              <a:endParaRPr lang="en-US" altLang="zh-CN" sz="1050" dirty="0" smtClean="0"/>
            </a:p>
          </p:txBody>
        </p:sp>
      </p:grpSp>
      <p:graphicFrame>
        <p:nvGraphicFramePr>
          <p:cNvPr id="156" name="表格 155"/>
          <p:cNvGraphicFramePr>
            <a:graphicFrameLocks noGrp="1"/>
          </p:cNvGraphicFramePr>
          <p:nvPr>
            <p:extLst>
              <p:ext uri="{D42A27DB-BD31-4B8C-83A1-F6EECF244321}">
                <p14:modId xmlns:p14="http://schemas.microsoft.com/office/powerpoint/2010/main" val="2354925940"/>
              </p:ext>
            </p:extLst>
          </p:nvPr>
        </p:nvGraphicFramePr>
        <p:xfrm>
          <a:off x="6930564" y="1222068"/>
          <a:ext cx="4949676" cy="1970493"/>
        </p:xfrm>
        <a:graphic>
          <a:graphicData uri="http://schemas.openxmlformats.org/drawingml/2006/table">
            <a:tbl>
              <a:tblPr firstRow="1" bandRow="1">
                <a:tableStyleId>{F5AB1C69-6EDB-4FF4-983F-18BD219EF322}</a:tableStyleId>
              </a:tblPr>
              <a:tblGrid>
                <a:gridCol w="1237419">
                  <a:extLst>
                    <a:ext uri="{9D8B030D-6E8A-4147-A177-3AD203B41FA5}">
                      <a16:colId xmlns:a16="http://schemas.microsoft.com/office/drawing/2014/main" val="1371300436"/>
                    </a:ext>
                  </a:extLst>
                </a:gridCol>
                <a:gridCol w="1237419">
                  <a:extLst>
                    <a:ext uri="{9D8B030D-6E8A-4147-A177-3AD203B41FA5}">
                      <a16:colId xmlns:a16="http://schemas.microsoft.com/office/drawing/2014/main" val="1578959043"/>
                    </a:ext>
                  </a:extLst>
                </a:gridCol>
                <a:gridCol w="1237419">
                  <a:extLst>
                    <a:ext uri="{9D8B030D-6E8A-4147-A177-3AD203B41FA5}">
                      <a16:colId xmlns:a16="http://schemas.microsoft.com/office/drawing/2014/main" val="3410098998"/>
                    </a:ext>
                  </a:extLst>
                </a:gridCol>
                <a:gridCol w="1237419">
                  <a:extLst>
                    <a:ext uri="{9D8B030D-6E8A-4147-A177-3AD203B41FA5}">
                      <a16:colId xmlns:a16="http://schemas.microsoft.com/office/drawing/2014/main" val="1457439366"/>
                    </a:ext>
                  </a:extLst>
                </a:gridCol>
              </a:tblGrid>
              <a:tr h="352031">
                <a:tc>
                  <a:txBody>
                    <a:bodyPr/>
                    <a:lstStyle/>
                    <a:p>
                      <a:pPr algn="ctr"/>
                      <a:endParaRPr lang="zh-CN" altLang="en-US" sz="1200" dirty="0"/>
                    </a:p>
                  </a:txBody>
                  <a:tcPr/>
                </a:tc>
                <a:tc>
                  <a:txBody>
                    <a:bodyPr/>
                    <a:lstStyle/>
                    <a:p>
                      <a:pPr algn="ctr"/>
                      <a:r>
                        <a:rPr lang="zh-CN" altLang="en-US" sz="1200" dirty="0" smtClean="0"/>
                        <a:t>低层建筑</a:t>
                      </a:r>
                      <a:endParaRPr lang="zh-CN" altLang="en-US" sz="1200" dirty="0"/>
                    </a:p>
                  </a:txBody>
                  <a:tcPr/>
                </a:tc>
                <a:tc>
                  <a:txBody>
                    <a:bodyPr/>
                    <a:lstStyle/>
                    <a:p>
                      <a:pPr algn="ctr"/>
                      <a:r>
                        <a:rPr lang="zh-CN" altLang="en-US" sz="1200" dirty="0" smtClean="0"/>
                        <a:t>多层建筑</a:t>
                      </a:r>
                      <a:endParaRPr lang="zh-CN" altLang="en-US" sz="1200" dirty="0"/>
                    </a:p>
                  </a:txBody>
                  <a:tcPr/>
                </a:tc>
                <a:tc>
                  <a:txBody>
                    <a:bodyPr/>
                    <a:lstStyle/>
                    <a:p>
                      <a:pPr algn="ctr"/>
                      <a:r>
                        <a:rPr lang="zh-CN" altLang="en-US" sz="1200" dirty="0" smtClean="0"/>
                        <a:t>高层建筑</a:t>
                      </a:r>
                      <a:endParaRPr lang="zh-CN" altLang="en-US" sz="1200" dirty="0"/>
                    </a:p>
                  </a:txBody>
                  <a:tcPr/>
                </a:tc>
                <a:extLst>
                  <a:ext uri="{0D108BD9-81ED-4DB2-BD59-A6C34878D82A}">
                    <a16:rowId xmlns:a16="http://schemas.microsoft.com/office/drawing/2014/main" val="3840995201"/>
                  </a:ext>
                </a:extLst>
              </a:tr>
              <a:tr h="352031">
                <a:tc>
                  <a:txBody>
                    <a:bodyPr/>
                    <a:lstStyle/>
                    <a:p>
                      <a:pPr algn="ctr"/>
                      <a:r>
                        <a:rPr lang="zh-CN" altLang="en-US" sz="1200" dirty="0" smtClean="0"/>
                        <a:t>低层建筑</a:t>
                      </a:r>
                      <a:endParaRPr lang="zh-CN" altLang="en-US" sz="1200" dirty="0"/>
                    </a:p>
                  </a:txBody>
                  <a:tcPr/>
                </a:tc>
                <a:tc>
                  <a:txBody>
                    <a:bodyPr/>
                    <a:lstStyle/>
                    <a:p>
                      <a:pPr algn="ctr"/>
                      <a:r>
                        <a:rPr lang="en-US" altLang="zh-CN" sz="1200" dirty="0" smtClean="0"/>
                        <a:t>1.35h&amp;&gt;8m</a:t>
                      </a:r>
                      <a:endParaRPr lang="zh-CN" altLang="en-US" sz="1200" dirty="0"/>
                    </a:p>
                  </a:txBody>
                  <a:tcPr/>
                </a:tc>
                <a:tc>
                  <a:txBody>
                    <a:bodyPr/>
                    <a:lstStyle/>
                    <a:p>
                      <a:pPr algn="ctr"/>
                      <a:r>
                        <a:rPr lang="en-US" altLang="zh-CN" sz="1200" dirty="0" smtClean="0"/>
                        <a:t>1.23h</a:t>
                      </a:r>
                      <a:endParaRPr lang="zh-CN" altLang="en-US" sz="1200" dirty="0"/>
                    </a:p>
                  </a:txBody>
                  <a:tcPr/>
                </a:tc>
                <a:tc>
                  <a:txBody>
                    <a:bodyPr/>
                    <a:lstStyle/>
                    <a:p>
                      <a:pPr algn="ctr"/>
                      <a:r>
                        <a:rPr lang="en-US" altLang="zh-CN" sz="1200" dirty="0" smtClean="0"/>
                        <a:t>13m</a:t>
                      </a:r>
                      <a:endParaRPr lang="zh-CN" altLang="en-US" sz="1200" dirty="0"/>
                    </a:p>
                  </a:txBody>
                  <a:tcPr/>
                </a:tc>
                <a:extLst>
                  <a:ext uri="{0D108BD9-81ED-4DB2-BD59-A6C34878D82A}">
                    <a16:rowId xmlns:a16="http://schemas.microsoft.com/office/drawing/2014/main" val="4031102026"/>
                  </a:ext>
                </a:extLst>
              </a:tr>
              <a:tr h="352031">
                <a:tc>
                  <a:txBody>
                    <a:bodyPr/>
                    <a:lstStyle/>
                    <a:p>
                      <a:pPr algn="ctr"/>
                      <a:r>
                        <a:rPr lang="zh-CN" altLang="en-US" sz="1200" dirty="0" smtClean="0"/>
                        <a:t>多层建筑</a:t>
                      </a:r>
                      <a:endParaRPr lang="en-US" altLang="zh-CN" sz="1200" dirty="0" smtClean="0"/>
                    </a:p>
                    <a:p>
                      <a:pPr algn="ctr"/>
                      <a:r>
                        <a:rPr lang="en-US" altLang="zh-CN" sz="1200" dirty="0" smtClean="0"/>
                        <a:t>10-18m</a:t>
                      </a:r>
                      <a:endParaRPr lang="zh-CN" altLang="en-US" sz="1200" dirty="0"/>
                    </a:p>
                  </a:txBody>
                  <a:tcPr/>
                </a:tc>
                <a:tc gridSpan="2">
                  <a:txBody>
                    <a:bodyPr/>
                    <a:lstStyle/>
                    <a:p>
                      <a:pPr algn="ctr"/>
                      <a:r>
                        <a:rPr lang="en-US" altLang="zh-CN" sz="1200" dirty="0" smtClean="0"/>
                        <a:t>1.23h</a:t>
                      </a:r>
                      <a:r>
                        <a:rPr lang="zh-CN" altLang="en-US" sz="1200" dirty="0" smtClean="0"/>
                        <a:t>（</a:t>
                      </a:r>
                      <a:r>
                        <a:rPr lang="en-US" altLang="zh-CN" sz="1200" dirty="0" smtClean="0"/>
                        <a:t>1.2h</a:t>
                      </a:r>
                      <a:r>
                        <a:rPr lang="zh-CN" altLang="en-US" sz="1200" dirty="0" smtClean="0"/>
                        <a:t>）</a:t>
                      </a:r>
                      <a:endParaRPr lang="zh-CN" altLang="en-US" sz="1200" dirty="0"/>
                    </a:p>
                  </a:txBody>
                  <a:tcPr/>
                </a:tc>
                <a:tc hMerge="1">
                  <a:txBody>
                    <a:bodyPr/>
                    <a:lstStyle/>
                    <a:p>
                      <a:pPr algn="ctr"/>
                      <a:endParaRPr lang="zh-CN" altLang="en-US" sz="1200" dirty="0"/>
                    </a:p>
                  </a:txBody>
                  <a:tcPr/>
                </a:tc>
                <a:tc>
                  <a:txBody>
                    <a:bodyPr/>
                    <a:lstStyle/>
                    <a:p>
                      <a:pPr algn="ctr"/>
                      <a:r>
                        <a:rPr lang="en-US" altLang="zh-CN" sz="1200" dirty="0" smtClean="0"/>
                        <a:t>1.23h</a:t>
                      </a:r>
                      <a:r>
                        <a:rPr lang="zh-CN" altLang="en-US" sz="1200" dirty="0" smtClean="0"/>
                        <a:t>（</a:t>
                      </a:r>
                      <a:r>
                        <a:rPr lang="en-US" altLang="zh-CN" sz="1200" dirty="0" smtClean="0"/>
                        <a:t>1.2h</a:t>
                      </a:r>
                      <a:r>
                        <a:rPr lang="zh-CN" altLang="en-US" sz="1200" dirty="0" smtClean="0"/>
                        <a:t>）</a:t>
                      </a:r>
                      <a:r>
                        <a:rPr lang="en-US" altLang="zh-CN" sz="1200" dirty="0" smtClean="0"/>
                        <a:t>&amp;13m</a:t>
                      </a:r>
                      <a:endParaRPr lang="zh-CN" altLang="en-US" sz="1200" dirty="0"/>
                    </a:p>
                  </a:txBody>
                  <a:tcPr/>
                </a:tc>
                <a:extLst>
                  <a:ext uri="{0D108BD9-81ED-4DB2-BD59-A6C34878D82A}">
                    <a16:rowId xmlns:a16="http://schemas.microsoft.com/office/drawing/2014/main" val="3271414499"/>
                  </a:ext>
                </a:extLst>
              </a:tr>
              <a:tr h="352031">
                <a:tc>
                  <a:txBody>
                    <a:bodyPr/>
                    <a:lstStyle/>
                    <a:p>
                      <a:pPr algn="ctr"/>
                      <a:r>
                        <a:rPr lang="zh-CN" altLang="en-US" sz="1200" dirty="0" smtClean="0"/>
                        <a:t>多层建筑</a:t>
                      </a:r>
                      <a:endParaRPr lang="en-US" altLang="zh-CN" sz="1200" dirty="0" smtClean="0"/>
                    </a:p>
                    <a:p>
                      <a:pPr algn="ctr"/>
                      <a:r>
                        <a:rPr lang="en-US" altLang="zh-CN" sz="1200" dirty="0" smtClean="0"/>
                        <a:t>18-27m</a:t>
                      </a:r>
                      <a:endParaRPr lang="zh-CN" altLang="en-US" sz="1200" dirty="0"/>
                    </a:p>
                  </a:txBody>
                  <a:tcPr/>
                </a:tc>
                <a:tc gridSpan="2">
                  <a:txBody>
                    <a:bodyPr/>
                    <a:lstStyle/>
                    <a:p>
                      <a:pPr algn="ctr"/>
                      <a:r>
                        <a:rPr lang="en-US" altLang="zh-CN" sz="1200" dirty="0" smtClean="0"/>
                        <a:t>1.26h</a:t>
                      </a:r>
                      <a:r>
                        <a:rPr lang="zh-CN" altLang="en-US" sz="1200" dirty="0" smtClean="0"/>
                        <a:t>（</a:t>
                      </a:r>
                      <a:r>
                        <a:rPr lang="en-US" altLang="zh-CN" sz="1200" dirty="0" smtClean="0"/>
                        <a:t>1.23h</a:t>
                      </a:r>
                      <a:r>
                        <a:rPr lang="zh-CN" altLang="en-US" sz="1200" dirty="0" smtClean="0"/>
                        <a:t>）</a:t>
                      </a:r>
                      <a:endParaRPr lang="zh-CN" altLang="en-US" sz="1200" dirty="0"/>
                    </a:p>
                  </a:txBody>
                  <a:tcPr/>
                </a:tc>
                <a:tc hMerge="1">
                  <a:txBody>
                    <a:bodyPr/>
                    <a:lstStyle/>
                    <a:p>
                      <a:pPr algn="ct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1.26h</a:t>
                      </a:r>
                      <a:r>
                        <a:rPr lang="zh-CN" altLang="en-US" sz="1200" dirty="0" smtClean="0"/>
                        <a:t>（</a:t>
                      </a:r>
                      <a:r>
                        <a:rPr lang="en-US" altLang="zh-CN" sz="1200" dirty="0" smtClean="0"/>
                        <a:t>1.23h</a:t>
                      </a:r>
                      <a:r>
                        <a:rPr lang="zh-CN" altLang="en-US" sz="1200" dirty="0" smtClean="0"/>
                        <a:t>）</a:t>
                      </a:r>
                      <a:endParaRPr lang="en-US" altLang="zh-CN"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&amp;13m</a:t>
                      </a:r>
                      <a:endParaRPr lang="zh-CN" altLang="en-US" sz="1200" dirty="0" smtClean="0"/>
                    </a:p>
                  </a:txBody>
                  <a:tcPr/>
                </a:tc>
                <a:extLst>
                  <a:ext uri="{0D108BD9-81ED-4DB2-BD59-A6C34878D82A}">
                    <a16:rowId xmlns:a16="http://schemas.microsoft.com/office/drawing/2014/main" val="2493749828"/>
                  </a:ext>
                </a:extLst>
              </a:tr>
              <a:tr h="352031">
                <a:tc>
                  <a:txBody>
                    <a:bodyPr/>
                    <a:lstStyle/>
                    <a:p>
                      <a:pPr algn="ctr"/>
                      <a:r>
                        <a:rPr lang="zh-CN" altLang="en-US" sz="1200" dirty="0" smtClean="0"/>
                        <a:t>高层建筑</a:t>
                      </a:r>
                      <a:endParaRPr lang="zh-CN" altLang="en-US" sz="1200" dirty="0"/>
                    </a:p>
                  </a:txBody>
                  <a:tcPr/>
                </a:tc>
                <a:tc gridSpan="3">
                  <a:txBody>
                    <a:bodyPr/>
                    <a:lstStyle/>
                    <a:p>
                      <a:pPr algn="ctr"/>
                      <a:r>
                        <a:rPr lang="en-US" altLang="zh-CN" sz="1200" dirty="0" smtClean="0"/>
                        <a:t>30m</a:t>
                      </a:r>
                      <a:r>
                        <a:rPr lang="zh-CN" altLang="en-US" sz="1200" dirty="0" smtClean="0"/>
                        <a:t>并</a:t>
                      </a:r>
                      <a:r>
                        <a:rPr lang="zh-CN" altLang="en-US" sz="1200" dirty="0" smtClean="0">
                          <a:solidFill>
                            <a:srgbClr val="FF0000"/>
                          </a:solidFill>
                        </a:rPr>
                        <a:t>满足条件</a:t>
                      </a:r>
                      <a:endParaRPr lang="zh-CN" altLang="en-US" sz="1200" dirty="0">
                        <a:solidFill>
                          <a:srgbClr val="FF0000"/>
                        </a:solidFill>
                      </a:endParaRPr>
                    </a:p>
                  </a:txBody>
                  <a:tcPr/>
                </a:tc>
                <a:tc hMerge="1">
                  <a:txBody>
                    <a:bodyPr/>
                    <a:lstStyle/>
                    <a:p>
                      <a:pPr algn="ctr"/>
                      <a:endParaRPr lang="zh-CN" altLang="en-US" sz="1200" dirty="0"/>
                    </a:p>
                  </a:txBody>
                  <a:tcPr/>
                </a:tc>
                <a:tc hMerge="1">
                  <a:txBody>
                    <a:bodyPr/>
                    <a:lstStyle/>
                    <a:p>
                      <a:pPr algn="ctr"/>
                      <a:endParaRPr lang="zh-CN" altLang="en-US" sz="1200" dirty="0">
                        <a:solidFill>
                          <a:srgbClr val="FF0000"/>
                        </a:solidFill>
                      </a:endParaRPr>
                    </a:p>
                  </a:txBody>
                  <a:tcPr/>
                </a:tc>
                <a:extLst>
                  <a:ext uri="{0D108BD9-81ED-4DB2-BD59-A6C34878D82A}">
                    <a16:rowId xmlns:a16="http://schemas.microsoft.com/office/drawing/2014/main" val="2290700408"/>
                  </a:ext>
                </a:extLst>
              </a:tr>
            </a:tbl>
          </a:graphicData>
        </a:graphic>
      </p:graphicFrame>
      <p:sp>
        <p:nvSpPr>
          <p:cNvPr id="157" name="文本框 156"/>
          <p:cNvSpPr txBox="1"/>
          <p:nvPr/>
        </p:nvSpPr>
        <p:spPr>
          <a:xfrm>
            <a:off x="6564279" y="3197197"/>
            <a:ext cx="4949676" cy="954107"/>
          </a:xfrm>
          <a:prstGeom prst="rect">
            <a:avLst/>
          </a:prstGeom>
          <a:noFill/>
        </p:spPr>
        <p:txBody>
          <a:bodyPr wrap="square" rtlCol="0">
            <a:spAutoFit/>
          </a:bodyPr>
          <a:lstStyle/>
          <a:p>
            <a:pPr indent="304800">
              <a:lnSpc>
                <a:spcPts val="1800"/>
              </a:lnSpc>
            </a:pPr>
            <a:r>
              <a:rPr lang="zh-CN" altLang="en-US" sz="1100" dirty="0" smtClean="0"/>
              <a:t>条件：</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建筑正向重叠长度为</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30</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米（含</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30</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米）以内的，间距应不小于南侧建筑高度的</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0.3</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en-US" altLang="zh-CN" sz="800" kern="0" dirty="0" smtClean="0">
                <a:latin typeface="微软雅黑" panose="020B0503020204020204" pitchFamily="34" charset="-122"/>
                <a:ea typeface="微软雅黑" panose="020B0503020204020204" pitchFamily="34" charset="-122"/>
                <a:cs typeface="Helvetica" panose="020B0604020202020204" pitchFamily="34" charset="0"/>
              </a:rPr>
              <a:t>              </a:t>
            </a:r>
            <a:r>
              <a:rPr lang="zh-CN" altLang="zh-CN" sz="800" kern="0" dirty="0" smtClean="0">
                <a:latin typeface="微软雅黑" panose="020B0503020204020204" pitchFamily="34" charset="-122"/>
                <a:ea typeface="微软雅黑" panose="020B0503020204020204" pitchFamily="34" charset="-122"/>
                <a:cs typeface="Helvetica" panose="020B0604020202020204" pitchFamily="34" charset="0"/>
              </a:rPr>
              <a:t>建筑</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正向重叠长度为</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30-40</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米（含</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40</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米）的，间距应不小于南侧建筑高度的</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0.4</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en-US" altLang="zh-CN" sz="800" kern="0" dirty="0" smtClean="0">
                <a:latin typeface="微软雅黑" panose="020B0503020204020204" pitchFamily="34" charset="-122"/>
                <a:ea typeface="微软雅黑" panose="020B0503020204020204" pitchFamily="34" charset="-122"/>
                <a:cs typeface="Helvetica" panose="020B0604020202020204" pitchFamily="34" charset="0"/>
              </a:rPr>
              <a:t>              </a:t>
            </a:r>
            <a:r>
              <a:rPr lang="zh-CN" altLang="zh-CN" sz="800" kern="0" dirty="0" smtClean="0">
                <a:latin typeface="微软雅黑" panose="020B0503020204020204" pitchFamily="34" charset="-122"/>
                <a:ea typeface="微软雅黑" panose="020B0503020204020204" pitchFamily="34" charset="-122"/>
                <a:cs typeface="Helvetica" panose="020B0604020202020204" pitchFamily="34" charset="0"/>
              </a:rPr>
              <a:t>建筑</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正向重叠长度大于</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40</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米的，间距应不小于南侧建筑高度的</a:t>
            </a:r>
            <a:r>
              <a:rPr lang="en-US" altLang="zh-CN" sz="800" kern="0" dirty="0">
                <a:latin typeface="微软雅黑" panose="020B0503020204020204" pitchFamily="34" charset="-122"/>
                <a:ea typeface="微软雅黑" panose="020B0503020204020204" pitchFamily="34" charset="-122"/>
                <a:cs typeface="Helvetica" panose="020B0604020202020204" pitchFamily="34" charset="0"/>
              </a:rPr>
              <a:t>0.5</a:t>
            </a:r>
            <a:r>
              <a:rPr lang="zh-CN" altLang="zh-CN" sz="800" kern="0" dirty="0">
                <a:latin typeface="微软雅黑" panose="020B0503020204020204" pitchFamily="34" charset="-122"/>
                <a:ea typeface="微软雅黑" panose="020B0503020204020204" pitchFamily="34" charset="-122"/>
                <a:cs typeface="Helvetica" panose="020B0604020202020204" pitchFamily="34" charset="0"/>
              </a:rPr>
              <a:t>倍；</a:t>
            </a:r>
          </a:p>
          <a:p>
            <a:endParaRPr lang="zh-CN" altLang="en-US" sz="1100" dirty="0"/>
          </a:p>
        </p:txBody>
      </p:sp>
    </p:spTree>
    <p:extLst>
      <p:ext uri="{BB962C8B-B14F-4D97-AF65-F5344CB8AC3E}">
        <p14:creationId xmlns:p14="http://schemas.microsoft.com/office/powerpoint/2010/main" val="225467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431" y="158262"/>
            <a:ext cx="2074985" cy="369332"/>
          </a:xfrm>
          <a:prstGeom prst="rect">
            <a:avLst/>
          </a:prstGeom>
          <a:noFill/>
        </p:spPr>
        <p:txBody>
          <a:bodyPr wrap="square" rtlCol="0">
            <a:spAutoFit/>
          </a:bodyPr>
          <a:lstStyle/>
          <a:p>
            <a:r>
              <a:rPr lang="en-US" altLang="zh-CN" dirty="0" smtClean="0"/>
              <a:t>03 </a:t>
            </a:r>
            <a:r>
              <a:rPr lang="zh-CN" altLang="en-US" dirty="0" smtClean="0"/>
              <a:t>建筑生成</a:t>
            </a:r>
            <a:endParaRPr lang="zh-CN" altLang="en-US" dirty="0"/>
          </a:p>
        </p:txBody>
      </p:sp>
      <p:sp>
        <p:nvSpPr>
          <p:cNvPr id="8" name="文本框 7"/>
          <p:cNvSpPr txBox="1"/>
          <p:nvPr/>
        </p:nvSpPr>
        <p:spPr>
          <a:xfrm>
            <a:off x="509954" y="527594"/>
            <a:ext cx="2074985" cy="276999"/>
          </a:xfrm>
          <a:prstGeom prst="rect">
            <a:avLst/>
          </a:prstGeom>
          <a:noFill/>
        </p:spPr>
        <p:txBody>
          <a:bodyPr wrap="square" rtlCol="0">
            <a:spAutoFit/>
          </a:bodyPr>
          <a:lstStyle/>
          <a:p>
            <a:r>
              <a:rPr lang="zh-CN" altLang="en-US" sz="1200" dirty="0" smtClean="0"/>
              <a:t>建筑间距</a:t>
            </a:r>
            <a:endParaRPr lang="zh-CN" altLang="en-US" sz="1200" dirty="0"/>
          </a:p>
        </p:txBody>
      </p:sp>
      <p:sp>
        <p:nvSpPr>
          <p:cNvPr id="2" name="矩形 1"/>
          <p:cNvSpPr/>
          <p:nvPr/>
        </p:nvSpPr>
        <p:spPr>
          <a:xfrm>
            <a:off x="978408" y="1335024"/>
            <a:ext cx="9592056" cy="3593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5445252" y="2947154"/>
            <a:ext cx="658368" cy="369332"/>
          </a:xfrm>
          <a:prstGeom prst="rect">
            <a:avLst/>
          </a:prstGeom>
          <a:noFill/>
        </p:spPr>
        <p:txBody>
          <a:bodyPr wrap="square" rtlCol="0">
            <a:spAutoFit/>
          </a:bodyPr>
          <a:lstStyle/>
          <a:p>
            <a:r>
              <a:rPr lang="zh-CN" altLang="en-US" dirty="0" smtClean="0"/>
              <a:t>演示</a:t>
            </a:r>
            <a:endParaRPr lang="zh-CN" altLang="en-US" dirty="0"/>
          </a:p>
        </p:txBody>
      </p:sp>
    </p:spTree>
    <p:extLst>
      <p:ext uri="{BB962C8B-B14F-4D97-AF65-F5344CB8AC3E}">
        <p14:creationId xmlns:p14="http://schemas.microsoft.com/office/powerpoint/2010/main" val="269007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3932"/>
            <a:ext cx="12192000" cy="7017306"/>
          </a:xfrm>
          <a:prstGeom prst="rect">
            <a:avLst/>
          </a:prstGeom>
        </p:spPr>
        <p:txBody>
          <a:bodyPr wrap="square">
            <a:spAutoFit/>
          </a:bodyPr>
          <a:lstStyle/>
          <a:p>
            <a:pPr indent="304800">
              <a:lnSpc>
                <a:spcPts val="1800"/>
              </a:lnSpc>
            </a:pPr>
            <a:r>
              <a:rPr lang="zh-CN" altLang="zh-CN" sz="1400" b="1"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第四章　建筑间距</a:t>
            </a:r>
            <a:endPar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第二十八条　规划编制单位在编制规划方案时，必须遵守国家有关间距、日照等标准。</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第二十九条　住宅建筑间距应以满足日照要求为基础，并综合考虑通风、采光、抗震、消防等因素确定。多、低层建筑通过正向获得日照，遮挡建筑为多、低层建筑的，应采用间距系数法计算建筑间距且按最不利点确定，不适用日照分析法。</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第三十条　受遮挡建筑为违法建设、临时建设，其日照（间距）不予考虑；规划确定待改造区域内的建筑物，其日照（间距）可不予考虑。</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第三十一条　</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住宅建筑应确定一面作为主朝向，</a:t>
            </a:r>
            <a:r>
              <a:rPr lang="zh-CN" altLang="zh-CN" sz="1200" kern="0" dirty="0">
                <a:latin typeface="微软雅黑" panose="020B0503020204020204" pitchFamily="34" charset="-122"/>
                <a:ea typeface="微软雅黑" panose="020B0503020204020204" pitchFamily="34" charset="-122"/>
                <a:cs typeface="Helvetica" panose="020B0604020202020204" pitchFamily="34" charset="0"/>
              </a:rPr>
              <a:t>其他朝向为次要朝向，</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次要朝向可不考虑其日照要求。</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在不影响相邻单位合法权益的情况下，可增加另一主朝向。主朝向的采光窗所在的墙面为日照计算墙面。</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有日照需求的建筑不宜东西向布置。</a:t>
            </a:r>
            <a:endParaRPr lang="zh-CN" altLang="zh-CN" sz="12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第三十二条　遮挡建筑为高层建筑，且受遮挡建筑为住宅时，应对受遮挡的住宅进行日照分析，并应结合本章相关规定确定建筑间距。高层建筑日照分析规则见附录三。</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建设单位及设计单位应当对提供的日照分析结果的准确性和真实性负相关法律责任。</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第三十三条　两幢建筑夹角小于或等于</a:t>
            </a:r>
            <a:r>
              <a:rPr lang="en-US" altLang="zh-CN" sz="1200" kern="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度布置时，其最窄处间距按平行布置建筑间距控制；大于</a:t>
            </a:r>
            <a:r>
              <a:rPr lang="en-US" altLang="zh-CN" sz="1200" kern="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60</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度布置时，其最窄处间距按垂直布置的建筑间距控制。两幢建筑夹角大于</a:t>
            </a:r>
            <a:r>
              <a:rPr lang="en-US" altLang="zh-CN" sz="1200" kern="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度小于或等于</a:t>
            </a:r>
            <a:r>
              <a:rPr lang="en-US" altLang="zh-CN" sz="1200" kern="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60</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度布置时，其最窄处建筑间距按既非平行也非垂直布置的建筑间距控制</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a:t>
            </a:r>
            <a:endPar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endParaRPr>
          </a:p>
          <a:p>
            <a:pPr indent="304800">
              <a:lnSpc>
                <a:spcPts val="1800"/>
              </a:lnSpc>
            </a:pPr>
            <a:r>
              <a:rPr lang="zh-CN" altLang="zh-CN" sz="1200" b="1"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第三十四条　多层住宅之间的间距按下列要求确定：</a:t>
            </a:r>
          </a:p>
          <a:p>
            <a:pPr indent="304800">
              <a:lnSpc>
                <a:spcPts val="1800"/>
              </a:lnSpc>
            </a:pP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（一）平行布置时：</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南北向或南偏东（西）</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15</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度（含</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15</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度）范围内的平行布置住宅</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，且南侧建筑高度在</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米以下的（含</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其建筑间距应不小于南侧建筑高度的</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1.23</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倍</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（旧区改建项目内新建住宅为</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倍）；南侧建筑高度超过</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米，其建筑间距应不小于南侧建筑高度的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1.26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倍（旧区改建的项目内新建住宅为</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1.23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、南北向的南偏东（西）</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度至</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度（含</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度）范围的平行布置住宅，其建筑间距可按第一款规定进行方位间距折减，折减系数为</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0.9</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、东西向（含东偏南、偏北</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度范围内）平行布置且东西向采取日照的住宅间距应不小于遮挡建筑高度的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（二）垂直布置时（相对的建筑山墙宽度大于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14</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米的，其间距按平行布置间距控制）：</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、南北向间距应不小于南侧建筑高度的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、东西向间距应不小于遮挡建筑高度的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（三）既非平行也非垂直布置的，最小处间距应不小于遮挡建筑高度的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0.9</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a:t>
            </a:r>
            <a:endPar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endParaRPr>
          </a:p>
          <a:p>
            <a:pPr indent="304800">
              <a:lnSpc>
                <a:spcPts val="1800"/>
              </a:lnSpc>
            </a:pPr>
            <a:r>
              <a:rPr lang="zh-CN" altLang="zh-CN" sz="1200" b="1"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第三十五条　高层住宅之间的间距按下列要求确定：</a:t>
            </a:r>
          </a:p>
          <a:p>
            <a:pPr indent="304800">
              <a:lnSpc>
                <a:spcPts val="1800"/>
              </a:lnSpc>
            </a:pP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（一）平行布置时：</a:t>
            </a:r>
          </a:p>
          <a:p>
            <a:pPr indent="304800">
              <a:lnSpc>
                <a:spcPts val="1800"/>
              </a:lnSpc>
            </a:pP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、朝向为南北向或南偏东（西）</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度（含</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度）范围内的高层住宅建筑平行布置时，间距应不小于</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30</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米（旧区改建为</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24</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米），并应满足以下要求：</a:t>
            </a:r>
          </a:p>
          <a:p>
            <a:pPr indent="304800">
              <a:lnSpc>
                <a:spcPts val="1800"/>
              </a:lnSpc>
            </a:pP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建筑正向重叠长度为</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30</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米（含</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30</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米）以内的，间距应不小于南侧建筑高度的</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0.3</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建筑正向重叠长度为</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30-40</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米（含</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40</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米）的，间距应不小于南侧建筑高度的</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0.4</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建筑正向重叠长度大于</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40</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米的，间距应不小于南侧建筑高度的</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0.5</a:t>
            </a:r>
            <a:r>
              <a:rPr lang="zh-CN"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、东西向或南偏东（西）</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度至</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90</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度范围内的高层住宅建筑平行布置时间距应不小于较高建筑高度的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24</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p:txBody>
      </p:sp>
    </p:spTree>
    <p:extLst>
      <p:ext uri="{BB962C8B-B14F-4D97-AF65-F5344CB8AC3E}">
        <p14:creationId xmlns:p14="http://schemas.microsoft.com/office/powerpoint/2010/main" val="129606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9626"/>
            <a:ext cx="12192000" cy="5848139"/>
          </a:xfrm>
          <a:prstGeom prst="rect">
            <a:avLst/>
          </a:prstGeom>
        </p:spPr>
        <p:txBody>
          <a:bodyPr wrap="square">
            <a:spAutoFit/>
          </a:bodyPr>
          <a:lstStyle/>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（二）垂直布置时（相对的建筑山墙宽度大于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16</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米的，其间距按平行布置间距控制）：</a:t>
            </a:r>
          </a:p>
          <a:p>
            <a:pPr indent="304800">
              <a:lnSpc>
                <a:spcPts val="1800"/>
              </a:lnSpc>
            </a:pP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、两幢建筑南北方向垂直布置时（</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T</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型或倒</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T</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型），间距应不小于南侧建筑高度的</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0.3</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24</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、两幢建筑东西方向垂直布置时（</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H</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型或半</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H</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型），间距应不小于遮挡建筑高度的</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0.25</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18</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（三）既非平行也非垂直布置时，可按正向投影平均距离计算间距，最小处间距不宜小于遮挡建筑高度的</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0.3</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24</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b="1"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第三十六条　低层住宅之间的间距按下列要求确定：</a:t>
            </a: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（一）平行布置时：</a:t>
            </a:r>
          </a:p>
          <a:p>
            <a:pPr indent="304800">
              <a:lnSpc>
                <a:spcPts val="1800"/>
              </a:lnSpc>
            </a:pPr>
            <a:r>
              <a:rPr lang="en-US"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、南北向或南偏东（西）</a:t>
            </a:r>
            <a:r>
              <a:rPr lang="en-US"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度（含</a:t>
            </a:r>
            <a:r>
              <a:rPr lang="en-US"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度）范围内平行布置时，间距应不小于南侧建筑高度的</a:t>
            </a:r>
            <a:r>
              <a:rPr lang="en-US"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1.35</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8</a:t>
            </a:r>
            <a:r>
              <a:rPr lang="zh-CN" altLang="zh-CN" sz="1200" kern="0" dirty="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、东西向或南偏东（西）</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45</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度至</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90</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度范围内平行布置时，间距应不小于遮挡建筑高度的</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1.2</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6</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（二）垂直布置时（相对的建筑山墙宽度大于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14</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米的，其间距按平行布置间距控制）：南北向间距应不小于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8</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米且应不小于南侧建筑高度的</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1.1</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；东西向间距应不小于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6</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（三）即非平行又非垂直布置时，间距应不小于遮挡建筑高度的</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1.2</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8</a:t>
            </a: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b="1" kern="0" dirty="0">
                <a:latin typeface="微软雅黑" panose="020B0503020204020204" pitchFamily="34" charset="-122"/>
                <a:ea typeface="微软雅黑" panose="020B0503020204020204" pitchFamily="34" charset="-122"/>
                <a:cs typeface="Helvetica" panose="020B0604020202020204" pitchFamily="34" charset="0"/>
              </a:rPr>
              <a:t>第三十七条　低层住宅与多层住宅之间的间距按下列要求确定：</a:t>
            </a: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（一）遮挡建筑为低层建筑的按低层住宅间距执行；</a:t>
            </a:r>
          </a:p>
          <a:p>
            <a:pPr indent="304800">
              <a:lnSpc>
                <a:spcPts val="1800"/>
              </a:lnSpc>
            </a:pPr>
            <a:r>
              <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（二）遮挡建筑为多层建筑的按多层住宅间距执行</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a:t>
            </a:r>
            <a:endPar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endParaRP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（三）低层住宅与其东、西侧多层住宅垂直布置时，间距应不小于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米，相对墙面均开窗间距应不小于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b="1"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第三十八条　高层住宅与多、低层住宅之间的间距按下列要求确定：</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（一）遮挡建筑为高层建筑的按高层住宅间距执行；</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（二）遮挡建筑为多层建筑的按多层住宅间距执行；</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（三）高层住宅与南侧多、低层建筑的间距应不小于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（四）两幢建筑互为遮挡建筑时，分别计算间距，取较大值。</a:t>
            </a:r>
          </a:p>
          <a:p>
            <a:pPr indent="304800">
              <a:lnSpc>
                <a:spcPts val="1800"/>
              </a:lnSpc>
            </a:pPr>
            <a:r>
              <a:rPr lang="zh-CN" altLang="zh-CN" sz="1200" b="1"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第三十九条　住宅建筑山墙间距按下列要求确定：</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（一）多层住宅之间不宜小于</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（二）高层与各种层数住宅之间应满足消防间距要求，不宜小于</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米，不得小于</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9</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（三）高层与高层之间应不小于</a:t>
            </a:r>
            <a:r>
              <a:rPr lang="en-US" altLang="zh-CN" sz="1200" kern="0" dirty="0" smtClean="0">
                <a:solidFill>
                  <a:srgbClr val="FF0000"/>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第四十条　非住宅建筑间距按下列要求确定：</a:t>
            </a:r>
          </a:p>
        </p:txBody>
      </p:sp>
    </p:spTree>
    <p:extLst>
      <p:ext uri="{BB962C8B-B14F-4D97-AF65-F5344CB8AC3E}">
        <p14:creationId xmlns:p14="http://schemas.microsoft.com/office/powerpoint/2010/main" val="395758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8239"/>
            <a:ext cx="12192000" cy="4939814"/>
          </a:xfrm>
          <a:prstGeom prst="rect">
            <a:avLst/>
          </a:prstGeom>
        </p:spPr>
        <p:txBody>
          <a:bodyPr wrap="square">
            <a:spAutoFit/>
          </a:bodyPr>
          <a:lstStyle/>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（一）高层非住宅建筑：南北向平行布置间距应不小于南侧建筑高度的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米；东西向平行布置间距应不小于较高建筑的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0.25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（二）高层非住宅建筑与多层非住宅建筑平行布置间距应不小于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（三）多层非住宅建筑南北向平行布置时，其间距应不小于南侧建筑高度的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10</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米；多层非住宅建筑东西向平行布置时，其间距应不小于较高建筑高度的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0.6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10</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（四）低层非住宅建筑与高、多、低层非住宅建筑平行布置时间距按消防规定控制，但最小值不宜小于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endPar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endParaRP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（五）其它形式布置的非住宅建筑间距，非住宅建筑的山墙间距按消防间距规定控制。</a:t>
            </a:r>
          </a:p>
          <a:p>
            <a:pPr indent="304800">
              <a:lnSpc>
                <a:spcPts val="1800"/>
              </a:lnSpc>
            </a:pPr>
            <a:r>
              <a:rPr lang="zh-CN" altLang="zh-CN" sz="1200" b="1"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第四十一条　非住宅建筑与住宅之间的建筑间距按下列要求确定：</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（一）非住宅建筑位于南北向（偏南北）布置住宅南侧，或位于东西向（偏东西）布置住宅东西侧的，其间距按住宅间距执行；</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（二）非住宅建筑位于南北向（偏南北）布置的住宅东、西侧的：</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、建设多层建筑时，应满足消防间距，且应不小于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6</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、建设高层建筑时，除应满足住宅规定日照要求外，且应不小于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（三）非住宅建筑位于住宅北侧的，按非住宅建筑间距执行。</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第四十二条　医院病房楼、休（疗）养院住宿楼、幼儿园、托儿所和中、小学校教学楼、老年公寓，与相邻建筑间距应保证被遮挡的上述建筑冬至日有效日照不少于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2</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小时（南北向平行布置的多层建筑不宜小于南侧多层建筑高度的</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5</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倍）。</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第四十三条　非居住建筑与居住建筑垂直贴建的，必须满足居住建筑规定日照要求，其建筑按整体建筑综合考虑，且与居住建筑贴建的墙面离住宅窗户</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8</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米范围内不应开窗。</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第四十四条　受遮挡含居住的综合楼之间的建筑间距，按住宅的建筑间距执行，受遮挡部分在计算与遮挡建筑间距时，可扣除非住宅部分层高度，但扣除后的间距不得小于</a:t>
            </a:r>
            <a:r>
              <a:rPr lang="en-US"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13</a:t>
            </a: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米。</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第四十五条　上述建筑间距系数适用于无地形高差布置的建筑，对有地形高差的建筑间距，应将其地形高差计入建筑高度。</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第四十六条　高、多、低层、退台等组合建筑间距分别按各类别有关规定执行。</a:t>
            </a:r>
          </a:p>
          <a:p>
            <a:pPr indent="304800">
              <a:lnSpc>
                <a:spcPts val="1800"/>
              </a:lnSpc>
            </a:pPr>
            <a:r>
              <a:rPr lang="zh-CN" altLang="zh-CN" sz="1200" kern="0" dirty="0" smtClean="0">
                <a:solidFill>
                  <a:srgbClr val="333333"/>
                </a:solidFill>
                <a:latin typeface="微软雅黑" panose="020B0503020204020204" pitchFamily="34" charset="-122"/>
                <a:ea typeface="微软雅黑" panose="020B0503020204020204" pitchFamily="34" charset="-122"/>
                <a:cs typeface="Helvetica" panose="020B0604020202020204" pitchFamily="34" charset="0"/>
              </a:rPr>
              <a:t>第四十七条　建设工程规划许可证中已注明不能满足规定日照要求的房屋，不宜作为商品住宅出售（分配）。确需出售（分配）的，建设单位在销售（分配）时应向购房户（分配的住户）书面说明。</a:t>
            </a:r>
            <a:endParaRPr lang="zh-CN" altLang="zh-CN" sz="1200" kern="0" dirty="0">
              <a:solidFill>
                <a:srgbClr val="333333"/>
              </a:solidFill>
              <a:latin typeface="微软雅黑" panose="020B0503020204020204" pitchFamily="34" charset="-122"/>
              <a:ea typeface="微软雅黑" panose="020B0503020204020204" pitchFamily="34" charset="-122"/>
              <a:cs typeface="Helvetica" panose="020B0604020202020204" pitchFamily="34" charset="0"/>
            </a:endParaRPr>
          </a:p>
        </p:txBody>
      </p:sp>
    </p:spTree>
    <p:extLst>
      <p:ext uri="{BB962C8B-B14F-4D97-AF65-F5344CB8AC3E}">
        <p14:creationId xmlns:p14="http://schemas.microsoft.com/office/powerpoint/2010/main" val="8773740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1074</Words>
  <Application>Microsoft Office PowerPoint</Application>
  <PresentationFormat>宽屏</PresentationFormat>
  <Paragraphs>183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Arial</vt:lpstr>
      <vt:lpstr>Helvetica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25</cp:revision>
  <dcterms:created xsi:type="dcterms:W3CDTF">2021-11-23T07:52:28Z</dcterms:created>
  <dcterms:modified xsi:type="dcterms:W3CDTF">2021-11-29T09:49:48Z</dcterms:modified>
</cp:coreProperties>
</file>