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1"/>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Inter Ultra-Bold" charset="1" panose="02000503000000020004"/>
      <p:regular r:id="rId24"/>
    </p:embeddedFont>
    <p:embeddedFont>
      <p:font typeface="Inter Light" charset="1" panose="02000503000000020004"/>
      <p:regular r:id="rId25"/>
    </p:embeddedFont>
    <p:embeddedFont>
      <p:font typeface="Inter Bold" charset="1" panose="020B0802030000000004"/>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notesMasters/notesMaster1.xml" Type="http://schemas.openxmlformats.org/officeDocument/2006/relationships/notesMaster"/><Relationship Id="rId22" Target="theme/theme2.xml" Type="http://schemas.openxmlformats.org/officeDocument/2006/relationships/theme"/><Relationship Id="rId23" Target="notesSlides/notesSlide1.xml" Type="http://schemas.openxmlformats.org/officeDocument/2006/relationships/notesSlide"/><Relationship Id="rId24" Target="fonts/font24.fntdata" Type="http://schemas.openxmlformats.org/officeDocument/2006/relationships/font"/><Relationship Id="rId25" Target="fonts/font25.fntdata" Type="http://schemas.openxmlformats.org/officeDocument/2006/relationships/font"/><Relationship Id="rId26" Target="notesSlides/notesSlide2.xml" Type="http://schemas.openxmlformats.org/officeDocument/2006/relationships/notesSlide"/><Relationship Id="rId27" Target="fonts/font27.fntdata" Type="http://schemas.openxmlformats.org/officeDocument/2006/relationships/font"/><Relationship Id="rId28" Target="notesSlides/notesSlide3.xml" Type="http://schemas.openxmlformats.org/officeDocument/2006/relationships/notesSlide"/><Relationship Id="rId29" Target="notesSlides/notesSlide4.xml" Type="http://schemas.openxmlformats.org/officeDocument/2006/relationships/notesSlide"/><Relationship Id="rId3" Target="viewProps.xml" Type="http://schemas.openxmlformats.org/officeDocument/2006/relationships/viewProps"/><Relationship Id="rId30" Target="notesSlides/notesSlide5.xml" Type="http://schemas.openxmlformats.org/officeDocument/2006/relationships/notesSlide"/><Relationship Id="rId31" Target="notesSlides/notesSlide6.xml" Type="http://schemas.openxmlformats.org/officeDocument/2006/relationships/notesSlide"/><Relationship Id="rId32" Target="notesSlides/notesSlide7.xml" Type="http://schemas.openxmlformats.org/officeDocument/2006/relationships/notesSlide"/><Relationship Id="rId33" Target="notesSlides/notesSlide8.xml" Type="http://schemas.openxmlformats.org/officeDocument/2006/relationships/notesSlide"/><Relationship Id="rId34" Target="notesSlides/notesSlide9.xml" Type="http://schemas.openxmlformats.org/officeDocument/2006/relationships/notesSlide"/><Relationship Id="rId35" Target="notesSlides/notesSlide10.xml" Type="http://schemas.openxmlformats.org/officeDocument/2006/relationships/notesSlide"/><Relationship Id="rId36" Target="notesSlides/notesSlide11.xml" Type="http://schemas.openxmlformats.org/officeDocument/2006/relationships/notesSlide"/><Relationship Id="rId37" Target="notesSlides/notesSlide12.xml" Type="http://schemas.openxmlformats.org/officeDocument/2006/relationships/notesSlide"/><Relationship Id="rId38" Target="notesSlides/notesSlide13.xml" Type="http://schemas.openxmlformats.org/officeDocument/2006/relationships/notesSlide"/><Relationship Id="rId39" Target="notesSlides/notesSlide14.xml" Type="http://schemas.openxmlformats.org/officeDocument/2006/relationships/notesSlide"/><Relationship Id="rId4" Target="theme/theme1.xml" Type="http://schemas.openxmlformats.org/officeDocument/2006/relationships/theme"/><Relationship Id="rId40" Target="notesSlides/notesSlide15.xml" Type="http://schemas.openxmlformats.org/officeDocument/2006/relationships/notesSlid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10</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15</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5</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6</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7</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9</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9.pn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 Id="rId6" Target="../media/image12.png" Type="http://schemas.openxmlformats.org/officeDocument/2006/relationships/image"/><Relationship Id="rId7" Target="../media/image1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3.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3DDDC"/>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3E829A"/>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AFAFF"/>
            </a:solidFill>
          </p:spPr>
        </p:sp>
      </p:grpSp>
      <p:sp>
        <p:nvSpPr>
          <p:cNvPr name="Freeform 6" id="6"/>
          <p:cNvSpPr/>
          <p:nvPr/>
        </p:nvSpPr>
        <p:spPr>
          <a:xfrm flipH="false" flipV="false" rot="0">
            <a:off x="11430000" y="0"/>
            <a:ext cx="6858000" cy="10287000"/>
          </a:xfrm>
          <a:custGeom>
            <a:avLst/>
            <a:gdLst/>
            <a:ahLst/>
            <a:cxnLst/>
            <a:rect r="r" b="b" t="t" l="l"/>
            <a:pathLst>
              <a:path h="10287000" w="6858000">
                <a:moveTo>
                  <a:pt x="0" y="0"/>
                </a:moveTo>
                <a:lnTo>
                  <a:pt x="6858000" y="0"/>
                </a:lnTo>
                <a:lnTo>
                  <a:pt x="6858000" y="10287000"/>
                </a:lnTo>
                <a:lnTo>
                  <a:pt x="0" y="10287000"/>
                </a:lnTo>
                <a:lnTo>
                  <a:pt x="0" y="0"/>
                </a:lnTo>
                <a:close/>
              </a:path>
            </a:pathLst>
          </a:custGeom>
          <a:blipFill>
            <a:blip r:embed="rId3"/>
            <a:stretch>
              <a:fillRect l="-57115" t="0" r="-68025" b="0"/>
            </a:stretch>
          </a:blipFill>
        </p:spPr>
      </p:sp>
      <p:grpSp>
        <p:nvGrpSpPr>
          <p:cNvPr name="Group 7" id="7"/>
          <p:cNvGrpSpPr/>
          <p:nvPr/>
        </p:nvGrpSpPr>
        <p:grpSpPr>
          <a:xfrm rot="0">
            <a:off x="1028700" y="2694683"/>
            <a:ext cx="9445526" cy="4717801"/>
            <a:chOff x="0" y="0"/>
            <a:chExt cx="12594035" cy="6290402"/>
          </a:xfrm>
        </p:grpSpPr>
        <p:sp>
          <p:nvSpPr>
            <p:cNvPr name="TextBox 8" id="8"/>
            <p:cNvSpPr txBox="true"/>
            <p:nvPr/>
          </p:nvSpPr>
          <p:spPr>
            <a:xfrm rot="0">
              <a:off x="0" y="-28575"/>
              <a:ext cx="12594035" cy="3489325"/>
            </a:xfrm>
            <a:prstGeom prst="rect">
              <a:avLst/>
            </a:prstGeom>
          </p:spPr>
          <p:txBody>
            <a:bodyPr anchor="t" rtlCol="false" tIns="0" lIns="0" bIns="0" rIns="0">
              <a:spAutoFit/>
            </a:bodyPr>
            <a:lstStyle/>
            <a:p>
              <a:pPr algn="l">
                <a:lnSpc>
                  <a:spcPts val="6937"/>
                </a:lnSpc>
              </a:pPr>
              <a:r>
                <a:rPr lang="en-US" sz="5562" b="true">
                  <a:solidFill>
                    <a:srgbClr val="5C4E4E"/>
                  </a:solidFill>
                  <a:latin typeface="Inter Ultra-Bold"/>
                  <a:ea typeface="Inter Ultra-Bold"/>
                  <a:cs typeface="Inter Ultra-Bold"/>
                  <a:sym typeface="Inter Ultra-Bold"/>
                </a:rPr>
                <a:t>Introducing STENO: A Secure Steganography Tool</a:t>
              </a:r>
            </a:p>
          </p:txBody>
        </p:sp>
        <p:sp>
          <p:nvSpPr>
            <p:cNvPr name="TextBox 9" id="9"/>
            <p:cNvSpPr txBox="true"/>
            <p:nvPr/>
          </p:nvSpPr>
          <p:spPr>
            <a:xfrm rot="0">
              <a:off x="0" y="3941960"/>
              <a:ext cx="12594035" cy="2348442"/>
            </a:xfrm>
            <a:prstGeom prst="rect">
              <a:avLst/>
            </a:prstGeom>
          </p:spPr>
          <p:txBody>
            <a:bodyPr anchor="t" rtlCol="false" tIns="0" lIns="0" bIns="0" rIns="0">
              <a:spAutoFit/>
            </a:bodyPr>
            <a:lstStyle/>
            <a:p>
              <a:pPr algn="l">
                <a:lnSpc>
                  <a:spcPts val="3562"/>
                </a:lnSpc>
              </a:pPr>
              <a:r>
                <a:rPr lang="en-US" sz="2187">
                  <a:solidFill>
                    <a:srgbClr val="2F3B69"/>
                  </a:solidFill>
                  <a:latin typeface="Inter Light"/>
                  <a:ea typeface="Inter Light"/>
                  <a:cs typeface="Inter Light"/>
                  <a:sym typeface="Inter Light"/>
                </a:rPr>
                <a:t>STENO is a user-friendly steganography tool designed for secure data hiding across multiple file formats. It offers robust techniques to minimise detectability and enhance security. This presentation will explore STENO's features, development process, and advantages.</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3DDDC"/>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162651"/>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AFAFF"/>
            </a:solidFill>
          </p:spPr>
        </p:sp>
      </p:grpSp>
      <p:sp>
        <p:nvSpPr>
          <p:cNvPr name="TextBox 6" id="6"/>
          <p:cNvSpPr txBox="true"/>
          <p:nvPr/>
        </p:nvSpPr>
        <p:spPr>
          <a:xfrm rot="0">
            <a:off x="833884" y="638175"/>
            <a:ext cx="8183166" cy="728662"/>
          </a:xfrm>
          <a:prstGeom prst="rect">
            <a:avLst/>
          </a:prstGeom>
        </p:spPr>
        <p:txBody>
          <a:bodyPr anchor="t" rtlCol="false" tIns="0" lIns="0" bIns="0" rIns="0">
            <a:spAutoFit/>
          </a:bodyPr>
          <a:lstStyle/>
          <a:p>
            <a:pPr algn="l">
              <a:lnSpc>
                <a:spcPts val="5812"/>
              </a:lnSpc>
            </a:pPr>
            <a:r>
              <a:rPr lang="en-US" sz="4687" b="true">
                <a:solidFill>
                  <a:srgbClr val="3E829A"/>
                </a:solidFill>
                <a:latin typeface="Inter Bold"/>
                <a:ea typeface="Inter Bold"/>
                <a:cs typeface="Inter Bold"/>
                <a:sym typeface="Inter Bold"/>
              </a:rPr>
              <a:t>System Design of STENO</a:t>
            </a:r>
          </a:p>
        </p:txBody>
      </p:sp>
      <p:sp>
        <p:nvSpPr>
          <p:cNvPr name="Freeform 7" id="7" descr="preencoded.png"/>
          <p:cNvSpPr/>
          <p:nvPr/>
        </p:nvSpPr>
        <p:spPr>
          <a:xfrm flipH="false" flipV="false" rot="0">
            <a:off x="4166146" y="1878360"/>
            <a:ext cx="1645295" cy="1372790"/>
          </a:xfrm>
          <a:custGeom>
            <a:avLst/>
            <a:gdLst/>
            <a:ahLst/>
            <a:cxnLst/>
            <a:rect r="r" b="b" t="t" l="l"/>
            <a:pathLst>
              <a:path h="1372790" w="1645295">
                <a:moveTo>
                  <a:pt x="0" y="0"/>
                </a:moveTo>
                <a:lnTo>
                  <a:pt x="1645295" y="0"/>
                </a:lnTo>
                <a:lnTo>
                  <a:pt x="1645295" y="1372790"/>
                </a:lnTo>
                <a:lnTo>
                  <a:pt x="0" y="1372790"/>
                </a:lnTo>
                <a:lnTo>
                  <a:pt x="0" y="0"/>
                </a:lnTo>
                <a:close/>
              </a:path>
            </a:pathLst>
          </a:custGeom>
          <a:blipFill>
            <a:blip r:embed="rId3"/>
            <a:stretch>
              <a:fillRect l="-120" t="0" r="-120" b="0"/>
            </a:stretch>
          </a:blipFill>
        </p:spPr>
      </p:sp>
      <p:sp>
        <p:nvSpPr>
          <p:cNvPr name="TextBox 8" id="8"/>
          <p:cNvSpPr txBox="true"/>
          <p:nvPr/>
        </p:nvSpPr>
        <p:spPr>
          <a:xfrm rot="0">
            <a:off x="4930676" y="2401341"/>
            <a:ext cx="116235" cy="438150"/>
          </a:xfrm>
          <a:prstGeom prst="rect">
            <a:avLst/>
          </a:prstGeom>
        </p:spPr>
        <p:txBody>
          <a:bodyPr anchor="t" rtlCol="false" tIns="0" lIns="0" bIns="0" rIns="0">
            <a:spAutoFit/>
          </a:bodyPr>
          <a:lstStyle/>
          <a:p>
            <a:pPr algn="ctr">
              <a:lnSpc>
                <a:spcPts val="3750"/>
              </a:lnSpc>
            </a:pPr>
            <a:r>
              <a:rPr lang="en-US" sz="2312" b="true">
                <a:solidFill>
                  <a:srgbClr val="2F3B69"/>
                </a:solidFill>
                <a:latin typeface="Inter Bold"/>
                <a:ea typeface="Inter Bold"/>
                <a:cs typeface="Inter Bold"/>
                <a:sym typeface="Inter Bold"/>
              </a:rPr>
              <a:t>1</a:t>
            </a:r>
          </a:p>
        </p:txBody>
      </p:sp>
      <p:sp>
        <p:nvSpPr>
          <p:cNvPr name="TextBox 9" id="9"/>
          <p:cNvSpPr txBox="true"/>
          <p:nvPr/>
        </p:nvSpPr>
        <p:spPr>
          <a:xfrm rot="0">
            <a:off x="6049715" y="2107109"/>
            <a:ext cx="3051721" cy="358775"/>
          </a:xfrm>
          <a:prstGeom prst="rect">
            <a:avLst/>
          </a:prstGeom>
        </p:spPr>
        <p:txBody>
          <a:bodyPr anchor="t" rtlCol="false" tIns="0" lIns="0" bIns="0" rIns="0">
            <a:spAutoFit/>
          </a:bodyPr>
          <a:lstStyle/>
          <a:p>
            <a:pPr algn="l">
              <a:lnSpc>
                <a:spcPts val="2875"/>
              </a:lnSpc>
            </a:pPr>
            <a:r>
              <a:rPr lang="en-US" sz="2312" b="true">
                <a:solidFill>
                  <a:srgbClr val="2F3B69"/>
                </a:solidFill>
                <a:latin typeface="Inter Bold"/>
                <a:ea typeface="Inter Bold"/>
                <a:cs typeface="Inter Bold"/>
                <a:sym typeface="Inter Bold"/>
              </a:rPr>
              <a:t>Use Case Diagram</a:t>
            </a:r>
          </a:p>
        </p:txBody>
      </p:sp>
      <p:sp>
        <p:nvSpPr>
          <p:cNvPr name="TextBox 10" id="10"/>
          <p:cNvSpPr txBox="true"/>
          <p:nvPr/>
        </p:nvSpPr>
        <p:spPr>
          <a:xfrm rot="0">
            <a:off x="6049715" y="2555528"/>
            <a:ext cx="3051721" cy="361950"/>
          </a:xfrm>
          <a:prstGeom prst="rect">
            <a:avLst/>
          </a:prstGeom>
        </p:spPr>
        <p:txBody>
          <a:bodyPr anchor="t" rtlCol="false" tIns="0" lIns="0" bIns="0" rIns="0">
            <a:spAutoFit/>
          </a:bodyPr>
          <a:lstStyle/>
          <a:p>
            <a:pPr algn="l">
              <a:lnSpc>
                <a:spcPts val="3000"/>
              </a:lnSpc>
            </a:pPr>
            <a:r>
              <a:rPr lang="en-US" sz="1874">
                <a:solidFill>
                  <a:srgbClr val="2F3B69"/>
                </a:solidFill>
                <a:latin typeface="Inter Light"/>
                <a:ea typeface="Inter Light"/>
                <a:cs typeface="Inter Light"/>
                <a:sym typeface="Inter Light"/>
              </a:rPr>
              <a:t>User-system interactions.</a:t>
            </a:r>
          </a:p>
        </p:txBody>
      </p:sp>
      <p:grpSp>
        <p:nvGrpSpPr>
          <p:cNvPr name="Group 11" id="11"/>
          <p:cNvGrpSpPr/>
          <p:nvPr/>
        </p:nvGrpSpPr>
        <p:grpSpPr>
          <a:xfrm rot="0">
            <a:off x="5870972" y="3269010"/>
            <a:ext cx="11523612" cy="14288"/>
            <a:chOff x="0" y="0"/>
            <a:chExt cx="15364817" cy="19050"/>
          </a:xfrm>
        </p:grpSpPr>
        <p:sp>
          <p:nvSpPr>
            <p:cNvPr name="Freeform 12" id="12"/>
            <p:cNvSpPr/>
            <p:nvPr/>
          </p:nvSpPr>
          <p:spPr>
            <a:xfrm flipH="false" flipV="false" rot="0">
              <a:off x="0" y="0"/>
              <a:ext cx="15364840" cy="19050"/>
            </a:xfrm>
            <a:custGeom>
              <a:avLst/>
              <a:gdLst/>
              <a:ahLst/>
              <a:cxnLst/>
              <a:rect r="r" b="b" t="t" l="l"/>
              <a:pathLst>
                <a:path h="19050" w="15364840">
                  <a:moveTo>
                    <a:pt x="0" y="9525"/>
                  </a:moveTo>
                  <a:cubicBezTo>
                    <a:pt x="0" y="4318"/>
                    <a:pt x="4318" y="0"/>
                    <a:pt x="9525" y="0"/>
                  </a:cubicBezTo>
                  <a:lnTo>
                    <a:pt x="15355315" y="0"/>
                  </a:lnTo>
                  <a:cubicBezTo>
                    <a:pt x="15360523" y="0"/>
                    <a:pt x="15364840" y="4318"/>
                    <a:pt x="15364840" y="9525"/>
                  </a:cubicBezTo>
                  <a:cubicBezTo>
                    <a:pt x="15364840" y="14732"/>
                    <a:pt x="15360523" y="19050"/>
                    <a:pt x="15355315" y="19050"/>
                  </a:cubicBezTo>
                  <a:lnTo>
                    <a:pt x="9525" y="19050"/>
                  </a:lnTo>
                  <a:cubicBezTo>
                    <a:pt x="4318" y="19050"/>
                    <a:pt x="0" y="14732"/>
                    <a:pt x="0" y="9525"/>
                  </a:cubicBezTo>
                  <a:close/>
                </a:path>
              </a:pathLst>
            </a:custGeom>
            <a:solidFill>
              <a:srgbClr val="5C4E4E"/>
            </a:solidFill>
          </p:spPr>
        </p:sp>
      </p:grpSp>
      <p:sp>
        <p:nvSpPr>
          <p:cNvPr name="Freeform 13" id="13" descr="preencoded.png"/>
          <p:cNvSpPr/>
          <p:nvPr/>
        </p:nvSpPr>
        <p:spPr>
          <a:xfrm flipH="false" flipV="false" rot="0">
            <a:off x="3343424" y="3310681"/>
            <a:ext cx="3290739" cy="1372790"/>
          </a:xfrm>
          <a:custGeom>
            <a:avLst/>
            <a:gdLst/>
            <a:ahLst/>
            <a:cxnLst/>
            <a:rect r="r" b="b" t="t" l="l"/>
            <a:pathLst>
              <a:path h="1372790" w="3290739">
                <a:moveTo>
                  <a:pt x="0" y="0"/>
                </a:moveTo>
                <a:lnTo>
                  <a:pt x="3290738" y="0"/>
                </a:lnTo>
                <a:lnTo>
                  <a:pt x="3290738" y="1372790"/>
                </a:lnTo>
                <a:lnTo>
                  <a:pt x="0" y="1372790"/>
                </a:lnTo>
                <a:lnTo>
                  <a:pt x="0" y="0"/>
                </a:lnTo>
                <a:close/>
              </a:path>
            </a:pathLst>
          </a:custGeom>
          <a:blipFill>
            <a:blip r:embed="rId4"/>
            <a:stretch>
              <a:fillRect l="0" t="-26" r="0" b="-26"/>
            </a:stretch>
          </a:blipFill>
        </p:spPr>
      </p:sp>
      <p:sp>
        <p:nvSpPr>
          <p:cNvPr name="TextBox 14" id="14"/>
          <p:cNvSpPr txBox="true"/>
          <p:nvPr/>
        </p:nvSpPr>
        <p:spPr>
          <a:xfrm rot="0">
            <a:off x="4895850" y="3663554"/>
            <a:ext cx="185886" cy="438150"/>
          </a:xfrm>
          <a:prstGeom prst="rect">
            <a:avLst/>
          </a:prstGeom>
        </p:spPr>
        <p:txBody>
          <a:bodyPr anchor="t" rtlCol="false" tIns="0" lIns="0" bIns="0" rIns="0">
            <a:spAutoFit/>
          </a:bodyPr>
          <a:lstStyle/>
          <a:p>
            <a:pPr algn="ctr">
              <a:lnSpc>
                <a:spcPts val="3750"/>
              </a:lnSpc>
            </a:pPr>
            <a:r>
              <a:rPr lang="en-US" sz="2312" b="true">
                <a:solidFill>
                  <a:srgbClr val="2F3B69"/>
                </a:solidFill>
                <a:latin typeface="Inter Bold"/>
                <a:ea typeface="Inter Bold"/>
                <a:cs typeface="Inter Bold"/>
                <a:sym typeface="Inter Bold"/>
              </a:rPr>
              <a:t>2</a:t>
            </a:r>
          </a:p>
        </p:txBody>
      </p:sp>
      <p:sp>
        <p:nvSpPr>
          <p:cNvPr name="TextBox 15" id="15"/>
          <p:cNvSpPr txBox="true"/>
          <p:nvPr/>
        </p:nvSpPr>
        <p:spPr>
          <a:xfrm rot="0">
            <a:off x="6872436" y="3539430"/>
            <a:ext cx="2978498" cy="358775"/>
          </a:xfrm>
          <a:prstGeom prst="rect">
            <a:avLst/>
          </a:prstGeom>
        </p:spPr>
        <p:txBody>
          <a:bodyPr anchor="t" rtlCol="false" tIns="0" lIns="0" bIns="0" rIns="0">
            <a:spAutoFit/>
          </a:bodyPr>
          <a:lstStyle/>
          <a:p>
            <a:pPr algn="l">
              <a:lnSpc>
                <a:spcPts val="2875"/>
              </a:lnSpc>
            </a:pPr>
            <a:r>
              <a:rPr lang="en-US" sz="2312" b="true">
                <a:solidFill>
                  <a:srgbClr val="2F3B69"/>
                </a:solidFill>
                <a:latin typeface="Inter Bold"/>
                <a:ea typeface="Inter Bold"/>
                <a:cs typeface="Inter Bold"/>
                <a:sym typeface="Inter Bold"/>
              </a:rPr>
              <a:t>Class Diagram</a:t>
            </a:r>
          </a:p>
        </p:txBody>
      </p:sp>
      <p:sp>
        <p:nvSpPr>
          <p:cNvPr name="TextBox 16" id="16"/>
          <p:cNvSpPr txBox="true"/>
          <p:nvPr/>
        </p:nvSpPr>
        <p:spPr>
          <a:xfrm rot="0">
            <a:off x="6872436" y="3987850"/>
            <a:ext cx="3476625" cy="742950"/>
          </a:xfrm>
          <a:prstGeom prst="rect">
            <a:avLst/>
          </a:prstGeom>
        </p:spPr>
        <p:txBody>
          <a:bodyPr anchor="t" rtlCol="false" tIns="0" lIns="0" bIns="0" rIns="0">
            <a:spAutoFit/>
          </a:bodyPr>
          <a:lstStyle/>
          <a:p>
            <a:pPr algn="l">
              <a:lnSpc>
                <a:spcPts val="3000"/>
              </a:lnSpc>
            </a:pPr>
            <a:r>
              <a:rPr lang="en-US" sz="1874">
                <a:solidFill>
                  <a:srgbClr val="2F3B69"/>
                </a:solidFill>
                <a:latin typeface="Inter Light"/>
                <a:ea typeface="Inter Light"/>
                <a:cs typeface="Inter Light"/>
                <a:sym typeface="Inter Light"/>
              </a:rPr>
              <a:t>Class structure and relationships.</a:t>
            </a:r>
          </a:p>
        </p:txBody>
      </p:sp>
      <p:grpSp>
        <p:nvGrpSpPr>
          <p:cNvPr name="Group 17" id="17"/>
          <p:cNvGrpSpPr/>
          <p:nvPr/>
        </p:nvGrpSpPr>
        <p:grpSpPr>
          <a:xfrm rot="0">
            <a:off x="6693694" y="4701331"/>
            <a:ext cx="10700891" cy="14288"/>
            <a:chOff x="0" y="0"/>
            <a:chExt cx="14267855" cy="19050"/>
          </a:xfrm>
        </p:grpSpPr>
        <p:sp>
          <p:nvSpPr>
            <p:cNvPr name="Freeform 18" id="18"/>
            <p:cNvSpPr/>
            <p:nvPr/>
          </p:nvSpPr>
          <p:spPr>
            <a:xfrm flipH="false" flipV="false" rot="0">
              <a:off x="0" y="0"/>
              <a:ext cx="14267814" cy="19050"/>
            </a:xfrm>
            <a:custGeom>
              <a:avLst/>
              <a:gdLst/>
              <a:ahLst/>
              <a:cxnLst/>
              <a:rect r="r" b="b" t="t" l="l"/>
              <a:pathLst>
                <a:path h="19050" w="14267814">
                  <a:moveTo>
                    <a:pt x="0" y="9525"/>
                  </a:moveTo>
                  <a:cubicBezTo>
                    <a:pt x="0" y="4318"/>
                    <a:pt x="4318" y="0"/>
                    <a:pt x="9525" y="0"/>
                  </a:cubicBezTo>
                  <a:lnTo>
                    <a:pt x="14258289" y="0"/>
                  </a:lnTo>
                  <a:cubicBezTo>
                    <a:pt x="14263497" y="0"/>
                    <a:pt x="14267814" y="4318"/>
                    <a:pt x="14267814" y="9525"/>
                  </a:cubicBezTo>
                  <a:cubicBezTo>
                    <a:pt x="14267814" y="14732"/>
                    <a:pt x="14263497" y="19050"/>
                    <a:pt x="14258289" y="19050"/>
                  </a:cubicBezTo>
                  <a:lnTo>
                    <a:pt x="9525" y="19050"/>
                  </a:lnTo>
                  <a:cubicBezTo>
                    <a:pt x="4318" y="19050"/>
                    <a:pt x="0" y="14732"/>
                    <a:pt x="0" y="9525"/>
                  </a:cubicBezTo>
                  <a:close/>
                </a:path>
              </a:pathLst>
            </a:custGeom>
            <a:solidFill>
              <a:srgbClr val="5C4E4E"/>
            </a:solidFill>
          </p:spPr>
        </p:sp>
      </p:grpSp>
      <p:sp>
        <p:nvSpPr>
          <p:cNvPr name="Freeform 19" id="19" descr="preencoded.png"/>
          <p:cNvSpPr/>
          <p:nvPr/>
        </p:nvSpPr>
        <p:spPr>
          <a:xfrm flipH="false" flipV="false" rot="0">
            <a:off x="2520702" y="4743004"/>
            <a:ext cx="4936182" cy="1372790"/>
          </a:xfrm>
          <a:custGeom>
            <a:avLst/>
            <a:gdLst/>
            <a:ahLst/>
            <a:cxnLst/>
            <a:rect r="r" b="b" t="t" l="l"/>
            <a:pathLst>
              <a:path h="1372790" w="4936182">
                <a:moveTo>
                  <a:pt x="0" y="0"/>
                </a:moveTo>
                <a:lnTo>
                  <a:pt x="4936183" y="0"/>
                </a:lnTo>
                <a:lnTo>
                  <a:pt x="4936183" y="1372790"/>
                </a:lnTo>
                <a:lnTo>
                  <a:pt x="0" y="1372790"/>
                </a:lnTo>
                <a:lnTo>
                  <a:pt x="0" y="0"/>
                </a:lnTo>
                <a:close/>
              </a:path>
            </a:pathLst>
          </a:custGeom>
          <a:blipFill>
            <a:blip r:embed="rId5"/>
            <a:stretch>
              <a:fillRect l="-20" t="0" r="-20" b="0"/>
            </a:stretch>
          </a:blipFill>
        </p:spPr>
      </p:sp>
      <p:sp>
        <p:nvSpPr>
          <p:cNvPr name="TextBox 20" id="20"/>
          <p:cNvSpPr txBox="true"/>
          <p:nvPr/>
        </p:nvSpPr>
        <p:spPr>
          <a:xfrm rot="0">
            <a:off x="4893171" y="5095875"/>
            <a:ext cx="190946" cy="438150"/>
          </a:xfrm>
          <a:prstGeom prst="rect">
            <a:avLst/>
          </a:prstGeom>
        </p:spPr>
        <p:txBody>
          <a:bodyPr anchor="t" rtlCol="false" tIns="0" lIns="0" bIns="0" rIns="0">
            <a:spAutoFit/>
          </a:bodyPr>
          <a:lstStyle/>
          <a:p>
            <a:pPr algn="ctr">
              <a:lnSpc>
                <a:spcPts val="3750"/>
              </a:lnSpc>
            </a:pPr>
            <a:r>
              <a:rPr lang="en-US" sz="2312" b="true">
                <a:solidFill>
                  <a:srgbClr val="2F3B69"/>
                </a:solidFill>
                <a:latin typeface="Inter Bold"/>
                <a:ea typeface="Inter Bold"/>
                <a:cs typeface="Inter Bold"/>
                <a:sym typeface="Inter Bold"/>
              </a:rPr>
              <a:t>3</a:t>
            </a:r>
          </a:p>
        </p:txBody>
      </p:sp>
      <p:sp>
        <p:nvSpPr>
          <p:cNvPr name="TextBox 21" id="21"/>
          <p:cNvSpPr txBox="true"/>
          <p:nvPr/>
        </p:nvSpPr>
        <p:spPr>
          <a:xfrm rot="0">
            <a:off x="7695159" y="4971752"/>
            <a:ext cx="3150245" cy="358775"/>
          </a:xfrm>
          <a:prstGeom prst="rect">
            <a:avLst/>
          </a:prstGeom>
        </p:spPr>
        <p:txBody>
          <a:bodyPr anchor="t" rtlCol="false" tIns="0" lIns="0" bIns="0" rIns="0">
            <a:spAutoFit/>
          </a:bodyPr>
          <a:lstStyle/>
          <a:p>
            <a:pPr algn="l">
              <a:lnSpc>
                <a:spcPts val="2875"/>
              </a:lnSpc>
            </a:pPr>
            <a:r>
              <a:rPr lang="en-US" sz="2312" b="true">
                <a:solidFill>
                  <a:srgbClr val="2F3B69"/>
                </a:solidFill>
                <a:latin typeface="Inter Bold"/>
                <a:ea typeface="Inter Bold"/>
                <a:cs typeface="Inter Bold"/>
                <a:sym typeface="Inter Bold"/>
              </a:rPr>
              <a:t>Sequence Diagram</a:t>
            </a:r>
          </a:p>
        </p:txBody>
      </p:sp>
      <p:sp>
        <p:nvSpPr>
          <p:cNvPr name="TextBox 22" id="22"/>
          <p:cNvSpPr txBox="true"/>
          <p:nvPr/>
        </p:nvSpPr>
        <p:spPr>
          <a:xfrm rot="0">
            <a:off x="7695159" y="5420171"/>
            <a:ext cx="3377207" cy="742950"/>
          </a:xfrm>
          <a:prstGeom prst="rect">
            <a:avLst/>
          </a:prstGeom>
        </p:spPr>
        <p:txBody>
          <a:bodyPr anchor="t" rtlCol="false" tIns="0" lIns="0" bIns="0" rIns="0">
            <a:spAutoFit/>
          </a:bodyPr>
          <a:lstStyle/>
          <a:p>
            <a:pPr algn="l">
              <a:lnSpc>
                <a:spcPts val="3000"/>
              </a:lnSpc>
            </a:pPr>
            <a:r>
              <a:rPr lang="en-US" sz="1874">
                <a:solidFill>
                  <a:srgbClr val="2F3B69"/>
                </a:solidFill>
                <a:latin typeface="Inter Light"/>
                <a:ea typeface="Inter Light"/>
                <a:cs typeface="Inter Light"/>
                <a:sym typeface="Inter Light"/>
              </a:rPr>
              <a:t>Message order between objects.</a:t>
            </a:r>
          </a:p>
        </p:txBody>
      </p:sp>
      <p:grpSp>
        <p:nvGrpSpPr>
          <p:cNvPr name="Group 23" id="23"/>
          <p:cNvGrpSpPr/>
          <p:nvPr/>
        </p:nvGrpSpPr>
        <p:grpSpPr>
          <a:xfrm rot="0">
            <a:off x="7516415" y="6133654"/>
            <a:ext cx="9878169" cy="14288"/>
            <a:chOff x="0" y="0"/>
            <a:chExt cx="13170892" cy="19050"/>
          </a:xfrm>
        </p:grpSpPr>
        <p:sp>
          <p:nvSpPr>
            <p:cNvPr name="Freeform 24" id="24"/>
            <p:cNvSpPr/>
            <p:nvPr/>
          </p:nvSpPr>
          <p:spPr>
            <a:xfrm flipH="false" flipV="false" rot="0">
              <a:off x="0" y="0"/>
              <a:ext cx="13170915" cy="19050"/>
            </a:xfrm>
            <a:custGeom>
              <a:avLst/>
              <a:gdLst/>
              <a:ahLst/>
              <a:cxnLst/>
              <a:rect r="r" b="b" t="t" l="l"/>
              <a:pathLst>
                <a:path h="19050" w="13170915">
                  <a:moveTo>
                    <a:pt x="0" y="9525"/>
                  </a:moveTo>
                  <a:cubicBezTo>
                    <a:pt x="0" y="4318"/>
                    <a:pt x="4318" y="0"/>
                    <a:pt x="9525" y="0"/>
                  </a:cubicBezTo>
                  <a:lnTo>
                    <a:pt x="13161390" y="0"/>
                  </a:lnTo>
                  <a:cubicBezTo>
                    <a:pt x="13166598" y="0"/>
                    <a:pt x="13170915" y="4318"/>
                    <a:pt x="13170915" y="9525"/>
                  </a:cubicBezTo>
                  <a:cubicBezTo>
                    <a:pt x="13170915" y="14732"/>
                    <a:pt x="13166598" y="19050"/>
                    <a:pt x="13161390" y="19050"/>
                  </a:cubicBezTo>
                  <a:lnTo>
                    <a:pt x="9525" y="19050"/>
                  </a:lnTo>
                  <a:cubicBezTo>
                    <a:pt x="4318" y="19050"/>
                    <a:pt x="0" y="14732"/>
                    <a:pt x="0" y="9525"/>
                  </a:cubicBezTo>
                  <a:close/>
                </a:path>
              </a:pathLst>
            </a:custGeom>
            <a:solidFill>
              <a:srgbClr val="5C4E4E"/>
            </a:solidFill>
          </p:spPr>
        </p:sp>
      </p:grpSp>
      <p:sp>
        <p:nvSpPr>
          <p:cNvPr name="Freeform 25" id="25" descr="preencoded.png"/>
          <p:cNvSpPr/>
          <p:nvPr/>
        </p:nvSpPr>
        <p:spPr>
          <a:xfrm flipH="false" flipV="false" rot="0">
            <a:off x="1698129" y="6175325"/>
            <a:ext cx="6581477" cy="1372790"/>
          </a:xfrm>
          <a:custGeom>
            <a:avLst/>
            <a:gdLst/>
            <a:ahLst/>
            <a:cxnLst/>
            <a:rect r="r" b="b" t="t" l="l"/>
            <a:pathLst>
              <a:path h="1372790" w="6581477">
                <a:moveTo>
                  <a:pt x="0" y="0"/>
                </a:moveTo>
                <a:lnTo>
                  <a:pt x="6581477" y="0"/>
                </a:lnTo>
                <a:lnTo>
                  <a:pt x="6581477" y="1372790"/>
                </a:lnTo>
                <a:lnTo>
                  <a:pt x="0" y="1372790"/>
                </a:lnTo>
                <a:lnTo>
                  <a:pt x="0" y="0"/>
                </a:lnTo>
                <a:close/>
              </a:path>
            </a:pathLst>
          </a:custGeom>
          <a:blipFill>
            <a:blip r:embed="rId6"/>
            <a:stretch>
              <a:fillRect l="-45" t="0" r="-45" b="0"/>
            </a:stretch>
          </a:blipFill>
        </p:spPr>
      </p:sp>
      <p:sp>
        <p:nvSpPr>
          <p:cNvPr name="TextBox 26" id="26"/>
          <p:cNvSpPr txBox="true"/>
          <p:nvPr/>
        </p:nvSpPr>
        <p:spPr>
          <a:xfrm rot="0">
            <a:off x="4882902" y="6528197"/>
            <a:ext cx="211782" cy="438150"/>
          </a:xfrm>
          <a:prstGeom prst="rect">
            <a:avLst/>
          </a:prstGeom>
        </p:spPr>
        <p:txBody>
          <a:bodyPr anchor="t" rtlCol="false" tIns="0" lIns="0" bIns="0" rIns="0">
            <a:spAutoFit/>
          </a:bodyPr>
          <a:lstStyle/>
          <a:p>
            <a:pPr algn="ctr">
              <a:lnSpc>
                <a:spcPts val="3750"/>
              </a:lnSpc>
            </a:pPr>
            <a:r>
              <a:rPr lang="en-US" sz="2312" b="true">
                <a:solidFill>
                  <a:srgbClr val="2F3B69"/>
                </a:solidFill>
                <a:latin typeface="Inter Bold"/>
                <a:ea typeface="Inter Bold"/>
                <a:cs typeface="Inter Bold"/>
                <a:sym typeface="Inter Bold"/>
              </a:rPr>
              <a:t>4</a:t>
            </a:r>
          </a:p>
        </p:txBody>
      </p:sp>
      <p:sp>
        <p:nvSpPr>
          <p:cNvPr name="TextBox 27" id="27"/>
          <p:cNvSpPr txBox="true"/>
          <p:nvPr/>
        </p:nvSpPr>
        <p:spPr>
          <a:xfrm rot="0">
            <a:off x="8517880" y="6404074"/>
            <a:ext cx="2731591" cy="358775"/>
          </a:xfrm>
          <a:prstGeom prst="rect">
            <a:avLst/>
          </a:prstGeom>
        </p:spPr>
        <p:txBody>
          <a:bodyPr anchor="t" rtlCol="false" tIns="0" lIns="0" bIns="0" rIns="0">
            <a:spAutoFit/>
          </a:bodyPr>
          <a:lstStyle/>
          <a:p>
            <a:pPr algn="l">
              <a:lnSpc>
                <a:spcPts val="2875"/>
              </a:lnSpc>
            </a:pPr>
            <a:r>
              <a:rPr lang="en-US" sz="2312" b="true">
                <a:solidFill>
                  <a:srgbClr val="2F3B69"/>
                </a:solidFill>
                <a:latin typeface="Inter Bold"/>
                <a:ea typeface="Inter Bold"/>
                <a:cs typeface="Inter Bold"/>
                <a:sym typeface="Inter Bold"/>
              </a:rPr>
              <a:t>Activity Diagram</a:t>
            </a:r>
          </a:p>
        </p:txBody>
      </p:sp>
      <p:sp>
        <p:nvSpPr>
          <p:cNvPr name="TextBox 28" id="28"/>
          <p:cNvSpPr txBox="true"/>
          <p:nvPr/>
        </p:nvSpPr>
        <p:spPr>
          <a:xfrm rot="0">
            <a:off x="8517880" y="6852494"/>
            <a:ext cx="2731591" cy="361950"/>
          </a:xfrm>
          <a:prstGeom prst="rect">
            <a:avLst/>
          </a:prstGeom>
        </p:spPr>
        <p:txBody>
          <a:bodyPr anchor="t" rtlCol="false" tIns="0" lIns="0" bIns="0" rIns="0">
            <a:spAutoFit/>
          </a:bodyPr>
          <a:lstStyle/>
          <a:p>
            <a:pPr algn="l">
              <a:lnSpc>
                <a:spcPts val="3000"/>
              </a:lnSpc>
            </a:pPr>
            <a:r>
              <a:rPr lang="en-US" sz="1874">
                <a:solidFill>
                  <a:srgbClr val="2F3B69"/>
                </a:solidFill>
                <a:latin typeface="Inter Light"/>
                <a:ea typeface="Inter Light"/>
                <a:cs typeface="Inter Light"/>
                <a:sym typeface="Inter Light"/>
              </a:rPr>
              <a:t>Flow of activities.</a:t>
            </a:r>
          </a:p>
        </p:txBody>
      </p:sp>
      <p:grpSp>
        <p:nvGrpSpPr>
          <p:cNvPr name="Group 29" id="29"/>
          <p:cNvGrpSpPr/>
          <p:nvPr/>
        </p:nvGrpSpPr>
        <p:grpSpPr>
          <a:xfrm rot="0">
            <a:off x="8339137" y="7565975"/>
            <a:ext cx="9055448" cy="14288"/>
            <a:chOff x="0" y="0"/>
            <a:chExt cx="12073930" cy="19050"/>
          </a:xfrm>
        </p:grpSpPr>
        <p:sp>
          <p:nvSpPr>
            <p:cNvPr name="Freeform 30" id="30"/>
            <p:cNvSpPr/>
            <p:nvPr/>
          </p:nvSpPr>
          <p:spPr>
            <a:xfrm flipH="false" flipV="false" rot="0">
              <a:off x="0" y="0"/>
              <a:ext cx="12073890" cy="19050"/>
            </a:xfrm>
            <a:custGeom>
              <a:avLst/>
              <a:gdLst/>
              <a:ahLst/>
              <a:cxnLst/>
              <a:rect r="r" b="b" t="t" l="l"/>
              <a:pathLst>
                <a:path h="19050" w="12073890">
                  <a:moveTo>
                    <a:pt x="0" y="9525"/>
                  </a:moveTo>
                  <a:cubicBezTo>
                    <a:pt x="0" y="4318"/>
                    <a:pt x="4318" y="0"/>
                    <a:pt x="9525" y="0"/>
                  </a:cubicBezTo>
                  <a:lnTo>
                    <a:pt x="12064365" y="0"/>
                  </a:lnTo>
                  <a:cubicBezTo>
                    <a:pt x="12069572" y="0"/>
                    <a:pt x="12073890" y="4318"/>
                    <a:pt x="12073890" y="9525"/>
                  </a:cubicBezTo>
                  <a:cubicBezTo>
                    <a:pt x="12073890" y="14732"/>
                    <a:pt x="12069572" y="19050"/>
                    <a:pt x="12064365" y="19050"/>
                  </a:cubicBezTo>
                  <a:lnTo>
                    <a:pt x="9525" y="19050"/>
                  </a:lnTo>
                  <a:cubicBezTo>
                    <a:pt x="4318" y="19050"/>
                    <a:pt x="0" y="14732"/>
                    <a:pt x="0" y="9525"/>
                  </a:cubicBezTo>
                  <a:close/>
                </a:path>
              </a:pathLst>
            </a:custGeom>
            <a:solidFill>
              <a:srgbClr val="5C4E4E"/>
            </a:solidFill>
          </p:spPr>
        </p:sp>
      </p:grpSp>
      <p:sp>
        <p:nvSpPr>
          <p:cNvPr name="Freeform 31" id="31" descr="preencoded.png"/>
          <p:cNvSpPr/>
          <p:nvPr/>
        </p:nvSpPr>
        <p:spPr>
          <a:xfrm flipH="false" flipV="false" rot="0">
            <a:off x="875407" y="7607647"/>
            <a:ext cx="8226921" cy="1372790"/>
          </a:xfrm>
          <a:custGeom>
            <a:avLst/>
            <a:gdLst/>
            <a:ahLst/>
            <a:cxnLst/>
            <a:rect r="r" b="b" t="t" l="l"/>
            <a:pathLst>
              <a:path h="1372790" w="8226921">
                <a:moveTo>
                  <a:pt x="0" y="0"/>
                </a:moveTo>
                <a:lnTo>
                  <a:pt x="8226922" y="0"/>
                </a:lnTo>
                <a:lnTo>
                  <a:pt x="8226922" y="1372790"/>
                </a:lnTo>
                <a:lnTo>
                  <a:pt x="0" y="1372790"/>
                </a:lnTo>
                <a:lnTo>
                  <a:pt x="0" y="0"/>
                </a:lnTo>
                <a:close/>
              </a:path>
            </a:pathLst>
          </a:custGeom>
          <a:blipFill>
            <a:blip r:embed="rId7"/>
            <a:stretch>
              <a:fillRect l="-59" t="0" r="-59" b="0"/>
            </a:stretch>
          </a:blipFill>
        </p:spPr>
      </p:sp>
      <p:sp>
        <p:nvSpPr>
          <p:cNvPr name="TextBox 32" id="32"/>
          <p:cNvSpPr txBox="true"/>
          <p:nvPr/>
        </p:nvSpPr>
        <p:spPr>
          <a:xfrm rot="0">
            <a:off x="4886771" y="7960519"/>
            <a:ext cx="204044" cy="438150"/>
          </a:xfrm>
          <a:prstGeom prst="rect">
            <a:avLst/>
          </a:prstGeom>
        </p:spPr>
        <p:txBody>
          <a:bodyPr anchor="t" rtlCol="false" tIns="0" lIns="0" bIns="0" rIns="0">
            <a:spAutoFit/>
          </a:bodyPr>
          <a:lstStyle/>
          <a:p>
            <a:pPr algn="ctr">
              <a:lnSpc>
                <a:spcPts val="3750"/>
              </a:lnSpc>
            </a:pPr>
            <a:r>
              <a:rPr lang="en-US" sz="2312" b="true">
                <a:solidFill>
                  <a:srgbClr val="2F3B69"/>
                </a:solidFill>
                <a:latin typeface="Inter Bold"/>
                <a:ea typeface="Inter Bold"/>
                <a:cs typeface="Inter Bold"/>
                <a:sym typeface="Inter Bold"/>
              </a:rPr>
              <a:t>5</a:t>
            </a:r>
          </a:p>
        </p:txBody>
      </p:sp>
      <p:sp>
        <p:nvSpPr>
          <p:cNvPr name="TextBox 33" id="33"/>
          <p:cNvSpPr txBox="true"/>
          <p:nvPr/>
        </p:nvSpPr>
        <p:spPr>
          <a:xfrm rot="0">
            <a:off x="9340602" y="7836396"/>
            <a:ext cx="5429696" cy="358775"/>
          </a:xfrm>
          <a:prstGeom prst="rect">
            <a:avLst/>
          </a:prstGeom>
        </p:spPr>
        <p:txBody>
          <a:bodyPr anchor="t" rtlCol="false" tIns="0" lIns="0" bIns="0" rIns="0">
            <a:spAutoFit/>
          </a:bodyPr>
          <a:lstStyle/>
          <a:p>
            <a:pPr algn="l">
              <a:lnSpc>
                <a:spcPts val="2875"/>
              </a:lnSpc>
            </a:pPr>
            <a:r>
              <a:rPr lang="en-US" sz="2312" b="true">
                <a:solidFill>
                  <a:srgbClr val="2F3B69"/>
                </a:solidFill>
                <a:latin typeface="Inter Bold"/>
                <a:ea typeface="Inter Bold"/>
                <a:cs typeface="Inter Bold"/>
                <a:sym typeface="Inter Bold"/>
              </a:rPr>
              <a:t>Data Dictionary &amp; Algorithm Flow</a:t>
            </a:r>
          </a:p>
        </p:txBody>
      </p:sp>
      <p:sp>
        <p:nvSpPr>
          <p:cNvPr name="TextBox 34" id="34"/>
          <p:cNvSpPr txBox="true"/>
          <p:nvPr/>
        </p:nvSpPr>
        <p:spPr>
          <a:xfrm rot="0">
            <a:off x="9340602" y="8284815"/>
            <a:ext cx="5429696" cy="361950"/>
          </a:xfrm>
          <a:prstGeom prst="rect">
            <a:avLst/>
          </a:prstGeom>
        </p:spPr>
        <p:txBody>
          <a:bodyPr anchor="t" rtlCol="false" tIns="0" lIns="0" bIns="0" rIns="0">
            <a:spAutoFit/>
          </a:bodyPr>
          <a:lstStyle/>
          <a:p>
            <a:pPr algn="l">
              <a:lnSpc>
                <a:spcPts val="3000"/>
              </a:lnSpc>
            </a:pPr>
            <a:r>
              <a:rPr lang="en-US" sz="1874">
                <a:solidFill>
                  <a:srgbClr val="2F3B69"/>
                </a:solidFill>
                <a:latin typeface="Inter Light"/>
                <a:ea typeface="Inter Light"/>
                <a:cs typeface="Inter Light"/>
                <a:sym typeface="Inter Light"/>
              </a:rPr>
              <a:t>Data structures and algorithm details.</a:t>
            </a:r>
          </a:p>
        </p:txBody>
      </p:sp>
      <p:sp>
        <p:nvSpPr>
          <p:cNvPr name="TextBox 35" id="35"/>
          <p:cNvSpPr txBox="true"/>
          <p:nvPr/>
        </p:nvSpPr>
        <p:spPr>
          <a:xfrm rot="0">
            <a:off x="833884" y="9172278"/>
            <a:ext cx="16620232" cy="361950"/>
          </a:xfrm>
          <a:prstGeom prst="rect">
            <a:avLst/>
          </a:prstGeom>
        </p:spPr>
        <p:txBody>
          <a:bodyPr anchor="t" rtlCol="false" tIns="0" lIns="0" bIns="0" rIns="0">
            <a:spAutoFit/>
          </a:bodyPr>
          <a:lstStyle/>
          <a:p>
            <a:pPr algn="l">
              <a:lnSpc>
                <a:spcPts val="3000"/>
              </a:lnSpc>
            </a:pPr>
            <a:r>
              <a:rPr lang="en-US" sz="1874">
                <a:solidFill>
                  <a:srgbClr val="2F3B69"/>
                </a:solidFill>
                <a:latin typeface="Inter Light"/>
                <a:ea typeface="Inter Light"/>
                <a:cs typeface="Inter Light"/>
                <a:sym typeface="Inter Light"/>
              </a:rPr>
              <a:t>These diagrams provide a comprehensive overview of STENO's architecture, ensuring clarity and facilitating further development and maintenance.</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E3DDDC"/>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F3B69"/>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AFAFF"/>
            </a:solidFill>
          </p:spPr>
        </p:sp>
      </p:grpSp>
      <p:sp>
        <p:nvSpPr>
          <p:cNvPr name="TextBox 6" id="6"/>
          <p:cNvSpPr txBox="true"/>
          <p:nvPr/>
        </p:nvSpPr>
        <p:spPr>
          <a:xfrm rot="0">
            <a:off x="992237" y="2654796"/>
            <a:ext cx="12460784" cy="871537"/>
          </a:xfrm>
          <a:prstGeom prst="rect">
            <a:avLst/>
          </a:prstGeom>
        </p:spPr>
        <p:txBody>
          <a:bodyPr anchor="t" rtlCol="false" tIns="0" lIns="0" bIns="0" rIns="0">
            <a:spAutoFit/>
          </a:bodyPr>
          <a:lstStyle/>
          <a:p>
            <a:pPr algn="l">
              <a:lnSpc>
                <a:spcPts val="6937"/>
              </a:lnSpc>
            </a:pPr>
            <a:r>
              <a:rPr lang="en-US" sz="5562" b="true">
                <a:solidFill>
                  <a:srgbClr val="2F3B69"/>
                </a:solidFill>
                <a:latin typeface="Inter Bold"/>
                <a:ea typeface="Inter Bold"/>
                <a:cs typeface="Inter Bold"/>
                <a:sym typeface="Inter Bold"/>
              </a:rPr>
              <a:t>Development &amp; Implementation</a:t>
            </a:r>
          </a:p>
        </p:txBody>
      </p:sp>
      <p:grpSp>
        <p:nvGrpSpPr>
          <p:cNvPr name="Group 7" id="7"/>
          <p:cNvGrpSpPr/>
          <p:nvPr/>
        </p:nvGrpSpPr>
        <p:grpSpPr>
          <a:xfrm rot="0">
            <a:off x="987475" y="4131617"/>
            <a:ext cx="5254973" cy="3476774"/>
            <a:chOff x="0" y="0"/>
            <a:chExt cx="7006630" cy="4635698"/>
          </a:xfrm>
        </p:grpSpPr>
        <p:sp>
          <p:nvSpPr>
            <p:cNvPr name="Freeform 8" id="8"/>
            <p:cNvSpPr/>
            <p:nvPr/>
          </p:nvSpPr>
          <p:spPr>
            <a:xfrm flipH="false" flipV="false" rot="0">
              <a:off x="6350" y="6350"/>
              <a:ext cx="6993890" cy="4623054"/>
            </a:xfrm>
            <a:custGeom>
              <a:avLst/>
              <a:gdLst/>
              <a:ahLst/>
              <a:cxnLst/>
              <a:rect r="r" b="b" t="t" l="l"/>
              <a:pathLst>
                <a:path h="4623054" w="6993890">
                  <a:moveTo>
                    <a:pt x="0" y="158750"/>
                  </a:moveTo>
                  <a:cubicBezTo>
                    <a:pt x="0" y="71120"/>
                    <a:pt x="71120" y="0"/>
                    <a:pt x="159004" y="0"/>
                  </a:cubicBezTo>
                  <a:lnTo>
                    <a:pt x="6835013" y="0"/>
                  </a:lnTo>
                  <a:cubicBezTo>
                    <a:pt x="6922770" y="0"/>
                    <a:pt x="6993890" y="71120"/>
                    <a:pt x="6993890" y="158750"/>
                  </a:cubicBezTo>
                  <a:lnTo>
                    <a:pt x="6993890" y="4464177"/>
                  </a:lnTo>
                  <a:cubicBezTo>
                    <a:pt x="6993890" y="4551934"/>
                    <a:pt x="6922770" y="4622927"/>
                    <a:pt x="6834886" y="4622927"/>
                  </a:cubicBezTo>
                  <a:lnTo>
                    <a:pt x="159004" y="4622927"/>
                  </a:lnTo>
                  <a:cubicBezTo>
                    <a:pt x="71120" y="4623054"/>
                    <a:pt x="0" y="4551934"/>
                    <a:pt x="0" y="4464177"/>
                  </a:cubicBezTo>
                  <a:close/>
                </a:path>
              </a:pathLst>
            </a:custGeom>
            <a:solidFill>
              <a:srgbClr val="2F3B69"/>
            </a:solidFill>
          </p:spPr>
        </p:sp>
        <p:sp>
          <p:nvSpPr>
            <p:cNvPr name="Freeform 9" id="9"/>
            <p:cNvSpPr/>
            <p:nvPr/>
          </p:nvSpPr>
          <p:spPr>
            <a:xfrm flipH="false" flipV="false" rot="0">
              <a:off x="0" y="0"/>
              <a:ext cx="7006717" cy="4635627"/>
            </a:xfrm>
            <a:custGeom>
              <a:avLst/>
              <a:gdLst/>
              <a:ahLst/>
              <a:cxnLst/>
              <a:rect r="r" b="b" t="t" l="l"/>
              <a:pathLst>
                <a:path h="4635627" w="7006717">
                  <a:moveTo>
                    <a:pt x="0" y="165100"/>
                  </a:moveTo>
                  <a:cubicBezTo>
                    <a:pt x="0" y="73914"/>
                    <a:pt x="74041" y="0"/>
                    <a:pt x="165354" y="0"/>
                  </a:cubicBezTo>
                  <a:lnTo>
                    <a:pt x="6841363" y="0"/>
                  </a:lnTo>
                  <a:lnTo>
                    <a:pt x="6841363" y="6350"/>
                  </a:lnTo>
                  <a:lnTo>
                    <a:pt x="6841363" y="0"/>
                  </a:lnTo>
                  <a:cubicBezTo>
                    <a:pt x="6932676" y="0"/>
                    <a:pt x="7006717" y="73914"/>
                    <a:pt x="7006717" y="165100"/>
                  </a:cubicBezTo>
                  <a:lnTo>
                    <a:pt x="7000367" y="165100"/>
                  </a:lnTo>
                  <a:lnTo>
                    <a:pt x="7006717" y="165100"/>
                  </a:lnTo>
                  <a:lnTo>
                    <a:pt x="7006717" y="4470527"/>
                  </a:lnTo>
                  <a:lnTo>
                    <a:pt x="7000367" y="4470527"/>
                  </a:lnTo>
                  <a:lnTo>
                    <a:pt x="7006717" y="4470527"/>
                  </a:lnTo>
                  <a:cubicBezTo>
                    <a:pt x="7006717" y="4561713"/>
                    <a:pt x="6932676" y="4635627"/>
                    <a:pt x="6841363" y="4635627"/>
                  </a:cubicBezTo>
                  <a:lnTo>
                    <a:pt x="6841363" y="4629277"/>
                  </a:lnTo>
                  <a:lnTo>
                    <a:pt x="6841363" y="4635627"/>
                  </a:lnTo>
                  <a:lnTo>
                    <a:pt x="165354" y="4635627"/>
                  </a:lnTo>
                  <a:lnTo>
                    <a:pt x="165354" y="4629277"/>
                  </a:lnTo>
                  <a:lnTo>
                    <a:pt x="165354" y="4635627"/>
                  </a:lnTo>
                  <a:cubicBezTo>
                    <a:pt x="74041" y="4635627"/>
                    <a:pt x="0" y="4561713"/>
                    <a:pt x="0" y="4470527"/>
                  </a:cubicBezTo>
                  <a:lnTo>
                    <a:pt x="0" y="165100"/>
                  </a:lnTo>
                  <a:lnTo>
                    <a:pt x="6350" y="165100"/>
                  </a:lnTo>
                  <a:lnTo>
                    <a:pt x="0" y="165100"/>
                  </a:lnTo>
                  <a:moveTo>
                    <a:pt x="12700" y="165100"/>
                  </a:moveTo>
                  <a:lnTo>
                    <a:pt x="12700" y="4470527"/>
                  </a:lnTo>
                  <a:lnTo>
                    <a:pt x="6350" y="4470527"/>
                  </a:lnTo>
                  <a:lnTo>
                    <a:pt x="12700" y="4470527"/>
                  </a:lnTo>
                  <a:cubicBezTo>
                    <a:pt x="12700" y="4554728"/>
                    <a:pt x="81026" y="4622927"/>
                    <a:pt x="165354" y="4622927"/>
                  </a:cubicBezTo>
                  <a:lnTo>
                    <a:pt x="6841363" y="4622927"/>
                  </a:lnTo>
                  <a:cubicBezTo>
                    <a:pt x="6925691" y="4622927"/>
                    <a:pt x="6994017" y="4554728"/>
                    <a:pt x="6994017" y="4470527"/>
                  </a:cubicBezTo>
                  <a:lnTo>
                    <a:pt x="6994017" y="165100"/>
                  </a:lnTo>
                  <a:cubicBezTo>
                    <a:pt x="6994017" y="80899"/>
                    <a:pt x="6925691" y="12700"/>
                    <a:pt x="6841363" y="12700"/>
                  </a:cubicBezTo>
                  <a:lnTo>
                    <a:pt x="165354" y="12700"/>
                  </a:lnTo>
                  <a:lnTo>
                    <a:pt x="165354" y="6350"/>
                  </a:lnTo>
                  <a:lnTo>
                    <a:pt x="165354" y="12700"/>
                  </a:lnTo>
                  <a:cubicBezTo>
                    <a:pt x="81026" y="12700"/>
                    <a:pt x="12700" y="80899"/>
                    <a:pt x="12700" y="165100"/>
                  </a:cubicBezTo>
                  <a:close/>
                </a:path>
              </a:pathLst>
            </a:custGeom>
            <a:solidFill>
              <a:srgbClr val="3E829A"/>
            </a:solidFill>
          </p:spPr>
        </p:sp>
      </p:grpSp>
      <p:sp>
        <p:nvSpPr>
          <p:cNvPr name="TextBox 10" id="10"/>
          <p:cNvSpPr txBox="true"/>
          <p:nvPr/>
        </p:nvSpPr>
        <p:spPr>
          <a:xfrm rot="0">
            <a:off x="1285280" y="4410372"/>
            <a:ext cx="3544044" cy="430212"/>
          </a:xfrm>
          <a:prstGeom prst="rect">
            <a:avLst/>
          </a:prstGeom>
        </p:spPr>
        <p:txBody>
          <a:bodyPr anchor="t" rtlCol="false" tIns="0" lIns="0" bIns="0" rIns="0">
            <a:spAutoFit/>
          </a:bodyPr>
          <a:lstStyle/>
          <a:p>
            <a:pPr algn="l">
              <a:lnSpc>
                <a:spcPts val="3437"/>
              </a:lnSpc>
            </a:pPr>
            <a:r>
              <a:rPr lang="en-US" sz="2750" b="true">
                <a:solidFill>
                  <a:srgbClr val="FAFAFF"/>
                </a:solidFill>
                <a:latin typeface="Inter Bold"/>
                <a:ea typeface="Inter Bold"/>
                <a:cs typeface="Inter Bold"/>
                <a:sym typeface="Inter Bold"/>
              </a:rPr>
              <a:t>Coding Standards</a:t>
            </a:r>
          </a:p>
        </p:txBody>
      </p:sp>
      <p:sp>
        <p:nvSpPr>
          <p:cNvPr name="TextBox 11" id="11"/>
          <p:cNvSpPr txBox="true"/>
          <p:nvPr/>
        </p:nvSpPr>
        <p:spPr>
          <a:xfrm rot="0">
            <a:off x="1285280" y="4956721"/>
            <a:ext cx="4659362" cy="1328737"/>
          </a:xfrm>
          <a:prstGeom prst="rect">
            <a:avLst/>
          </a:prstGeom>
        </p:spPr>
        <p:txBody>
          <a:bodyPr anchor="t" rtlCol="false" tIns="0" lIns="0" bIns="0" rIns="0">
            <a:spAutoFit/>
          </a:bodyPr>
          <a:lstStyle/>
          <a:p>
            <a:pPr algn="l">
              <a:lnSpc>
                <a:spcPts val="3562"/>
              </a:lnSpc>
            </a:pPr>
            <a:r>
              <a:rPr lang="en-US" sz="2187">
                <a:solidFill>
                  <a:srgbClr val="FAFAFF"/>
                </a:solidFill>
                <a:latin typeface="Inter Light"/>
                <a:ea typeface="Inter Light"/>
                <a:cs typeface="Inter Light"/>
                <a:sym typeface="Inter Light"/>
              </a:rPr>
              <a:t>Python code adheres to PEP 8 guidelines, ensuring consistency and readability.</a:t>
            </a:r>
          </a:p>
        </p:txBody>
      </p:sp>
      <p:grpSp>
        <p:nvGrpSpPr>
          <p:cNvPr name="Group 12" id="12"/>
          <p:cNvGrpSpPr/>
          <p:nvPr/>
        </p:nvGrpSpPr>
        <p:grpSpPr>
          <a:xfrm rot="0">
            <a:off x="6516440" y="4131617"/>
            <a:ext cx="5254973" cy="3476774"/>
            <a:chOff x="0" y="0"/>
            <a:chExt cx="7006630" cy="4635698"/>
          </a:xfrm>
        </p:grpSpPr>
        <p:sp>
          <p:nvSpPr>
            <p:cNvPr name="Freeform 13" id="13"/>
            <p:cNvSpPr/>
            <p:nvPr/>
          </p:nvSpPr>
          <p:spPr>
            <a:xfrm flipH="false" flipV="false" rot="0">
              <a:off x="6350" y="6350"/>
              <a:ext cx="6993890" cy="4623054"/>
            </a:xfrm>
            <a:custGeom>
              <a:avLst/>
              <a:gdLst/>
              <a:ahLst/>
              <a:cxnLst/>
              <a:rect r="r" b="b" t="t" l="l"/>
              <a:pathLst>
                <a:path h="4623054" w="6993890">
                  <a:moveTo>
                    <a:pt x="0" y="158750"/>
                  </a:moveTo>
                  <a:cubicBezTo>
                    <a:pt x="0" y="71120"/>
                    <a:pt x="71120" y="0"/>
                    <a:pt x="159004" y="0"/>
                  </a:cubicBezTo>
                  <a:lnTo>
                    <a:pt x="6835013" y="0"/>
                  </a:lnTo>
                  <a:cubicBezTo>
                    <a:pt x="6922770" y="0"/>
                    <a:pt x="6993890" y="71120"/>
                    <a:pt x="6993890" y="158750"/>
                  </a:cubicBezTo>
                  <a:lnTo>
                    <a:pt x="6993890" y="4464177"/>
                  </a:lnTo>
                  <a:cubicBezTo>
                    <a:pt x="6993890" y="4551934"/>
                    <a:pt x="6922770" y="4622927"/>
                    <a:pt x="6834886" y="4622927"/>
                  </a:cubicBezTo>
                  <a:lnTo>
                    <a:pt x="159004" y="4622927"/>
                  </a:lnTo>
                  <a:cubicBezTo>
                    <a:pt x="71120" y="4623054"/>
                    <a:pt x="0" y="4551934"/>
                    <a:pt x="0" y="4464177"/>
                  </a:cubicBezTo>
                  <a:close/>
                </a:path>
              </a:pathLst>
            </a:custGeom>
            <a:solidFill>
              <a:srgbClr val="2F3B69"/>
            </a:solidFill>
          </p:spPr>
        </p:sp>
        <p:sp>
          <p:nvSpPr>
            <p:cNvPr name="Freeform 14" id="14"/>
            <p:cNvSpPr/>
            <p:nvPr/>
          </p:nvSpPr>
          <p:spPr>
            <a:xfrm flipH="false" flipV="false" rot="0">
              <a:off x="0" y="0"/>
              <a:ext cx="7006717" cy="4635627"/>
            </a:xfrm>
            <a:custGeom>
              <a:avLst/>
              <a:gdLst/>
              <a:ahLst/>
              <a:cxnLst/>
              <a:rect r="r" b="b" t="t" l="l"/>
              <a:pathLst>
                <a:path h="4635627" w="7006717">
                  <a:moveTo>
                    <a:pt x="0" y="165100"/>
                  </a:moveTo>
                  <a:cubicBezTo>
                    <a:pt x="0" y="73914"/>
                    <a:pt x="74041" y="0"/>
                    <a:pt x="165354" y="0"/>
                  </a:cubicBezTo>
                  <a:lnTo>
                    <a:pt x="6841363" y="0"/>
                  </a:lnTo>
                  <a:lnTo>
                    <a:pt x="6841363" y="6350"/>
                  </a:lnTo>
                  <a:lnTo>
                    <a:pt x="6841363" y="0"/>
                  </a:lnTo>
                  <a:cubicBezTo>
                    <a:pt x="6932676" y="0"/>
                    <a:pt x="7006717" y="73914"/>
                    <a:pt x="7006717" y="165100"/>
                  </a:cubicBezTo>
                  <a:lnTo>
                    <a:pt x="7000367" y="165100"/>
                  </a:lnTo>
                  <a:lnTo>
                    <a:pt x="7006717" y="165100"/>
                  </a:lnTo>
                  <a:lnTo>
                    <a:pt x="7006717" y="4470527"/>
                  </a:lnTo>
                  <a:lnTo>
                    <a:pt x="7000367" y="4470527"/>
                  </a:lnTo>
                  <a:lnTo>
                    <a:pt x="7006717" y="4470527"/>
                  </a:lnTo>
                  <a:cubicBezTo>
                    <a:pt x="7006717" y="4561713"/>
                    <a:pt x="6932676" y="4635627"/>
                    <a:pt x="6841363" y="4635627"/>
                  </a:cubicBezTo>
                  <a:lnTo>
                    <a:pt x="6841363" y="4629277"/>
                  </a:lnTo>
                  <a:lnTo>
                    <a:pt x="6841363" y="4635627"/>
                  </a:lnTo>
                  <a:lnTo>
                    <a:pt x="165354" y="4635627"/>
                  </a:lnTo>
                  <a:lnTo>
                    <a:pt x="165354" y="4629277"/>
                  </a:lnTo>
                  <a:lnTo>
                    <a:pt x="165354" y="4635627"/>
                  </a:lnTo>
                  <a:cubicBezTo>
                    <a:pt x="74041" y="4635627"/>
                    <a:pt x="0" y="4561713"/>
                    <a:pt x="0" y="4470527"/>
                  </a:cubicBezTo>
                  <a:lnTo>
                    <a:pt x="0" y="165100"/>
                  </a:lnTo>
                  <a:lnTo>
                    <a:pt x="6350" y="165100"/>
                  </a:lnTo>
                  <a:lnTo>
                    <a:pt x="0" y="165100"/>
                  </a:lnTo>
                  <a:moveTo>
                    <a:pt x="12700" y="165100"/>
                  </a:moveTo>
                  <a:lnTo>
                    <a:pt x="12700" y="4470527"/>
                  </a:lnTo>
                  <a:lnTo>
                    <a:pt x="6350" y="4470527"/>
                  </a:lnTo>
                  <a:lnTo>
                    <a:pt x="12700" y="4470527"/>
                  </a:lnTo>
                  <a:cubicBezTo>
                    <a:pt x="12700" y="4554728"/>
                    <a:pt x="81026" y="4622927"/>
                    <a:pt x="165354" y="4622927"/>
                  </a:cubicBezTo>
                  <a:lnTo>
                    <a:pt x="6841363" y="4622927"/>
                  </a:lnTo>
                  <a:cubicBezTo>
                    <a:pt x="6925691" y="4622927"/>
                    <a:pt x="6994017" y="4554728"/>
                    <a:pt x="6994017" y="4470527"/>
                  </a:cubicBezTo>
                  <a:lnTo>
                    <a:pt x="6994017" y="165100"/>
                  </a:lnTo>
                  <a:cubicBezTo>
                    <a:pt x="6994017" y="80899"/>
                    <a:pt x="6925691" y="12700"/>
                    <a:pt x="6841363" y="12700"/>
                  </a:cubicBezTo>
                  <a:lnTo>
                    <a:pt x="165354" y="12700"/>
                  </a:lnTo>
                  <a:lnTo>
                    <a:pt x="165354" y="6350"/>
                  </a:lnTo>
                  <a:lnTo>
                    <a:pt x="165354" y="12700"/>
                  </a:lnTo>
                  <a:cubicBezTo>
                    <a:pt x="81026" y="12700"/>
                    <a:pt x="12700" y="80899"/>
                    <a:pt x="12700" y="165100"/>
                  </a:cubicBezTo>
                  <a:close/>
                </a:path>
              </a:pathLst>
            </a:custGeom>
            <a:solidFill>
              <a:srgbClr val="3E829A"/>
            </a:solidFill>
          </p:spPr>
        </p:sp>
      </p:grpSp>
      <p:sp>
        <p:nvSpPr>
          <p:cNvPr name="TextBox 15" id="15"/>
          <p:cNvSpPr txBox="true"/>
          <p:nvPr/>
        </p:nvSpPr>
        <p:spPr>
          <a:xfrm rot="0">
            <a:off x="6814245" y="4410372"/>
            <a:ext cx="4659362" cy="430212"/>
          </a:xfrm>
          <a:prstGeom prst="rect">
            <a:avLst/>
          </a:prstGeom>
        </p:spPr>
        <p:txBody>
          <a:bodyPr anchor="t" rtlCol="false" tIns="0" lIns="0" bIns="0" rIns="0">
            <a:spAutoFit/>
          </a:bodyPr>
          <a:lstStyle/>
          <a:p>
            <a:pPr algn="l">
              <a:lnSpc>
                <a:spcPts val="3437"/>
              </a:lnSpc>
            </a:pPr>
            <a:r>
              <a:rPr lang="en-US" sz="2750" b="true">
                <a:solidFill>
                  <a:srgbClr val="FAFAFF"/>
                </a:solidFill>
                <a:latin typeface="Inter Bold"/>
                <a:ea typeface="Inter Bold"/>
                <a:cs typeface="Inter Bold"/>
                <a:sym typeface="Inter Bold"/>
              </a:rPr>
              <a:t>User Interface Elements</a:t>
            </a:r>
          </a:p>
        </p:txBody>
      </p:sp>
      <p:sp>
        <p:nvSpPr>
          <p:cNvPr name="TextBox 16" id="16"/>
          <p:cNvSpPr txBox="true"/>
          <p:nvPr/>
        </p:nvSpPr>
        <p:spPr>
          <a:xfrm rot="0">
            <a:off x="6814245" y="5399634"/>
            <a:ext cx="4659362" cy="1782763"/>
          </a:xfrm>
          <a:prstGeom prst="rect">
            <a:avLst/>
          </a:prstGeom>
        </p:spPr>
        <p:txBody>
          <a:bodyPr anchor="t" rtlCol="false" tIns="0" lIns="0" bIns="0" rIns="0">
            <a:spAutoFit/>
          </a:bodyPr>
          <a:lstStyle/>
          <a:p>
            <a:pPr algn="l">
              <a:lnSpc>
                <a:spcPts val="3562"/>
              </a:lnSpc>
            </a:pPr>
            <a:r>
              <a:rPr lang="en-US" sz="2187">
                <a:solidFill>
                  <a:srgbClr val="FAFAFF"/>
                </a:solidFill>
                <a:latin typeface="Inter Light"/>
                <a:ea typeface="Inter Light"/>
                <a:cs typeface="Inter Light"/>
                <a:sym typeface="Inter Light"/>
              </a:rPr>
              <a:t>STENO features a main dashboard with intuitive file selection, operation controls, and status indicators.</a:t>
            </a:r>
          </a:p>
        </p:txBody>
      </p:sp>
      <p:grpSp>
        <p:nvGrpSpPr>
          <p:cNvPr name="Group 17" id="17"/>
          <p:cNvGrpSpPr/>
          <p:nvPr/>
        </p:nvGrpSpPr>
        <p:grpSpPr>
          <a:xfrm rot="0">
            <a:off x="12045404" y="4131617"/>
            <a:ext cx="5254973" cy="3476774"/>
            <a:chOff x="0" y="0"/>
            <a:chExt cx="7006630" cy="4635698"/>
          </a:xfrm>
        </p:grpSpPr>
        <p:sp>
          <p:nvSpPr>
            <p:cNvPr name="Freeform 18" id="18"/>
            <p:cNvSpPr/>
            <p:nvPr/>
          </p:nvSpPr>
          <p:spPr>
            <a:xfrm flipH="false" flipV="false" rot="0">
              <a:off x="6350" y="6350"/>
              <a:ext cx="6993890" cy="4623054"/>
            </a:xfrm>
            <a:custGeom>
              <a:avLst/>
              <a:gdLst/>
              <a:ahLst/>
              <a:cxnLst/>
              <a:rect r="r" b="b" t="t" l="l"/>
              <a:pathLst>
                <a:path h="4623054" w="6993890">
                  <a:moveTo>
                    <a:pt x="0" y="158750"/>
                  </a:moveTo>
                  <a:cubicBezTo>
                    <a:pt x="0" y="71120"/>
                    <a:pt x="71120" y="0"/>
                    <a:pt x="159004" y="0"/>
                  </a:cubicBezTo>
                  <a:lnTo>
                    <a:pt x="6835013" y="0"/>
                  </a:lnTo>
                  <a:cubicBezTo>
                    <a:pt x="6922770" y="0"/>
                    <a:pt x="6993890" y="71120"/>
                    <a:pt x="6993890" y="158750"/>
                  </a:cubicBezTo>
                  <a:lnTo>
                    <a:pt x="6993890" y="4464177"/>
                  </a:lnTo>
                  <a:cubicBezTo>
                    <a:pt x="6993890" y="4551934"/>
                    <a:pt x="6922770" y="4622927"/>
                    <a:pt x="6834886" y="4622927"/>
                  </a:cubicBezTo>
                  <a:lnTo>
                    <a:pt x="159004" y="4622927"/>
                  </a:lnTo>
                  <a:cubicBezTo>
                    <a:pt x="71120" y="4623054"/>
                    <a:pt x="0" y="4551934"/>
                    <a:pt x="0" y="4464177"/>
                  </a:cubicBezTo>
                  <a:close/>
                </a:path>
              </a:pathLst>
            </a:custGeom>
            <a:solidFill>
              <a:srgbClr val="2F3B69"/>
            </a:solidFill>
          </p:spPr>
        </p:sp>
        <p:sp>
          <p:nvSpPr>
            <p:cNvPr name="Freeform 19" id="19"/>
            <p:cNvSpPr/>
            <p:nvPr/>
          </p:nvSpPr>
          <p:spPr>
            <a:xfrm flipH="false" flipV="false" rot="0">
              <a:off x="0" y="0"/>
              <a:ext cx="7006717" cy="4635627"/>
            </a:xfrm>
            <a:custGeom>
              <a:avLst/>
              <a:gdLst/>
              <a:ahLst/>
              <a:cxnLst/>
              <a:rect r="r" b="b" t="t" l="l"/>
              <a:pathLst>
                <a:path h="4635627" w="7006717">
                  <a:moveTo>
                    <a:pt x="0" y="165100"/>
                  </a:moveTo>
                  <a:cubicBezTo>
                    <a:pt x="0" y="73914"/>
                    <a:pt x="74041" y="0"/>
                    <a:pt x="165354" y="0"/>
                  </a:cubicBezTo>
                  <a:lnTo>
                    <a:pt x="6841363" y="0"/>
                  </a:lnTo>
                  <a:lnTo>
                    <a:pt x="6841363" y="6350"/>
                  </a:lnTo>
                  <a:lnTo>
                    <a:pt x="6841363" y="0"/>
                  </a:lnTo>
                  <a:cubicBezTo>
                    <a:pt x="6932676" y="0"/>
                    <a:pt x="7006717" y="73914"/>
                    <a:pt x="7006717" y="165100"/>
                  </a:cubicBezTo>
                  <a:lnTo>
                    <a:pt x="7000367" y="165100"/>
                  </a:lnTo>
                  <a:lnTo>
                    <a:pt x="7006717" y="165100"/>
                  </a:lnTo>
                  <a:lnTo>
                    <a:pt x="7006717" y="4470527"/>
                  </a:lnTo>
                  <a:lnTo>
                    <a:pt x="7000367" y="4470527"/>
                  </a:lnTo>
                  <a:lnTo>
                    <a:pt x="7006717" y="4470527"/>
                  </a:lnTo>
                  <a:cubicBezTo>
                    <a:pt x="7006717" y="4561713"/>
                    <a:pt x="6932676" y="4635627"/>
                    <a:pt x="6841363" y="4635627"/>
                  </a:cubicBezTo>
                  <a:lnTo>
                    <a:pt x="6841363" y="4629277"/>
                  </a:lnTo>
                  <a:lnTo>
                    <a:pt x="6841363" y="4635627"/>
                  </a:lnTo>
                  <a:lnTo>
                    <a:pt x="165354" y="4635627"/>
                  </a:lnTo>
                  <a:lnTo>
                    <a:pt x="165354" y="4629277"/>
                  </a:lnTo>
                  <a:lnTo>
                    <a:pt x="165354" y="4635627"/>
                  </a:lnTo>
                  <a:cubicBezTo>
                    <a:pt x="74041" y="4635627"/>
                    <a:pt x="0" y="4561713"/>
                    <a:pt x="0" y="4470527"/>
                  </a:cubicBezTo>
                  <a:lnTo>
                    <a:pt x="0" y="165100"/>
                  </a:lnTo>
                  <a:lnTo>
                    <a:pt x="6350" y="165100"/>
                  </a:lnTo>
                  <a:lnTo>
                    <a:pt x="0" y="165100"/>
                  </a:lnTo>
                  <a:moveTo>
                    <a:pt x="12700" y="165100"/>
                  </a:moveTo>
                  <a:lnTo>
                    <a:pt x="12700" y="4470527"/>
                  </a:lnTo>
                  <a:lnTo>
                    <a:pt x="6350" y="4470527"/>
                  </a:lnTo>
                  <a:lnTo>
                    <a:pt x="12700" y="4470527"/>
                  </a:lnTo>
                  <a:cubicBezTo>
                    <a:pt x="12700" y="4554728"/>
                    <a:pt x="81026" y="4622927"/>
                    <a:pt x="165354" y="4622927"/>
                  </a:cubicBezTo>
                  <a:lnTo>
                    <a:pt x="6841363" y="4622927"/>
                  </a:lnTo>
                  <a:cubicBezTo>
                    <a:pt x="6925691" y="4622927"/>
                    <a:pt x="6994017" y="4554728"/>
                    <a:pt x="6994017" y="4470527"/>
                  </a:cubicBezTo>
                  <a:lnTo>
                    <a:pt x="6994017" y="165100"/>
                  </a:lnTo>
                  <a:cubicBezTo>
                    <a:pt x="6994017" y="80899"/>
                    <a:pt x="6925691" y="12700"/>
                    <a:pt x="6841363" y="12700"/>
                  </a:cubicBezTo>
                  <a:lnTo>
                    <a:pt x="165354" y="12700"/>
                  </a:lnTo>
                  <a:lnTo>
                    <a:pt x="165354" y="6350"/>
                  </a:lnTo>
                  <a:lnTo>
                    <a:pt x="165354" y="12700"/>
                  </a:lnTo>
                  <a:cubicBezTo>
                    <a:pt x="81026" y="12700"/>
                    <a:pt x="12700" y="80899"/>
                    <a:pt x="12700" y="165100"/>
                  </a:cubicBezTo>
                  <a:close/>
                </a:path>
              </a:pathLst>
            </a:custGeom>
            <a:solidFill>
              <a:srgbClr val="3E829A"/>
            </a:solidFill>
          </p:spPr>
        </p:sp>
      </p:grpSp>
      <p:sp>
        <p:nvSpPr>
          <p:cNvPr name="TextBox 20" id="20"/>
          <p:cNvSpPr txBox="true"/>
          <p:nvPr/>
        </p:nvSpPr>
        <p:spPr>
          <a:xfrm rot="0">
            <a:off x="12343210" y="4410372"/>
            <a:ext cx="3544044" cy="430212"/>
          </a:xfrm>
          <a:prstGeom prst="rect">
            <a:avLst/>
          </a:prstGeom>
        </p:spPr>
        <p:txBody>
          <a:bodyPr anchor="t" rtlCol="false" tIns="0" lIns="0" bIns="0" rIns="0">
            <a:spAutoFit/>
          </a:bodyPr>
          <a:lstStyle/>
          <a:p>
            <a:pPr algn="l">
              <a:lnSpc>
                <a:spcPts val="3437"/>
              </a:lnSpc>
            </a:pPr>
            <a:r>
              <a:rPr lang="en-US" sz="2750" b="true">
                <a:solidFill>
                  <a:srgbClr val="FAFAFF"/>
                </a:solidFill>
                <a:latin typeface="Inter Bold"/>
                <a:ea typeface="Inter Bold"/>
                <a:cs typeface="Inter Bold"/>
                <a:sym typeface="Inter Bold"/>
              </a:rPr>
              <a:t>Key Features</a:t>
            </a:r>
          </a:p>
        </p:txBody>
      </p:sp>
      <p:sp>
        <p:nvSpPr>
          <p:cNvPr name="TextBox 21" id="21"/>
          <p:cNvSpPr txBox="true"/>
          <p:nvPr/>
        </p:nvSpPr>
        <p:spPr>
          <a:xfrm rot="0">
            <a:off x="12343210" y="4956721"/>
            <a:ext cx="4659362" cy="2236788"/>
          </a:xfrm>
          <a:prstGeom prst="rect">
            <a:avLst/>
          </a:prstGeom>
        </p:spPr>
        <p:txBody>
          <a:bodyPr anchor="t" rtlCol="false" tIns="0" lIns="0" bIns="0" rIns="0">
            <a:spAutoFit/>
          </a:bodyPr>
          <a:lstStyle/>
          <a:p>
            <a:pPr algn="l">
              <a:lnSpc>
                <a:spcPts val="3562"/>
              </a:lnSpc>
            </a:pPr>
            <a:r>
              <a:rPr lang="en-US" sz="2187">
                <a:solidFill>
                  <a:srgbClr val="FAFAFF"/>
                </a:solidFill>
                <a:latin typeface="Inter Light"/>
                <a:ea typeface="Inter Light"/>
                <a:cs typeface="Inter Light"/>
                <a:sym typeface="Inter Light"/>
              </a:rPr>
              <a:t>STENO offers multi-format support, password protection, cross-platform compatibility, real-time feedback, and format-specific interfaces for user convenience.</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E3DDDC"/>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F3B69"/>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AFAFF"/>
            </a:solidFill>
          </p:spPr>
        </p:sp>
      </p:grpSp>
      <p:sp>
        <p:nvSpPr>
          <p:cNvPr name="TextBox 6" id="6"/>
          <p:cNvSpPr txBox="true"/>
          <p:nvPr/>
        </p:nvSpPr>
        <p:spPr>
          <a:xfrm rot="0">
            <a:off x="992237" y="2654796"/>
            <a:ext cx="10768310" cy="871537"/>
          </a:xfrm>
          <a:prstGeom prst="rect">
            <a:avLst/>
          </a:prstGeom>
        </p:spPr>
        <p:txBody>
          <a:bodyPr anchor="t" rtlCol="false" tIns="0" lIns="0" bIns="0" rIns="0">
            <a:spAutoFit/>
          </a:bodyPr>
          <a:lstStyle/>
          <a:p>
            <a:pPr algn="l">
              <a:lnSpc>
                <a:spcPts val="6937"/>
              </a:lnSpc>
            </a:pPr>
            <a:r>
              <a:rPr lang="en-US" sz="5562" b="true">
                <a:solidFill>
                  <a:srgbClr val="2F3B69"/>
                </a:solidFill>
                <a:latin typeface="Inter Bold"/>
                <a:ea typeface="Inter Bold"/>
                <a:cs typeface="Inter Bold"/>
                <a:sym typeface="Inter Bold"/>
              </a:rPr>
              <a:t>Testing &amp; Quality Assurance</a:t>
            </a:r>
          </a:p>
        </p:txBody>
      </p:sp>
      <p:grpSp>
        <p:nvGrpSpPr>
          <p:cNvPr name="Group 7" id="7"/>
          <p:cNvGrpSpPr/>
          <p:nvPr/>
        </p:nvGrpSpPr>
        <p:grpSpPr>
          <a:xfrm rot="0">
            <a:off x="987475" y="4131617"/>
            <a:ext cx="5254973" cy="3476774"/>
            <a:chOff x="0" y="0"/>
            <a:chExt cx="7006630" cy="4635698"/>
          </a:xfrm>
        </p:grpSpPr>
        <p:sp>
          <p:nvSpPr>
            <p:cNvPr name="Freeform 8" id="8"/>
            <p:cNvSpPr/>
            <p:nvPr/>
          </p:nvSpPr>
          <p:spPr>
            <a:xfrm flipH="false" flipV="false" rot="0">
              <a:off x="6350" y="6350"/>
              <a:ext cx="6993890" cy="4623054"/>
            </a:xfrm>
            <a:custGeom>
              <a:avLst/>
              <a:gdLst/>
              <a:ahLst/>
              <a:cxnLst/>
              <a:rect r="r" b="b" t="t" l="l"/>
              <a:pathLst>
                <a:path h="4623054" w="6993890">
                  <a:moveTo>
                    <a:pt x="0" y="158750"/>
                  </a:moveTo>
                  <a:cubicBezTo>
                    <a:pt x="0" y="71120"/>
                    <a:pt x="71120" y="0"/>
                    <a:pt x="159004" y="0"/>
                  </a:cubicBezTo>
                  <a:lnTo>
                    <a:pt x="6835013" y="0"/>
                  </a:lnTo>
                  <a:cubicBezTo>
                    <a:pt x="6922770" y="0"/>
                    <a:pt x="6993890" y="71120"/>
                    <a:pt x="6993890" y="158750"/>
                  </a:cubicBezTo>
                  <a:lnTo>
                    <a:pt x="6993890" y="4464177"/>
                  </a:lnTo>
                  <a:cubicBezTo>
                    <a:pt x="6993890" y="4551934"/>
                    <a:pt x="6922770" y="4622927"/>
                    <a:pt x="6834886" y="4622927"/>
                  </a:cubicBezTo>
                  <a:lnTo>
                    <a:pt x="159004" y="4622927"/>
                  </a:lnTo>
                  <a:cubicBezTo>
                    <a:pt x="71120" y="4623054"/>
                    <a:pt x="0" y="4551934"/>
                    <a:pt x="0" y="4464177"/>
                  </a:cubicBezTo>
                  <a:close/>
                </a:path>
              </a:pathLst>
            </a:custGeom>
            <a:solidFill>
              <a:srgbClr val="2F3B69"/>
            </a:solidFill>
          </p:spPr>
        </p:sp>
        <p:sp>
          <p:nvSpPr>
            <p:cNvPr name="Freeform 9" id="9"/>
            <p:cNvSpPr/>
            <p:nvPr/>
          </p:nvSpPr>
          <p:spPr>
            <a:xfrm flipH="false" flipV="false" rot="0">
              <a:off x="0" y="0"/>
              <a:ext cx="7006717" cy="4635627"/>
            </a:xfrm>
            <a:custGeom>
              <a:avLst/>
              <a:gdLst/>
              <a:ahLst/>
              <a:cxnLst/>
              <a:rect r="r" b="b" t="t" l="l"/>
              <a:pathLst>
                <a:path h="4635627" w="7006717">
                  <a:moveTo>
                    <a:pt x="0" y="165100"/>
                  </a:moveTo>
                  <a:cubicBezTo>
                    <a:pt x="0" y="73914"/>
                    <a:pt x="74041" y="0"/>
                    <a:pt x="165354" y="0"/>
                  </a:cubicBezTo>
                  <a:lnTo>
                    <a:pt x="6841363" y="0"/>
                  </a:lnTo>
                  <a:lnTo>
                    <a:pt x="6841363" y="6350"/>
                  </a:lnTo>
                  <a:lnTo>
                    <a:pt x="6841363" y="0"/>
                  </a:lnTo>
                  <a:cubicBezTo>
                    <a:pt x="6932676" y="0"/>
                    <a:pt x="7006717" y="73914"/>
                    <a:pt x="7006717" y="165100"/>
                  </a:cubicBezTo>
                  <a:lnTo>
                    <a:pt x="7000367" y="165100"/>
                  </a:lnTo>
                  <a:lnTo>
                    <a:pt x="7006717" y="165100"/>
                  </a:lnTo>
                  <a:lnTo>
                    <a:pt x="7006717" y="4470527"/>
                  </a:lnTo>
                  <a:lnTo>
                    <a:pt x="7000367" y="4470527"/>
                  </a:lnTo>
                  <a:lnTo>
                    <a:pt x="7006717" y="4470527"/>
                  </a:lnTo>
                  <a:cubicBezTo>
                    <a:pt x="7006717" y="4561713"/>
                    <a:pt x="6932676" y="4635627"/>
                    <a:pt x="6841363" y="4635627"/>
                  </a:cubicBezTo>
                  <a:lnTo>
                    <a:pt x="6841363" y="4629277"/>
                  </a:lnTo>
                  <a:lnTo>
                    <a:pt x="6841363" y="4635627"/>
                  </a:lnTo>
                  <a:lnTo>
                    <a:pt x="165354" y="4635627"/>
                  </a:lnTo>
                  <a:lnTo>
                    <a:pt x="165354" y="4629277"/>
                  </a:lnTo>
                  <a:lnTo>
                    <a:pt x="165354" y="4635627"/>
                  </a:lnTo>
                  <a:cubicBezTo>
                    <a:pt x="74041" y="4635627"/>
                    <a:pt x="0" y="4561713"/>
                    <a:pt x="0" y="4470527"/>
                  </a:cubicBezTo>
                  <a:lnTo>
                    <a:pt x="0" y="165100"/>
                  </a:lnTo>
                  <a:lnTo>
                    <a:pt x="6350" y="165100"/>
                  </a:lnTo>
                  <a:lnTo>
                    <a:pt x="0" y="165100"/>
                  </a:lnTo>
                  <a:moveTo>
                    <a:pt x="12700" y="165100"/>
                  </a:moveTo>
                  <a:lnTo>
                    <a:pt x="12700" y="4470527"/>
                  </a:lnTo>
                  <a:lnTo>
                    <a:pt x="6350" y="4470527"/>
                  </a:lnTo>
                  <a:lnTo>
                    <a:pt x="12700" y="4470527"/>
                  </a:lnTo>
                  <a:cubicBezTo>
                    <a:pt x="12700" y="4554728"/>
                    <a:pt x="81026" y="4622927"/>
                    <a:pt x="165354" y="4622927"/>
                  </a:cubicBezTo>
                  <a:lnTo>
                    <a:pt x="6841363" y="4622927"/>
                  </a:lnTo>
                  <a:cubicBezTo>
                    <a:pt x="6925691" y="4622927"/>
                    <a:pt x="6994017" y="4554728"/>
                    <a:pt x="6994017" y="4470527"/>
                  </a:cubicBezTo>
                  <a:lnTo>
                    <a:pt x="6994017" y="165100"/>
                  </a:lnTo>
                  <a:cubicBezTo>
                    <a:pt x="6994017" y="80899"/>
                    <a:pt x="6925691" y="12700"/>
                    <a:pt x="6841363" y="12700"/>
                  </a:cubicBezTo>
                  <a:lnTo>
                    <a:pt x="165354" y="12700"/>
                  </a:lnTo>
                  <a:lnTo>
                    <a:pt x="165354" y="6350"/>
                  </a:lnTo>
                  <a:lnTo>
                    <a:pt x="165354" y="12700"/>
                  </a:lnTo>
                  <a:cubicBezTo>
                    <a:pt x="81026" y="12700"/>
                    <a:pt x="12700" y="80899"/>
                    <a:pt x="12700" y="165100"/>
                  </a:cubicBezTo>
                  <a:close/>
                </a:path>
              </a:pathLst>
            </a:custGeom>
            <a:solidFill>
              <a:srgbClr val="3E829A"/>
            </a:solidFill>
          </p:spPr>
        </p:sp>
      </p:grpSp>
      <p:sp>
        <p:nvSpPr>
          <p:cNvPr name="TextBox 10" id="10"/>
          <p:cNvSpPr txBox="true"/>
          <p:nvPr/>
        </p:nvSpPr>
        <p:spPr>
          <a:xfrm rot="0">
            <a:off x="1285280" y="4410372"/>
            <a:ext cx="3544044" cy="430212"/>
          </a:xfrm>
          <a:prstGeom prst="rect">
            <a:avLst/>
          </a:prstGeom>
        </p:spPr>
        <p:txBody>
          <a:bodyPr anchor="t" rtlCol="false" tIns="0" lIns="0" bIns="0" rIns="0">
            <a:spAutoFit/>
          </a:bodyPr>
          <a:lstStyle/>
          <a:p>
            <a:pPr algn="l">
              <a:lnSpc>
                <a:spcPts val="3437"/>
              </a:lnSpc>
            </a:pPr>
            <a:r>
              <a:rPr lang="en-US" sz="2750" b="true">
                <a:solidFill>
                  <a:srgbClr val="FAFAFF"/>
                </a:solidFill>
                <a:latin typeface="Inter Bold"/>
                <a:ea typeface="Inter Bold"/>
                <a:cs typeface="Inter Bold"/>
                <a:sym typeface="Inter Bold"/>
              </a:rPr>
              <a:t>Unit Testing</a:t>
            </a:r>
          </a:p>
        </p:txBody>
      </p:sp>
      <p:sp>
        <p:nvSpPr>
          <p:cNvPr name="TextBox 11" id="11"/>
          <p:cNvSpPr txBox="true"/>
          <p:nvPr/>
        </p:nvSpPr>
        <p:spPr>
          <a:xfrm rot="0">
            <a:off x="1285280" y="4956721"/>
            <a:ext cx="4659362" cy="1328737"/>
          </a:xfrm>
          <a:prstGeom prst="rect">
            <a:avLst/>
          </a:prstGeom>
        </p:spPr>
        <p:txBody>
          <a:bodyPr anchor="t" rtlCol="false" tIns="0" lIns="0" bIns="0" rIns="0">
            <a:spAutoFit/>
          </a:bodyPr>
          <a:lstStyle/>
          <a:p>
            <a:pPr algn="l">
              <a:lnSpc>
                <a:spcPts val="3562"/>
              </a:lnSpc>
            </a:pPr>
            <a:r>
              <a:rPr lang="en-US" sz="2187">
                <a:solidFill>
                  <a:srgbClr val="FAFAFF"/>
                </a:solidFill>
                <a:latin typeface="Inter Light"/>
                <a:ea typeface="Inter Light"/>
                <a:cs typeface="Inter Light"/>
                <a:sym typeface="Inter Light"/>
              </a:rPr>
              <a:t>Individual components are tested in isolation, focusing on functional correctness and error handling.</a:t>
            </a:r>
          </a:p>
        </p:txBody>
      </p:sp>
      <p:grpSp>
        <p:nvGrpSpPr>
          <p:cNvPr name="Group 12" id="12"/>
          <p:cNvGrpSpPr/>
          <p:nvPr/>
        </p:nvGrpSpPr>
        <p:grpSpPr>
          <a:xfrm rot="0">
            <a:off x="6516440" y="4131617"/>
            <a:ext cx="5254973" cy="3476774"/>
            <a:chOff x="0" y="0"/>
            <a:chExt cx="7006630" cy="4635698"/>
          </a:xfrm>
        </p:grpSpPr>
        <p:sp>
          <p:nvSpPr>
            <p:cNvPr name="Freeform 13" id="13"/>
            <p:cNvSpPr/>
            <p:nvPr/>
          </p:nvSpPr>
          <p:spPr>
            <a:xfrm flipH="false" flipV="false" rot="0">
              <a:off x="6350" y="6350"/>
              <a:ext cx="6993890" cy="4623054"/>
            </a:xfrm>
            <a:custGeom>
              <a:avLst/>
              <a:gdLst/>
              <a:ahLst/>
              <a:cxnLst/>
              <a:rect r="r" b="b" t="t" l="l"/>
              <a:pathLst>
                <a:path h="4623054" w="6993890">
                  <a:moveTo>
                    <a:pt x="0" y="158750"/>
                  </a:moveTo>
                  <a:cubicBezTo>
                    <a:pt x="0" y="71120"/>
                    <a:pt x="71120" y="0"/>
                    <a:pt x="159004" y="0"/>
                  </a:cubicBezTo>
                  <a:lnTo>
                    <a:pt x="6835013" y="0"/>
                  </a:lnTo>
                  <a:cubicBezTo>
                    <a:pt x="6922770" y="0"/>
                    <a:pt x="6993890" y="71120"/>
                    <a:pt x="6993890" y="158750"/>
                  </a:cubicBezTo>
                  <a:lnTo>
                    <a:pt x="6993890" y="4464177"/>
                  </a:lnTo>
                  <a:cubicBezTo>
                    <a:pt x="6993890" y="4551934"/>
                    <a:pt x="6922770" y="4622927"/>
                    <a:pt x="6834886" y="4622927"/>
                  </a:cubicBezTo>
                  <a:lnTo>
                    <a:pt x="159004" y="4622927"/>
                  </a:lnTo>
                  <a:cubicBezTo>
                    <a:pt x="71120" y="4623054"/>
                    <a:pt x="0" y="4551934"/>
                    <a:pt x="0" y="4464177"/>
                  </a:cubicBezTo>
                  <a:close/>
                </a:path>
              </a:pathLst>
            </a:custGeom>
            <a:solidFill>
              <a:srgbClr val="2F3B69"/>
            </a:solidFill>
          </p:spPr>
        </p:sp>
        <p:sp>
          <p:nvSpPr>
            <p:cNvPr name="Freeform 14" id="14"/>
            <p:cNvSpPr/>
            <p:nvPr/>
          </p:nvSpPr>
          <p:spPr>
            <a:xfrm flipH="false" flipV="false" rot="0">
              <a:off x="0" y="0"/>
              <a:ext cx="7006717" cy="4635627"/>
            </a:xfrm>
            <a:custGeom>
              <a:avLst/>
              <a:gdLst/>
              <a:ahLst/>
              <a:cxnLst/>
              <a:rect r="r" b="b" t="t" l="l"/>
              <a:pathLst>
                <a:path h="4635627" w="7006717">
                  <a:moveTo>
                    <a:pt x="0" y="165100"/>
                  </a:moveTo>
                  <a:cubicBezTo>
                    <a:pt x="0" y="73914"/>
                    <a:pt x="74041" y="0"/>
                    <a:pt x="165354" y="0"/>
                  </a:cubicBezTo>
                  <a:lnTo>
                    <a:pt x="6841363" y="0"/>
                  </a:lnTo>
                  <a:lnTo>
                    <a:pt x="6841363" y="6350"/>
                  </a:lnTo>
                  <a:lnTo>
                    <a:pt x="6841363" y="0"/>
                  </a:lnTo>
                  <a:cubicBezTo>
                    <a:pt x="6932676" y="0"/>
                    <a:pt x="7006717" y="73914"/>
                    <a:pt x="7006717" y="165100"/>
                  </a:cubicBezTo>
                  <a:lnTo>
                    <a:pt x="7000367" y="165100"/>
                  </a:lnTo>
                  <a:lnTo>
                    <a:pt x="7006717" y="165100"/>
                  </a:lnTo>
                  <a:lnTo>
                    <a:pt x="7006717" y="4470527"/>
                  </a:lnTo>
                  <a:lnTo>
                    <a:pt x="7000367" y="4470527"/>
                  </a:lnTo>
                  <a:lnTo>
                    <a:pt x="7006717" y="4470527"/>
                  </a:lnTo>
                  <a:cubicBezTo>
                    <a:pt x="7006717" y="4561713"/>
                    <a:pt x="6932676" y="4635627"/>
                    <a:pt x="6841363" y="4635627"/>
                  </a:cubicBezTo>
                  <a:lnTo>
                    <a:pt x="6841363" y="4629277"/>
                  </a:lnTo>
                  <a:lnTo>
                    <a:pt x="6841363" y="4635627"/>
                  </a:lnTo>
                  <a:lnTo>
                    <a:pt x="165354" y="4635627"/>
                  </a:lnTo>
                  <a:lnTo>
                    <a:pt x="165354" y="4629277"/>
                  </a:lnTo>
                  <a:lnTo>
                    <a:pt x="165354" y="4635627"/>
                  </a:lnTo>
                  <a:cubicBezTo>
                    <a:pt x="74041" y="4635627"/>
                    <a:pt x="0" y="4561713"/>
                    <a:pt x="0" y="4470527"/>
                  </a:cubicBezTo>
                  <a:lnTo>
                    <a:pt x="0" y="165100"/>
                  </a:lnTo>
                  <a:lnTo>
                    <a:pt x="6350" y="165100"/>
                  </a:lnTo>
                  <a:lnTo>
                    <a:pt x="0" y="165100"/>
                  </a:lnTo>
                  <a:moveTo>
                    <a:pt x="12700" y="165100"/>
                  </a:moveTo>
                  <a:lnTo>
                    <a:pt x="12700" y="4470527"/>
                  </a:lnTo>
                  <a:lnTo>
                    <a:pt x="6350" y="4470527"/>
                  </a:lnTo>
                  <a:lnTo>
                    <a:pt x="12700" y="4470527"/>
                  </a:lnTo>
                  <a:cubicBezTo>
                    <a:pt x="12700" y="4554728"/>
                    <a:pt x="81026" y="4622927"/>
                    <a:pt x="165354" y="4622927"/>
                  </a:cubicBezTo>
                  <a:lnTo>
                    <a:pt x="6841363" y="4622927"/>
                  </a:lnTo>
                  <a:cubicBezTo>
                    <a:pt x="6925691" y="4622927"/>
                    <a:pt x="6994017" y="4554728"/>
                    <a:pt x="6994017" y="4470527"/>
                  </a:cubicBezTo>
                  <a:lnTo>
                    <a:pt x="6994017" y="165100"/>
                  </a:lnTo>
                  <a:cubicBezTo>
                    <a:pt x="6994017" y="80899"/>
                    <a:pt x="6925691" y="12700"/>
                    <a:pt x="6841363" y="12700"/>
                  </a:cubicBezTo>
                  <a:lnTo>
                    <a:pt x="165354" y="12700"/>
                  </a:lnTo>
                  <a:lnTo>
                    <a:pt x="165354" y="6350"/>
                  </a:lnTo>
                  <a:lnTo>
                    <a:pt x="165354" y="12700"/>
                  </a:lnTo>
                  <a:cubicBezTo>
                    <a:pt x="81026" y="12700"/>
                    <a:pt x="12700" y="80899"/>
                    <a:pt x="12700" y="165100"/>
                  </a:cubicBezTo>
                  <a:close/>
                </a:path>
              </a:pathLst>
            </a:custGeom>
            <a:solidFill>
              <a:srgbClr val="3E829A"/>
            </a:solidFill>
          </p:spPr>
        </p:sp>
      </p:grpSp>
      <p:sp>
        <p:nvSpPr>
          <p:cNvPr name="TextBox 15" id="15"/>
          <p:cNvSpPr txBox="true"/>
          <p:nvPr/>
        </p:nvSpPr>
        <p:spPr>
          <a:xfrm rot="0">
            <a:off x="6814245" y="4410372"/>
            <a:ext cx="3601045" cy="430212"/>
          </a:xfrm>
          <a:prstGeom prst="rect">
            <a:avLst/>
          </a:prstGeom>
        </p:spPr>
        <p:txBody>
          <a:bodyPr anchor="t" rtlCol="false" tIns="0" lIns="0" bIns="0" rIns="0">
            <a:spAutoFit/>
          </a:bodyPr>
          <a:lstStyle/>
          <a:p>
            <a:pPr algn="l">
              <a:lnSpc>
                <a:spcPts val="3437"/>
              </a:lnSpc>
            </a:pPr>
            <a:r>
              <a:rPr lang="en-US" sz="2750" b="true">
                <a:solidFill>
                  <a:srgbClr val="FAFAFF"/>
                </a:solidFill>
                <a:latin typeface="Inter Bold"/>
                <a:ea typeface="Inter Bold"/>
                <a:cs typeface="Inter Bold"/>
                <a:sym typeface="Inter Bold"/>
              </a:rPr>
              <a:t>Integration Testing</a:t>
            </a:r>
          </a:p>
        </p:txBody>
      </p:sp>
      <p:sp>
        <p:nvSpPr>
          <p:cNvPr name="TextBox 16" id="16"/>
          <p:cNvSpPr txBox="true"/>
          <p:nvPr/>
        </p:nvSpPr>
        <p:spPr>
          <a:xfrm rot="0">
            <a:off x="6814245" y="4956721"/>
            <a:ext cx="4659362" cy="1782763"/>
          </a:xfrm>
          <a:prstGeom prst="rect">
            <a:avLst/>
          </a:prstGeom>
        </p:spPr>
        <p:txBody>
          <a:bodyPr anchor="t" rtlCol="false" tIns="0" lIns="0" bIns="0" rIns="0">
            <a:spAutoFit/>
          </a:bodyPr>
          <a:lstStyle/>
          <a:p>
            <a:pPr algn="l">
              <a:lnSpc>
                <a:spcPts val="3562"/>
              </a:lnSpc>
            </a:pPr>
            <a:r>
              <a:rPr lang="en-US" sz="2187">
                <a:solidFill>
                  <a:srgbClr val="FAFAFF"/>
                </a:solidFill>
                <a:latin typeface="Inter Light"/>
                <a:ea typeface="Inter Light"/>
                <a:cs typeface="Inter Light"/>
                <a:sym typeface="Inter Light"/>
              </a:rPr>
              <a:t>Modules are combined to verify system interactions and workflows. Cross-platform compatibility is checked.</a:t>
            </a:r>
          </a:p>
        </p:txBody>
      </p:sp>
      <p:grpSp>
        <p:nvGrpSpPr>
          <p:cNvPr name="Group 17" id="17"/>
          <p:cNvGrpSpPr/>
          <p:nvPr/>
        </p:nvGrpSpPr>
        <p:grpSpPr>
          <a:xfrm rot="0">
            <a:off x="12045404" y="4131617"/>
            <a:ext cx="5254973" cy="3476774"/>
            <a:chOff x="0" y="0"/>
            <a:chExt cx="7006630" cy="4635698"/>
          </a:xfrm>
        </p:grpSpPr>
        <p:sp>
          <p:nvSpPr>
            <p:cNvPr name="Freeform 18" id="18"/>
            <p:cNvSpPr/>
            <p:nvPr/>
          </p:nvSpPr>
          <p:spPr>
            <a:xfrm flipH="false" flipV="false" rot="0">
              <a:off x="6350" y="6350"/>
              <a:ext cx="6993890" cy="4623054"/>
            </a:xfrm>
            <a:custGeom>
              <a:avLst/>
              <a:gdLst/>
              <a:ahLst/>
              <a:cxnLst/>
              <a:rect r="r" b="b" t="t" l="l"/>
              <a:pathLst>
                <a:path h="4623054" w="6993890">
                  <a:moveTo>
                    <a:pt x="0" y="158750"/>
                  </a:moveTo>
                  <a:cubicBezTo>
                    <a:pt x="0" y="71120"/>
                    <a:pt x="71120" y="0"/>
                    <a:pt x="159004" y="0"/>
                  </a:cubicBezTo>
                  <a:lnTo>
                    <a:pt x="6835013" y="0"/>
                  </a:lnTo>
                  <a:cubicBezTo>
                    <a:pt x="6922770" y="0"/>
                    <a:pt x="6993890" y="71120"/>
                    <a:pt x="6993890" y="158750"/>
                  </a:cubicBezTo>
                  <a:lnTo>
                    <a:pt x="6993890" y="4464177"/>
                  </a:lnTo>
                  <a:cubicBezTo>
                    <a:pt x="6993890" y="4551934"/>
                    <a:pt x="6922770" y="4622927"/>
                    <a:pt x="6834886" y="4622927"/>
                  </a:cubicBezTo>
                  <a:lnTo>
                    <a:pt x="159004" y="4622927"/>
                  </a:lnTo>
                  <a:cubicBezTo>
                    <a:pt x="71120" y="4623054"/>
                    <a:pt x="0" y="4551934"/>
                    <a:pt x="0" y="4464177"/>
                  </a:cubicBezTo>
                  <a:close/>
                </a:path>
              </a:pathLst>
            </a:custGeom>
            <a:solidFill>
              <a:srgbClr val="2F3B69"/>
            </a:solidFill>
          </p:spPr>
        </p:sp>
        <p:sp>
          <p:nvSpPr>
            <p:cNvPr name="Freeform 19" id="19"/>
            <p:cNvSpPr/>
            <p:nvPr/>
          </p:nvSpPr>
          <p:spPr>
            <a:xfrm flipH="false" flipV="false" rot="0">
              <a:off x="0" y="0"/>
              <a:ext cx="7006717" cy="4635627"/>
            </a:xfrm>
            <a:custGeom>
              <a:avLst/>
              <a:gdLst/>
              <a:ahLst/>
              <a:cxnLst/>
              <a:rect r="r" b="b" t="t" l="l"/>
              <a:pathLst>
                <a:path h="4635627" w="7006717">
                  <a:moveTo>
                    <a:pt x="0" y="165100"/>
                  </a:moveTo>
                  <a:cubicBezTo>
                    <a:pt x="0" y="73914"/>
                    <a:pt x="74041" y="0"/>
                    <a:pt x="165354" y="0"/>
                  </a:cubicBezTo>
                  <a:lnTo>
                    <a:pt x="6841363" y="0"/>
                  </a:lnTo>
                  <a:lnTo>
                    <a:pt x="6841363" y="6350"/>
                  </a:lnTo>
                  <a:lnTo>
                    <a:pt x="6841363" y="0"/>
                  </a:lnTo>
                  <a:cubicBezTo>
                    <a:pt x="6932676" y="0"/>
                    <a:pt x="7006717" y="73914"/>
                    <a:pt x="7006717" y="165100"/>
                  </a:cubicBezTo>
                  <a:lnTo>
                    <a:pt x="7000367" y="165100"/>
                  </a:lnTo>
                  <a:lnTo>
                    <a:pt x="7006717" y="165100"/>
                  </a:lnTo>
                  <a:lnTo>
                    <a:pt x="7006717" y="4470527"/>
                  </a:lnTo>
                  <a:lnTo>
                    <a:pt x="7000367" y="4470527"/>
                  </a:lnTo>
                  <a:lnTo>
                    <a:pt x="7006717" y="4470527"/>
                  </a:lnTo>
                  <a:cubicBezTo>
                    <a:pt x="7006717" y="4561713"/>
                    <a:pt x="6932676" y="4635627"/>
                    <a:pt x="6841363" y="4635627"/>
                  </a:cubicBezTo>
                  <a:lnTo>
                    <a:pt x="6841363" y="4629277"/>
                  </a:lnTo>
                  <a:lnTo>
                    <a:pt x="6841363" y="4635627"/>
                  </a:lnTo>
                  <a:lnTo>
                    <a:pt x="165354" y="4635627"/>
                  </a:lnTo>
                  <a:lnTo>
                    <a:pt x="165354" y="4629277"/>
                  </a:lnTo>
                  <a:lnTo>
                    <a:pt x="165354" y="4635627"/>
                  </a:lnTo>
                  <a:cubicBezTo>
                    <a:pt x="74041" y="4635627"/>
                    <a:pt x="0" y="4561713"/>
                    <a:pt x="0" y="4470527"/>
                  </a:cubicBezTo>
                  <a:lnTo>
                    <a:pt x="0" y="165100"/>
                  </a:lnTo>
                  <a:lnTo>
                    <a:pt x="6350" y="165100"/>
                  </a:lnTo>
                  <a:lnTo>
                    <a:pt x="0" y="165100"/>
                  </a:lnTo>
                  <a:moveTo>
                    <a:pt x="12700" y="165100"/>
                  </a:moveTo>
                  <a:lnTo>
                    <a:pt x="12700" y="4470527"/>
                  </a:lnTo>
                  <a:lnTo>
                    <a:pt x="6350" y="4470527"/>
                  </a:lnTo>
                  <a:lnTo>
                    <a:pt x="12700" y="4470527"/>
                  </a:lnTo>
                  <a:cubicBezTo>
                    <a:pt x="12700" y="4554728"/>
                    <a:pt x="81026" y="4622927"/>
                    <a:pt x="165354" y="4622927"/>
                  </a:cubicBezTo>
                  <a:lnTo>
                    <a:pt x="6841363" y="4622927"/>
                  </a:lnTo>
                  <a:cubicBezTo>
                    <a:pt x="6925691" y="4622927"/>
                    <a:pt x="6994017" y="4554728"/>
                    <a:pt x="6994017" y="4470527"/>
                  </a:cubicBezTo>
                  <a:lnTo>
                    <a:pt x="6994017" y="165100"/>
                  </a:lnTo>
                  <a:cubicBezTo>
                    <a:pt x="6994017" y="80899"/>
                    <a:pt x="6925691" y="12700"/>
                    <a:pt x="6841363" y="12700"/>
                  </a:cubicBezTo>
                  <a:lnTo>
                    <a:pt x="165354" y="12700"/>
                  </a:lnTo>
                  <a:lnTo>
                    <a:pt x="165354" y="6350"/>
                  </a:lnTo>
                  <a:lnTo>
                    <a:pt x="165354" y="12700"/>
                  </a:lnTo>
                  <a:cubicBezTo>
                    <a:pt x="81026" y="12700"/>
                    <a:pt x="12700" y="80899"/>
                    <a:pt x="12700" y="165100"/>
                  </a:cubicBezTo>
                  <a:close/>
                </a:path>
              </a:pathLst>
            </a:custGeom>
            <a:solidFill>
              <a:srgbClr val="3E829A"/>
            </a:solidFill>
          </p:spPr>
        </p:sp>
      </p:grpSp>
      <p:sp>
        <p:nvSpPr>
          <p:cNvPr name="TextBox 20" id="20"/>
          <p:cNvSpPr txBox="true"/>
          <p:nvPr/>
        </p:nvSpPr>
        <p:spPr>
          <a:xfrm rot="0">
            <a:off x="12343210" y="4410372"/>
            <a:ext cx="3544044" cy="430212"/>
          </a:xfrm>
          <a:prstGeom prst="rect">
            <a:avLst/>
          </a:prstGeom>
        </p:spPr>
        <p:txBody>
          <a:bodyPr anchor="t" rtlCol="false" tIns="0" lIns="0" bIns="0" rIns="0">
            <a:spAutoFit/>
          </a:bodyPr>
          <a:lstStyle/>
          <a:p>
            <a:pPr algn="l">
              <a:lnSpc>
                <a:spcPts val="3437"/>
              </a:lnSpc>
            </a:pPr>
            <a:r>
              <a:rPr lang="en-US" sz="2750" b="true">
                <a:solidFill>
                  <a:srgbClr val="FAFAFF"/>
                </a:solidFill>
                <a:latin typeface="Inter Bold"/>
                <a:ea typeface="Inter Bold"/>
                <a:cs typeface="Inter Bold"/>
                <a:sym typeface="Inter Bold"/>
              </a:rPr>
              <a:t>Quality Metrics</a:t>
            </a:r>
          </a:p>
        </p:txBody>
      </p:sp>
      <p:sp>
        <p:nvSpPr>
          <p:cNvPr name="TextBox 21" id="21"/>
          <p:cNvSpPr txBox="true"/>
          <p:nvPr/>
        </p:nvSpPr>
        <p:spPr>
          <a:xfrm rot="0">
            <a:off x="12343210" y="4956721"/>
            <a:ext cx="4659362" cy="2236788"/>
          </a:xfrm>
          <a:prstGeom prst="rect">
            <a:avLst/>
          </a:prstGeom>
        </p:spPr>
        <p:txBody>
          <a:bodyPr anchor="t" rtlCol="false" tIns="0" lIns="0" bIns="0" rIns="0">
            <a:spAutoFit/>
          </a:bodyPr>
          <a:lstStyle/>
          <a:p>
            <a:pPr algn="l">
              <a:lnSpc>
                <a:spcPts val="3562"/>
              </a:lnSpc>
            </a:pPr>
            <a:r>
              <a:rPr lang="en-US" sz="2187">
                <a:solidFill>
                  <a:srgbClr val="FAFAFF"/>
                </a:solidFill>
                <a:latin typeface="Inter Light"/>
                <a:ea typeface="Inter Light"/>
                <a:cs typeface="Inter Light"/>
                <a:sym typeface="Inter Light"/>
              </a:rPr>
              <a:t>Code coverage, performance benchmarks, security assessments, and user experience testing are conducted to ensure STENO meets quality standards.</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E3DDDC"/>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F3B69"/>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AFAFF"/>
            </a:solidFill>
          </p:spPr>
        </p:sp>
      </p:grpSp>
      <p:sp>
        <p:nvSpPr>
          <p:cNvPr name="TextBox 6" id="6"/>
          <p:cNvSpPr txBox="true"/>
          <p:nvPr/>
        </p:nvSpPr>
        <p:spPr>
          <a:xfrm rot="0">
            <a:off x="992238" y="1686669"/>
            <a:ext cx="8703915" cy="871537"/>
          </a:xfrm>
          <a:prstGeom prst="rect">
            <a:avLst/>
          </a:prstGeom>
        </p:spPr>
        <p:txBody>
          <a:bodyPr anchor="t" rtlCol="false" tIns="0" lIns="0" bIns="0" rIns="0">
            <a:spAutoFit/>
          </a:bodyPr>
          <a:lstStyle/>
          <a:p>
            <a:pPr algn="l">
              <a:lnSpc>
                <a:spcPts val="6937"/>
              </a:lnSpc>
            </a:pPr>
            <a:r>
              <a:rPr lang="en-US" sz="5562" b="true">
                <a:solidFill>
                  <a:srgbClr val="2F3B69"/>
                </a:solidFill>
                <a:latin typeface="Inter Bold"/>
                <a:ea typeface="Inter Bold"/>
                <a:cs typeface="Inter Bold"/>
                <a:sym typeface="Inter Bold"/>
              </a:rPr>
              <a:t>Future Enhancements</a:t>
            </a:r>
          </a:p>
        </p:txBody>
      </p:sp>
      <p:grpSp>
        <p:nvGrpSpPr>
          <p:cNvPr name="Group 7" id="7"/>
          <p:cNvGrpSpPr/>
          <p:nvPr/>
        </p:nvGrpSpPr>
        <p:grpSpPr>
          <a:xfrm rot="0">
            <a:off x="987475" y="3163491"/>
            <a:ext cx="8019604" cy="2569517"/>
            <a:chOff x="0" y="0"/>
            <a:chExt cx="10692805" cy="3426023"/>
          </a:xfrm>
        </p:grpSpPr>
        <p:sp>
          <p:nvSpPr>
            <p:cNvPr name="Freeform 8" id="8"/>
            <p:cNvSpPr/>
            <p:nvPr/>
          </p:nvSpPr>
          <p:spPr>
            <a:xfrm flipH="false" flipV="false" rot="0">
              <a:off x="6350" y="6350"/>
              <a:ext cx="10680065" cy="3413252"/>
            </a:xfrm>
            <a:custGeom>
              <a:avLst/>
              <a:gdLst/>
              <a:ahLst/>
              <a:cxnLst/>
              <a:rect r="r" b="b" t="t" l="l"/>
              <a:pathLst>
                <a:path h="3413252" w="10680065">
                  <a:moveTo>
                    <a:pt x="0" y="158750"/>
                  </a:moveTo>
                  <a:cubicBezTo>
                    <a:pt x="0" y="71120"/>
                    <a:pt x="71247" y="0"/>
                    <a:pt x="159131" y="0"/>
                  </a:cubicBezTo>
                  <a:lnTo>
                    <a:pt x="10520934" y="0"/>
                  </a:lnTo>
                  <a:cubicBezTo>
                    <a:pt x="10608818" y="0"/>
                    <a:pt x="10680065" y="71120"/>
                    <a:pt x="10680065" y="158750"/>
                  </a:cubicBezTo>
                  <a:lnTo>
                    <a:pt x="10680065" y="3254502"/>
                  </a:lnTo>
                  <a:cubicBezTo>
                    <a:pt x="10680065" y="3342259"/>
                    <a:pt x="10608818" y="3413252"/>
                    <a:pt x="10520934" y="3413252"/>
                  </a:cubicBezTo>
                  <a:lnTo>
                    <a:pt x="159131" y="3413252"/>
                  </a:lnTo>
                  <a:cubicBezTo>
                    <a:pt x="71247" y="3413252"/>
                    <a:pt x="0" y="3342132"/>
                    <a:pt x="0" y="3254502"/>
                  </a:cubicBezTo>
                  <a:close/>
                </a:path>
              </a:pathLst>
            </a:custGeom>
            <a:solidFill>
              <a:srgbClr val="2F3B69"/>
            </a:solidFill>
          </p:spPr>
        </p:sp>
        <p:sp>
          <p:nvSpPr>
            <p:cNvPr name="Freeform 9" id="9"/>
            <p:cNvSpPr/>
            <p:nvPr/>
          </p:nvSpPr>
          <p:spPr>
            <a:xfrm flipH="false" flipV="false" rot="0">
              <a:off x="0" y="0"/>
              <a:ext cx="10692765" cy="3425952"/>
            </a:xfrm>
            <a:custGeom>
              <a:avLst/>
              <a:gdLst/>
              <a:ahLst/>
              <a:cxnLst/>
              <a:rect r="r" b="b" t="t" l="l"/>
              <a:pathLst>
                <a:path h="3425952" w="10692765">
                  <a:moveTo>
                    <a:pt x="0" y="165100"/>
                  </a:moveTo>
                  <a:cubicBezTo>
                    <a:pt x="0" y="73914"/>
                    <a:pt x="74168" y="0"/>
                    <a:pt x="165481" y="0"/>
                  </a:cubicBezTo>
                  <a:lnTo>
                    <a:pt x="10527284" y="0"/>
                  </a:lnTo>
                  <a:lnTo>
                    <a:pt x="10527284" y="6350"/>
                  </a:lnTo>
                  <a:lnTo>
                    <a:pt x="10527284" y="0"/>
                  </a:lnTo>
                  <a:cubicBezTo>
                    <a:pt x="10618724" y="0"/>
                    <a:pt x="10692765" y="73914"/>
                    <a:pt x="10692765" y="165100"/>
                  </a:cubicBezTo>
                  <a:lnTo>
                    <a:pt x="10686415" y="165100"/>
                  </a:lnTo>
                  <a:lnTo>
                    <a:pt x="10692765" y="165100"/>
                  </a:lnTo>
                  <a:lnTo>
                    <a:pt x="10692765" y="3260852"/>
                  </a:lnTo>
                  <a:lnTo>
                    <a:pt x="10686415" y="3260852"/>
                  </a:lnTo>
                  <a:lnTo>
                    <a:pt x="10692765" y="3260852"/>
                  </a:lnTo>
                  <a:cubicBezTo>
                    <a:pt x="10692765" y="3352038"/>
                    <a:pt x="10618597" y="3425952"/>
                    <a:pt x="10527284" y="3425952"/>
                  </a:cubicBezTo>
                  <a:lnTo>
                    <a:pt x="10527284" y="3419602"/>
                  </a:lnTo>
                  <a:lnTo>
                    <a:pt x="10527284" y="3425952"/>
                  </a:lnTo>
                  <a:lnTo>
                    <a:pt x="165481" y="3425952"/>
                  </a:lnTo>
                  <a:lnTo>
                    <a:pt x="165481" y="3419602"/>
                  </a:lnTo>
                  <a:lnTo>
                    <a:pt x="165481" y="3425952"/>
                  </a:lnTo>
                  <a:cubicBezTo>
                    <a:pt x="74041" y="3425952"/>
                    <a:pt x="0" y="3352038"/>
                    <a:pt x="0" y="3260852"/>
                  </a:cubicBezTo>
                  <a:lnTo>
                    <a:pt x="0" y="165100"/>
                  </a:lnTo>
                  <a:lnTo>
                    <a:pt x="6350" y="165100"/>
                  </a:lnTo>
                  <a:lnTo>
                    <a:pt x="0" y="165100"/>
                  </a:lnTo>
                  <a:moveTo>
                    <a:pt x="12700" y="165100"/>
                  </a:moveTo>
                  <a:lnTo>
                    <a:pt x="12700" y="3260852"/>
                  </a:lnTo>
                  <a:lnTo>
                    <a:pt x="6350" y="3260852"/>
                  </a:lnTo>
                  <a:lnTo>
                    <a:pt x="12700" y="3260852"/>
                  </a:lnTo>
                  <a:cubicBezTo>
                    <a:pt x="12700" y="3345053"/>
                    <a:pt x="81153" y="3413252"/>
                    <a:pt x="165481" y="3413252"/>
                  </a:cubicBezTo>
                  <a:lnTo>
                    <a:pt x="10527284" y="3413252"/>
                  </a:lnTo>
                  <a:cubicBezTo>
                    <a:pt x="10611739" y="3413252"/>
                    <a:pt x="10680065" y="3344926"/>
                    <a:pt x="10680065" y="3260852"/>
                  </a:cubicBezTo>
                  <a:lnTo>
                    <a:pt x="10680065" y="165100"/>
                  </a:lnTo>
                  <a:cubicBezTo>
                    <a:pt x="10680065" y="80899"/>
                    <a:pt x="10611612" y="12700"/>
                    <a:pt x="10527284" y="12700"/>
                  </a:cubicBezTo>
                  <a:lnTo>
                    <a:pt x="165481" y="12700"/>
                  </a:lnTo>
                  <a:lnTo>
                    <a:pt x="165481" y="6350"/>
                  </a:lnTo>
                  <a:lnTo>
                    <a:pt x="165481" y="12700"/>
                  </a:lnTo>
                  <a:cubicBezTo>
                    <a:pt x="81153" y="12700"/>
                    <a:pt x="12700" y="81026"/>
                    <a:pt x="12700" y="165100"/>
                  </a:cubicBezTo>
                  <a:close/>
                </a:path>
              </a:pathLst>
            </a:custGeom>
            <a:solidFill>
              <a:srgbClr val="3E829A"/>
            </a:solidFill>
          </p:spPr>
        </p:sp>
      </p:grpSp>
      <p:sp>
        <p:nvSpPr>
          <p:cNvPr name="TextBox 10" id="10"/>
          <p:cNvSpPr txBox="true"/>
          <p:nvPr/>
        </p:nvSpPr>
        <p:spPr>
          <a:xfrm rot="0">
            <a:off x="1285280" y="3442246"/>
            <a:ext cx="4194721" cy="430212"/>
          </a:xfrm>
          <a:prstGeom prst="rect">
            <a:avLst/>
          </a:prstGeom>
        </p:spPr>
        <p:txBody>
          <a:bodyPr anchor="t" rtlCol="false" tIns="0" lIns="0" bIns="0" rIns="0">
            <a:spAutoFit/>
          </a:bodyPr>
          <a:lstStyle/>
          <a:p>
            <a:pPr algn="l">
              <a:lnSpc>
                <a:spcPts val="3437"/>
              </a:lnSpc>
            </a:pPr>
            <a:r>
              <a:rPr lang="en-US" sz="2750" b="true">
                <a:solidFill>
                  <a:srgbClr val="FAFAFF"/>
                </a:solidFill>
                <a:latin typeface="Inter Bold"/>
                <a:ea typeface="Inter Bold"/>
                <a:cs typeface="Inter Bold"/>
                <a:sym typeface="Inter Bold"/>
              </a:rPr>
              <a:t>Video Steganography</a:t>
            </a:r>
          </a:p>
        </p:txBody>
      </p:sp>
      <p:sp>
        <p:nvSpPr>
          <p:cNvPr name="TextBox 11" id="11"/>
          <p:cNvSpPr txBox="true"/>
          <p:nvPr/>
        </p:nvSpPr>
        <p:spPr>
          <a:xfrm rot="0">
            <a:off x="1285280" y="3988594"/>
            <a:ext cx="7423994" cy="1328737"/>
          </a:xfrm>
          <a:prstGeom prst="rect">
            <a:avLst/>
          </a:prstGeom>
        </p:spPr>
        <p:txBody>
          <a:bodyPr anchor="t" rtlCol="false" tIns="0" lIns="0" bIns="0" rIns="0">
            <a:spAutoFit/>
          </a:bodyPr>
          <a:lstStyle/>
          <a:p>
            <a:pPr algn="l">
              <a:lnSpc>
                <a:spcPts val="3562"/>
              </a:lnSpc>
            </a:pPr>
            <a:r>
              <a:rPr lang="en-US" sz="2187">
                <a:solidFill>
                  <a:srgbClr val="FAFAFF"/>
                </a:solidFill>
                <a:latin typeface="Inter Light"/>
                <a:ea typeface="Inter Light"/>
                <a:cs typeface="Inter Light"/>
                <a:sym typeface="Inter Light"/>
              </a:rPr>
              <a:t>STENO will expand to support video file formats. This enables concealing sensitive information within video files.</a:t>
            </a:r>
          </a:p>
        </p:txBody>
      </p:sp>
      <p:grpSp>
        <p:nvGrpSpPr>
          <p:cNvPr name="Group 12" id="12"/>
          <p:cNvGrpSpPr/>
          <p:nvPr/>
        </p:nvGrpSpPr>
        <p:grpSpPr>
          <a:xfrm rot="0">
            <a:off x="9281071" y="3163491"/>
            <a:ext cx="8019604" cy="2569517"/>
            <a:chOff x="0" y="0"/>
            <a:chExt cx="10692805" cy="3426023"/>
          </a:xfrm>
        </p:grpSpPr>
        <p:sp>
          <p:nvSpPr>
            <p:cNvPr name="Freeform 13" id="13"/>
            <p:cNvSpPr/>
            <p:nvPr/>
          </p:nvSpPr>
          <p:spPr>
            <a:xfrm flipH="false" flipV="false" rot="0">
              <a:off x="6350" y="6350"/>
              <a:ext cx="10680065" cy="3413252"/>
            </a:xfrm>
            <a:custGeom>
              <a:avLst/>
              <a:gdLst/>
              <a:ahLst/>
              <a:cxnLst/>
              <a:rect r="r" b="b" t="t" l="l"/>
              <a:pathLst>
                <a:path h="3413252" w="10680065">
                  <a:moveTo>
                    <a:pt x="0" y="158750"/>
                  </a:moveTo>
                  <a:cubicBezTo>
                    <a:pt x="0" y="71120"/>
                    <a:pt x="71247" y="0"/>
                    <a:pt x="159131" y="0"/>
                  </a:cubicBezTo>
                  <a:lnTo>
                    <a:pt x="10520934" y="0"/>
                  </a:lnTo>
                  <a:cubicBezTo>
                    <a:pt x="10608818" y="0"/>
                    <a:pt x="10680065" y="71120"/>
                    <a:pt x="10680065" y="158750"/>
                  </a:cubicBezTo>
                  <a:lnTo>
                    <a:pt x="10680065" y="3254502"/>
                  </a:lnTo>
                  <a:cubicBezTo>
                    <a:pt x="10680065" y="3342259"/>
                    <a:pt x="10608818" y="3413252"/>
                    <a:pt x="10520934" y="3413252"/>
                  </a:cubicBezTo>
                  <a:lnTo>
                    <a:pt x="159131" y="3413252"/>
                  </a:lnTo>
                  <a:cubicBezTo>
                    <a:pt x="71247" y="3413252"/>
                    <a:pt x="0" y="3342132"/>
                    <a:pt x="0" y="3254502"/>
                  </a:cubicBezTo>
                  <a:close/>
                </a:path>
              </a:pathLst>
            </a:custGeom>
            <a:solidFill>
              <a:srgbClr val="2F3B69"/>
            </a:solidFill>
          </p:spPr>
        </p:sp>
        <p:sp>
          <p:nvSpPr>
            <p:cNvPr name="Freeform 14" id="14"/>
            <p:cNvSpPr/>
            <p:nvPr/>
          </p:nvSpPr>
          <p:spPr>
            <a:xfrm flipH="false" flipV="false" rot="0">
              <a:off x="0" y="0"/>
              <a:ext cx="10692765" cy="3425952"/>
            </a:xfrm>
            <a:custGeom>
              <a:avLst/>
              <a:gdLst/>
              <a:ahLst/>
              <a:cxnLst/>
              <a:rect r="r" b="b" t="t" l="l"/>
              <a:pathLst>
                <a:path h="3425952" w="10692765">
                  <a:moveTo>
                    <a:pt x="0" y="165100"/>
                  </a:moveTo>
                  <a:cubicBezTo>
                    <a:pt x="0" y="73914"/>
                    <a:pt x="74168" y="0"/>
                    <a:pt x="165481" y="0"/>
                  </a:cubicBezTo>
                  <a:lnTo>
                    <a:pt x="10527284" y="0"/>
                  </a:lnTo>
                  <a:lnTo>
                    <a:pt x="10527284" y="6350"/>
                  </a:lnTo>
                  <a:lnTo>
                    <a:pt x="10527284" y="0"/>
                  </a:lnTo>
                  <a:cubicBezTo>
                    <a:pt x="10618724" y="0"/>
                    <a:pt x="10692765" y="73914"/>
                    <a:pt x="10692765" y="165100"/>
                  </a:cubicBezTo>
                  <a:lnTo>
                    <a:pt x="10686415" y="165100"/>
                  </a:lnTo>
                  <a:lnTo>
                    <a:pt x="10692765" y="165100"/>
                  </a:lnTo>
                  <a:lnTo>
                    <a:pt x="10692765" y="3260852"/>
                  </a:lnTo>
                  <a:lnTo>
                    <a:pt x="10686415" y="3260852"/>
                  </a:lnTo>
                  <a:lnTo>
                    <a:pt x="10692765" y="3260852"/>
                  </a:lnTo>
                  <a:cubicBezTo>
                    <a:pt x="10692765" y="3352038"/>
                    <a:pt x="10618597" y="3425952"/>
                    <a:pt x="10527284" y="3425952"/>
                  </a:cubicBezTo>
                  <a:lnTo>
                    <a:pt x="10527284" y="3419602"/>
                  </a:lnTo>
                  <a:lnTo>
                    <a:pt x="10527284" y="3425952"/>
                  </a:lnTo>
                  <a:lnTo>
                    <a:pt x="165481" y="3425952"/>
                  </a:lnTo>
                  <a:lnTo>
                    <a:pt x="165481" y="3419602"/>
                  </a:lnTo>
                  <a:lnTo>
                    <a:pt x="165481" y="3425952"/>
                  </a:lnTo>
                  <a:cubicBezTo>
                    <a:pt x="74041" y="3425952"/>
                    <a:pt x="0" y="3352038"/>
                    <a:pt x="0" y="3260852"/>
                  </a:cubicBezTo>
                  <a:lnTo>
                    <a:pt x="0" y="165100"/>
                  </a:lnTo>
                  <a:lnTo>
                    <a:pt x="6350" y="165100"/>
                  </a:lnTo>
                  <a:lnTo>
                    <a:pt x="0" y="165100"/>
                  </a:lnTo>
                  <a:moveTo>
                    <a:pt x="12700" y="165100"/>
                  </a:moveTo>
                  <a:lnTo>
                    <a:pt x="12700" y="3260852"/>
                  </a:lnTo>
                  <a:lnTo>
                    <a:pt x="6350" y="3260852"/>
                  </a:lnTo>
                  <a:lnTo>
                    <a:pt x="12700" y="3260852"/>
                  </a:lnTo>
                  <a:cubicBezTo>
                    <a:pt x="12700" y="3345053"/>
                    <a:pt x="81153" y="3413252"/>
                    <a:pt x="165481" y="3413252"/>
                  </a:cubicBezTo>
                  <a:lnTo>
                    <a:pt x="10527284" y="3413252"/>
                  </a:lnTo>
                  <a:cubicBezTo>
                    <a:pt x="10611739" y="3413252"/>
                    <a:pt x="10680065" y="3344926"/>
                    <a:pt x="10680065" y="3260852"/>
                  </a:cubicBezTo>
                  <a:lnTo>
                    <a:pt x="10680065" y="165100"/>
                  </a:lnTo>
                  <a:cubicBezTo>
                    <a:pt x="10680065" y="80899"/>
                    <a:pt x="10611612" y="12700"/>
                    <a:pt x="10527284" y="12700"/>
                  </a:cubicBezTo>
                  <a:lnTo>
                    <a:pt x="165481" y="12700"/>
                  </a:lnTo>
                  <a:lnTo>
                    <a:pt x="165481" y="6350"/>
                  </a:lnTo>
                  <a:lnTo>
                    <a:pt x="165481" y="12700"/>
                  </a:lnTo>
                  <a:cubicBezTo>
                    <a:pt x="81153" y="12700"/>
                    <a:pt x="12700" y="81026"/>
                    <a:pt x="12700" y="165100"/>
                  </a:cubicBezTo>
                  <a:close/>
                </a:path>
              </a:pathLst>
            </a:custGeom>
            <a:solidFill>
              <a:srgbClr val="3E829A"/>
            </a:solidFill>
          </p:spPr>
        </p:sp>
      </p:grpSp>
      <p:sp>
        <p:nvSpPr>
          <p:cNvPr name="TextBox 15" id="15"/>
          <p:cNvSpPr txBox="true"/>
          <p:nvPr/>
        </p:nvSpPr>
        <p:spPr>
          <a:xfrm rot="0">
            <a:off x="9578876" y="3442246"/>
            <a:ext cx="5717381" cy="430212"/>
          </a:xfrm>
          <a:prstGeom prst="rect">
            <a:avLst/>
          </a:prstGeom>
        </p:spPr>
        <p:txBody>
          <a:bodyPr anchor="t" rtlCol="false" tIns="0" lIns="0" bIns="0" rIns="0">
            <a:spAutoFit/>
          </a:bodyPr>
          <a:lstStyle/>
          <a:p>
            <a:pPr algn="l">
              <a:lnSpc>
                <a:spcPts val="3437"/>
              </a:lnSpc>
            </a:pPr>
            <a:r>
              <a:rPr lang="en-US" sz="2750" b="true">
                <a:solidFill>
                  <a:srgbClr val="FAFAFF"/>
                </a:solidFill>
                <a:latin typeface="Inter Bold"/>
                <a:ea typeface="Inter Bold"/>
                <a:cs typeface="Inter Bold"/>
                <a:sym typeface="Inter Bold"/>
              </a:rPr>
              <a:t>Machine Learning Integration</a:t>
            </a:r>
          </a:p>
        </p:txBody>
      </p:sp>
      <p:sp>
        <p:nvSpPr>
          <p:cNvPr name="TextBox 16" id="16"/>
          <p:cNvSpPr txBox="true"/>
          <p:nvPr/>
        </p:nvSpPr>
        <p:spPr>
          <a:xfrm rot="0">
            <a:off x="9578876" y="3988594"/>
            <a:ext cx="7423994" cy="1328737"/>
          </a:xfrm>
          <a:prstGeom prst="rect">
            <a:avLst/>
          </a:prstGeom>
        </p:spPr>
        <p:txBody>
          <a:bodyPr anchor="t" rtlCol="false" tIns="0" lIns="0" bIns="0" rIns="0">
            <a:spAutoFit/>
          </a:bodyPr>
          <a:lstStyle/>
          <a:p>
            <a:pPr algn="l">
              <a:lnSpc>
                <a:spcPts val="3562"/>
              </a:lnSpc>
            </a:pPr>
            <a:r>
              <a:rPr lang="en-US" sz="2187">
                <a:solidFill>
                  <a:srgbClr val="FAFAFF"/>
                </a:solidFill>
                <a:latin typeface="Inter Light"/>
                <a:ea typeface="Inter Light"/>
                <a:cs typeface="Inter Light"/>
                <a:sym typeface="Inter Light"/>
              </a:rPr>
              <a:t>STENO can leverage machine learning for automatic steganography, identifying the best embedding methods for different file types.</a:t>
            </a:r>
          </a:p>
        </p:txBody>
      </p:sp>
      <p:grpSp>
        <p:nvGrpSpPr>
          <p:cNvPr name="Group 17" id="17"/>
          <p:cNvGrpSpPr/>
          <p:nvPr/>
        </p:nvGrpSpPr>
        <p:grpSpPr>
          <a:xfrm rot="0">
            <a:off x="987475" y="6007001"/>
            <a:ext cx="8019604" cy="2569517"/>
            <a:chOff x="0" y="0"/>
            <a:chExt cx="10692805" cy="3426023"/>
          </a:xfrm>
        </p:grpSpPr>
        <p:sp>
          <p:nvSpPr>
            <p:cNvPr name="Freeform 18" id="18"/>
            <p:cNvSpPr/>
            <p:nvPr/>
          </p:nvSpPr>
          <p:spPr>
            <a:xfrm flipH="false" flipV="false" rot="0">
              <a:off x="6350" y="6350"/>
              <a:ext cx="10680065" cy="3413252"/>
            </a:xfrm>
            <a:custGeom>
              <a:avLst/>
              <a:gdLst/>
              <a:ahLst/>
              <a:cxnLst/>
              <a:rect r="r" b="b" t="t" l="l"/>
              <a:pathLst>
                <a:path h="3413252" w="10680065">
                  <a:moveTo>
                    <a:pt x="0" y="158750"/>
                  </a:moveTo>
                  <a:cubicBezTo>
                    <a:pt x="0" y="71120"/>
                    <a:pt x="71247" y="0"/>
                    <a:pt x="159131" y="0"/>
                  </a:cubicBezTo>
                  <a:lnTo>
                    <a:pt x="10520934" y="0"/>
                  </a:lnTo>
                  <a:cubicBezTo>
                    <a:pt x="10608818" y="0"/>
                    <a:pt x="10680065" y="71120"/>
                    <a:pt x="10680065" y="158750"/>
                  </a:cubicBezTo>
                  <a:lnTo>
                    <a:pt x="10680065" y="3254502"/>
                  </a:lnTo>
                  <a:cubicBezTo>
                    <a:pt x="10680065" y="3342259"/>
                    <a:pt x="10608818" y="3413252"/>
                    <a:pt x="10520934" y="3413252"/>
                  </a:cubicBezTo>
                  <a:lnTo>
                    <a:pt x="159131" y="3413252"/>
                  </a:lnTo>
                  <a:cubicBezTo>
                    <a:pt x="71247" y="3413252"/>
                    <a:pt x="0" y="3342132"/>
                    <a:pt x="0" y="3254502"/>
                  </a:cubicBezTo>
                  <a:close/>
                </a:path>
              </a:pathLst>
            </a:custGeom>
            <a:solidFill>
              <a:srgbClr val="2F3B69"/>
            </a:solidFill>
          </p:spPr>
        </p:sp>
        <p:sp>
          <p:nvSpPr>
            <p:cNvPr name="Freeform 19" id="19"/>
            <p:cNvSpPr/>
            <p:nvPr/>
          </p:nvSpPr>
          <p:spPr>
            <a:xfrm flipH="false" flipV="false" rot="0">
              <a:off x="0" y="0"/>
              <a:ext cx="10692765" cy="3425952"/>
            </a:xfrm>
            <a:custGeom>
              <a:avLst/>
              <a:gdLst/>
              <a:ahLst/>
              <a:cxnLst/>
              <a:rect r="r" b="b" t="t" l="l"/>
              <a:pathLst>
                <a:path h="3425952" w="10692765">
                  <a:moveTo>
                    <a:pt x="0" y="165100"/>
                  </a:moveTo>
                  <a:cubicBezTo>
                    <a:pt x="0" y="73914"/>
                    <a:pt x="74168" y="0"/>
                    <a:pt x="165481" y="0"/>
                  </a:cubicBezTo>
                  <a:lnTo>
                    <a:pt x="10527284" y="0"/>
                  </a:lnTo>
                  <a:lnTo>
                    <a:pt x="10527284" y="6350"/>
                  </a:lnTo>
                  <a:lnTo>
                    <a:pt x="10527284" y="0"/>
                  </a:lnTo>
                  <a:cubicBezTo>
                    <a:pt x="10618724" y="0"/>
                    <a:pt x="10692765" y="73914"/>
                    <a:pt x="10692765" y="165100"/>
                  </a:cubicBezTo>
                  <a:lnTo>
                    <a:pt x="10686415" y="165100"/>
                  </a:lnTo>
                  <a:lnTo>
                    <a:pt x="10692765" y="165100"/>
                  </a:lnTo>
                  <a:lnTo>
                    <a:pt x="10692765" y="3260852"/>
                  </a:lnTo>
                  <a:lnTo>
                    <a:pt x="10686415" y="3260852"/>
                  </a:lnTo>
                  <a:lnTo>
                    <a:pt x="10692765" y="3260852"/>
                  </a:lnTo>
                  <a:cubicBezTo>
                    <a:pt x="10692765" y="3352038"/>
                    <a:pt x="10618597" y="3425952"/>
                    <a:pt x="10527284" y="3425952"/>
                  </a:cubicBezTo>
                  <a:lnTo>
                    <a:pt x="10527284" y="3419602"/>
                  </a:lnTo>
                  <a:lnTo>
                    <a:pt x="10527284" y="3425952"/>
                  </a:lnTo>
                  <a:lnTo>
                    <a:pt x="165481" y="3425952"/>
                  </a:lnTo>
                  <a:lnTo>
                    <a:pt x="165481" y="3419602"/>
                  </a:lnTo>
                  <a:lnTo>
                    <a:pt x="165481" y="3425952"/>
                  </a:lnTo>
                  <a:cubicBezTo>
                    <a:pt x="74041" y="3425952"/>
                    <a:pt x="0" y="3352038"/>
                    <a:pt x="0" y="3260852"/>
                  </a:cubicBezTo>
                  <a:lnTo>
                    <a:pt x="0" y="165100"/>
                  </a:lnTo>
                  <a:lnTo>
                    <a:pt x="6350" y="165100"/>
                  </a:lnTo>
                  <a:lnTo>
                    <a:pt x="0" y="165100"/>
                  </a:lnTo>
                  <a:moveTo>
                    <a:pt x="12700" y="165100"/>
                  </a:moveTo>
                  <a:lnTo>
                    <a:pt x="12700" y="3260852"/>
                  </a:lnTo>
                  <a:lnTo>
                    <a:pt x="6350" y="3260852"/>
                  </a:lnTo>
                  <a:lnTo>
                    <a:pt x="12700" y="3260852"/>
                  </a:lnTo>
                  <a:cubicBezTo>
                    <a:pt x="12700" y="3345053"/>
                    <a:pt x="81153" y="3413252"/>
                    <a:pt x="165481" y="3413252"/>
                  </a:cubicBezTo>
                  <a:lnTo>
                    <a:pt x="10527284" y="3413252"/>
                  </a:lnTo>
                  <a:cubicBezTo>
                    <a:pt x="10611739" y="3413252"/>
                    <a:pt x="10680065" y="3344926"/>
                    <a:pt x="10680065" y="3260852"/>
                  </a:cubicBezTo>
                  <a:lnTo>
                    <a:pt x="10680065" y="165100"/>
                  </a:lnTo>
                  <a:cubicBezTo>
                    <a:pt x="10680065" y="80899"/>
                    <a:pt x="10611612" y="12700"/>
                    <a:pt x="10527284" y="12700"/>
                  </a:cubicBezTo>
                  <a:lnTo>
                    <a:pt x="165481" y="12700"/>
                  </a:lnTo>
                  <a:lnTo>
                    <a:pt x="165481" y="6350"/>
                  </a:lnTo>
                  <a:lnTo>
                    <a:pt x="165481" y="12700"/>
                  </a:lnTo>
                  <a:cubicBezTo>
                    <a:pt x="81153" y="12700"/>
                    <a:pt x="12700" y="81026"/>
                    <a:pt x="12700" y="165100"/>
                  </a:cubicBezTo>
                  <a:close/>
                </a:path>
              </a:pathLst>
            </a:custGeom>
            <a:solidFill>
              <a:srgbClr val="3E829A"/>
            </a:solidFill>
          </p:spPr>
        </p:sp>
      </p:grpSp>
      <p:sp>
        <p:nvSpPr>
          <p:cNvPr name="TextBox 20" id="20"/>
          <p:cNvSpPr txBox="true"/>
          <p:nvPr/>
        </p:nvSpPr>
        <p:spPr>
          <a:xfrm rot="0">
            <a:off x="1285280" y="6285756"/>
            <a:ext cx="4408586" cy="430212"/>
          </a:xfrm>
          <a:prstGeom prst="rect">
            <a:avLst/>
          </a:prstGeom>
        </p:spPr>
        <p:txBody>
          <a:bodyPr anchor="t" rtlCol="false" tIns="0" lIns="0" bIns="0" rIns="0">
            <a:spAutoFit/>
          </a:bodyPr>
          <a:lstStyle/>
          <a:p>
            <a:pPr algn="l">
              <a:lnSpc>
                <a:spcPts val="3437"/>
              </a:lnSpc>
            </a:pPr>
            <a:r>
              <a:rPr lang="en-US" sz="2750" b="true">
                <a:solidFill>
                  <a:srgbClr val="FAFAFF"/>
                </a:solidFill>
                <a:latin typeface="Inter Bold"/>
                <a:ea typeface="Inter Bold"/>
                <a:cs typeface="Inter Bold"/>
                <a:sym typeface="Inter Bold"/>
              </a:rPr>
              <a:t>Cloud Storage Support</a:t>
            </a:r>
          </a:p>
        </p:txBody>
      </p:sp>
      <p:sp>
        <p:nvSpPr>
          <p:cNvPr name="TextBox 21" id="21"/>
          <p:cNvSpPr txBox="true"/>
          <p:nvPr/>
        </p:nvSpPr>
        <p:spPr>
          <a:xfrm rot="0">
            <a:off x="1285280" y="6832104"/>
            <a:ext cx="7423994" cy="1328737"/>
          </a:xfrm>
          <a:prstGeom prst="rect">
            <a:avLst/>
          </a:prstGeom>
        </p:spPr>
        <p:txBody>
          <a:bodyPr anchor="t" rtlCol="false" tIns="0" lIns="0" bIns="0" rIns="0">
            <a:spAutoFit/>
          </a:bodyPr>
          <a:lstStyle/>
          <a:p>
            <a:pPr algn="l">
              <a:lnSpc>
                <a:spcPts val="3562"/>
              </a:lnSpc>
            </a:pPr>
            <a:r>
              <a:rPr lang="en-US" sz="2187">
                <a:solidFill>
                  <a:srgbClr val="FAFAFF"/>
                </a:solidFill>
                <a:latin typeface="Inter Light"/>
                <a:ea typeface="Inter Light"/>
                <a:cs typeface="Inter Light"/>
                <a:sym typeface="Inter Light"/>
              </a:rPr>
              <a:t>STENO will integrate with cloud storage platforms, providing secure and convenient file storage and sharing options.</a:t>
            </a:r>
          </a:p>
        </p:txBody>
      </p:sp>
      <p:grpSp>
        <p:nvGrpSpPr>
          <p:cNvPr name="Group 22" id="22"/>
          <p:cNvGrpSpPr/>
          <p:nvPr/>
        </p:nvGrpSpPr>
        <p:grpSpPr>
          <a:xfrm rot="0">
            <a:off x="9281071" y="6007001"/>
            <a:ext cx="8019604" cy="2569517"/>
            <a:chOff x="0" y="0"/>
            <a:chExt cx="10692805" cy="3426023"/>
          </a:xfrm>
        </p:grpSpPr>
        <p:sp>
          <p:nvSpPr>
            <p:cNvPr name="Freeform 23" id="23"/>
            <p:cNvSpPr/>
            <p:nvPr/>
          </p:nvSpPr>
          <p:spPr>
            <a:xfrm flipH="false" flipV="false" rot="0">
              <a:off x="6350" y="6350"/>
              <a:ext cx="10680065" cy="3413252"/>
            </a:xfrm>
            <a:custGeom>
              <a:avLst/>
              <a:gdLst/>
              <a:ahLst/>
              <a:cxnLst/>
              <a:rect r="r" b="b" t="t" l="l"/>
              <a:pathLst>
                <a:path h="3413252" w="10680065">
                  <a:moveTo>
                    <a:pt x="0" y="158750"/>
                  </a:moveTo>
                  <a:cubicBezTo>
                    <a:pt x="0" y="71120"/>
                    <a:pt x="71247" y="0"/>
                    <a:pt x="159131" y="0"/>
                  </a:cubicBezTo>
                  <a:lnTo>
                    <a:pt x="10520934" y="0"/>
                  </a:lnTo>
                  <a:cubicBezTo>
                    <a:pt x="10608818" y="0"/>
                    <a:pt x="10680065" y="71120"/>
                    <a:pt x="10680065" y="158750"/>
                  </a:cubicBezTo>
                  <a:lnTo>
                    <a:pt x="10680065" y="3254502"/>
                  </a:lnTo>
                  <a:cubicBezTo>
                    <a:pt x="10680065" y="3342259"/>
                    <a:pt x="10608818" y="3413252"/>
                    <a:pt x="10520934" y="3413252"/>
                  </a:cubicBezTo>
                  <a:lnTo>
                    <a:pt x="159131" y="3413252"/>
                  </a:lnTo>
                  <a:cubicBezTo>
                    <a:pt x="71247" y="3413252"/>
                    <a:pt x="0" y="3342132"/>
                    <a:pt x="0" y="3254502"/>
                  </a:cubicBezTo>
                  <a:close/>
                </a:path>
              </a:pathLst>
            </a:custGeom>
            <a:solidFill>
              <a:srgbClr val="2F3B69"/>
            </a:solidFill>
          </p:spPr>
        </p:sp>
        <p:sp>
          <p:nvSpPr>
            <p:cNvPr name="Freeform 24" id="24"/>
            <p:cNvSpPr/>
            <p:nvPr/>
          </p:nvSpPr>
          <p:spPr>
            <a:xfrm flipH="false" flipV="false" rot="0">
              <a:off x="0" y="0"/>
              <a:ext cx="10692765" cy="3425952"/>
            </a:xfrm>
            <a:custGeom>
              <a:avLst/>
              <a:gdLst/>
              <a:ahLst/>
              <a:cxnLst/>
              <a:rect r="r" b="b" t="t" l="l"/>
              <a:pathLst>
                <a:path h="3425952" w="10692765">
                  <a:moveTo>
                    <a:pt x="0" y="165100"/>
                  </a:moveTo>
                  <a:cubicBezTo>
                    <a:pt x="0" y="73914"/>
                    <a:pt x="74168" y="0"/>
                    <a:pt x="165481" y="0"/>
                  </a:cubicBezTo>
                  <a:lnTo>
                    <a:pt x="10527284" y="0"/>
                  </a:lnTo>
                  <a:lnTo>
                    <a:pt x="10527284" y="6350"/>
                  </a:lnTo>
                  <a:lnTo>
                    <a:pt x="10527284" y="0"/>
                  </a:lnTo>
                  <a:cubicBezTo>
                    <a:pt x="10618724" y="0"/>
                    <a:pt x="10692765" y="73914"/>
                    <a:pt x="10692765" y="165100"/>
                  </a:cubicBezTo>
                  <a:lnTo>
                    <a:pt x="10686415" y="165100"/>
                  </a:lnTo>
                  <a:lnTo>
                    <a:pt x="10692765" y="165100"/>
                  </a:lnTo>
                  <a:lnTo>
                    <a:pt x="10692765" y="3260852"/>
                  </a:lnTo>
                  <a:lnTo>
                    <a:pt x="10686415" y="3260852"/>
                  </a:lnTo>
                  <a:lnTo>
                    <a:pt x="10692765" y="3260852"/>
                  </a:lnTo>
                  <a:cubicBezTo>
                    <a:pt x="10692765" y="3352038"/>
                    <a:pt x="10618597" y="3425952"/>
                    <a:pt x="10527284" y="3425952"/>
                  </a:cubicBezTo>
                  <a:lnTo>
                    <a:pt x="10527284" y="3419602"/>
                  </a:lnTo>
                  <a:lnTo>
                    <a:pt x="10527284" y="3425952"/>
                  </a:lnTo>
                  <a:lnTo>
                    <a:pt x="165481" y="3425952"/>
                  </a:lnTo>
                  <a:lnTo>
                    <a:pt x="165481" y="3419602"/>
                  </a:lnTo>
                  <a:lnTo>
                    <a:pt x="165481" y="3425952"/>
                  </a:lnTo>
                  <a:cubicBezTo>
                    <a:pt x="74041" y="3425952"/>
                    <a:pt x="0" y="3352038"/>
                    <a:pt x="0" y="3260852"/>
                  </a:cubicBezTo>
                  <a:lnTo>
                    <a:pt x="0" y="165100"/>
                  </a:lnTo>
                  <a:lnTo>
                    <a:pt x="6350" y="165100"/>
                  </a:lnTo>
                  <a:lnTo>
                    <a:pt x="0" y="165100"/>
                  </a:lnTo>
                  <a:moveTo>
                    <a:pt x="12700" y="165100"/>
                  </a:moveTo>
                  <a:lnTo>
                    <a:pt x="12700" y="3260852"/>
                  </a:lnTo>
                  <a:lnTo>
                    <a:pt x="6350" y="3260852"/>
                  </a:lnTo>
                  <a:lnTo>
                    <a:pt x="12700" y="3260852"/>
                  </a:lnTo>
                  <a:cubicBezTo>
                    <a:pt x="12700" y="3345053"/>
                    <a:pt x="81153" y="3413252"/>
                    <a:pt x="165481" y="3413252"/>
                  </a:cubicBezTo>
                  <a:lnTo>
                    <a:pt x="10527284" y="3413252"/>
                  </a:lnTo>
                  <a:cubicBezTo>
                    <a:pt x="10611739" y="3413252"/>
                    <a:pt x="10680065" y="3344926"/>
                    <a:pt x="10680065" y="3260852"/>
                  </a:cubicBezTo>
                  <a:lnTo>
                    <a:pt x="10680065" y="165100"/>
                  </a:lnTo>
                  <a:cubicBezTo>
                    <a:pt x="10680065" y="80899"/>
                    <a:pt x="10611612" y="12700"/>
                    <a:pt x="10527284" y="12700"/>
                  </a:cubicBezTo>
                  <a:lnTo>
                    <a:pt x="165481" y="12700"/>
                  </a:lnTo>
                  <a:lnTo>
                    <a:pt x="165481" y="6350"/>
                  </a:lnTo>
                  <a:lnTo>
                    <a:pt x="165481" y="12700"/>
                  </a:lnTo>
                  <a:cubicBezTo>
                    <a:pt x="81153" y="12700"/>
                    <a:pt x="12700" y="81026"/>
                    <a:pt x="12700" y="165100"/>
                  </a:cubicBezTo>
                  <a:close/>
                </a:path>
              </a:pathLst>
            </a:custGeom>
            <a:solidFill>
              <a:srgbClr val="3E829A"/>
            </a:solidFill>
          </p:spPr>
        </p:sp>
      </p:grpSp>
      <p:sp>
        <p:nvSpPr>
          <p:cNvPr name="TextBox 25" id="25"/>
          <p:cNvSpPr txBox="true"/>
          <p:nvPr/>
        </p:nvSpPr>
        <p:spPr>
          <a:xfrm rot="0">
            <a:off x="9578876" y="6285756"/>
            <a:ext cx="3844379" cy="430212"/>
          </a:xfrm>
          <a:prstGeom prst="rect">
            <a:avLst/>
          </a:prstGeom>
        </p:spPr>
        <p:txBody>
          <a:bodyPr anchor="t" rtlCol="false" tIns="0" lIns="0" bIns="0" rIns="0">
            <a:spAutoFit/>
          </a:bodyPr>
          <a:lstStyle/>
          <a:p>
            <a:pPr algn="l">
              <a:lnSpc>
                <a:spcPts val="3437"/>
              </a:lnSpc>
            </a:pPr>
            <a:r>
              <a:rPr lang="en-US" sz="2750" b="true">
                <a:solidFill>
                  <a:srgbClr val="FAFAFF"/>
                </a:solidFill>
                <a:latin typeface="Inter Bold"/>
                <a:ea typeface="Inter Bold"/>
                <a:cs typeface="Inter Bold"/>
                <a:sym typeface="Inter Bold"/>
              </a:rPr>
              <a:t>Mobile Applications</a:t>
            </a:r>
          </a:p>
        </p:txBody>
      </p:sp>
      <p:sp>
        <p:nvSpPr>
          <p:cNvPr name="TextBox 26" id="26"/>
          <p:cNvSpPr txBox="true"/>
          <p:nvPr/>
        </p:nvSpPr>
        <p:spPr>
          <a:xfrm rot="0">
            <a:off x="9578876" y="6832104"/>
            <a:ext cx="7423994" cy="874713"/>
          </a:xfrm>
          <a:prstGeom prst="rect">
            <a:avLst/>
          </a:prstGeom>
        </p:spPr>
        <p:txBody>
          <a:bodyPr anchor="t" rtlCol="false" tIns="0" lIns="0" bIns="0" rIns="0">
            <a:spAutoFit/>
          </a:bodyPr>
          <a:lstStyle/>
          <a:p>
            <a:pPr algn="l">
              <a:lnSpc>
                <a:spcPts val="3562"/>
              </a:lnSpc>
            </a:pPr>
            <a:r>
              <a:rPr lang="en-US" sz="2187">
                <a:solidFill>
                  <a:srgbClr val="FAFAFF"/>
                </a:solidFill>
                <a:latin typeface="Inter Light"/>
                <a:ea typeface="Inter Light"/>
                <a:cs typeface="Inter Light"/>
                <a:sym typeface="Inter Light"/>
              </a:rPr>
              <a:t>STENO will become accessible on mobile devices, making it more portable and convenient for users.</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E3DDDC"/>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F3B69"/>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AFAFF"/>
            </a:solidFill>
          </p:spPr>
        </p:sp>
      </p:grpSp>
      <p:sp>
        <p:nvSpPr>
          <p:cNvPr name="TextBox 6" id="6"/>
          <p:cNvSpPr txBox="true"/>
          <p:nvPr/>
        </p:nvSpPr>
        <p:spPr>
          <a:xfrm rot="0">
            <a:off x="992237" y="1686669"/>
            <a:ext cx="8594675" cy="871537"/>
          </a:xfrm>
          <a:prstGeom prst="rect">
            <a:avLst/>
          </a:prstGeom>
        </p:spPr>
        <p:txBody>
          <a:bodyPr anchor="t" rtlCol="false" tIns="0" lIns="0" bIns="0" rIns="0">
            <a:spAutoFit/>
          </a:bodyPr>
          <a:lstStyle/>
          <a:p>
            <a:pPr algn="l">
              <a:lnSpc>
                <a:spcPts val="6937"/>
              </a:lnSpc>
            </a:pPr>
            <a:r>
              <a:rPr lang="en-US" sz="5562" b="true">
                <a:solidFill>
                  <a:srgbClr val="2F3B69"/>
                </a:solidFill>
                <a:latin typeface="Inter Bold"/>
                <a:ea typeface="Inter Bold"/>
                <a:cs typeface="Inter Bold"/>
                <a:sym typeface="Inter Bold"/>
              </a:rPr>
              <a:t>Impact &amp; Applications</a:t>
            </a:r>
          </a:p>
        </p:txBody>
      </p:sp>
      <p:grpSp>
        <p:nvGrpSpPr>
          <p:cNvPr name="Group 7" id="7"/>
          <p:cNvGrpSpPr/>
          <p:nvPr/>
        </p:nvGrpSpPr>
        <p:grpSpPr>
          <a:xfrm rot="0">
            <a:off x="987475" y="3163491"/>
            <a:ext cx="8019604" cy="2569517"/>
            <a:chOff x="0" y="0"/>
            <a:chExt cx="10692805" cy="3426023"/>
          </a:xfrm>
        </p:grpSpPr>
        <p:sp>
          <p:nvSpPr>
            <p:cNvPr name="Freeform 8" id="8"/>
            <p:cNvSpPr/>
            <p:nvPr/>
          </p:nvSpPr>
          <p:spPr>
            <a:xfrm flipH="false" flipV="false" rot="0">
              <a:off x="6350" y="6350"/>
              <a:ext cx="10680065" cy="3413252"/>
            </a:xfrm>
            <a:custGeom>
              <a:avLst/>
              <a:gdLst/>
              <a:ahLst/>
              <a:cxnLst/>
              <a:rect r="r" b="b" t="t" l="l"/>
              <a:pathLst>
                <a:path h="3413252" w="10680065">
                  <a:moveTo>
                    <a:pt x="0" y="158750"/>
                  </a:moveTo>
                  <a:cubicBezTo>
                    <a:pt x="0" y="71120"/>
                    <a:pt x="71247" y="0"/>
                    <a:pt x="159131" y="0"/>
                  </a:cubicBezTo>
                  <a:lnTo>
                    <a:pt x="10520934" y="0"/>
                  </a:lnTo>
                  <a:cubicBezTo>
                    <a:pt x="10608818" y="0"/>
                    <a:pt x="10680065" y="71120"/>
                    <a:pt x="10680065" y="158750"/>
                  </a:cubicBezTo>
                  <a:lnTo>
                    <a:pt x="10680065" y="3254502"/>
                  </a:lnTo>
                  <a:cubicBezTo>
                    <a:pt x="10680065" y="3342259"/>
                    <a:pt x="10608818" y="3413252"/>
                    <a:pt x="10520934" y="3413252"/>
                  </a:cubicBezTo>
                  <a:lnTo>
                    <a:pt x="159131" y="3413252"/>
                  </a:lnTo>
                  <a:cubicBezTo>
                    <a:pt x="71247" y="3413252"/>
                    <a:pt x="0" y="3342132"/>
                    <a:pt x="0" y="3254502"/>
                  </a:cubicBezTo>
                  <a:close/>
                </a:path>
              </a:pathLst>
            </a:custGeom>
            <a:solidFill>
              <a:srgbClr val="2F3B69"/>
            </a:solidFill>
          </p:spPr>
        </p:sp>
        <p:sp>
          <p:nvSpPr>
            <p:cNvPr name="Freeform 9" id="9"/>
            <p:cNvSpPr/>
            <p:nvPr/>
          </p:nvSpPr>
          <p:spPr>
            <a:xfrm flipH="false" flipV="false" rot="0">
              <a:off x="0" y="0"/>
              <a:ext cx="10692765" cy="3425952"/>
            </a:xfrm>
            <a:custGeom>
              <a:avLst/>
              <a:gdLst/>
              <a:ahLst/>
              <a:cxnLst/>
              <a:rect r="r" b="b" t="t" l="l"/>
              <a:pathLst>
                <a:path h="3425952" w="10692765">
                  <a:moveTo>
                    <a:pt x="0" y="165100"/>
                  </a:moveTo>
                  <a:cubicBezTo>
                    <a:pt x="0" y="73914"/>
                    <a:pt x="74168" y="0"/>
                    <a:pt x="165481" y="0"/>
                  </a:cubicBezTo>
                  <a:lnTo>
                    <a:pt x="10527284" y="0"/>
                  </a:lnTo>
                  <a:lnTo>
                    <a:pt x="10527284" y="6350"/>
                  </a:lnTo>
                  <a:lnTo>
                    <a:pt x="10527284" y="0"/>
                  </a:lnTo>
                  <a:cubicBezTo>
                    <a:pt x="10618724" y="0"/>
                    <a:pt x="10692765" y="73914"/>
                    <a:pt x="10692765" y="165100"/>
                  </a:cubicBezTo>
                  <a:lnTo>
                    <a:pt x="10686415" y="165100"/>
                  </a:lnTo>
                  <a:lnTo>
                    <a:pt x="10692765" y="165100"/>
                  </a:lnTo>
                  <a:lnTo>
                    <a:pt x="10692765" y="3260852"/>
                  </a:lnTo>
                  <a:lnTo>
                    <a:pt x="10686415" y="3260852"/>
                  </a:lnTo>
                  <a:lnTo>
                    <a:pt x="10692765" y="3260852"/>
                  </a:lnTo>
                  <a:cubicBezTo>
                    <a:pt x="10692765" y="3352038"/>
                    <a:pt x="10618597" y="3425952"/>
                    <a:pt x="10527284" y="3425952"/>
                  </a:cubicBezTo>
                  <a:lnTo>
                    <a:pt x="10527284" y="3419602"/>
                  </a:lnTo>
                  <a:lnTo>
                    <a:pt x="10527284" y="3425952"/>
                  </a:lnTo>
                  <a:lnTo>
                    <a:pt x="165481" y="3425952"/>
                  </a:lnTo>
                  <a:lnTo>
                    <a:pt x="165481" y="3419602"/>
                  </a:lnTo>
                  <a:lnTo>
                    <a:pt x="165481" y="3425952"/>
                  </a:lnTo>
                  <a:cubicBezTo>
                    <a:pt x="74041" y="3425952"/>
                    <a:pt x="0" y="3352038"/>
                    <a:pt x="0" y="3260852"/>
                  </a:cubicBezTo>
                  <a:lnTo>
                    <a:pt x="0" y="165100"/>
                  </a:lnTo>
                  <a:lnTo>
                    <a:pt x="6350" y="165100"/>
                  </a:lnTo>
                  <a:lnTo>
                    <a:pt x="0" y="165100"/>
                  </a:lnTo>
                  <a:moveTo>
                    <a:pt x="12700" y="165100"/>
                  </a:moveTo>
                  <a:lnTo>
                    <a:pt x="12700" y="3260852"/>
                  </a:lnTo>
                  <a:lnTo>
                    <a:pt x="6350" y="3260852"/>
                  </a:lnTo>
                  <a:lnTo>
                    <a:pt x="12700" y="3260852"/>
                  </a:lnTo>
                  <a:cubicBezTo>
                    <a:pt x="12700" y="3345053"/>
                    <a:pt x="81153" y="3413252"/>
                    <a:pt x="165481" y="3413252"/>
                  </a:cubicBezTo>
                  <a:lnTo>
                    <a:pt x="10527284" y="3413252"/>
                  </a:lnTo>
                  <a:cubicBezTo>
                    <a:pt x="10611739" y="3413252"/>
                    <a:pt x="10680065" y="3344926"/>
                    <a:pt x="10680065" y="3260852"/>
                  </a:cubicBezTo>
                  <a:lnTo>
                    <a:pt x="10680065" y="165100"/>
                  </a:lnTo>
                  <a:cubicBezTo>
                    <a:pt x="10680065" y="80899"/>
                    <a:pt x="10611612" y="12700"/>
                    <a:pt x="10527284" y="12700"/>
                  </a:cubicBezTo>
                  <a:lnTo>
                    <a:pt x="165481" y="12700"/>
                  </a:lnTo>
                  <a:lnTo>
                    <a:pt x="165481" y="6350"/>
                  </a:lnTo>
                  <a:lnTo>
                    <a:pt x="165481" y="12700"/>
                  </a:lnTo>
                  <a:cubicBezTo>
                    <a:pt x="81153" y="12700"/>
                    <a:pt x="12700" y="81026"/>
                    <a:pt x="12700" y="165100"/>
                  </a:cubicBezTo>
                  <a:close/>
                </a:path>
              </a:pathLst>
            </a:custGeom>
            <a:solidFill>
              <a:srgbClr val="3E829A"/>
            </a:solidFill>
          </p:spPr>
        </p:sp>
      </p:grpSp>
      <p:sp>
        <p:nvSpPr>
          <p:cNvPr name="TextBox 10" id="10"/>
          <p:cNvSpPr txBox="true"/>
          <p:nvPr/>
        </p:nvSpPr>
        <p:spPr>
          <a:xfrm rot="0">
            <a:off x="1285280" y="3442246"/>
            <a:ext cx="4631680" cy="430212"/>
          </a:xfrm>
          <a:prstGeom prst="rect">
            <a:avLst/>
          </a:prstGeom>
        </p:spPr>
        <p:txBody>
          <a:bodyPr anchor="t" rtlCol="false" tIns="0" lIns="0" bIns="0" rIns="0">
            <a:spAutoFit/>
          </a:bodyPr>
          <a:lstStyle/>
          <a:p>
            <a:pPr algn="l">
              <a:lnSpc>
                <a:spcPts val="3437"/>
              </a:lnSpc>
            </a:pPr>
            <a:r>
              <a:rPr lang="en-US" sz="2750" b="true">
                <a:solidFill>
                  <a:srgbClr val="FAFAFF"/>
                </a:solidFill>
                <a:latin typeface="Inter Bold"/>
                <a:ea typeface="Inter Bold"/>
                <a:cs typeface="Inter Bold"/>
                <a:sym typeface="Inter Bold"/>
              </a:rPr>
              <a:t>Secure Communication</a:t>
            </a:r>
          </a:p>
        </p:txBody>
      </p:sp>
      <p:sp>
        <p:nvSpPr>
          <p:cNvPr name="TextBox 11" id="11"/>
          <p:cNvSpPr txBox="true"/>
          <p:nvPr/>
        </p:nvSpPr>
        <p:spPr>
          <a:xfrm rot="0">
            <a:off x="1285280" y="3988594"/>
            <a:ext cx="7423994" cy="1328737"/>
          </a:xfrm>
          <a:prstGeom prst="rect">
            <a:avLst/>
          </a:prstGeom>
        </p:spPr>
        <p:txBody>
          <a:bodyPr anchor="t" rtlCol="false" tIns="0" lIns="0" bIns="0" rIns="0">
            <a:spAutoFit/>
          </a:bodyPr>
          <a:lstStyle/>
          <a:p>
            <a:pPr algn="l">
              <a:lnSpc>
                <a:spcPts val="3562"/>
              </a:lnSpc>
            </a:pPr>
            <a:r>
              <a:rPr lang="en-US" sz="2187">
                <a:solidFill>
                  <a:srgbClr val="FAFAFF"/>
                </a:solidFill>
                <a:latin typeface="Inter Light"/>
                <a:ea typeface="Inter Light"/>
                <a:cs typeface="Inter Light"/>
                <a:sym typeface="Inter Light"/>
              </a:rPr>
              <a:t>STENO enables confidential communication, ensuring the secrecy of sensitive information exchanged between parties.</a:t>
            </a:r>
          </a:p>
        </p:txBody>
      </p:sp>
      <p:grpSp>
        <p:nvGrpSpPr>
          <p:cNvPr name="Group 12" id="12"/>
          <p:cNvGrpSpPr/>
          <p:nvPr/>
        </p:nvGrpSpPr>
        <p:grpSpPr>
          <a:xfrm rot="0">
            <a:off x="9281071" y="3163491"/>
            <a:ext cx="8019604" cy="2569517"/>
            <a:chOff x="0" y="0"/>
            <a:chExt cx="10692805" cy="3426023"/>
          </a:xfrm>
        </p:grpSpPr>
        <p:sp>
          <p:nvSpPr>
            <p:cNvPr name="Freeform 13" id="13"/>
            <p:cNvSpPr/>
            <p:nvPr/>
          </p:nvSpPr>
          <p:spPr>
            <a:xfrm flipH="false" flipV="false" rot="0">
              <a:off x="6350" y="6350"/>
              <a:ext cx="10680065" cy="3413252"/>
            </a:xfrm>
            <a:custGeom>
              <a:avLst/>
              <a:gdLst/>
              <a:ahLst/>
              <a:cxnLst/>
              <a:rect r="r" b="b" t="t" l="l"/>
              <a:pathLst>
                <a:path h="3413252" w="10680065">
                  <a:moveTo>
                    <a:pt x="0" y="158750"/>
                  </a:moveTo>
                  <a:cubicBezTo>
                    <a:pt x="0" y="71120"/>
                    <a:pt x="71247" y="0"/>
                    <a:pt x="159131" y="0"/>
                  </a:cubicBezTo>
                  <a:lnTo>
                    <a:pt x="10520934" y="0"/>
                  </a:lnTo>
                  <a:cubicBezTo>
                    <a:pt x="10608818" y="0"/>
                    <a:pt x="10680065" y="71120"/>
                    <a:pt x="10680065" y="158750"/>
                  </a:cubicBezTo>
                  <a:lnTo>
                    <a:pt x="10680065" y="3254502"/>
                  </a:lnTo>
                  <a:cubicBezTo>
                    <a:pt x="10680065" y="3342259"/>
                    <a:pt x="10608818" y="3413252"/>
                    <a:pt x="10520934" y="3413252"/>
                  </a:cubicBezTo>
                  <a:lnTo>
                    <a:pt x="159131" y="3413252"/>
                  </a:lnTo>
                  <a:cubicBezTo>
                    <a:pt x="71247" y="3413252"/>
                    <a:pt x="0" y="3342132"/>
                    <a:pt x="0" y="3254502"/>
                  </a:cubicBezTo>
                  <a:close/>
                </a:path>
              </a:pathLst>
            </a:custGeom>
            <a:solidFill>
              <a:srgbClr val="2F3B69"/>
            </a:solidFill>
          </p:spPr>
        </p:sp>
        <p:sp>
          <p:nvSpPr>
            <p:cNvPr name="Freeform 14" id="14"/>
            <p:cNvSpPr/>
            <p:nvPr/>
          </p:nvSpPr>
          <p:spPr>
            <a:xfrm flipH="false" flipV="false" rot="0">
              <a:off x="0" y="0"/>
              <a:ext cx="10692765" cy="3425952"/>
            </a:xfrm>
            <a:custGeom>
              <a:avLst/>
              <a:gdLst/>
              <a:ahLst/>
              <a:cxnLst/>
              <a:rect r="r" b="b" t="t" l="l"/>
              <a:pathLst>
                <a:path h="3425952" w="10692765">
                  <a:moveTo>
                    <a:pt x="0" y="165100"/>
                  </a:moveTo>
                  <a:cubicBezTo>
                    <a:pt x="0" y="73914"/>
                    <a:pt x="74168" y="0"/>
                    <a:pt x="165481" y="0"/>
                  </a:cubicBezTo>
                  <a:lnTo>
                    <a:pt x="10527284" y="0"/>
                  </a:lnTo>
                  <a:lnTo>
                    <a:pt x="10527284" y="6350"/>
                  </a:lnTo>
                  <a:lnTo>
                    <a:pt x="10527284" y="0"/>
                  </a:lnTo>
                  <a:cubicBezTo>
                    <a:pt x="10618724" y="0"/>
                    <a:pt x="10692765" y="73914"/>
                    <a:pt x="10692765" y="165100"/>
                  </a:cubicBezTo>
                  <a:lnTo>
                    <a:pt x="10686415" y="165100"/>
                  </a:lnTo>
                  <a:lnTo>
                    <a:pt x="10692765" y="165100"/>
                  </a:lnTo>
                  <a:lnTo>
                    <a:pt x="10692765" y="3260852"/>
                  </a:lnTo>
                  <a:lnTo>
                    <a:pt x="10686415" y="3260852"/>
                  </a:lnTo>
                  <a:lnTo>
                    <a:pt x="10692765" y="3260852"/>
                  </a:lnTo>
                  <a:cubicBezTo>
                    <a:pt x="10692765" y="3352038"/>
                    <a:pt x="10618597" y="3425952"/>
                    <a:pt x="10527284" y="3425952"/>
                  </a:cubicBezTo>
                  <a:lnTo>
                    <a:pt x="10527284" y="3419602"/>
                  </a:lnTo>
                  <a:lnTo>
                    <a:pt x="10527284" y="3425952"/>
                  </a:lnTo>
                  <a:lnTo>
                    <a:pt x="165481" y="3425952"/>
                  </a:lnTo>
                  <a:lnTo>
                    <a:pt x="165481" y="3419602"/>
                  </a:lnTo>
                  <a:lnTo>
                    <a:pt x="165481" y="3425952"/>
                  </a:lnTo>
                  <a:cubicBezTo>
                    <a:pt x="74041" y="3425952"/>
                    <a:pt x="0" y="3352038"/>
                    <a:pt x="0" y="3260852"/>
                  </a:cubicBezTo>
                  <a:lnTo>
                    <a:pt x="0" y="165100"/>
                  </a:lnTo>
                  <a:lnTo>
                    <a:pt x="6350" y="165100"/>
                  </a:lnTo>
                  <a:lnTo>
                    <a:pt x="0" y="165100"/>
                  </a:lnTo>
                  <a:moveTo>
                    <a:pt x="12700" y="165100"/>
                  </a:moveTo>
                  <a:lnTo>
                    <a:pt x="12700" y="3260852"/>
                  </a:lnTo>
                  <a:lnTo>
                    <a:pt x="6350" y="3260852"/>
                  </a:lnTo>
                  <a:lnTo>
                    <a:pt x="12700" y="3260852"/>
                  </a:lnTo>
                  <a:cubicBezTo>
                    <a:pt x="12700" y="3345053"/>
                    <a:pt x="81153" y="3413252"/>
                    <a:pt x="165481" y="3413252"/>
                  </a:cubicBezTo>
                  <a:lnTo>
                    <a:pt x="10527284" y="3413252"/>
                  </a:lnTo>
                  <a:cubicBezTo>
                    <a:pt x="10611739" y="3413252"/>
                    <a:pt x="10680065" y="3344926"/>
                    <a:pt x="10680065" y="3260852"/>
                  </a:cubicBezTo>
                  <a:lnTo>
                    <a:pt x="10680065" y="165100"/>
                  </a:lnTo>
                  <a:cubicBezTo>
                    <a:pt x="10680065" y="80899"/>
                    <a:pt x="10611612" y="12700"/>
                    <a:pt x="10527284" y="12700"/>
                  </a:cubicBezTo>
                  <a:lnTo>
                    <a:pt x="165481" y="12700"/>
                  </a:lnTo>
                  <a:lnTo>
                    <a:pt x="165481" y="6350"/>
                  </a:lnTo>
                  <a:lnTo>
                    <a:pt x="165481" y="12700"/>
                  </a:lnTo>
                  <a:cubicBezTo>
                    <a:pt x="81153" y="12700"/>
                    <a:pt x="12700" y="81026"/>
                    <a:pt x="12700" y="165100"/>
                  </a:cubicBezTo>
                  <a:close/>
                </a:path>
              </a:pathLst>
            </a:custGeom>
            <a:solidFill>
              <a:srgbClr val="3E829A"/>
            </a:solidFill>
          </p:spPr>
        </p:sp>
      </p:grpSp>
      <p:sp>
        <p:nvSpPr>
          <p:cNvPr name="TextBox 15" id="15"/>
          <p:cNvSpPr txBox="true"/>
          <p:nvPr/>
        </p:nvSpPr>
        <p:spPr>
          <a:xfrm rot="0">
            <a:off x="9578876" y="3442246"/>
            <a:ext cx="3544044" cy="430212"/>
          </a:xfrm>
          <a:prstGeom prst="rect">
            <a:avLst/>
          </a:prstGeom>
        </p:spPr>
        <p:txBody>
          <a:bodyPr anchor="t" rtlCol="false" tIns="0" lIns="0" bIns="0" rIns="0">
            <a:spAutoFit/>
          </a:bodyPr>
          <a:lstStyle/>
          <a:p>
            <a:pPr algn="l">
              <a:lnSpc>
                <a:spcPts val="3437"/>
              </a:lnSpc>
            </a:pPr>
            <a:r>
              <a:rPr lang="en-US" sz="2750" b="true">
                <a:solidFill>
                  <a:srgbClr val="FAFAFF"/>
                </a:solidFill>
                <a:latin typeface="Inter Bold"/>
                <a:ea typeface="Inter Bold"/>
                <a:cs typeface="Inter Bold"/>
                <a:sym typeface="Inter Bold"/>
              </a:rPr>
              <a:t>Data Protection</a:t>
            </a:r>
          </a:p>
        </p:txBody>
      </p:sp>
      <p:sp>
        <p:nvSpPr>
          <p:cNvPr name="TextBox 16" id="16"/>
          <p:cNvSpPr txBox="true"/>
          <p:nvPr/>
        </p:nvSpPr>
        <p:spPr>
          <a:xfrm rot="0">
            <a:off x="9578876" y="3988594"/>
            <a:ext cx="7423994" cy="1328737"/>
          </a:xfrm>
          <a:prstGeom prst="rect">
            <a:avLst/>
          </a:prstGeom>
        </p:spPr>
        <p:txBody>
          <a:bodyPr anchor="t" rtlCol="false" tIns="0" lIns="0" bIns="0" rIns="0">
            <a:spAutoFit/>
          </a:bodyPr>
          <a:lstStyle/>
          <a:p>
            <a:pPr algn="l">
              <a:lnSpc>
                <a:spcPts val="3562"/>
              </a:lnSpc>
            </a:pPr>
            <a:r>
              <a:rPr lang="en-US" sz="2187">
                <a:solidFill>
                  <a:srgbClr val="FAFAFF"/>
                </a:solidFill>
                <a:latin typeface="Inter Light"/>
                <a:ea typeface="Inter Light"/>
                <a:cs typeface="Inter Light"/>
                <a:sym typeface="Inter Light"/>
              </a:rPr>
              <a:t>Protecting sensitive data from unauthorized access and modification is crucial, STENO provides a robust steganographic solution.</a:t>
            </a:r>
          </a:p>
        </p:txBody>
      </p:sp>
      <p:grpSp>
        <p:nvGrpSpPr>
          <p:cNvPr name="Group 17" id="17"/>
          <p:cNvGrpSpPr/>
          <p:nvPr/>
        </p:nvGrpSpPr>
        <p:grpSpPr>
          <a:xfrm rot="0">
            <a:off x="987475" y="6007001"/>
            <a:ext cx="8019604" cy="2569517"/>
            <a:chOff x="0" y="0"/>
            <a:chExt cx="10692805" cy="3426023"/>
          </a:xfrm>
        </p:grpSpPr>
        <p:sp>
          <p:nvSpPr>
            <p:cNvPr name="Freeform 18" id="18"/>
            <p:cNvSpPr/>
            <p:nvPr/>
          </p:nvSpPr>
          <p:spPr>
            <a:xfrm flipH="false" flipV="false" rot="0">
              <a:off x="6350" y="6350"/>
              <a:ext cx="10680065" cy="3413252"/>
            </a:xfrm>
            <a:custGeom>
              <a:avLst/>
              <a:gdLst/>
              <a:ahLst/>
              <a:cxnLst/>
              <a:rect r="r" b="b" t="t" l="l"/>
              <a:pathLst>
                <a:path h="3413252" w="10680065">
                  <a:moveTo>
                    <a:pt x="0" y="158750"/>
                  </a:moveTo>
                  <a:cubicBezTo>
                    <a:pt x="0" y="71120"/>
                    <a:pt x="71247" y="0"/>
                    <a:pt x="159131" y="0"/>
                  </a:cubicBezTo>
                  <a:lnTo>
                    <a:pt x="10520934" y="0"/>
                  </a:lnTo>
                  <a:cubicBezTo>
                    <a:pt x="10608818" y="0"/>
                    <a:pt x="10680065" y="71120"/>
                    <a:pt x="10680065" y="158750"/>
                  </a:cubicBezTo>
                  <a:lnTo>
                    <a:pt x="10680065" y="3254502"/>
                  </a:lnTo>
                  <a:cubicBezTo>
                    <a:pt x="10680065" y="3342259"/>
                    <a:pt x="10608818" y="3413252"/>
                    <a:pt x="10520934" y="3413252"/>
                  </a:cubicBezTo>
                  <a:lnTo>
                    <a:pt x="159131" y="3413252"/>
                  </a:lnTo>
                  <a:cubicBezTo>
                    <a:pt x="71247" y="3413252"/>
                    <a:pt x="0" y="3342132"/>
                    <a:pt x="0" y="3254502"/>
                  </a:cubicBezTo>
                  <a:close/>
                </a:path>
              </a:pathLst>
            </a:custGeom>
            <a:solidFill>
              <a:srgbClr val="2F3B69"/>
            </a:solidFill>
          </p:spPr>
        </p:sp>
        <p:sp>
          <p:nvSpPr>
            <p:cNvPr name="Freeform 19" id="19"/>
            <p:cNvSpPr/>
            <p:nvPr/>
          </p:nvSpPr>
          <p:spPr>
            <a:xfrm flipH="false" flipV="false" rot="0">
              <a:off x="0" y="0"/>
              <a:ext cx="10692765" cy="3425952"/>
            </a:xfrm>
            <a:custGeom>
              <a:avLst/>
              <a:gdLst/>
              <a:ahLst/>
              <a:cxnLst/>
              <a:rect r="r" b="b" t="t" l="l"/>
              <a:pathLst>
                <a:path h="3425952" w="10692765">
                  <a:moveTo>
                    <a:pt x="0" y="165100"/>
                  </a:moveTo>
                  <a:cubicBezTo>
                    <a:pt x="0" y="73914"/>
                    <a:pt x="74168" y="0"/>
                    <a:pt x="165481" y="0"/>
                  </a:cubicBezTo>
                  <a:lnTo>
                    <a:pt x="10527284" y="0"/>
                  </a:lnTo>
                  <a:lnTo>
                    <a:pt x="10527284" y="6350"/>
                  </a:lnTo>
                  <a:lnTo>
                    <a:pt x="10527284" y="0"/>
                  </a:lnTo>
                  <a:cubicBezTo>
                    <a:pt x="10618724" y="0"/>
                    <a:pt x="10692765" y="73914"/>
                    <a:pt x="10692765" y="165100"/>
                  </a:cubicBezTo>
                  <a:lnTo>
                    <a:pt x="10686415" y="165100"/>
                  </a:lnTo>
                  <a:lnTo>
                    <a:pt x="10692765" y="165100"/>
                  </a:lnTo>
                  <a:lnTo>
                    <a:pt x="10692765" y="3260852"/>
                  </a:lnTo>
                  <a:lnTo>
                    <a:pt x="10686415" y="3260852"/>
                  </a:lnTo>
                  <a:lnTo>
                    <a:pt x="10692765" y="3260852"/>
                  </a:lnTo>
                  <a:cubicBezTo>
                    <a:pt x="10692765" y="3352038"/>
                    <a:pt x="10618597" y="3425952"/>
                    <a:pt x="10527284" y="3425952"/>
                  </a:cubicBezTo>
                  <a:lnTo>
                    <a:pt x="10527284" y="3419602"/>
                  </a:lnTo>
                  <a:lnTo>
                    <a:pt x="10527284" y="3425952"/>
                  </a:lnTo>
                  <a:lnTo>
                    <a:pt x="165481" y="3425952"/>
                  </a:lnTo>
                  <a:lnTo>
                    <a:pt x="165481" y="3419602"/>
                  </a:lnTo>
                  <a:lnTo>
                    <a:pt x="165481" y="3425952"/>
                  </a:lnTo>
                  <a:cubicBezTo>
                    <a:pt x="74041" y="3425952"/>
                    <a:pt x="0" y="3352038"/>
                    <a:pt x="0" y="3260852"/>
                  </a:cubicBezTo>
                  <a:lnTo>
                    <a:pt x="0" y="165100"/>
                  </a:lnTo>
                  <a:lnTo>
                    <a:pt x="6350" y="165100"/>
                  </a:lnTo>
                  <a:lnTo>
                    <a:pt x="0" y="165100"/>
                  </a:lnTo>
                  <a:moveTo>
                    <a:pt x="12700" y="165100"/>
                  </a:moveTo>
                  <a:lnTo>
                    <a:pt x="12700" y="3260852"/>
                  </a:lnTo>
                  <a:lnTo>
                    <a:pt x="6350" y="3260852"/>
                  </a:lnTo>
                  <a:lnTo>
                    <a:pt x="12700" y="3260852"/>
                  </a:lnTo>
                  <a:cubicBezTo>
                    <a:pt x="12700" y="3345053"/>
                    <a:pt x="81153" y="3413252"/>
                    <a:pt x="165481" y="3413252"/>
                  </a:cubicBezTo>
                  <a:lnTo>
                    <a:pt x="10527284" y="3413252"/>
                  </a:lnTo>
                  <a:cubicBezTo>
                    <a:pt x="10611739" y="3413252"/>
                    <a:pt x="10680065" y="3344926"/>
                    <a:pt x="10680065" y="3260852"/>
                  </a:cubicBezTo>
                  <a:lnTo>
                    <a:pt x="10680065" y="165100"/>
                  </a:lnTo>
                  <a:cubicBezTo>
                    <a:pt x="10680065" y="80899"/>
                    <a:pt x="10611612" y="12700"/>
                    <a:pt x="10527284" y="12700"/>
                  </a:cubicBezTo>
                  <a:lnTo>
                    <a:pt x="165481" y="12700"/>
                  </a:lnTo>
                  <a:lnTo>
                    <a:pt x="165481" y="6350"/>
                  </a:lnTo>
                  <a:lnTo>
                    <a:pt x="165481" y="12700"/>
                  </a:lnTo>
                  <a:cubicBezTo>
                    <a:pt x="81153" y="12700"/>
                    <a:pt x="12700" y="81026"/>
                    <a:pt x="12700" y="165100"/>
                  </a:cubicBezTo>
                  <a:close/>
                </a:path>
              </a:pathLst>
            </a:custGeom>
            <a:solidFill>
              <a:srgbClr val="3E829A"/>
            </a:solidFill>
          </p:spPr>
        </p:sp>
      </p:grpSp>
      <p:sp>
        <p:nvSpPr>
          <p:cNvPr name="TextBox 20" id="20"/>
          <p:cNvSpPr txBox="true"/>
          <p:nvPr/>
        </p:nvSpPr>
        <p:spPr>
          <a:xfrm rot="0">
            <a:off x="1285280" y="6285756"/>
            <a:ext cx="4267944" cy="430212"/>
          </a:xfrm>
          <a:prstGeom prst="rect">
            <a:avLst/>
          </a:prstGeom>
        </p:spPr>
        <p:txBody>
          <a:bodyPr anchor="t" rtlCol="false" tIns="0" lIns="0" bIns="0" rIns="0">
            <a:spAutoFit/>
          </a:bodyPr>
          <a:lstStyle/>
          <a:p>
            <a:pPr algn="l">
              <a:lnSpc>
                <a:spcPts val="3437"/>
              </a:lnSpc>
            </a:pPr>
            <a:r>
              <a:rPr lang="en-US" sz="2750" b="true">
                <a:solidFill>
                  <a:srgbClr val="FAFAFF"/>
                </a:solidFill>
                <a:latin typeface="Inter Bold"/>
                <a:ea typeface="Inter Bold"/>
                <a:cs typeface="Inter Bold"/>
                <a:sym typeface="Inter Bold"/>
              </a:rPr>
              <a:t>Educational Purposes</a:t>
            </a:r>
          </a:p>
        </p:txBody>
      </p:sp>
      <p:sp>
        <p:nvSpPr>
          <p:cNvPr name="TextBox 21" id="21"/>
          <p:cNvSpPr txBox="true"/>
          <p:nvPr/>
        </p:nvSpPr>
        <p:spPr>
          <a:xfrm rot="0">
            <a:off x="1285280" y="6832104"/>
            <a:ext cx="7423994" cy="874713"/>
          </a:xfrm>
          <a:prstGeom prst="rect">
            <a:avLst/>
          </a:prstGeom>
        </p:spPr>
        <p:txBody>
          <a:bodyPr anchor="t" rtlCol="false" tIns="0" lIns="0" bIns="0" rIns="0">
            <a:spAutoFit/>
          </a:bodyPr>
          <a:lstStyle/>
          <a:p>
            <a:pPr algn="l">
              <a:lnSpc>
                <a:spcPts val="3562"/>
              </a:lnSpc>
            </a:pPr>
            <a:r>
              <a:rPr lang="en-US" sz="2187">
                <a:solidFill>
                  <a:srgbClr val="FAFAFF"/>
                </a:solidFill>
                <a:latin typeface="Inter Light"/>
                <a:ea typeface="Inter Light"/>
                <a:cs typeface="Inter Light"/>
                <a:sym typeface="Inter Light"/>
              </a:rPr>
              <a:t>STENO can be used in classrooms to demonstrate the principles of cryptography and data security.</a:t>
            </a:r>
          </a:p>
        </p:txBody>
      </p:sp>
      <p:grpSp>
        <p:nvGrpSpPr>
          <p:cNvPr name="Group 22" id="22"/>
          <p:cNvGrpSpPr/>
          <p:nvPr/>
        </p:nvGrpSpPr>
        <p:grpSpPr>
          <a:xfrm rot="0">
            <a:off x="9281071" y="6007001"/>
            <a:ext cx="8019604" cy="2569517"/>
            <a:chOff x="0" y="0"/>
            <a:chExt cx="10692805" cy="3426023"/>
          </a:xfrm>
        </p:grpSpPr>
        <p:sp>
          <p:nvSpPr>
            <p:cNvPr name="Freeform 23" id="23"/>
            <p:cNvSpPr/>
            <p:nvPr/>
          </p:nvSpPr>
          <p:spPr>
            <a:xfrm flipH="false" flipV="false" rot="0">
              <a:off x="6350" y="6350"/>
              <a:ext cx="10680065" cy="3413252"/>
            </a:xfrm>
            <a:custGeom>
              <a:avLst/>
              <a:gdLst/>
              <a:ahLst/>
              <a:cxnLst/>
              <a:rect r="r" b="b" t="t" l="l"/>
              <a:pathLst>
                <a:path h="3413252" w="10680065">
                  <a:moveTo>
                    <a:pt x="0" y="158750"/>
                  </a:moveTo>
                  <a:cubicBezTo>
                    <a:pt x="0" y="71120"/>
                    <a:pt x="71247" y="0"/>
                    <a:pt x="159131" y="0"/>
                  </a:cubicBezTo>
                  <a:lnTo>
                    <a:pt x="10520934" y="0"/>
                  </a:lnTo>
                  <a:cubicBezTo>
                    <a:pt x="10608818" y="0"/>
                    <a:pt x="10680065" y="71120"/>
                    <a:pt x="10680065" y="158750"/>
                  </a:cubicBezTo>
                  <a:lnTo>
                    <a:pt x="10680065" y="3254502"/>
                  </a:lnTo>
                  <a:cubicBezTo>
                    <a:pt x="10680065" y="3342259"/>
                    <a:pt x="10608818" y="3413252"/>
                    <a:pt x="10520934" y="3413252"/>
                  </a:cubicBezTo>
                  <a:lnTo>
                    <a:pt x="159131" y="3413252"/>
                  </a:lnTo>
                  <a:cubicBezTo>
                    <a:pt x="71247" y="3413252"/>
                    <a:pt x="0" y="3342132"/>
                    <a:pt x="0" y="3254502"/>
                  </a:cubicBezTo>
                  <a:close/>
                </a:path>
              </a:pathLst>
            </a:custGeom>
            <a:solidFill>
              <a:srgbClr val="2F3B69"/>
            </a:solidFill>
          </p:spPr>
        </p:sp>
        <p:sp>
          <p:nvSpPr>
            <p:cNvPr name="Freeform 24" id="24"/>
            <p:cNvSpPr/>
            <p:nvPr/>
          </p:nvSpPr>
          <p:spPr>
            <a:xfrm flipH="false" flipV="false" rot="0">
              <a:off x="0" y="0"/>
              <a:ext cx="10692765" cy="3425952"/>
            </a:xfrm>
            <a:custGeom>
              <a:avLst/>
              <a:gdLst/>
              <a:ahLst/>
              <a:cxnLst/>
              <a:rect r="r" b="b" t="t" l="l"/>
              <a:pathLst>
                <a:path h="3425952" w="10692765">
                  <a:moveTo>
                    <a:pt x="0" y="165100"/>
                  </a:moveTo>
                  <a:cubicBezTo>
                    <a:pt x="0" y="73914"/>
                    <a:pt x="74168" y="0"/>
                    <a:pt x="165481" y="0"/>
                  </a:cubicBezTo>
                  <a:lnTo>
                    <a:pt x="10527284" y="0"/>
                  </a:lnTo>
                  <a:lnTo>
                    <a:pt x="10527284" y="6350"/>
                  </a:lnTo>
                  <a:lnTo>
                    <a:pt x="10527284" y="0"/>
                  </a:lnTo>
                  <a:cubicBezTo>
                    <a:pt x="10618724" y="0"/>
                    <a:pt x="10692765" y="73914"/>
                    <a:pt x="10692765" y="165100"/>
                  </a:cubicBezTo>
                  <a:lnTo>
                    <a:pt x="10686415" y="165100"/>
                  </a:lnTo>
                  <a:lnTo>
                    <a:pt x="10692765" y="165100"/>
                  </a:lnTo>
                  <a:lnTo>
                    <a:pt x="10692765" y="3260852"/>
                  </a:lnTo>
                  <a:lnTo>
                    <a:pt x="10686415" y="3260852"/>
                  </a:lnTo>
                  <a:lnTo>
                    <a:pt x="10692765" y="3260852"/>
                  </a:lnTo>
                  <a:cubicBezTo>
                    <a:pt x="10692765" y="3352038"/>
                    <a:pt x="10618597" y="3425952"/>
                    <a:pt x="10527284" y="3425952"/>
                  </a:cubicBezTo>
                  <a:lnTo>
                    <a:pt x="10527284" y="3419602"/>
                  </a:lnTo>
                  <a:lnTo>
                    <a:pt x="10527284" y="3425952"/>
                  </a:lnTo>
                  <a:lnTo>
                    <a:pt x="165481" y="3425952"/>
                  </a:lnTo>
                  <a:lnTo>
                    <a:pt x="165481" y="3419602"/>
                  </a:lnTo>
                  <a:lnTo>
                    <a:pt x="165481" y="3425952"/>
                  </a:lnTo>
                  <a:cubicBezTo>
                    <a:pt x="74041" y="3425952"/>
                    <a:pt x="0" y="3352038"/>
                    <a:pt x="0" y="3260852"/>
                  </a:cubicBezTo>
                  <a:lnTo>
                    <a:pt x="0" y="165100"/>
                  </a:lnTo>
                  <a:lnTo>
                    <a:pt x="6350" y="165100"/>
                  </a:lnTo>
                  <a:lnTo>
                    <a:pt x="0" y="165100"/>
                  </a:lnTo>
                  <a:moveTo>
                    <a:pt x="12700" y="165100"/>
                  </a:moveTo>
                  <a:lnTo>
                    <a:pt x="12700" y="3260852"/>
                  </a:lnTo>
                  <a:lnTo>
                    <a:pt x="6350" y="3260852"/>
                  </a:lnTo>
                  <a:lnTo>
                    <a:pt x="12700" y="3260852"/>
                  </a:lnTo>
                  <a:cubicBezTo>
                    <a:pt x="12700" y="3345053"/>
                    <a:pt x="81153" y="3413252"/>
                    <a:pt x="165481" y="3413252"/>
                  </a:cubicBezTo>
                  <a:lnTo>
                    <a:pt x="10527284" y="3413252"/>
                  </a:lnTo>
                  <a:cubicBezTo>
                    <a:pt x="10611739" y="3413252"/>
                    <a:pt x="10680065" y="3344926"/>
                    <a:pt x="10680065" y="3260852"/>
                  </a:cubicBezTo>
                  <a:lnTo>
                    <a:pt x="10680065" y="165100"/>
                  </a:lnTo>
                  <a:cubicBezTo>
                    <a:pt x="10680065" y="80899"/>
                    <a:pt x="10611612" y="12700"/>
                    <a:pt x="10527284" y="12700"/>
                  </a:cubicBezTo>
                  <a:lnTo>
                    <a:pt x="165481" y="12700"/>
                  </a:lnTo>
                  <a:lnTo>
                    <a:pt x="165481" y="6350"/>
                  </a:lnTo>
                  <a:lnTo>
                    <a:pt x="165481" y="12700"/>
                  </a:lnTo>
                  <a:cubicBezTo>
                    <a:pt x="81153" y="12700"/>
                    <a:pt x="12700" y="81026"/>
                    <a:pt x="12700" y="165100"/>
                  </a:cubicBezTo>
                  <a:close/>
                </a:path>
              </a:pathLst>
            </a:custGeom>
            <a:solidFill>
              <a:srgbClr val="3E829A"/>
            </a:solidFill>
          </p:spPr>
        </p:sp>
      </p:grpSp>
      <p:sp>
        <p:nvSpPr>
          <p:cNvPr name="TextBox 25" id="25"/>
          <p:cNvSpPr txBox="true"/>
          <p:nvPr/>
        </p:nvSpPr>
        <p:spPr>
          <a:xfrm rot="0">
            <a:off x="9578876" y="6285756"/>
            <a:ext cx="3544044" cy="430212"/>
          </a:xfrm>
          <a:prstGeom prst="rect">
            <a:avLst/>
          </a:prstGeom>
        </p:spPr>
        <p:txBody>
          <a:bodyPr anchor="t" rtlCol="false" tIns="0" lIns="0" bIns="0" rIns="0">
            <a:spAutoFit/>
          </a:bodyPr>
          <a:lstStyle/>
          <a:p>
            <a:pPr algn="l">
              <a:lnSpc>
                <a:spcPts val="3437"/>
              </a:lnSpc>
            </a:pPr>
            <a:r>
              <a:rPr lang="en-US" sz="2750" b="true">
                <a:solidFill>
                  <a:srgbClr val="FAFAFF"/>
                </a:solidFill>
                <a:latin typeface="Inter Bold"/>
                <a:ea typeface="Inter Bold"/>
                <a:cs typeface="Inter Bold"/>
                <a:sym typeface="Inter Bold"/>
              </a:rPr>
              <a:t>Industry Benefits</a:t>
            </a:r>
          </a:p>
        </p:txBody>
      </p:sp>
      <p:sp>
        <p:nvSpPr>
          <p:cNvPr name="TextBox 26" id="26"/>
          <p:cNvSpPr txBox="true"/>
          <p:nvPr/>
        </p:nvSpPr>
        <p:spPr>
          <a:xfrm rot="0">
            <a:off x="9578876" y="6832104"/>
            <a:ext cx="7423994" cy="1328737"/>
          </a:xfrm>
          <a:prstGeom prst="rect">
            <a:avLst/>
          </a:prstGeom>
        </p:spPr>
        <p:txBody>
          <a:bodyPr anchor="t" rtlCol="false" tIns="0" lIns="0" bIns="0" rIns="0">
            <a:spAutoFit/>
          </a:bodyPr>
          <a:lstStyle/>
          <a:p>
            <a:pPr algn="l">
              <a:lnSpc>
                <a:spcPts val="3562"/>
              </a:lnSpc>
            </a:pPr>
            <a:r>
              <a:rPr lang="en-US" sz="2187">
                <a:solidFill>
                  <a:srgbClr val="FAFAFF"/>
                </a:solidFill>
                <a:latin typeface="Inter Light"/>
                <a:ea typeface="Inter Light"/>
                <a:cs typeface="Inter Light"/>
                <a:sym typeface="Inter Light"/>
              </a:rPr>
              <a:t>Industries can leverage STENO for corporate security, privacy protection, information security, and research applications.</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E3DDDC"/>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F3B69"/>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AFAFF"/>
            </a:solidFill>
          </p:spPr>
        </p:sp>
      </p:grpSp>
      <p:sp>
        <p:nvSpPr>
          <p:cNvPr name="TextBox 6" id="6"/>
          <p:cNvSpPr txBox="true"/>
          <p:nvPr/>
        </p:nvSpPr>
        <p:spPr>
          <a:xfrm rot="0">
            <a:off x="992237" y="1758106"/>
            <a:ext cx="16303526" cy="1747837"/>
          </a:xfrm>
          <a:prstGeom prst="rect">
            <a:avLst/>
          </a:prstGeom>
        </p:spPr>
        <p:txBody>
          <a:bodyPr anchor="t" rtlCol="false" tIns="0" lIns="0" bIns="0" rIns="0">
            <a:spAutoFit/>
          </a:bodyPr>
          <a:lstStyle/>
          <a:p>
            <a:pPr algn="l">
              <a:lnSpc>
                <a:spcPts val="6937"/>
              </a:lnSpc>
            </a:pPr>
            <a:r>
              <a:rPr lang="en-US" sz="5562" b="true">
                <a:solidFill>
                  <a:srgbClr val="2F3B69"/>
                </a:solidFill>
                <a:latin typeface="Inter Bold"/>
                <a:ea typeface="Inter Bold"/>
                <a:cs typeface="Inter Bold"/>
                <a:sym typeface="Inter Bold"/>
              </a:rPr>
              <a:t>Conclusion: STENO - A Secure Steganography Tool</a:t>
            </a:r>
          </a:p>
        </p:txBody>
      </p:sp>
      <p:grpSp>
        <p:nvGrpSpPr>
          <p:cNvPr name="Group 7" id="7"/>
          <p:cNvGrpSpPr/>
          <p:nvPr/>
        </p:nvGrpSpPr>
        <p:grpSpPr>
          <a:xfrm rot="0">
            <a:off x="987475" y="4120902"/>
            <a:ext cx="5254973" cy="4384030"/>
            <a:chOff x="0" y="0"/>
            <a:chExt cx="7006630" cy="5845373"/>
          </a:xfrm>
        </p:grpSpPr>
        <p:sp>
          <p:nvSpPr>
            <p:cNvPr name="Freeform 8" id="8"/>
            <p:cNvSpPr/>
            <p:nvPr/>
          </p:nvSpPr>
          <p:spPr>
            <a:xfrm flipH="false" flipV="false" rot="0">
              <a:off x="6350" y="6350"/>
              <a:ext cx="6993890" cy="5832729"/>
            </a:xfrm>
            <a:custGeom>
              <a:avLst/>
              <a:gdLst/>
              <a:ahLst/>
              <a:cxnLst/>
              <a:rect r="r" b="b" t="t" l="l"/>
              <a:pathLst>
                <a:path h="5832729" w="6993890">
                  <a:moveTo>
                    <a:pt x="0" y="158750"/>
                  </a:moveTo>
                  <a:cubicBezTo>
                    <a:pt x="0" y="71120"/>
                    <a:pt x="71120" y="0"/>
                    <a:pt x="158877" y="0"/>
                  </a:cubicBezTo>
                  <a:lnTo>
                    <a:pt x="6835140" y="0"/>
                  </a:lnTo>
                  <a:cubicBezTo>
                    <a:pt x="6922770" y="0"/>
                    <a:pt x="6993890" y="71120"/>
                    <a:pt x="6993890" y="158750"/>
                  </a:cubicBezTo>
                  <a:lnTo>
                    <a:pt x="6993890" y="5673852"/>
                  </a:lnTo>
                  <a:cubicBezTo>
                    <a:pt x="6993890" y="5761482"/>
                    <a:pt x="6922770" y="5832602"/>
                    <a:pt x="6835013" y="5832602"/>
                  </a:cubicBezTo>
                  <a:lnTo>
                    <a:pt x="158877" y="5832602"/>
                  </a:lnTo>
                  <a:cubicBezTo>
                    <a:pt x="71120" y="5832729"/>
                    <a:pt x="0" y="5761609"/>
                    <a:pt x="0" y="5673852"/>
                  </a:cubicBezTo>
                  <a:close/>
                </a:path>
              </a:pathLst>
            </a:custGeom>
            <a:solidFill>
              <a:srgbClr val="2F3B69"/>
            </a:solidFill>
          </p:spPr>
        </p:sp>
        <p:sp>
          <p:nvSpPr>
            <p:cNvPr name="Freeform 9" id="9"/>
            <p:cNvSpPr/>
            <p:nvPr/>
          </p:nvSpPr>
          <p:spPr>
            <a:xfrm flipH="false" flipV="false" rot="0">
              <a:off x="0" y="0"/>
              <a:ext cx="7006717" cy="5845302"/>
            </a:xfrm>
            <a:custGeom>
              <a:avLst/>
              <a:gdLst/>
              <a:ahLst/>
              <a:cxnLst/>
              <a:rect r="r" b="b" t="t" l="l"/>
              <a:pathLst>
                <a:path h="5845302" w="7006717">
                  <a:moveTo>
                    <a:pt x="0" y="165100"/>
                  </a:moveTo>
                  <a:cubicBezTo>
                    <a:pt x="0" y="73914"/>
                    <a:pt x="73914" y="0"/>
                    <a:pt x="165227" y="0"/>
                  </a:cubicBezTo>
                  <a:lnTo>
                    <a:pt x="6841490" y="0"/>
                  </a:lnTo>
                  <a:lnTo>
                    <a:pt x="6841490" y="6350"/>
                  </a:lnTo>
                  <a:lnTo>
                    <a:pt x="6841490" y="0"/>
                  </a:lnTo>
                  <a:cubicBezTo>
                    <a:pt x="6932676" y="0"/>
                    <a:pt x="7006717" y="73914"/>
                    <a:pt x="7006717" y="165100"/>
                  </a:cubicBezTo>
                  <a:lnTo>
                    <a:pt x="7000367" y="165100"/>
                  </a:lnTo>
                  <a:lnTo>
                    <a:pt x="7006717" y="165100"/>
                  </a:lnTo>
                  <a:lnTo>
                    <a:pt x="7006717" y="5680202"/>
                  </a:lnTo>
                  <a:lnTo>
                    <a:pt x="7000367" y="5680202"/>
                  </a:lnTo>
                  <a:lnTo>
                    <a:pt x="7006717" y="5680202"/>
                  </a:lnTo>
                  <a:cubicBezTo>
                    <a:pt x="7006717" y="5771388"/>
                    <a:pt x="6932803" y="5845302"/>
                    <a:pt x="6841490" y="5845302"/>
                  </a:cubicBezTo>
                  <a:lnTo>
                    <a:pt x="6841490" y="5838952"/>
                  </a:lnTo>
                  <a:lnTo>
                    <a:pt x="6841490" y="5845302"/>
                  </a:lnTo>
                  <a:lnTo>
                    <a:pt x="165227" y="5845302"/>
                  </a:lnTo>
                  <a:lnTo>
                    <a:pt x="165227" y="5838952"/>
                  </a:lnTo>
                  <a:lnTo>
                    <a:pt x="165227" y="5845302"/>
                  </a:lnTo>
                  <a:cubicBezTo>
                    <a:pt x="74041" y="5845302"/>
                    <a:pt x="0" y="5771388"/>
                    <a:pt x="0" y="5680202"/>
                  </a:cubicBezTo>
                  <a:lnTo>
                    <a:pt x="0" y="165100"/>
                  </a:lnTo>
                  <a:lnTo>
                    <a:pt x="6350" y="165100"/>
                  </a:lnTo>
                  <a:lnTo>
                    <a:pt x="0" y="165100"/>
                  </a:lnTo>
                  <a:moveTo>
                    <a:pt x="12700" y="165100"/>
                  </a:moveTo>
                  <a:lnTo>
                    <a:pt x="12700" y="5680202"/>
                  </a:lnTo>
                  <a:lnTo>
                    <a:pt x="6350" y="5680202"/>
                  </a:lnTo>
                  <a:lnTo>
                    <a:pt x="12700" y="5680202"/>
                  </a:lnTo>
                  <a:cubicBezTo>
                    <a:pt x="12700" y="5764403"/>
                    <a:pt x="80899" y="5832602"/>
                    <a:pt x="165227" y="5832602"/>
                  </a:cubicBezTo>
                  <a:lnTo>
                    <a:pt x="6841490" y="5832602"/>
                  </a:lnTo>
                  <a:cubicBezTo>
                    <a:pt x="6925691" y="5832602"/>
                    <a:pt x="6994017" y="5764403"/>
                    <a:pt x="6994017" y="5680202"/>
                  </a:cubicBezTo>
                  <a:lnTo>
                    <a:pt x="6994017" y="165100"/>
                  </a:lnTo>
                  <a:cubicBezTo>
                    <a:pt x="6994017" y="80899"/>
                    <a:pt x="6925818" y="12700"/>
                    <a:pt x="6841490" y="12700"/>
                  </a:cubicBezTo>
                  <a:lnTo>
                    <a:pt x="165227" y="12700"/>
                  </a:lnTo>
                  <a:lnTo>
                    <a:pt x="165227" y="6350"/>
                  </a:lnTo>
                  <a:lnTo>
                    <a:pt x="165227" y="12700"/>
                  </a:lnTo>
                  <a:cubicBezTo>
                    <a:pt x="80899" y="12700"/>
                    <a:pt x="12700" y="80899"/>
                    <a:pt x="12700" y="165100"/>
                  </a:cubicBezTo>
                  <a:close/>
                </a:path>
              </a:pathLst>
            </a:custGeom>
            <a:solidFill>
              <a:srgbClr val="3E829A"/>
            </a:solidFill>
          </p:spPr>
        </p:sp>
      </p:grpSp>
      <p:sp>
        <p:nvSpPr>
          <p:cNvPr name="TextBox 10" id="10"/>
          <p:cNvSpPr txBox="true"/>
          <p:nvPr/>
        </p:nvSpPr>
        <p:spPr>
          <a:xfrm rot="0">
            <a:off x="1285280" y="4399658"/>
            <a:ext cx="3544044" cy="430212"/>
          </a:xfrm>
          <a:prstGeom prst="rect">
            <a:avLst/>
          </a:prstGeom>
        </p:spPr>
        <p:txBody>
          <a:bodyPr anchor="t" rtlCol="false" tIns="0" lIns="0" bIns="0" rIns="0">
            <a:spAutoFit/>
          </a:bodyPr>
          <a:lstStyle/>
          <a:p>
            <a:pPr algn="l">
              <a:lnSpc>
                <a:spcPts val="3437"/>
              </a:lnSpc>
            </a:pPr>
            <a:r>
              <a:rPr lang="en-US" sz="2750" b="true">
                <a:solidFill>
                  <a:srgbClr val="FAFAFF"/>
                </a:solidFill>
                <a:latin typeface="Inter Bold"/>
                <a:ea typeface="Inter Bold"/>
                <a:cs typeface="Inter Bold"/>
                <a:sym typeface="Inter Bold"/>
              </a:rPr>
              <a:t>Achievements</a:t>
            </a:r>
          </a:p>
        </p:txBody>
      </p:sp>
      <p:sp>
        <p:nvSpPr>
          <p:cNvPr name="TextBox 11" id="11"/>
          <p:cNvSpPr txBox="true"/>
          <p:nvPr/>
        </p:nvSpPr>
        <p:spPr>
          <a:xfrm rot="0">
            <a:off x="1285280" y="4946005"/>
            <a:ext cx="4659362" cy="3144838"/>
          </a:xfrm>
          <a:prstGeom prst="rect">
            <a:avLst/>
          </a:prstGeom>
        </p:spPr>
        <p:txBody>
          <a:bodyPr anchor="t" rtlCol="false" tIns="0" lIns="0" bIns="0" rIns="0">
            <a:spAutoFit/>
          </a:bodyPr>
          <a:lstStyle/>
          <a:p>
            <a:pPr algn="l">
              <a:lnSpc>
                <a:spcPts val="3562"/>
              </a:lnSpc>
            </a:pPr>
            <a:r>
              <a:rPr lang="en-US" sz="2187">
                <a:solidFill>
                  <a:srgbClr val="FAFAFF"/>
                </a:solidFill>
                <a:latin typeface="Inter Light"/>
                <a:ea typeface="Inter Light"/>
                <a:cs typeface="Inter Light"/>
                <a:sym typeface="Inter Light"/>
              </a:rPr>
              <a:t>STENO has successfully achieved its goals by implementing a secure and efficient steganography tool. The project has delivered on its promises of enhanced security features, user-friendly interface, and cross-platform support.</a:t>
            </a:r>
          </a:p>
        </p:txBody>
      </p:sp>
      <p:grpSp>
        <p:nvGrpSpPr>
          <p:cNvPr name="Group 12" id="12"/>
          <p:cNvGrpSpPr/>
          <p:nvPr/>
        </p:nvGrpSpPr>
        <p:grpSpPr>
          <a:xfrm rot="0">
            <a:off x="6516440" y="4120902"/>
            <a:ext cx="5254973" cy="4384030"/>
            <a:chOff x="0" y="0"/>
            <a:chExt cx="7006630" cy="5845373"/>
          </a:xfrm>
        </p:grpSpPr>
        <p:sp>
          <p:nvSpPr>
            <p:cNvPr name="Freeform 13" id="13"/>
            <p:cNvSpPr/>
            <p:nvPr/>
          </p:nvSpPr>
          <p:spPr>
            <a:xfrm flipH="false" flipV="false" rot="0">
              <a:off x="6350" y="6350"/>
              <a:ext cx="6993890" cy="5832729"/>
            </a:xfrm>
            <a:custGeom>
              <a:avLst/>
              <a:gdLst/>
              <a:ahLst/>
              <a:cxnLst/>
              <a:rect r="r" b="b" t="t" l="l"/>
              <a:pathLst>
                <a:path h="5832729" w="6993890">
                  <a:moveTo>
                    <a:pt x="0" y="158750"/>
                  </a:moveTo>
                  <a:cubicBezTo>
                    <a:pt x="0" y="71120"/>
                    <a:pt x="71120" y="0"/>
                    <a:pt x="158877" y="0"/>
                  </a:cubicBezTo>
                  <a:lnTo>
                    <a:pt x="6835140" y="0"/>
                  </a:lnTo>
                  <a:cubicBezTo>
                    <a:pt x="6922770" y="0"/>
                    <a:pt x="6993890" y="71120"/>
                    <a:pt x="6993890" y="158750"/>
                  </a:cubicBezTo>
                  <a:lnTo>
                    <a:pt x="6993890" y="5673852"/>
                  </a:lnTo>
                  <a:cubicBezTo>
                    <a:pt x="6993890" y="5761482"/>
                    <a:pt x="6922770" y="5832602"/>
                    <a:pt x="6835013" y="5832602"/>
                  </a:cubicBezTo>
                  <a:lnTo>
                    <a:pt x="158877" y="5832602"/>
                  </a:lnTo>
                  <a:cubicBezTo>
                    <a:pt x="71120" y="5832729"/>
                    <a:pt x="0" y="5761609"/>
                    <a:pt x="0" y="5673852"/>
                  </a:cubicBezTo>
                  <a:close/>
                </a:path>
              </a:pathLst>
            </a:custGeom>
            <a:solidFill>
              <a:srgbClr val="2F3B69"/>
            </a:solidFill>
          </p:spPr>
        </p:sp>
        <p:sp>
          <p:nvSpPr>
            <p:cNvPr name="Freeform 14" id="14"/>
            <p:cNvSpPr/>
            <p:nvPr/>
          </p:nvSpPr>
          <p:spPr>
            <a:xfrm flipH="false" flipV="false" rot="0">
              <a:off x="0" y="0"/>
              <a:ext cx="7006717" cy="5845302"/>
            </a:xfrm>
            <a:custGeom>
              <a:avLst/>
              <a:gdLst/>
              <a:ahLst/>
              <a:cxnLst/>
              <a:rect r="r" b="b" t="t" l="l"/>
              <a:pathLst>
                <a:path h="5845302" w="7006717">
                  <a:moveTo>
                    <a:pt x="0" y="165100"/>
                  </a:moveTo>
                  <a:cubicBezTo>
                    <a:pt x="0" y="73914"/>
                    <a:pt x="73914" y="0"/>
                    <a:pt x="165227" y="0"/>
                  </a:cubicBezTo>
                  <a:lnTo>
                    <a:pt x="6841490" y="0"/>
                  </a:lnTo>
                  <a:lnTo>
                    <a:pt x="6841490" y="6350"/>
                  </a:lnTo>
                  <a:lnTo>
                    <a:pt x="6841490" y="0"/>
                  </a:lnTo>
                  <a:cubicBezTo>
                    <a:pt x="6932676" y="0"/>
                    <a:pt x="7006717" y="73914"/>
                    <a:pt x="7006717" y="165100"/>
                  </a:cubicBezTo>
                  <a:lnTo>
                    <a:pt x="7000367" y="165100"/>
                  </a:lnTo>
                  <a:lnTo>
                    <a:pt x="7006717" y="165100"/>
                  </a:lnTo>
                  <a:lnTo>
                    <a:pt x="7006717" y="5680202"/>
                  </a:lnTo>
                  <a:lnTo>
                    <a:pt x="7000367" y="5680202"/>
                  </a:lnTo>
                  <a:lnTo>
                    <a:pt x="7006717" y="5680202"/>
                  </a:lnTo>
                  <a:cubicBezTo>
                    <a:pt x="7006717" y="5771388"/>
                    <a:pt x="6932803" y="5845302"/>
                    <a:pt x="6841490" y="5845302"/>
                  </a:cubicBezTo>
                  <a:lnTo>
                    <a:pt x="6841490" y="5838952"/>
                  </a:lnTo>
                  <a:lnTo>
                    <a:pt x="6841490" y="5845302"/>
                  </a:lnTo>
                  <a:lnTo>
                    <a:pt x="165227" y="5845302"/>
                  </a:lnTo>
                  <a:lnTo>
                    <a:pt x="165227" y="5838952"/>
                  </a:lnTo>
                  <a:lnTo>
                    <a:pt x="165227" y="5845302"/>
                  </a:lnTo>
                  <a:cubicBezTo>
                    <a:pt x="74041" y="5845302"/>
                    <a:pt x="0" y="5771388"/>
                    <a:pt x="0" y="5680202"/>
                  </a:cubicBezTo>
                  <a:lnTo>
                    <a:pt x="0" y="165100"/>
                  </a:lnTo>
                  <a:lnTo>
                    <a:pt x="6350" y="165100"/>
                  </a:lnTo>
                  <a:lnTo>
                    <a:pt x="0" y="165100"/>
                  </a:lnTo>
                  <a:moveTo>
                    <a:pt x="12700" y="165100"/>
                  </a:moveTo>
                  <a:lnTo>
                    <a:pt x="12700" y="5680202"/>
                  </a:lnTo>
                  <a:lnTo>
                    <a:pt x="6350" y="5680202"/>
                  </a:lnTo>
                  <a:lnTo>
                    <a:pt x="12700" y="5680202"/>
                  </a:lnTo>
                  <a:cubicBezTo>
                    <a:pt x="12700" y="5764403"/>
                    <a:pt x="80899" y="5832602"/>
                    <a:pt x="165227" y="5832602"/>
                  </a:cubicBezTo>
                  <a:lnTo>
                    <a:pt x="6841490" y="5832602"/>
                  </a:lnTo>
                  <a:cubicBezTo>
                    <a:pt x="6925691" y="5832602"/>
                    <a:pt x="6994017" y="5764403"/>
                    <a:pt x="6994017" y="5680202"/>
                  </a:cubicBezTo>
                  <a:lnTo>
                    <a:pt x="6994017" y="165100"/>
                  </a:lnTo>
                  <a:cubicBezTo>
                    <a:pt x="6994017" y="80899"/>
                    <a:pt x="6925818" y="12700"/>
                    <a:pt x="6841490" y="12700"/>
                  </a:cubicBezTo>
                  <a:lnTo>
                    <a:pt x="165227" y="12700"/>
                  </a:lnTo>
                  <a:lnTo>
                    <a:pt x="165227" y="6350"/>
                  </a:lnTo>
                  <a:lnTo>
                    <a:pt x="165227" y="12700"/>
                  </a:lnTo>
                  <a:cubicBezTo>
                    <a:pt x="80899" y="12700"/>
                    <a:pt x="12700" y="80899"/>
                    <a:pt x="12700" y="165100"/>
                  </a:cubicBezTo>
                  <a:close/>
                </a:path>
              </a:pathLst>
            </a:custGeom>
            <a:solidFill>
              <a:srgbClr val="3E829A"/>
            </a:solidFill>
          </p:spPr>
        </p:sp>
      </p:grpSp>
      <p:sp>
        <p:nvSpPr>
          <p:cNvPr name="TextBox 15" id="15"/>
          <p:cNvSpPr txBox="true"/>
          <p:nvPr/>
        </p:nvSpPr>
        <p:spPr>
          <a:xfrm rot="0">
            <a:off x="6814245" y="4399658"/>
            <a:ext cx="3544044" cy="430212"/>
          </a:xfrm>
          <a:prstGeom prst="rect">
            <a:avLst/>
          </a:prstGeom>
        </p:spPr>
        <p:txBody>
          <a:bodyPr anchor="t" rtlCol="false" tIns="0" lIns="0" bIns="0" rIns="0">
            <a:spAutoFit/>
          </a:bodyPr>
          <a:lstStyle/>
          <a:p>
            <a:pPr algn="l">
              <a:lnSpc>
                <a:spcPts val="3437"/>
              </a:lnSpc>
            </a:pPr>
            <a:r>
              <a:rPr lang="en-US" sz="2750" b="true">
                <a:solidFill>
                  <a:srgbClr val="FAFAFF"/>
                </a:solidFill>
                <a:latin typeface="Inter Bold"/>
                <a:ea typeface="Inter Bold"/>
                <a:cs typeface="Inter Bold"/>
                <a:sym typeface="Inter Bold"/>
              </a:rPr>
              <a:t>Project Outcomes</a:t>
            </a:r>
          </a:p>
        </p:txBody>
      </p:sp>
      <p:sp>
        <p:nvSpPr>
          <p:cNvPr name="TextBox 16" id="16"/>
          <p:cNvSpPr txBox="true"/>
          <p:nvPr/>
        </p:nvSpPr>
        <p:spPr>
          <a:xfrm rot="0">
            <a:off x="6814245" y="4946005"/>
            <a:ext cx="4659362" cy="3144838"/>
          </a:xfrm>
          <a:prstGeom prst="rect">
            <a:avLst/>
          </a:prstGeom>
        </p:spPr>
        <p:txBody>
          <a:bodyPr anchor="t" rtlCol="false" tIns="0" lIns="0" bIns="0" rIns="0">
            <a:spAutoFit/>
          </a:bodyPr>
          <a:lstStyle/>
          <a:p>
            <a:pPr algn="l">
              <a:lnSpc>
                <a:spcPts val="3562"/>
              </a:lnSpc>
            </a:pPr>
            <a:r>
              <a:rPr lang="en-US" sz="2187">
                <a:solidFill>
                  <a:srgbClr val="FAFAFF"/>
                </a:solidFill>
                <a:latin typeface="Inter Light"/>
                <a:ea typeface="Inter Light"/>
                <a:cs typeface="Inter Light"/>
                <a:sym typeface="Inter Light"/>
              </a:rPr>
              <a:t>The project has successfully demonstrated technical proficiency in steganography, security implementation, and modern UI/UX design. STENO's extensible architecture allows for future expansion and growth.</a:t>
            </a:r>
          </a:p>
        </p:txBody>
      </p:sp>
      <p:grpSp>
        <p:nvGrpSpPr>
          <p:cNvPr name="Group 17" id="17"/>
          <p:cNvGrpSpPr/>
          <p:nvPr/>
        </p:nvGrpSpPr>
        <p:grpSpPr>
          <a:xfrm rot="0">
            <a:off x="12045404" y="4120902"/>
            <a:ext cx="5254973" cy="4384030"/>
            <a:chOff x="0" y="0"/>
            <a:chExt cx="7006630" cy="5845373"/>
          </a:xfrm>
        </p:grpSpPr>
        <p:sp>
          <p:nvSpPr>
            <p:cNvPr name="Freeform 18" id="18"/>
            <p:cNvSpPr/>
            <p:nvPr/>
          </p:nvSpPr>
          <p:spPr>
            <a:xfrm flipH="false" flipV="false" rot="0">
              <a:off x="6350" y="6350"/>
              <a:ext cx="6993890" cy="5832729"/>
            </a:xfrm>
            <a:custGeom>
              <a:avLst/>
              <a:gdLst/>
              <a:ahLst/>
              <a:cxnLst/>
              <a:rect r="r" b="b" t="t" l="l"/>
              <a:pathLst>
                <a:path h="5832729" w="6993890">
                  <a:moveTo>
                    <a:pt x="0" y="158750"/>
                  </a:moveTo>
                  <a:cubicBezTo>
                    <a:pt x="0" y="71120"/>
                    <a:pt x="71120" y="0"/>
                    <a:pt x="158877" y="0"/>
                  </a:cubicBezTo>
                  <a:lnTo>
                    <a:pt x="6835140" y="0"/>
                  </a:lnTo>
                  <a:cubicBezTo>
                    <a:pt x="6922770" y="0"/>
                    <a:pt x="6993890" y="71120"/>
                    <a:pt x="6993890" y="158750"/>
                  </a:cubicBezTo>
                  <a:lnTo>
                    <a:pt x="6993890" y="5673852"/>
                  </a:lnTo>
                  <a:cubicBezTo>
                    <a:pt x="6993890" y="5761482"/>
                    <a:pt x="6922770" y="5832602"/>
                    <a:pt x="6835013" y="5832602"/>
                  </a:cubicBezTo>
                  <a:lnTo>
                    <a:pt x="158877" y="5832602"/>
                  </a:lnTo>
                  <a:cubicBezTo>
                    <a:pt x="71120" y="5832729"/>
                    <a:pt x="0" y="5761609"/>
                    <a:pt x="0" y="5673852"/>
                  </a:cubicBezTo>
                  <a:close/>
                </a:path>
              </a:pathLst>
            </a:custGeom>
            <a:solidFill>
              <a:srgbClr val="2F3B69"/>
            </a:solidFill>
          </p:spPr>
        </p:sp>
        <p:sp>
          <p:nvSpPr>
            <p:cNvPr name="Freeform 19" id="19"/>
            <p:cNvSpPr/>
            <p:nvPr/>
          </p:nvSpPr>
          <p:spPr>
            <a:xfrm flipH="false" flipV="false" rot="0">
              <a:off x="0" y="0"/>
              <a:ext cx="7006717" cy="5845302"/>
            </a:xfrm>
            <a:custGeom>
              <a:avLst/>
              <a:gdLst/>
              <a:ahLst/>
              <a:cxnLst/>
              <a:rect r="r" b="b" t="t" l="l"/>
              <a:pathLst>
                <a:path h="5845302" w="7006717">
                  <a:moveTo>
                    <a:pt x="0" y="165100"/>
                  </a:moveTo>
                  <a:cubicBezTo>
                    <a:pt x="0" y="73914"/>
                    <a:pt x="73914" y="0"/>
                    <a:pt x="165227" y="0"/>
                  </a:cubicBezTo>
                  <a:lnTo>
                    <a:pt x="6841490" y="0"/>
                  </a:lnTo>
                  <a:lnTo>
                    <a:pt x="6841490" y="6350"/>
                  </a:lnTo>
                  <a:lnTo>
                    <a:pt x="6841490" y="0"/>
                  </a:lnTo>
                  <a:cubicBezTo>
                    <a:pt x="6932676" y="0"/>
                    <a:pt x="7006717" y="73914"/>
                    <a:pt x="7006717" y="165100"/>
                  </a:cubicBezTo>
                  <a:lnTo>
                    <a:pt x="7000367" y="165100"/>
                  </a:lnTo>
                  <a:lnTo>
                    <a:pt x="7006717" y="165100"/>
                  </a:lnTo>
                  <a:lnTo>
                    <a:pt x="7006717" y="5680202"/>
                  </a:lnTo>
                  <a:lnTo>
                    <a:pt x="7000367" y="5680202"/>
                  </a:lnTo>
                  <a:lnTo>
                    <a:pt x="7006717" y="5680202"/>
                  </a:lnTo>
                  <a:cubicBezTo>
                    <a:pt x="7006717" y="5771388"/>
                    <a:pt x="6932803" y="5845302"/>
                    <a:pt x="6841490" y="5845302"/>
                  </a:cubicBezTo>
                  <a:lnTo>
                    <a:pt x="6841490" y="5838952"/>
                  </a:lnTo>
                  <a:lnTo>
                    <a:pt x="6841490" y="5845302"/>
                  </a:lnTo>
                  <a:lnTo>
                    <a:pt x="165227" y="5845302"/>
                  </a:lnTo>
                  <a:lnTo>
                    <a:pt x="165227" y="5838952"/>
                  </a:lnTo>
                  <a:lnTo>
                    <a:pt x="165227" y="5845302"/>
                  </a:lnTo>
                  <a:cubicBezTo>
                    <a:pt x="74041" y="5845302"/>
                    <a:pt x="0" y="5771388"/>
                    <a:pt x="0" y="5680202"/>
                  </a:cubicBezTo>
                  <a:lnTo>
                    <a:pt x="0" y="165100"/>
                  </a:lnTo>
                  <a:lnTo>
                    <a:pt x="6350" y="165100"/>
                  </a:lnTo>
                  <a:lnTo>
                    <a:pt x="0" y="165100"/>
                  </a:lnTo>
                  <a:moveTo>
                    <a:pt x="12700" y="165100"/>
                  </a:moveTo>
                  <a:lnTo>
                    <a:pt x="12700" y="5680202"/>
                  </a:lnTo>
                  <a:lnTo>
                    <a:pt x="6350" y="5680202"/>
                  </a:lnTo>
                  <a:lnTo>
                    <a:pt x="12700" y="5680202"/>
                  </a:lnTo>
                  <a:cubicBezTo>
                    <a:pt x="12700" y="5764403"/>
                    <a:pt x="80899" y="5832602"/>
                    <a:pt x="165227" y="5832602"/>
                  </a:cubicBezTo>
                  <a:lnTo>
                    <a:pt x="6841490" y="5832602"/>
                  </a:lnTo>
                  <a:cubicBezTo>
                    <a:pt x="6925691" y="5832602"/>
                    <a:pt x="6994017" y="5764403"/>
                    <a:pt x="6994017" y="5680202"/>
                  </a:cubicBezTo>
                  <a:lnTo>
                    <a:pt x="6994017" y="165100"/>
                  </a:lnTo>
                  <a:cubicBezTo>
                    <a:pt x="6994017" y="80899"/>
                    <a:pt x="6925818" y="12700"/>
                    <a:pt x="6841490" y="12700"/>
                  </a:cubicBezTo>
                  <a:lnTo>
                    <a:pt x="165227" y="12700"/>
                  </a:lnTo>
                  <a:lnTo>
                    <a:pt x="165227" y="6350"/>
                  </a:lnTo>
                  <a:lnTo>
                    <a:pt x="165227" y="12700"/>
                  </a:lnTo>
                  <a:cubicBezTo>
                    <a:pt x="80899" y="12700"/>
                    <a:pt x="12700" y="80899"/>
                    <a:pt x="12700" y="165100"/>
                  </a:cubicBezTo>
                  <a:close/>
                </a:path>
              </a:pathLst>
            </a:custGeom>
            <a:solidFill>
              <a:srgbClr val="3E829A"/>
            </a:solidFill>
          </p:spPr>
        </p:sp>
      </p:grpSp>
      <p:sp>
        <p:nvSpPr>
          <p:cNvPr name="TextBox 20" id="20"/>
          <p:cNvSpPr txBox="true"/>
          <p:nvPr/>
        </p:nvSpPr>
        <p:spPr>
          <a:xfrm rot="0">
            <a:off x="12343210" y="4399658"/>
            <a:ext cx="3544044" cy="430212"/>
          </a:xfrm>
          <a:prstGeom prst="rect">
            <a:avLst/>
          </a:prstGeom>
        </p:spPr>
        <p:txBody>
          <a:bodyPr anchor="t" rtlCol="false" tIns="0" lIns="0" bIns="0" rIns="0">
            <a:spAutoFit/>
          </a:bodyPr>
          <a:lstStyle/>
          <a:p>
            <a:pPr algn="l">
              <a:lnSpc>
                <a:spcPts val="3437"/>
              </a:lnSpc>
            </a:pPr>
            <a:r>
              <a:rPr lang="en-US" sz="2750" b="true">
                <a:solidFill>
                  <a:srgbClr val="FAFAFF"/>
                </a:solidFill>
                <a:latin typeface="Inter Bold"/>
                <a:ea typeface="Inter Bold"/>
                <a:cs typeface="Inter Bold"/>
                <a:sym typeface="Inter Bold"/>
              </a:rPr>
              <a:t>Future Scope</a:t>
            </a:r>
          </a:p>
        </p:txBody>
      </p:sp>
      <p:sp>
        <p:nvSpPr>
          <p:cNvPr name="TextBox 21" id="21"/>
          <p:cNvSpPr txBox="true"/>
          <p:nvPr/>
        </p:nvSpPr>
        <p:spPr>
          <a:xfrm rot="0">
            <a:off x="12343210" y="4946005"/>
            <a:ext cx="4659362" cy="3144838"/>
          </a:xfrm>
          <a:prstGeom prst="rect">
            <a:avLst/>
          </a:prstGeom>
        </p:spPr>
        <p:txBody>
          <a:bodyPr anchor="t" rtlCol="false" tIns="0" lIns="0" bIns="0" rIns="0">
            <a:spAutoFit/>
          </a:bodyPr>
          <a:lstStyle/>
          <a:p>
            <a:pPr algn="l">
              <a:lnSpc>
                <a:spcPts val="3562"/>
              </a:lnSpc>
            </a:pPr>
            <a:r>
              <a:rPr lang="en-US" sz="2187">
                <a:solidFill>
                  <a:srgbClr val="FAFAFF"/>
                </a:solidFill>
                <a:latin typeface="Inter Light"/>
                <a:ea typeface="Inter Light"/>
                <a:cs typeface="Inter Light"/>
                <a:sym typeface="Inter Light"/>
              </a:rPr>
              <a:t>STENO has a promising future with potential for expanding to support additional file formats, implementing advanced features, expanding to new platforms, and fostering a vibrant community of users.</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E3DDDC"/>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162651"/>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AFAFF"/>
            </a:solidFill>
          </p:spPr>
        </p:sp>
      </p:grpSp>
      <p:sp>
        <p:nvSpPr>
          <p:cNvPr name="TextBox 6" id="6"/>
          <p:cNvSpPr txBox="true"/>
          <p:nvPr/>
        </p:nvSpPr>
        <p:spPr>
          <a:xfrm rot="0">
            <a:off x="992237" y="3125241"/>
            <a:ext cx="11783914" cy="871537"/>
          </a:xfrm>
          <a:prstGeom prst="rect">
            <a:avLst/>
          </a:prstGeom>
        </p:spPr>
        <p:txBody>
          <a:bodyPr anchor="t" rtlCol="false" tIns="0" lIns="0" bIns="0" rIns="0">
            <a:spAutoFit/>
          </a:bodyPr>
          <a:lstStyle/>
          <a:p>
            <a:pPr algn="l">
              <a:lnSpc>
                <a:spcPts val="6937"/>
              </a:lnSpc>
            </a:pPr>
            <a:r>
              <a:rPr lang="en-US" sz="5562" b="true">
                <a:solidFill>
                  <a:srgbClr val="5C4E4E"/>
                </a:solidFill>
                <a:latin typeface="Inter Bold"/>
                <a:ea typeface="Inter Bold"/>
                <a:cs typeface="Inter Bold"/>
                <a:sym typeface="Inter Bold"/>
              </a:rPr>
              <a:t>Existing Systems &amp; Challenges</a:t>
            </a:r>
          </a:p>
        </p:txBody>
      </p:sp>
      <p:sp>
        <p:nvSpPr>
          <p:cNvPr name="TextBox 7" id="7"/>
          <p:cNvSpPr txBox="true"/>
          <p:nvPr/>
        </p:nvSpPr>
        <p:spPr>
          <a:xfrm rot="0">
            <a:off x="992238" y="4729460"/>
            <a:ext cx="3544044" cy="430212"/>
          </a:xfrm>
          <a:prstGeom prst="rect">
            <a:avLst/>
          </a:prstGeom>
        </p:spPr>
        <p:txBody>
          <a:bodyPr anchor="t" rtlCol="false" tIns="0" lIns="0" bIns="0" rIns="0">
            <a:spAutoFit/>
          </a:bodyPr>
          <a:lstStyle/>
          <a:p>
            <a:pPr algn="l">
              <a:lnSpc>
                <a:spcPts val="3437"/>
              </a:lnSpc>
            </a:pPr>
            <a:r>
              <a:rPr lang="en-US" sz="2750" b="true">
                <a:solidFill>
                  <a:srgbClr val="5C4E4E"/>
                </a:solidFill>
                <a:latin typeface="Inter Bold"/>
                <a:ea typeface="Inter Bold"/>
                <a:cs typeface="Inter Bold"/>
                <a:sym typeface="Inter Bold"/>
              </a:rPr>
              <a:t>Limitations</a:t>
            </a:r>
          </a:p>
        </p:txBody>
      </p:sp>
      <p:sp>
        <p:nvSpPr>
          <p:cNvPr name="TextBox 8" id="8"/>
          <p:cNvSpPr txBox="true"/>
          <p:nvPr/>
        </p:nvSpPr>
        <p:spPr>
          <a:xfrm rot="0">
            <a:off x="1445865" y="5389215"/>
            <a:ext cx="7352259" cy="420688"/>
          </a:xfrm>
          <a:prstGeom prst="rect">
            <a:avLst/>
          </a:prstGeom>
        </p:spPr>
        <p:txBody>
          <a:bodyPr anchor="t" rtlCol="false" tIns="0" lIns="0" bIns="0" rIns="0">
            <a:spAutoFit/>
          </a:bodyPr>
          <a:lstStyle/>
          <a:p>
            <a:pPr algn="l" marL="329902" indent="-164951" lvl="1">
              <a:lnSpc>
                <a:spcPts val="3562"/>
              </a:lnSpc>
              <a:buFont typeface="Arial"/>
              <a:buChar char="•"/>
            </a:pPr>
            <a:r>
              <a:rPr lang="en-US" sz="2187">
                <a:solidFill>
                  <a:srgbClr val="2F3B69"/>
                </a:solidFill>
                <a:latin typeface="Inter Light"/>
                <a:ea typeface="Inter Light"/>
                <a:cs typeface="Inter Light"/>
                <a:sym typeface="Inter Light"/>
              </a:rPr>
              <a:t>Limited format support</a:t>
            </a:r>
          </a:p>
        </p:txBody>
      </p:sp>
      <p:sp>
        <p:nvSpPr>
          <p:cNvPr name="TextBox 9" id="9"/>
          <p:cNvSpPr txBox="true"/>
          <p:nvPr/>
        </p:nvSpPr>
        <p:spPr>
          <a:xfrm rot="0">
            <a:off x="1445865" y="5941962"/>
            <a:ext cx="7352259" cy="420688"/>
          </a:xfrm>
          <a:prstGeom prst="rect">
            <a:avLst/>
          </a:prstGeom>
        </p:spPr>
        <p:txBody>
          <a:bodyPr anchor="t" rtlCol="false" tIns="0" lIns="0" bIns="0" rIns="0">
            <a:spAutoFit/>
          </a:bodyPr>
          <a:lstStyle/>
          <a:p>
            <a:pPr algn="l" marL="329902" indent="-164951" lvl="1">
              <a:lnSpc>
                <a:spcPts val="3562"/>
              </a:lnSpc>
              <a:buFont typeface="Arial"/>
              <a:buChar char="•"/>
            </a:pPr>
            <a:r>
              <a:rPr lang="en-US" sz="2187">
                <a:solidFill>
                  <a:srgbClr val="2F3B69"/>
                </a:solidFill>
                <a:latin typeface="Inter Light"/>
                <a:ea typeface="Inter Light"/>
                <a:cs typeface="Inter Light"/>
                <a:sym typeface="Inter Light"/>
              </a:rPr>
              <a:t>Complex interfaces</a:t>
            </a:r>
          </a:p>
        </p:txBody>
      </p:sp>
      <p:sp>
        <p:nvSpPr>
          <p:cNvPr name="TextBox 10" id="10"/>
          <p:cNvSpPr txBox="true"/>
          <p:nvPr/>
        </p:nvSpPr>
        <p:spPr>
          <a:xfrm rot="0">
            <a:off x="1445865" y="6494710"/>
            <a:ext cx="7352259" cy="420688"/>
          </a:xfrm>
          <a:prstGeom prst="rect">
            <a:avLst/>
          </a:prstGeom>
        </p:spPr>
        <p:txBody>
          <a:bodyPr anchor="t" rtlCol="false" tIns="0" lIns="0" bIns="0" rIns="0">
            <a:spAutoFit/>
          </a:bodyPr>
          <a:lstStyle/>
          <a:p>
            <a:pPr algn="l" marL="329902" indent="-164951" lvl="1">
              <a:lnSpc>
                <a:spcPts val="3562"/>
              </a:lnSpc>
              <a:buFont typeface="Arial"/>
              <a:buChar char="•"/>
            </a:pPr>
            <a:r>
              <a:rPr lang="en-US" sz="2187">
                <a:solidFill>
                  <a:srgbClr val="2F3B69"/>
                </a:solidFill>
                <a:latin typeface="Inter Light"/>
                <a:ea typeface="Inter Light"/>
                <a:cs typeface="Inter Light"/>
                <a:sym typeface="Inter Light"/>
              </a:rPr>
              <a:t>Weak security</a:t>
            </a:r>
          </a:p>
        </p:txBody>
      </p:sp>
      <p:sp>
        <p:nvSpPr>
          <p:cNvPr name="TextBox 11" id="11"/>
          <p:cNvSpPr txBox="true"/>
          <p:nvPr/>
        </p:nvSpPr>
        <p:spPr>
          <a:xfrm rot="0">
            <a:off x="9499401" y="4729460"/>
            <a:ext cx="3544044" cy="430212"/>
          </a:xfrm>
          <a:prstGeom prst="rect">
            <a:avLst/>
          </a:prstGeom>
        </p:spPr>
        <p:txBody>
          <a:bodyPr anchor="t" rtlCol="false" tIns="0" lIns="0" bIns="0" rIns="0">
            <a:spAutoFit/>
          </a:bodyPr>
          <a:lstStyle/>
          <a:p>
            <a:pPr algn="l">
              <a:lnSpc>
                <a:spcPts val="3437"/>
              </a:lnSpc>
            </a:pPr>
            <a:r>
              <a:rPr lang="en-US" sz="2750" b="true">
                <a:solidFill>
                  <a:srgbClr val="5C4E4E"/>
                </a:solidFill>
                <a:latin typeface="Inter Bold"/>
                <a:ea typeface="Inter Bold"/>
                <a:cs typeface="Inter Bold"/>
                <a:sym typeface="Inter Bold"/>
              </a:rPr>
              <a:t>The Need</a:t>
            </a:r>
          </a:p>
        </p:txBody>
      </p:sp>
      <p:sp>
        <p:nvSpPr>
          <p:cNvPr name="TextBox 12" id="12"/>
          <p:cNvSpPr txBox="true"/>
          <p:nvPr/>
        </p:nvSpPr>
        <p:spPr>
          <a:xfrm rot="0">
            <a:off x="9499401" y="5389215"/>
            <a:ext cx="7805886" cy="1328737"/>
          </a:xfrm>
          <a:prstGeom prst="rect">
            <a:avLst/>
          </a:prstGeom>
        </p:spPr>
        <p:txBody>
          <a:bodyPr anchor="t" rtlCol="false" tIns="0" lIns="0" bIns="0" rIns="0">
            <a:spAutoFit/>
          </a:bodyPr>
          <a:lstStyle/>
          <a:p>
            <a:pPr algn="l">
              <a:lnSpc>
                <a:spcPts val="3562"/>
              </a:lnSpc>
            </a:pPr>
            <a:r>
              <a:rPr lang="en-US" sz="2187">
                <a:solidFill>
                  <a:srgbClr val="2F3B69"/>
                </a:solidFill>
                <a:latin typeface="Inter Light"/>
                <a:ea typeface="Inter Light"/>
                <a:cs typeface="Inter Light"/>
                <a:sym typeface="Inter Light"/>
              </a:rPr>
              <a:t>A comprehensive, user-friendly, and secure steganography solution is needed to overcome the shortcomings of existing tools.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3DDDC"/>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3E829A"/>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AFAFF"/>
            </a:solidFill>
          </p:spPr>
        </p:sp>
      </p:grpSp>
      <p:sp>
        <p:nvSpPr>
          <p:cNvPr name="Freeform 6" id="6"/>
          <p:cNvSpPr/>
          <p:nvPr/>
        </p:nvSpPr>
        <p:spPr>
          <a:xfrm flipH="false" flipV="false" rot="0">
            <a:off x="0" y="0"/>
            <a:ext cx="6858000" cy="10287000"/>
          </a:xfrm>
          <a:custGeom>
            <a:avLst/>
            <a:gdLst/>
            <a:ahLst/>
            <a:cxnLst/>
            <a:rect r="r" b="b" t="t" l="l"/>
            <a:pathLst>
              <a:path h="10287000" w="6858000">
                <a:moveTo>
                  <a:pt x="0" y="0"/>
                </a:moveTo>
                <a:lnTo>
                  <a:pt x="6858000" y="0"/>
                </a:lnTo>
                <a:lnTo>
                  <a:pt x="6858000" y="10287000"/>
                </a:lnTo>
                <a:lnTo>
                  <a:pt x="0" y="10287000"/>
                </a:lnTo>
                <a:lnTo>
                  <a:pt x="0" y="0"/>
                </a:lnTo>
                <a:close/>
              </a:path>
            </a:pathLst>
          </a:custGeom>
          <a:blipFill>
            <a:blip r:embed="rId3"/>
            <a:stretch>
              <a:fillRect l="-6309" t="0" r="-118830" b="0"/>
            </a:stretch>
          </a:blipFill>
        </p:spPr>
      </p:sp>
      <p:sp>
        <p:nvSpPr>
          <p:cNvPr name="TextBox 7" id="7"/>
          <p:cNvSpPr txBox="true"/>
          <p:nvPr/>
        </p:nvSpPr>
        <p:spPr>
          <a:xfrm rot="0">
            <a:off x="7850237" y="2030016"/>
            <a:ext cx="7720161" cy="871537"/>
          </a:xfrm>
          <a:prstGeom prst="rect">
            <a:avLst/>
          </a:prstGeom>
        </p:spPr>
        <p:txBody>
          <a:bodyPr anchor="t" rtlCol="false" tIns="0" lIns="0" bIns="0" rIns="0">
            <a:spAutoFit/>
          </a:bodyPr>
          <a:lstStyle/>
          <a:p>
            <a:pPr algn="l">
              <a:lnSpc>
                <a:spcPts val="6937"/>
              </a:lnSpc>
            </a:pPr>
            <a:r>
              <a:rPr lang="en-US" sz="5562" b="true">
                <a:solidFill>
                  <a:srgbClr val="162651"/>
                </a:solidFill>
                <a:latin typeface="Inter Bold"/>
                <a:ea typeface="Inter Bold"/>
                <a:cs typeface="Inter Bold"/>
                <a:sym typeface="Inter Bold"/>
              </a:rPr>
              <a:t>STENO's Objectives</a:t>
            </a:r>
          </a:p>
        </p:txBody>
      </p:sp>
      <p:grpSp>
        <p:nvGrpSpPr>
          <p:cNvPr name="Group 8" id="8"/>
          <p:cNvGrpSpPr/>
          <p:nvPr/>
        </p:nvGrpSpPr>
        <p:grpSpPr>
          <a:xfrm rot="0">
            <a:off x="7845475" y="3683942"/>
            <a:ext cx="505569" cy="505569"/>
            <a:chOff x="0" y="0"/>
            <a:chExt cx="674092" cy="674092"/>
          </a:xfrm>
        </p:grpSpPr>
        <p:sp>
          <p:nvSpPr>
            <p:cNvPr name="Freeform 9" id="9"/>
            <p:cNvSpPr/>
            <p:nvPr/>
          </p:nvSpPr>
          <p:spPr>
            <a:xfrm flipH="false" flipV="false" rot="0">
              <a:off x="6350" y="6350"/>
              <a:ext cx="661416" cy="661416"/>
            </a:xfrm>
            <a:custGeom>
              <a:avLst/>
              <a:gdLst/>
              <a:ahLst/>
              <a:cxnLst/>
              <a:rect r="r" b="b" t="t" l="l"/>
              <a:pathLst>
                <a:path h="661416" w="661416">
                  <a:moveTo>
                    <a:pt x="0" y="158750"/>
                  </a:moveTo>
                  <a:cubicBezTo>
                    <a:pt x="0" y="71120"/>
                    <a:pt x="71120" y="0"/>
                    <a:pt x="158750" y="0"/>
                  </a:cubicBezTo>
                  <a:lnTo>
                    <a:pt x="502666" y="0"/>
                  </a:lnTo>
                  <a:cubicBezTo>
                    <a:pt x="590296" y="0"/>
                    <a:pt x="661416" y="71120"/>
                    <a:pt x="661416" y="158750"/>
                  </a:cubicBezTo>
                  <a:lnTo>
                    <a:pt x="661416" y="502666"/>
                  </a:lnTo>
                  <a:cubicBezTo>
                    <a:pt x="661416" y="590296"/>
                    <a:pt x="590296" y="661416"/>
                    <a:pt x="502666" y="661416"/>
                  </a:cubicBezTo>
                  <a:lnTo>
                    <a:pt x="158750" y="661416"/>
                  </a:lnTo>
                  <a:cubicBezTo>
                    <a:pt x="71120" y="661416"/>
                    <a:pt x="0" y="590296"/>
                    <a:pt x="0" y="502666"/>
                  </a:cubicBezTo>
                  <a:close/>
                </a:path>
              </a:pathLst>
            </a:custGeom>
            <a:solidFill>
              <a:srgbClr val="5C4E4E"/>
            </a:solidFill>
          </p:spPr>
        </p:sp>
        <p:sp>
          <p:nvSpPr>
            <p:cNvPr name="Freeform 10" id="10"/>
            <p:cNvSpPr/>
            <p:nvPr/>
          </p:nvSpPr>
          <p:spPr>
            <a:xfrm flipH="false" flipV="false" rot="0">
              <a:off x="0" y="0"/>
              <a:ext cx="674116" cy="674116"/>
            </a:xfrm>
            <a:custGeom>
              <a:avLst/>
              <a:gdLst/>
              <a:ahLst/>
              <a:cxnLst/>
              <a:rect r="r" b="b" t="t" l="l"/>
              <a:pathLst>
                <a:path h="674116" w="674116">
                  <a:moveTo>
                    <a:pt x="0" y="165100"/>
                  </a:moveTo>
                  <a:cubicBezTo>
                    <a:pt x="0" y="73914"/>
                    <a:pt x="73914" y="0"/>
                    <a:pt x="165100" y="0"/>
                  </a:cubicBezTo>
                  <a:lnTo>
                    <a:pt x="509016" y="0"/>
                  </a:lnTo>
                  <a:lnTo>
                    <a:pt x="509016" y="6350"/>
                  </a:lnTo>
                  <a:lnTo>
                    <a:pt x="509016" y="0"/>
                  </a:lnTo>
                  <a:lnTo>
                    <a:pt x="509016" y="6350"/>
                  </a:lnTo>
                  <a:lnTo>
                    <a:pt x="509016" y="0"/>
                  </a:lnTo>
                  <a:cubicBezTo>
                    <a:pt x="600202" y="0"/>
                    <a:pt x="674116" y="73914"/>
                    <a:pt x="674116" y="165100"/>
                  </a:cubicBezTo>
                  <a:lnTo>
                    <a:pt x="674116" y="509016"/>
                  </a:lnTo>
                  <a:lnTo>
                    <a:pt x="667766" y="509016"/>
                  </a:lnTo>
                  <a:lnTo>
                    <a:pt x="674116" y="509016"/>
                  </a:lnTo>
                  <a:cubicBezTo>
                    <a:pt x="674116" y="600202"/>
                    <a:pt x="600202" y="674116"/>
                    <a:pt x="509016" y="674116"/>
                  </a:cubicBezTo>
                  <a:lnTo>
                    <a:pt x="509016" y="667766"/>
                  </a:lnTo>
                  <a:lnTo>
                    <a:pt x="509016" y="674116"/>
                  </a:lnTo>
                  <a:lnTo>
                    <a:pt x="165100" y="674116"/>
                  </a:lnTo>
                  <a:lnTo>
                    <a:pt x="165100" y="667766"/>
                  </a:lnTo>
                  <a:lnTo>
                    <a:pt x="165100" y="674116"/>
                  </a:lnTo>
                  <a:cubicBezTo>
                    <a:pt x="73914" y="674116"/>
                    <a:pt x="0" y="600202"/>
                    <a:pt x="0" y="509016"/>
                  </a:cubicBezTo>
                  <a:lnTo>
                    <a:pt x="0" y="165100"/>
                  </a:lnTo>
                  <a:lnTo>
                    <a:pt x="6350" y="165100"/>
                  </a:lnTo>
                  <a:lnTo>
                    <a:pt x="0" y="165100"/>
                  </a:lnTo>
                  <a:moveTo>
                    <a:pt x="12700" y="165100"/>
                  </a:moveTo>
                  <a:lnTo>
                    <a:pt x="12700" y="509016"/>
                  </a:lnTo>
                  <a:lnTo>
                    <a:pt x="6350" y="509016"/>
                  </a:lnTo>
                  <a:lnTo>
                    <a:pt x="12700" y="509016"/>
                  </a:lnTo>
                  <a:cubicBezTo>
                    <a:pt x="12700" y="593217"/>
                    <a:pt x="80899" y="661416"/>
                    <a:pt x="165100" y="661416"/>
                  </a:cubicBezTo>
                  <a:lnTo>
                    <a:pt x="509016" y="661416"/>
                  </a:lnTo>
                  <a:cubicBezTo>
                    <a:pt x="593217" y="661416"/>
                    <a:pt x="661416" y="593217"/>
                    <a:pt x="661416" y="509016"/>
                  </a:cubicBezTo>
                  <a:lnTo>
                    <a:pt x="661416" y="165100"/>
                  </a:lnTo>
                  <a:lnTo>
                    <a:pt x="667766" y="165100"/>
                  </a:lnTo>
                  <a:lnTo>
                    <a:pt x="661416" y="165100"/>
                  </a:lnTo>
                  <a:cubicBezTo>
                    <a:pt x="661416" y="80899"/>
                    <a:pt x="593217" y="12700"/>
                    <a:pt x="509016" y="12700"/>
                  </a:cubicBezTo>
                  <a:lnTo>
                    <a:pt x="165100" y="12700"/>
                  </a:lnTo>
                  <a:lnTo>
                    <a:pt x="165100" y="6350"/>
                  </a:lnTo>
                  <a:lnTo>
                    <a:pt x="165100" y="12700"/>
                  </a:lnTo>
                  <a:cubicBezTo>
                    <a:pt x="80899" y="12700"/>
                    <a:pt x="12700" y="80899"/>
                    <a:pt x="12700" y="165100"/>
                  </a:cubicBezTo>
                  <a:close/>
                </a:path>
              </a:pathLst>
            </a:custGeom>
            <a:solidFill>
              <a:srgbClr val="FAFAFF"/>
            </a:solidFill>
          </p:spPr>
        </p:sp>
      </p:grpSp>
      <p:sp>
        <p:nvSpPr>
          <p:cNvPr name="TextBox 11" id="11"/>
          <p:cNvSpPr txBox="true"/>
          <p:nvPr/>
        </p:nvSpPr>
        <p:spPr>
          <a:xfrm rot="0">
            <a:off x="8629799" y="3669655"/>
            <a:ext cx="3801516" cy="858838"/>
          </a:xfrm>
          <a:prstGeom prst="rect">
            <a:avLst/>
          </a:prstGeom>
        </p:spPr>
        <p:txBody>
          <a:bodyPr anchor="t" rtlCol="false" tIns="0" lIns="0" bIns="0" rIns="0">
            <a:spAutoFit/>
          </a:bodyPr>
          <a:lstStyle/>
          <a:p>
            <a:pPr algn="l">
              <a:lnSpc>
                <a:spcPts val="3437"/>
              </a:lnSpc>
            </a:pPr>
            <a:r>
              <a:rPr lang="en-US" sz="2750" b="true">
                <a:solidFill>
                  <a:srgbClr val="2F3B69"/>
                </a:solidFill>
                <a:latin typeface="Inter Bold"/>
                <a:ea typeface="Inter Bold"/>
                <a:cs typeface="Inter Bold"/>
                <a:sym typeface="Inter Bold"/>
              </a:rPr>
              <a:t>User-Friendly Interface</a:t>
            </a:r>
          </a:p>
        </p:txBody>
      </p:sp>
      <p:sp>
        <p:nvSpPr>
          <p:cNvPr name="TextBox 12" id="12"/>
          <p:cNvSpPr txBox="true"/>
          <p:nvPr/>
        </p:nvSpPr>
        <p:spPr>
          <a:xfrm rot="0">
            <a:off x="8629799" y="4658916"/>
            <a:ext cx="3801516" cy="874713"/>
          </a:xfrm>
          <a:prstGeom prst="rect">
            <a:avLst/>
          </a:prstGeom>
        </p:spPr>
        <p:txBody>
          <a:bodyPr anchor="t" rtlCol="false" tIns="0" lIns="0" bIns="0" rIns="0">
            <a:spAutoFit/>
          </a:bodyPr>
          <a:lstStyle/>
          <a:p>
            <a:pPr algn="l">
              <a:lnSpc>
                <a:spcPts val="3562"/>
              </a:lnSpc>
            </a:pPr>
            <a:r>
              <a:rPr lang="en-US" sz="2187">
                <a:solidFill>
                  <a:srgbClr val="2F3B69"/>
                </a:solidFill>
                <a:latin typeface="Inter Light"/>
                <a:ea typeface="Inter Light"/>
                <a:cs typeface="Inter Light"/>
                <a:sym typeface="Inter Light"/>
              </a:rPr>
              <a:t>Intuitive design for all steganography operations.</a:t>
            </a:r>
          </a:p>
        </p:txBody>
      </p:sp>
      <p:grpSp>
        <p:nvGrpSpPr>
          <p:cNvPr name="Group 13" id="13"/>
          <p:cNvGrpSpPr/>
          <p:nvPr/>
        </p:nvGrpSpPr>
        <p:grpSpPr>
          <a:xfrm rot="0">
            <a:off x="12710071" y="3683942"/>
            <a:ext cx="505569" cy="505569"/>
            <a:chOff x="0" y="0"/>
            <a:chExt cx="674092" cy="674092"/>
          </a:xfrm>
        </p:grpSpPr>
        <p:sp>
          <p:nvSpPr>
            <p:cNvPr name="Freeform 14" id="14"/>
            <p:cNvSpPr/>
            <p:nvPr/>
          </p:nvSpPr>
          <p:spPr>
            <a:xfrm flipH="false" flipV="false" rot="0">
              <a:off x="6350" y="6350"/>
              <a:ext cx="661416" cy="661416"/>
            </a:xfrm>
            <a:custGeom>
              <a:avLst/>
              <a:gdLst/>
              <a:ahLst/>
              <a:cxnLst/>
              <a:rect r="r" b="b" t="t" l="l"/>
              <a:pathLst>
                <a:path h="661416" w="661416">
                  <a:moveTo>
                    <a:pt x="0" y="158750"/>
                  </a:moveTo>
                  <a:cubicBezTo>
                    <a:pt x="0" y="71120"/>
                    <a:pt x="71120" y="0"/>
                    <a:pt x="158750" y="0"/>
                  </a:cubicBezTo>
                  <a:lnTo>
                    <a:pt x="502666" y="0"/>
                  </a:lnTo>
                  <a:cubicBezTo>
                    <a:pt x="590296" y="0"/>
                    <a:pt x="661416" y="71120"/>
                    <a:pt x="661416" y="158750"/>
                  </a:cubicBezTo>
                  <a:lnTo>
                    <a:pt x="661416" y="502666"/>
                  </a:lnTo>
                  <a:cubicBezTo>
                    <a:pt x="661416" y="590296"/>
                    <a:pt x="590296" y="661416"/>
                    <a:pt x="502666" y="661416"/>
                  </a:cubicBezTo>
                  <a:lnTo>
                    <a:pt x="158750" y="661416"/>
                  </a:lnTo>
                  <a:cubicBezTo>
                    <a:pt x="71120" y="661416"/>
                    <a:pt x="0" y="590296"/>
                    <a:pt x="0" y="502666"/>
                  </a:cubicBezTo>
                  <a:close/>
                </a:path>
              </a:pathLst>
            </a:custGeom>
            <a:solidFill>
              <a:srgbClr val="5C4E4E"/>
            </a:solidFill>
          </p:spPr>
        </p:sp>
        <p:sp>
          <p:nvSpPr>
            <p:cNvPr name="Freeform 15" id="15"/>
            <p:cNvSpPr/>
            <p:nvPr/>
          </p:nvSpPr>
          <p:spPr>
            <a:xfrm flipH="false" flipV="false" rot="0">
              <a:off x="0" y="0"/>
              <a:ext cx="674116" cy="674116"/>
            </a:xfrm>
            <a:custGeom>
              <a:avLst/>
              <a:gdLst/>
              <a:ahLst/>
              <a:cxnLst/>
              <a:rect r="r" b="b" t="t" l="l"/>
              <a:pathLst>
                <a:path h="674116" w="674116">
                  <a:moveTo>
                    <a:pt x="0" y="165100"/>
                  </a:moveTo>
                  <a:cubicBezTo>
                    <a:pt x="0" y="73914"/>
                    <a:pt x="73914" y="0"/>
                    <a:pt x="165100" y="0"/>
                  </a:cubicBezTo>
                  <a:lnTo>
                    <a:pt x="509016" y="0"/>
                  </a:lnTo>
                  <a:lnTo>
                    <a:pt x="509016" y="6350"/>
                  </a:lnTo>
                  <a:lnTo>
                    <a:pt x="509016" y="0"/>
                  </a:lnTo>
                  <a:lnTo>
                    <a:pt x="509016" y="6350"/>
                  </a:lnTo>
                  <a:lnTo>
                    <a:pt x="509016" y="0"/>
                  </a:lnTo>
                  <a:cubicBezTo>
                    <a:pt x="600202" y="0"/>
                    <a:pt x="674116" y="73914"/>
                    <a:pt x="674116" y="165100"/>
                  </a:cubicBezTo>
                  <a:lnTo>
                    <a:pt x="674116" y="509016"/>
                  </a:lnTo>
                  <a:lnTo>
                    <a:pt x="667766" y="509016"/>
                  </a:lnTo>
                  <a:lnTo>
                    <a:pt x="674116" y="509016"/>
                  </a:lnTo>
                  <a:cubicBezTo>
                    <a:pt x="674116" y="600202"/>
                    <a:pt x="600202" y="674116"/>
                    <a:pt x="509016" y="674116"/>
                  </a:cubicBezTo>
                  <a:lnTo>
                    <a:pt x="509016" y="667766"/>
                  </a:lnTo>
                  <a:lnTo>
                    <a:pt x="509016" y="674116"/>
                  </a:lnTo>
                  <a:lnTo>
                    <a:pt x="165100" y="674116"/>
                  </a:lnTo>
                  <a:lnTo>
                    <a:pt x="165100" y="667766"/>
                  </a:lnTo>
                  <a:lnTo>
                    <a:pt x="165100" y="674116"/>
                  </a:lnTo>
                  <a:cubicBezTo>
                    <a:pt x="73914" y="674116"/>
                    <a:pt x="0" y="600202"/>
                    <a:pt x="0" y="509016"/>
                  </a:cubicBezTo>
                  <a:lnTo>
                    <a:pt x="0" y="165100"/>
                  </a:lnTo>
                  <a:lnTo>
                    <a:pt x="6350" y="165100"/>
                  </a:lnTo>
                  <a:lnTo>
                    <a:pt x="0" y="165100"/>
                  </a:lnTo>
                  <a:moveTo>
                    <a:pt x="12700" y="165100"/>
                  </a:moveTo>
                  <a:lnTo>
                    <a:pt x="12700" y="509016"/>
                  </a:lnTo>
                  <a:lnTo>
                    <a:pt x="6350" y="509016"/>
                  </a:lnTo>
                  <a:lnTo>
                    <a:pt x="12700" y="509016"/>
                  </a:lnTo>
                  <a:cubicBezTo>
                    <a:pt x="12700" y="593217"/>
                    <a:pt x="80899" y="661416"/>
                    <a:pt x="165100" y="661416"/>
                  </a:cubicBezTo>
                  <a:lnTo>
                    <a:pt x="509016" y="661416"/>
                  </a:lnTo>
                  <a:cubicBezTo>
                    <a:pt x="593217" y="661416"/>
                    <a:pt x="661416" y="593217"/>
                    <a:pt x="661416" y="509016"/>
                  </a:cubicBezTo>
                  <a:lnTo>
                    <a:pt x="661416" y="165100"/>
                  </a:lnTo>
                  <a:lnTo>
                    <a:pt x="667766" y="165100"/>
                  </a:lnTo>
                  <a:lnTo>
                    <a:pt x="661416" y="165100"/>
                  </a:lnTo>
                  <a:cubicBezTo>
                    <a:pt x="661416" y="80899"/>
                    <a:pt x="593217" y="12700"/>
                    <a:pt x="509016" y="12700"/>
                  </a:cubicBezTo>
                  <a:lnTo>
                    <a:pt x="165100" y="12700"/>
                  </a:lnTo>
                  <a:lnTo>
                    <a:pt x="165100" y="6350"/>
                  </a:lnTo>
                  <a:lnTo>
                    <a:pt x="165100" y="12700"/>
                  </a:lnTo>
                  <a:cubicBezTo>
                    <a:pt x="80899" y="12700"/>
                    <a:pt x="12700" y="80899"/>
                    <a:pt x="12700" y="165100"/>
                  </a:cubicBezTo>
                  <a:close/>
                </a:path>
              </a:pathLst>
            </a:custGeom>
            <a:solidFill>
              <a:srgbClr val="FAFAFF"/>
            </a:solidFill>
          </p:spPr>
        </p:sp>
      </p:grpSp>
      <p:sp>
        <p:nvSpPr>
          <p:cNvPr name="TextBox 16" id="16"/>
          <p:cNvSpPr txBox="true"/>
          <p:nvPr/>
        </p:nvSpPr>
        <p:spPr>
          <a:xfrm rot="0">
            <a:off x="13494395" y="3669655"/>
            <a:ext cx="3801516" cy="858838"/>
          </a:xfrm>
          <a:prstGeom prst="rect">
            <a:avLst/>
          </a:prstGeom>
        </p:spPr>
        <p:txBody>
          <a:bodyPr anchor="t" rtlCol="false" tIns="0" lIns="0" bIns="0" rIns="0">
            <a:spAutoFit/>
          </a:bodyPr>
          <a:lstStyle/>
          <a:p>
            <a:pPr algn="l">
              <a:lnSpc>
                <a:spcPts val="3437"/>
              </a:lnSpc>
            </a:pPr>
            <a:r>
              <a:rPr lang="en-US" sz="2750" b="true">
                <a:solidFill>
                  <a:srgbClr val="2F3B69"/>
                </a:solidFill>
                <a:latin typeface="Inter Bold"/>
                <a:ea typeface="Inter Bold"/>
                <a:cs typeface="Inter Bold"/>
                <a:sym typeface="Inter Bold"/>
              </a:rPr>
              <a:t>Robust Steganography</a:t>
            </a:r>
          </a:p>
        </p:txBody>
      </p:sp>
      <p:sp>
        <p:nvSpPr>
          <p:cNvPr name="TextBox 17" id="17"/>
          <p:cNvSpPr txBox="true"/>
          <p:nvPr/>
        </p:nvSpPr>
        <p:spPr>
          <a:xfrm rot="0">
            <a:off x="13494395" y="4658916"/>
            <a:ext cx="3801516" cy="874713"/>
          </a:xfrm>
          <a:prstGeom prst="rect">
            <a:avLst/>
          </a:prstGeom>
        </p:spPr>
        <p:txBody>
          <a:bodyPr anchor="t" rtlCol="false" tIns="0" lIns="0" bIns="0" rIns="0">
            <a:spAutoFit/>
          </a:bodyPr>
          <a:lstStyle/>
          <a:p>
            <a:pPr algn="l">
              <a:lnSpc>
                <a:spcPts val="3562"/>
              </a:lnSpc>
            </a:pPr>
            <a:r>
              <a:rPr lang="en-US" sz="2187">
                <a:solidFill>
                  <a:srgbClr val="2F3B69"/>
                </a:solidFill>
                <a:latin typeface="Inter Light"/>
                <a:ea typeface="Inter Light"/>
                <a:cs typeface="Inter Light"/>
                <a:sym typeface="Inter Light"/>
              </a:rPr>
              <a:t>Minimizes detectability using advanced techniques.</a:t>
            </a:r>
          </a:p>
        </p:txBody>
      </p:sp>
      <p:grpSp>
        <p:nvGrpSpPr>
          <p:cNvPr name="Group 18" id="18"/>
          <p:cNvGrpSpPr/>
          <p:nvPr/>
        </p:nvGrpSpPr>
        <p:grpSpPr>
          <a:xfrm rot="0">
            <a:off x="7845475" y="6249591"/>
            <a:ext cx="505569" cy="505569"/>
            <a:chOff x="0" y="0"/>
            <a:chExt cx="674092" cy="674092"/>
          </a:xfrm>
        </p:grpSpPr>
        <p:sp>
          <p:nvSpPr>
            <p:cNvPr name="Freeform 19" id="19"/>
            <p:cNvSpPr/>
            <p:nvPr/>
          </p:nvSpPr>
          <p:spPr>
            <a:xfrm flipH="false" flipV="false" rot="0">
              <a:off x="6350" y="6350"/>
              <a:ext cx="661416" cy="661416"/>
            </a:xfrm>
            <a:custGeom>
              <a:avLst/>
              <a:gdLst/>
              <a:ahLst/>
              <a:cxnLst/>
              <a:rect r="r" b="b" t="t" l="l"/>
              <a:pathLst>
                <a:path h="661416" w="661416">
                  <a:moveTo>
                    <a:pt x="0" y="158750"/>
                  </a:moveTo>
                  <a:cubicBezTo>
                    <a:pt x="0" y="71120"/>
                    <a:pt x="71120" y="0"/>
                    <a:pt x="158750" y="0"/>
                  </a:cubicBezTo>
                  <a:lnTo>
                    <a:pt x="502666" y="0"/>
                  </a:lnTo>
                  <a:cubicBezTo>
                    <a:pt x="590296" y="0"/>
                    <a:pt x="661416" y="71120"/>
                    <a:pt x="661416" y="158750"/>
                  </a:cubicBezTo>
                  <a:lnTo>
                    <a:pt x="661416" y="502666"/>
                  </a:lnTo>
                  <a:cubicBezTo>
                    <a:pt x="661416" y="590296"/>
                    <a:pt x="590296" y="661416"/>
                    <a:pt x="502666" y="661416"/>
                  </a:cubicBezTo>
                  <a:lnTo>
                    <a:pt x="158750" y="661416"/>
                  </a:lnTo>
                  <a:cubicBezTo>
                    <a:pt x="71120" y="661416"/>
                    <a:pt x="0" y="590296"/>
                    <a:pt x="0" y="502666"/>
                  </a:cubicBezTo>
                  <a:close/>
                </a:path>
              </a:pathLst>
            </a:custGeom>
            <a:solidFill>
              <a:srgbClr val="5C4E4E"/>
            </a:solidFill>
          </p:spPr>
        </p:sp>
        <p:sp>
          <p:nvSpPr>
            <p:cNvPr name="Freeform 20" id="20"/>
            <p:cNvSpPr/>
            <p:nvPr/>
          </p:nvSpPr>
          <p:spPr>
            <a:xfrm flipH="false" flipV="false" rot="0">
              <a:off x="0" y="0"/>
              <a:ext cx="674116" cy="674116"/>
            </a:xfrm>
            <a:custGeom>
              <a:avLst/>
              <a:gdLst/>
              <a:ahLst/>
              <a:cxnLst/>
              <a:rect r="r" b="b" t="t" l="l"/>
              <a:pathLst>
                <a:path h="674116" w="674116">
                  <a:moveTo>
                    <a:pt x="0" y="165100"/>
                  </a:moveTo>
                  <a:cubicBezTo>
                    <a:pt x="0" y="73914"/>
                    <a:pt x="73914" y="0"/>
                    <a:pt x="165100" y="0"/>
                  </a:cubicBezTo>
                  <a:lnTo>
                    <a:pt x="509016" y="0"/>
                  </a:lnTo>
                  <a:lnTo>
                    <a:pt x="509016" y="6350"/>
                  </a:lnTo>
                  <a:lnTo>
                    <a:pt x="509016" y="0"/>
                  </a:lnTo>
                  <a:lnTo>
                    <a:pt x="509016" y="6350"/>
                  </a:lnTo>
                  <a:lnTo>
                    <a:pt x="509016" y="0"/>
                  </a:lnTo>
                  <a:cubicBezTo>
                    <a:pt x="600202" y="0"/>
                    <a:pt x="674116" y="73914"/>
                    <a:pt x="674116" y="165100"/>
                  </a:cubicBezTo>
                  <a:lnTo>
                    <a:pt x="674116" y="509016"/>
                  </a:lnTo>
                  <a:lnTo>
                    <a:pt x="667766" y="509016"/>
                  </a:lnTo>
                  <a:lnTo>
                    <a:pt x="674116" y="509016"/>
                  </a:lnTo>
                  <a:cubicBezTo>
                    <a:pt x="674116" y="600202"/>
                    <a:pt x="600202" y="674116"/>
                    <a:pt x="509016" y="674116"/>
                  </a:cubicBezTo>
                  <a:lnTo>
                    <a:pt x="509016" y="667766"/>
                  </a:lnTo>
                  <a:lnTo>
                    <a:pt x="509016" y="674116"/>
                  </a:lnTo>
                  <a:lnTo>
                    <a:pt x="165100" y="674116"/>
                  </a:lnTo>
                  <a:lnTo>
                    <a:pt x="165100" y="667766"/>
                  </a:lnTo>
                  <a:lnTo>
                    <a:pt x="165100" y="674116"/>
                  </a:lnTo>
                  <a:cubicBezTo>
                    <a:pt x="73914" y="674116"/>
                    <a:pt x="0" y="600202"/>
                    <a:pt x="0" y="509016"/>
                  </a:cubicBezTo>
                  <a:lnTo>
                    <a:pt x="0" y="165100"/>
                  </a:lnTo>
                  <a:lnTo>
                    <a:pt x="6350" y="165100"/>
                  </a:lnTo>
                  <a:lnTo>
                    <a:pt x="0" y="165100"/>
                  </a:lnTo>
                  <a:moveTo>
                    <a:pt x="12700" y="165100"/>
                  </a:moveTo>
                  <a:lnTo>
                    <a:pt x="12700" y="509016"/>
                  </a:lnTo>
                  <a:lnTo>
                    <a:pt x="6350" y="509016"/>
                  </a:lnTo>
                  <a:lnTo>
                    <a:pt x="12700" y="509016"/>
                  </a:lnTo>
                  <a:cubicBezTo>
                    <a:pt x="12700" y="593217"/>
                    <a:pt x="80899" y="661416"/>
                    <a:pt x="165100" y="661416"/>
                  </a:cubicBezTo>
                  <a:lnTo>
                    <a:pt x="509016" y="661416"/>
                  </a:lnTo>
                  <a:cubicBezTo>
                    <a:pt x="593217" y="661416"/>
                    <a:pt x="661416" y="593217"/>
                    <a:pt x="661416" y="509016"/>
                  </a:cubicBezTo>
                  <a:lnTo>
                    <a:pt x="661416" y="165100"/>
                  </a:lnTo>
                  <a:lnTo>
                    <a:pt x="667766" y="165100"/>
                  </a:lnTo>
                  <a:lnTo>
                    <a:pt x="661416" y="165100"/>
                  </a:lnTo>
                  <a:cubicBezTo>
                    <a:pt x="661416" y="80899"/>
                    <a:pt x="593217" y="12700"/>
                    <a:pt x="509016" y="12700"/>
                  </a:cubicBezTo>
                  <a:lnTo>
                    <a:pt x="165100" y="12700"/>
                  </a:lnTo>
                  <a:lnTo>
                    <a:pt x="165100" y="6350"/>
                  </a:lnTo>
                  <a:lnTo>
                    <a:pt x="165100" y="12700"/>
                  </a:lnTo>
                  <a:cubicBezTo>
                    <a:pt x="80899" y="12700"/>
                    <a:pt x="12700" y="80899"/>
                    <a:pt x="12700" y="165100"/>
                  </a:cubicBezTo>
                  <a:close/>
                </a:path>
              </a:pathLst>
            </a:custGeom>
            <a:solidFill>
              <a:srgbClr val="FAFAFF"/>
            </a:solidFill>
          </p:spPr>
        </p:sp>
      </p:grpSp>
      <p:sp>
        <p:nvSpPr>
          <p:cNvPr name="TextBox 21" id="21"/>
          <p:cNvSpPr txBox="true"/>
          <p:nvPr/>
        </p:nvSpPr>
        <p:spPr>
          <a:xfrm rot="0">
            <a:off x="8629799" y="6235304"/>
            <a:ext cx="3691979" cy="430212"/>
          </a:xfrm>
          <a:prstGeom prst="rect">
            <a:avLst/>
          </a:prstGeom>
        </p:spPr>
        <p:txBody>
          <a:bodyPr anchor="t" rtlCol="false" tIns="0" lIns="0" bIns="0" rIns="0">
            <a:spAutoFit/>
          </a:bodyPr>
          <a:lstStyle/>
          <a:p>
            <a:pPr algn="l">
              <a:lnSpc>
                <a:spcPts val="3437"/>
              </a:lnSpc>
            </a:pPr>
            <a:r>
              <a:rPr lang="en-US" sz="2750" b="true">
                <a:solidFill>
                  <a:srgbClr val="2F3B69"/>
                </a:solidFill>
                <a:latin typeface="Inter Bold"/>
                <a:ea typeface="Inter Bold"/>
                <a:cs typeface="Inter Bold"/>
                <a:sym typeface="Inter Bold"/>
              </a:rPr>
              <a:t>Enhanced Security</a:t>
            </a:r>
          </a:p>
        </p:txBody>
      </p:sp>
      <p:sp>
        <p:nvSpPr>
          <p:cNvPr name="TextBox 22" id="22"/>
          <p:cNvSpPr txBox="true"/>
          <p:nvPr/>
        </p:nvSpPr>
        <p:spPr>
          <a:xfrm rot="0">
            <a:off x="8629799" y="6781651"/>
            <a:ext cx="3801516" cy="1328737"/>
          </a:xfrm>
          <a:prstGeom prst="rect">
            <a:avLst/>
          </a:prstGeom>
        </p:spPr>
        <p:txBody>
          <a:bodyPr anchor="t" rtlCol="false" tIns="0" lIns="0" bIns="0" rIns="0">
            <a:spAutoFit/>
          </a:bodyPr>
          <a:lstStyle/>
          <a:p>
            <a:pPr algn="l">
              <a:lnSpc>
                <a:spcPts val="3562"/>
              </a:lnSpc>
            </a:pPr>
            <a:r>
              <a:rPr lang="en-US" sz="2187">
                <a:solidFill>
                  <a:srgbClr val="2F3B69"/>
                </a:solidFill>
                <a:latin typeface="Inter Light"/>
                <a:ea typeface="Inter Light"/>
                <a:cs typeface="Inter Light"/>
                <a:sym typeface="Inter Light"/>
              </a:rPr>
              <a:t>Password protection and potential encryption for data safety.</a:t>
            </a:r>
          </a:p>
        </p:txBody>
      </p:sp>
      <p:grpSp>
        <p:nvGrpSpPr>
          <p:cNvPr name="Group 23" id="23"/>
          <p:cNvGrpSpPr/>
          <p:nvPr/>
        </p:nvGrpSpPr>
        <p:grpSpPr>
          <a:xfrm rot="0">
            <a:off x="12710071" y="6249591"/>
            <a:ext cx="505569" cy="505569"/>
            <a:chOff x="0" y="0"/>
            <a:chExt cx="674092" cy="674092"/>
          </a:xfrm>
        </p:grpSpPr>
        <p:sp>
          <p:nvSpPr>
            <p:cNvPr name="Freeform 24" id="24"/>
            <p:cNvSpPr/>
            <p:nvPr/>
          </p:nvSpPr>
          <p:spPr>
            <a:xfrm flipH="false" flipV="false" rot="0">
              <a:off x="6350" y="6350"/>
              <a:ext cx="661416" cy="661416"/>
            </a:xfrm>
            <a:custGeom>
              <a:avLst/>
              <a:gdLst/>
              <a:ahLst/>
              <a:cxnLst/>
              <a:rect r="r" b="b" t="t" l="l"/>
              <a:pathLst>
                <a:path h="661416" w="661416">
                  <a:moveTo>
                    <a:pt x="0" y="158750"/>
                  </a:moveTo>
                  <a:cubicBezTo>
                    <a:pt x="0" y="71120"/>
                    <a:pt x="71120" y="0"/>
                    <a:pt x="158750" y="0"/>
                  </a:cubicBezTo>
                  <a:lnTo>
                    <a:pt x="502666" y="0"/>
                  </a:lnTo>
                  <a:cubicBezTo>
                    <a:pt x="590296" y="0"/>
                    <a:pt x="661416" y="71120"/>
                    <a:pt x="661416" y="158750"/>
                  </a:cubicBezTo>
                  <a:lnTo>
                    <a:pt x="661416" y="502666"/>
                  </a:lnTo>
                  <a:cubicBezTo>
                    <a:pt x="661416" y="590296"/>
                    <a:pt x="590296" y="661416"/>
                    <a:pt x="502666" y="661416"/>
                  </a:cubicBezTo>
                  <a:lnTo>
                    <a:pt x="158750" y="661416"/>
                  </a:lnTo>
                  <a:cubicBezTo>
                    <a:pt x="71120" y="661416"/>
                    <a:pt x="0" y="590296"/>
                    <a:pt x="0" y="502666"/>
                  </a:cubicBezTo>
                  <a:close/>
                </a:path>
              </a:pathLst>
            </a:custGeom>
            <a:solidFill>
              <a:srgbClr val="5C4E4E"/>
            </a:solidFill>
          </p:spPr>
        </p:sp>
        <p:sp>
          <p:nvSpPr>
            <p:cNvPr name="Freeform 25" id="25"/>
            <p:cNvSpPr/>
            <p:nvPr/>
          </p:nvSpPr>
          <p:spPr>
            <a:xfrm flipH="false" flipV="false" rot="0">
              <a:off x="0" y="0"/>
              <a:ext cx="674116" cy="674116"/>
            </a:xfrm>
            <a:custGeom>
              <a:avLst/>
              <a:gdLst/>
              <a:ahLst/>
              <a:cxnLst/>
              <a:rect r="r" b="b" t="t" l="l"/>
              <a:pathLst>
                <a:path h="674116" w="674116">
                  <a:moveTo>
                    <a:pt x="0" y="165100"/>
                  </a:moveTo>
                  <a:cubicBezTo>
                    <a:pt x="0" y="73914"/>
                    <a:pt x="73914" y="0"/>
                    <a:pt x="165100" y="0"/>
                  </a:cubicBezTo>
                  <a:lnTo>
                    <a:pt x="509016" y="0"/>
                  </a:lnTo>
                  <a:lnTo>
                    <a:pt x="509016" y="6350"/>
                  </a:lnTo>
                  <a:lnTo>
                    <a:pt x="509016" y="0"/>
                  </a:lnTo>
                  <a:lnTo>
                    <a:pt x="509016" y="6350"/>
                  </a:lnTo>
                  <a:lnTo>
                    <a:pt x="509016" y="0"/>
                  </a:lnTo>
                  <a:cubicBezTo>
                    <a:pt x="600202" y="0"/>
                    <a:pt x="674116" y="73914"/>
                    <a:pt x="674116" y="165100"/>
                  </a:cubicBezTo>
                  <a:lnTo>
                    <a:pt x="674116" y="509016"/>
                  </a:lnTo>
                  <a:lnTo>
                    <a:pt x="667766" y="509016"/>
                  </a:lnTo>
                  <a:lnTo>
                    <a:pt x="674116" y="509016"/>
                  </a:lnTo>
                  <a:cubicBezTo>
                    <a:pt x="674116" y="600202"/>
                    <a:pt x="600202" y="674116"/>
                    <a:pt x="509016" y="674116"/>
                  </a:cubicBezTo>
                  <a:lnTo>
                    <a:pt x="509016" y="667766"/>
                  </a:lnTo>
                  <a:lnTo>
                    <a:pt x="509016" y="674116"/>
                  </a:lnTo>
                  <a:lnTo>
                    <a:pt x="165100" y="674116"/>
                  </a:lnTo>
                  <a:lnTo>
                    <a:pt x="165100" y="667766"/>
                  </a:lnTo>
                  <a:lnTo>
                    <a:pt x="165100" y="674116"/>
                  </a:lnTo>
                  <a:cubicBezTo>
                    <a:pt x="73914" y="674116"/>
                    <a:pt x="0" y="600202"/>
                    <a:pt x="0" y="509016"/>
                  </a:cubicBezTo>
                  <a:lnTo>
                    <a:pt x="0" y="165100"/>
                  </a:lnTo>
                  <a:lnTo>
                    <a:pt x="6350" y="165100"/>
                  </a:lnTo>
                  <a:lnTo>
                    <a:pt x="0" y="165100"/>
                  </a:lnTo>
                  <a:moveTo>
                    <a:pt x="12700" y="165100"/>
                  </a:moveTo>
                  <a:lnTo>
                    <a:pt x="12700" y="509016"/>
                  </a:lnTo>
                  <a:lnTo>
                    <a:pt x="6350" y="509016"/>
                  </a:lnTo>
                  <a:lnTo>
                    <a:pt x="12700" y="509016"/>
                  </a:lnTo>
                  <a:cubicBezTo>
                    <a:pt x="12700" y="593217"/>
                    <a:pt x="80899" y="661416"/>
                    <a:pt x="165100" y="661416"/>
                  </a:cubicBezTo>
                  <a:lnTo>
                    <a:pt x="509016" y="661416"/>
                  </a:lnTo>
                  <a:cubicBezTo>
                    <a:pt x="593217" y="661416"/>
                    <a:pt x="661416" y="593217"/>
                    <a:pt x="661416" y="509016"/>
                  </a:cubicBezTo>
                  <a:lnTo>
                    <a:pt x="661416" y="165100"/>
                  </a:lnTo>
                  <a:lnTo>
                    <a:pt x="667766" y="165100"/>
                  </a:lnTo>
                  <a:lnTo>
                    <a:pt x="661416" y="165100"/>
                  </a:lnTo>
                  <a:cubicBezTo>
                    <a:pt x="661416" y="80899"/>
                    <a:pt x="593217" y="12700"/>
                    <a:pt x="509016" y="12700"/>
                  </a:cubicBezTo>
                  <a:lnTo>
                    <a:pt x="165100" y="12700"/>
                  </a:lnTo>
                  <a:lnTo>
                    <a:pt x="165100" y="6350"/>
                  </a:lnTo>
                  <a:lnTo>
                    <a:pt x="165100" y="12700"/>
                  </a:lnTo>
                  <a:cubicBezTo>
                    <a:pt x="80899" y="12700"/>
                    <a:pt x="12700" y="80899"/>
                    <a:pt x="12700" y="165100"/>
                  </a:cubicBezTo>
                  <a:close/>
                </a:path>
              </a:pathLst>
            </a:custGeom>
            <a:solidFill>
              <a:srgbClr val="FAFAFF"/>
            </a:solidFill>
          </p:spPr>
        </p:sp>
      </p:grpSp>
      <p:sp>
        <p:nvSpPr>
          <p:cNvPr name="TextBox 26" id="26"/>
          <p:cNvSpPr txBox="true"/>
          <p:nvPr/>
        </p:nvSpPr>
        <p:spPr>
          <a:xfrm rot="0">
            <a:off x="13494395" y="6235304"/>
            <a:ext cx="3801516" cy="858838"/>
          </a:xfrm>
          <a:prstGeom prst="rect">
            <a:avLst/>
          </a:prstGeom>
        </p:spPr>
        <p:txBody>
          <a:bodyPr anchor="t" rtlCol="false" tIns="0" lIns="0" bIns="0" rIns="0">
            <a:spAutoFit/>
          </a:bodyPr>
          <a:lstStyle/>
          <a:p>
            <a:pPr algn="l">
              <a:lnSpc>
                <a:spcPts val="3437"/>
              </a:lnSpc>
            </a:pPr>
            <a:r>
              <a:rPr lang="en-US" sz="2750" b="true">
                <a:solidFill>
                  <a:srgbClr val="2F3B69"/>
                </a:solidFill>
                <a:latin typeface="Inter Bold"/>
                <a:ea typeface="Inter Bold"/>
                <a:cs typeface="Inter Bold"/>
                <a:sym typeface="Inter Bold"/>
              </a:rPr>
              <a:t>Cross-Platform Compatibility</a:t>
            </a:r>
          </a:p>
        </p:txBody>
      </p:sp>
      <p:sp>
        <p:nvSpPr>
          <p:cNvPr name="TextBox 27" id="27"/>
          <p:cNvSpPr txBox="true"/>
          <p:nvPr/>
        </p:nvSpPr>
        <p:spPr>
          <a:xfrm rot="0">
            <a:off x="13494395" y="7224564"/>
            <a:ext cx="3801516" cy="874713"/>
          </a:xfrm>
          <a:prstGeom prst="rect">
            <a:avLst/>
          </a:prstGeom>
        </p:spPr>
        <p:txBody>
          <a:bodyPr anchor="t" rtlCol="false" tIns="0" lIns="0" bIns="0" rIns="0">
            <a:spAutoFit/>
          </a:bodyPr>
          <a:lstStyle/>
          <a:p>
            <a:pPr algn="l">
              <a:lnSpc>
                <a:spcPts val="3562"/>
              </a:lnSpc>
            </a:pPr>
            <a:r>
              <a:rPr lang="en-US" sz="2187">
                <a:solidFill>
                  <a:srgbClr val="2F3B69"/>
                </a:solidFill>
                <a:latin typeface="Inter Light"/>
                <a:ea typeface="Inter Light"/>
                <a:cs typeface="Inter Light"/>
                <a:sym typeface="Inter Light"/>
              </a:rPr>
              <a:t>Wide accessibility across different operating systems.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3DDDC"/>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F3B69"/>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AFAFF"/>
            </a:solidFill>
          </p:spPr>
        </p:sp>
      </p:grpSp>
      <p:sp>
        <p:nvSpPr>
          <p:cNvPr name="Freeform 6" id="6"/>
          <p:cNvSpPr/>
          <p:nvPr/>
        </p:nvSpPr>
        <p:spPr>
          <a:xfrm flipH="false" flipV="false" rot="0">
            <a:off x="0" y="0"/>
            <a:ext cx="6858000" cy="10288935"/>
          </a:xfrm>
          <a:custGeom>
            <a:avLst/>
            <a:gdLst/>
            <a:ahLst/>
            <a:cxnLst/>
            <a:rect r="r" b="b" t="t" l="l"/>
            <a:pathLst>
              <a:path h="10288935" w="6858000">
                <a:moveTo>
                  <a:pt x="0" y="0"/>
                </a:moveTo>
                <a:lnTo>
                  <a:pt x="6858000" y="0"/>
                </a:lnTo>
                <a:lnTo>
                  <a:pt x="6858000" y="10288935"/>
                </a:lnTo>
                <a:lnTo>
                  <a:pt x="0" y="10288935"/>
                </a:lnTo>
                <a:lnTo>
                  <a:pt x="0" y="0"/>
                </a:lnTo>
                <a:close/>
              </a:path>
            </a:pathLst>
          </a:custGeom>
          <a:blipFill>
            <a:blip r:embed="rId3"/>
            <a:stretch>
              <a:fillRect l="-62591" t="0" r="-62591" b="0"/>
            </a:stretch>
          </a:blipFill>
        </p:spPr>
      </p:sp>
      <p:sp>
        <p:nvSpPr>
          <p:cNvPr name="TextBox 7" id="7"/>
          <p:cNvSpPr txBox="true"/>
          <p:nvPr/>
        </p:nvSpPr>
        <p:spPr>
          <a:xfrm rot="0">
            <a:off x="7822555" y="729258"/>
            <a:ext cx="9500890" cy="1685925"/>
          </a:xfrm>
          <a:prstGeom prst="rect">
            <a:avLst/>
          </a:prstGeom>
        </p:spPr>
        <p:txBody>
          <a:bodyPr anchor="t" rtlCol="false" tIns="0" lIns="0" bIns="0" rIns="0">
            <a:spAutoFit/>
          </a:bodyPr>
          <a:lstStyle/>
          <a:p>
            <a:pPr algn="l">
              <a:lnSpc>
                <a:spcPts val="6749"/>
              </a:lnSpc>
            </a:pPr>
            <a:r>
              <a:rPr lang="en-US" sz="5374" b="true">
                <a:solidFill>
                  <a:srgbClr val="2F3B69"/>
                </a:solidFill>
                <a:latin typeface="Inter Bold"/>
                <a:ea typeface="Inter Bold"/>
                <a:cs typeface="Inter Bold"/>
                <a:sym typeface="Inter Bold"/>
              </a:rPr>
              <a:t>Problem Definition &amp; Software Development</a:t>
            </a:r>
          </a:p>
        </p:txBody>
      </p:sp>
      <p:grpSp>
        <p:nvGrpSpPr>
          <p:cNvPr name="Group 8" id="8"/>
          <p:cNvGrpSpPr/>
          <p:nvPr/>
        </p:nvGrpSpPr>
        <p:grpSpPr>
          <a:xfrm rot="0">
            <a:off x="8216801" y="2893665"/>
            <a:ext cx="38100" cy="6637436"/>
            <a:chOff x="0" y="0"/>
            <a:chExt cx="50800" cy="8849915"/>
          </a:xfrm>
        </p:grpSpPr>
        <p:sp>
          <p:nvSpPr>
            <p:cNvPr name="Freeform 9" id="9"/>
            <p:cNvSpPr/>
            <p:nvPr/>
          </p:nvSpPr>
          <p:spPr>
            <a:xfrm flipH="false" flipV="false" rot="0">
              <a:off x="0" y="0"/>
              <a:ext cx="50800" cy="8849868"/>
            </a:xfrm>
            <a:custGeom>
              <a:avLst/>
              <a:gdLst/>
              <a:ahLst/>
              <a:cxnLst/>
              <a:rect r="r" b="b" t="t" l="l"/>
              <a:pathLst>
                <a:path h="8849868" w="50800">
                  <a:moveTo>
                    <a:pt x="0" y="25400"/>
                  </a:moveTo>
                  <a:cubicBezTo>
                    <a:pt x="0" y="11430"/>
                    <a:pt x="11430" y="0"/>
                    <a:pt x="25400" y="0"/>
                  </a:cubicBezTo>
                  <a:cubicBezTo>
                    <a:pt x="39370" y="0"/>
                    <a:pt x="50800" y="11430"/>
                    <a:pt x="50800" y="25400"/>
                  </a:cubicBezTo>
                  <a:lnTo>
                    <a:pt x="50800" y="8824468"/>
                  </a:lnTo>
                  <a:cubicBezTo>
                    <a:pt x="50800" y="8838438"/>
                    <a:pt x="39370" y="8849868"/>
                    <a:pt x="25400" y="8849868"/>
                  </a:cubicBezTo>
                  <a:cubicBezTo>
                    <a:pt x="11430" y="8849868"/>
                    <a:pt x="0" y="8838438"/>
                    <a:pt x="0" y="8824468"/>
                  </a:cubicBezTo>
                  <a:close/>
                </a:path>
              </a:pathLst>
            </a:custGeom>
            <a:solidFill>
              <a:srgbClr val="2F3B69"/>
            </a:solidFill>
          </p:spPr>
        </p:sp>
      </p:grpSp>
      <p:grpSp>
        <p:nvGrpSpPr>
          <p:cNvPr name="Group 10" id="10"/>
          <p:cNvGrpSpPr/>
          <p:nvPr/>
        </p:nvGrpSpPr>
        <p:grpSpPr>
          <a:xfrm rot="0">
            <a:off x="8507760" y="3494634"/>
            <a:ext cx="964555" cy="38100"/>
            <a:chOff x="0" y="0"/>
            <a:chExt cx="1286073" cy="50800"/>
          </a:xfrm>
        </p:grpSpPr>
        <p:sp>
          <p:nvSpPr>
            <p:cNvPr name="Freeform 11" id="11"/>
            <p:cNvSpPr/>
            <p:nvPr/>
          </p:nvSpPr>
          <p:spPr>
            <a:xfrm flipH="false" flipV="false" rot="0">
              <a:off x="0" y="0"/>
              <a:ext cx="1286129" cy="50800"/>
            </a:xfrm>
            <a:custGeom>
              <a:avLst/>
              <a:gdLst/>
              <a:ahLst/>
              <a:cxnLst/>
              <a:rect r="r" b="b" t="t" l="l"/>
              <a:pathLst>
                <a:path h="50800" w="1286129">
                  <a:moveTo>
                    <a:pt x="0" y="25400"/>
                  </a:moveTo>
                  <a:cubicBezTo>
                    <a:pt x="0" y="11430"/>
                    <a:pt x="11430" y="0"/>
                    <a:pt x="25400" y="0"/>
                  </a:cubicBezTo>
                  <a:lnTo>
                    <a:pt x="1260729" y="0"/>
                  </a:lnTo>
                  <a:cubicBezTo>
                    <a:pt x="1274699" y="0"/>
                    <a:pt x="1286129" y="11430"/>
                    <a:pt x="1286129" y="25400"/>
                  </a:cubicBezTo>
                  <a:cubicBezTo>
                    <a:pt x="1286129" y="39370"/>
                    <a:pt x="1274699" y="50800"/>
                    <a:pt x="1260729" y="50800"/>
                  </a:cubicBezTo>
                  <a:lnTo>
                    <a:pt x="25400" y="50800"/>
                  </a:lnTo>
                  <a:cubicBezTo>
                    <a:pt x="11430" y="50800"/>
                    <a:pt x="0" y="39370"/>
                    <a:pt x="0" y="25400"/>
                  </a:cubicBezTo>
                  <a:close/>
                </a:path>
              </a:pathLst>
            </a:custGeom>
            <a:solidFill>
              <a:srgbClr val="2F3B69"/>
            </a:solidFill>
          </p:spPr>
        </p:sp>
      </p:grpSp>
      <p:grpSp>
        <p:nvGrpSpPr>
          <p:cNvPr name="Group 12" id="12"/>
          <p:cNvGrpSpPr/>
          <p:nvPr/>
        </p:nvGrpSpPr>
        <p:grpSpPr>
          <a:xfrm rot="0">
            <a:off x="7921079" y="3198911"/>
            <a:ext cx="629542" cy="629543"/>
            <a:chOff x="0" y="0"/>
            <a:chExt cx="839390" cy="839390"/>
          </a:xfrm>
        </p:grpSpPr>
        <p:sp>
          <p:nvSpPr>
            <p:cNvPr name="Freeform 13" id="13"/>
            <p:cNvSpPr/>
            <p:nvPr/>
          </p:nvSpPr>
          <p:spPr>
            <a:xfrm flipH="false" flipV="false" rot="0">
              <a:off x="6350" y="6350"/>
              <a:ext cx="826643" cy="826643"/>
            </a:xfrm>
            <a:custGeom>
              <a:avLst/>
              <a:gdLst/>
              <a:ahLst/>
              <a:cxnLst/>
              <a:rect r="r" b="b" t="t" l="l"/>
              <a:pathLst>
                <a:path h="826643" w="826643">
                  <a:moveTo>
                    <a:pt x="0" y="154305"/>
                  </a:moveTo>
                  <a:cubicBezTo>
                    <a:pt x="0" y="69088"/>
                    <a:pt x="69088" y="0"/>
                    <a:pt x="154305" y="0"/>
                  </a:cubicBezTo>
                  <a:lnTo>
                    <a:pt x="672338" y="0"/>
                  </a:lnTo>
                  <a:cubicBezTo>
                    <a:pt x="757555" y="0"/>
                    <a:pt x="826643" y="69088"/>
                    <a:pt x="826643" y="154305"/>
                  </a:cubicBezTo>
                  <a:lnTo>
                    <a:pt x="826643" y="672338"/>
                  </a:lnTo>
                  <a:cubicBezTo>
                    <a:pt x="826643" y="757555"/>
                    <a:pt x="757555" y="826643"/>
                    <a:pt x="672338" y="826643"/>
                  </a:cubicBezTo>
                  <a:lnTo>
                    <a:pt x="154305" y="826643"/>
                  </a:lnTo>
                  <a:cubicBezTo>
                    <a:pt x="69088" y="826643"/>
                    <a:pt x="0" y="757555"/>
                    <a:pt x="0" y="672338"/>
                  </a:cubicBezTo>
                  <a:close/>
                </a:path>
              </a:pathLst>
            </a:custGeom>
            <a:solidFill>
              <a:srgbClr val="E3DDDC"/>
            </a:solidFill>
          </p:spPr>
        </p:sp>
        <p:sp>
          <p:nvSpPr>
            <p:cNvPr name="Freeform 14" id="14"/>
            <p:cNvSpPr/>
            <p:nvPr/>
          </p:nvSpPr>
          <p:spPr>
            <a:xfrm flipH="false" flipV="false" rot="0">
              <a:off x="0" y="0"/>
              <a:ext cx="839343" cy="839343"/>
            </a:xfrm>
            <a:custGeom>
              <a:avLst/>
              <a:gdLst/>
              <a:ahLst/>
              <a:cxnLst/>
              <a:rect r="r" b="b" t="t" l="l"/>
              <a:pathLst>
                <a:path h="839343" w="839343">
                  <a:moveTo>
                    <a:pt x="0" y="160655"/>
                  </a:moveTo>
                  <a:cubicBezTo>
                    <a:pt x="0" y="72009"/>
                    <a:pt x="72009" y="0"/>
                    <a:pt x="160655" y="0"/>
                  </a:cubicBezTo>
                  <a:lnTo>
                    <a:pt x="678688" y="0"/>
                  </a:lnTo>
                  <a:lnTo>
                    <a:pt x="678688" y="6350"/>
                  </a:lnTo>
                  <a:lnTo>
                    <a:pt x="678688" y="0"/>
                  </a:lnTo>
                  <a:lnTo>
                    <a:pt x="678688" y="6350"/>
                  </a:lnTo>
                  <a:lnTo>
                    <a:pt x="678688" y="0"/>
                  </a:lnTo>
                  <a:cubicBezTo>
                    <a:pt x="767461" y="0"/>
                    <a:pt x="839343" y="72009"/>
                    <a:pt x="839343" y="160655"/>
                  </a:cubicBezTo>
                  <a:lnTo>
                    <a:pt x="832993" y="160655"/>
                  </a:lnTo>
                  <a:lnTo>
                    <a:pt x="839343" y="160655"/>
                  </a:lnTo>
                  <a:lnTo>
                    <a:pt x="839343" y="678688"/>
                  </a:lnTo>
                  <a:lnTo>
                    <a:pt x="832993" y="678688"/>
                  </a:lnTo>
                  <a:lnTo>
                    <a:pt x="839343" y="678688"/>
                  </a:lnTo>
                  <a:cubicBezTo>
                    <a:pt x="839343" y="767461"/>
                    <a:pt x="767334" y="839343"/>
                    <a:pt x="678688" y="839343"/>
                  </a:cubicBezTo>
                  <a:lnTo>
                    <a:pt x="678688" y="832993"/>
                  </a:lnTo>
                  <a:lnTo>
                    <a:pt x="678688" y="839343"/>
                  </a:lnTo>
                  <a:lnTo>
                    <a:pt x="160655" y="839343"/>
                  </a:lnTo>
                  <a:lnTo>
                    <a:pt x="160655" y="832993"/>
                  </a:lnTo>
                  <a:lnTo>
                    <a:pt x="160655" y="839343"/>
                  </a:lnTo>
                  <a:cubicBezTo>
                    <a:pt x="72009" y="839343"/>
                    <a:pt x="0" y="767461"/>
                    <a:pt x="0" y="678688"/>
                  </a:cubicBezTo>
                  <a:lnTo>
                    <a:pt x="0" y="160655"/>
                  </a:lnTo>
                  <a:lnTo>
                    <a:pt x="6350" y="160655"/>
                  </a:lnTo>
                  <a:lnTo>
                    <a:pt x="0" y="160655"/>
                  </a:lnTo>
                  <a:moveTo>
                    <a:pt x="12700" y="160655"/>
                  </a:moveTo>
                  <a:lnTo>
                    <a:pt x="12700" y="678688"/>
                  </a:lnTo>
                  <a:lnTo>
                    <a:pt x="6350" y="678688"/>
                  </a:lnTo>
                  <a:lnTo>
                    <a:pt x="12700" y="678688"/>
                  </a:lnTo>
                  <a:cubicBezTo>
                    <a:pt x="12700" y="760476"/>
                    <a:pt x="78994" y="826643"/>
                    <a:pt x="160655" y="826643"/>
                  </a:cubicBezTo>
                  <a:lnTo>
                    <a:pt x="678688" y="826643"/>
                  </a:lnTo>
                  <a:cubicBezTo>
                    <a:pt x="760476" y="826643"/>
                    <a:pt x="826643" y="760349"/>
                    <a:pt x="826643" y="678688"/>
                  </a:cubicBezTo>
                  <a:lnTo>
                    <a:pt x="826643" y="160655"/>
                  </a:lnTo>
                  <a:cubicBezTo>
                    <a:pt x="826643" y="78994"/>
                    <a:pt x="760476" y="12700"/>
                    <a:pt x="678688" y="12700"/>
                  </a:cubicBezTo>
                  <a:lnTo>
                    <a:pt x="160655" y="12700"/>
                  </a:lnTo>
                  <a:lnTo>
                    <a:pt x="160655" y="6350"/>
                  </a:lnTo>
                  <a:lnTo>
                    <a:pt x="160655" y="12700"/>
                  </a:lnTo>
                  <a:cubicBezTo>
                    <a:pt x="78994" y="12700"/>
                    <a:pt x="12700" y="78994"/>
                    <a:pt x="12700" y="160655"/>
                  </a:cubicBezTo>
                  <a:close/>
                </a:path>
              </a:pathLst>
            </a:custGeom>
            <a:solidFill>
              <a:srgbClr val="2F3B69"/>
            </a:solidFill>
          </p:spPr>
        </p:sp>
      </p:grpSp>
      <p:sp>
        <p:nvSpPr>
          <p:cNvPr name="TextBox 15" id="15"/>
          <p:cNvSpPr txBox="true"/>
          <p:nvPr/>
        </p:nvSpPr>
        <p:spPr>
          <a:xfrm rot="0">
            <a:off x="8155186" y="3364111"/>
            <a:ext cx="161330" cy="434975"/>
          </a:xfrm>
          <a:prstGeom prst="rect">
            <a:avLst/>
          </a:prstGeom>
        </p:spPr>
        <p:txBody>
          <a:bodyPr anchor="t" rtlCol="false" tIns="0" lIns="0" bIns="0" rIns="0">
            <a:spAutoFit/>
          </a:bodyPr>
          <a:lstStyle/>
          <a:p>
            <a:pPr algn="ctr">
              <a:lnSpc>
                <a:spcPts val="3250"/>
              </a:lnSpc>
            </a:pPr>
            <a:r>
              <a:rPr lang="en-US" sz="3250" b="true">
                <a:solidFill>
                  <a:srgbClr val="3E829A"/>
                </a:solidFill>
                <a:latin typeface="Inter Bold"/>
                <a:ea typeface="Inter Bold"/>
                <a:cs typeface="Inter Bold"/>
                <a:sym typeface="Inter Bold"/>
              </a:rPr>
              <a:t>1</a:t>
            </a:r>
          </a:p>
        </p:txBody>
      </p:sp>
      <p:sp>
        <p:nvSpPr>
          <p:cNvPr name="TextBox 16" id="16"/>
          <p:cNvSpPr txBox="true"/>
          <p:nvPr/>
        </p:nvSpPr>
        <p:spPr>
          <a:xfrm rot="0">
            <a:off x="9751665" y="3159621"/>
            <a:ext cx="3445223" cy="409575"/>
          </a:xfrm>
          <a:prstGeom prst="rect">
            <a:avLst/>
          </a:prstGeom>
        </p:spPr>
        <p:txBody>
          <a:bodyPr anchor="t" rtlCol="false" tIns="0" lIns="0" bIns="0" rIns="0">
            <a:spAutoFit/>
          </a:bodyPr>
          <a:lstStyle/>
          <a:p>
            <a:pPr algn="l">
              <a:lnSpc>
                <a:spcPts val="3374"/>
              </a:lnSpc>
            </a:pPr>
            <a:r>
              <a:rPr lang="en-US" sz="2687" b="true">
                <a:solidFill>
                  <a:srgbClr val="3E829A"/>
                </a:solidFill>
                <a:latin typeface="Inter Bold"/>
                <a:ea typeface="Inter Bold"/>
                <a:cs typeface="Inter Bold"/>
                <a:sym typeface="Inter Bold"/>
              </a:rPr>
              <a:t>Problem</a:t>
            </a:r>
          </a:p>
        </p:txBody>
      </p:sp>
      <p:sp>
        <p:nvSpPr>
          <p:cNvPr name="TextBox 17" id="17"/>
          <p:cNvSpPr txBox="true"/>
          <p:nvPr/>
        </p:nvSpPr>
        <p:spPr>
          <a:xfrm rot="0">
            <a:off x="9751665" y="3679329"/>
            <a:ext cx="7571780" cy="830263"/>
          </a:xfrm>
          <a:prstGeom prst="rect">
            <a:avLst/>
          </a:prstGeom>
        </p:spPr>
        <p:txBody>
          <a:bodyPr anchor="t" rtlCol="false" tIns="0" lIns="0" bIns="0" rIns="0">
            <a:spAutoFit/>
          </a:bodyPr>
          <a:lstStyle/>
          <a:p>
            <a:pPr algn="l">
              <a:lnSpc>
                <a:spcPts val="3437"/>
              </a:lnSpc>
            </a:pPr>
            <a:r>
              <a:rPr lang="en-US" sz="2125">
                <a:solidFill>
                  <a:srgbClr val="2F3B69"/>
                </a:solidFill>
                <a:latin typeface="Inter Light"/>
                <a:ea typeface="Inter Light"/>
                <a:cs typeface="Inter Light"/>
                <a:sym typeface="Inter Light"/>
              </a:rPr>
              <a:t>Creating a secure, multi-format steganography tool accessible to all users.</a:t>
            </a:r>
          </a:p>
        </p:txBody>
      </p:sp>
      <p:grpSp>
        <p:nvGrpSpPr>
          <p:cNvPr name="Group 18" id="18"/>
          <p:cNvGrpSpPr/>
          <p:nvPr/>
        </p:nvGrpSpPr>
        <p:grpSpPr>
          <a:xfrm rot="0">
            <a:off x="8507760" y="5798939"/>
            <a:ext cx="964555" cy="38100"/>
            <a:chOff x="0" y="0"/>
            <a:chExt cx="1286073" cy="50800"/>
          </a:xfrm>
        </p:grpSpPr>
        <p:sp>
          <p:nvSpPr>
            <p:cNvPr name="Freeform 19" id="19"/>
            <p:cNvSpPr/>
            <p:nvPr/>
          </p:nvSpPr>
          <p:spPr>
            <a:xfrm flipH="false" flipV="false" rot="0">
              <a:off x="0" y="0"/>
              <a:ext cx="1286129" cy="50800"/>
            </a:xfrm>
            <a:custGeom>
              <a:avLst/>
              <a:gdLst/>
              <a:ahLst/>
              <a:cxnLst/>
              <a:rect r="r" b="b" t="t" l="l"/>
              <a:pathLst>
                <a:path h="50800" w="1286129">
                  <a:moveTo>
                    <a:pt x="0" y="25400"/>
                  </a:moveTo>
                  <a:cubicBezTo>
                    <a:pt x="0" y="11430"/>
                    <a:pt x="11430" y="0"/>
                    <a:pt x="25400" y="0"/>
                  </a:cubicBezTo>
                  <a:lnTo>
                    <a:pt x="1260729" y="0"/>
                  </a:lnTo>
                  <a:cubicBezTo>
                    <a:pt x="1274699" y="0"/>
                    <a:pt x="1286129" y="11430"/>
                    <a:pt x="1286129" y="25400"/>
                  </a:cubicBezTo>
                  <a:cubicBezTo>
                    <a:pt x="1286129" y="39370"/>
                    <a:pt x="1274699" y="50800"/>
                    <a:pt x="1260729" y="50800"/>
                  </a:cubicBezTo>
                  <a:lnTo>
                    <a:pt x="25400" y="50800"/>
                  </a:lnTo>
                  <a:cubicBezTo>
                    <a:pt x="11430" y="50800"/>
                    <a:pt x="0" y="39370"/>
                    <a:pt x="0" y="25400"/>
                  </a:cubicBezTo>
                  <a:close/>
                </a:path>
              </a:pathLst>
            </a:custGeom>
            <a:solidFill>
              <a:srgbClr val="2F3B69"/>
            </a:solidFill>
          </p:spPr>
        </p:sp>
      </p:grpSp>
      <p:grpSp>
        <p:nvGrpSpPr>
          <p:cNvPr name="Group 20" id="20"/>
          <p:cNvGrpSpPr/>
          <p:nvPr/>
        </p:nvGrpSpPr>
        <p:grpSpPr>
          <a:xfrm rot="0">
            <a:off x="7921079" y="5503217"/>
            <a:ext cx="629542" cy="629542"/>
            <a:chOff x="0" y="0"/>
            <a:chExt cx="839390" cy="839390"/>
          </a:xfrm>
        </p:grpSpPr>
        <p:sp>
          <p:nvSpPr>
            <p:cNvPr name="Freeform 21" id="21"/>
            <p:cNvSpPr/>
            <p:nvPr/>
          </p:nvSpPr>
          <p:spPr>
            <a:xfrm flipH="false" flipV="false" rot="0">
              <a:off x="6350" y="6350"/>
              <a:ext cx="826643" cy="826643"/>
            </a:xfrm>
            <a:custGeom>
              <a:avLst/>
              <a:gdLst/>
              <a:ahLst/>
              <a:cxnLst/>
              <a:rect r="r" b="b" t="t" l="l"/>
              <a:pathLst>
                <a:path h="826643" w="826643">
                  <a:moveTo>
                    <a:pt x="0" y="154305"/>
                  </a:moveTo>
                  <a:cubicBezTo>
                    <a:pt x="0" y="69088"/>
                    <a:pt x="69088" y="0"/>
                    <a:pt x="154305" y="0"/>
                  </a:cubicBezTo>
                  <a:lnTo>
                    <a:pt x="672338" y="0"/>
                  </a:lnTo>
                  <a:cubicBezTo>
                    <a:pt x="757555" y="0"/>
                    <a:pt x="826643" y="69088"/>
                    <a:pt x="826643" y="154305"/>
                  </a:cubicBezTo>
                  <a:lnTo>
                    <a:pt x="826643" y="672338"/>
                  </a:lnTo>
                  <a:cubicBezTo>
                    <a:pt x="826643" y="757555"/>
                    <a:pt x="757555" y="826643"/>
                    <a:pt x="672338" y="826643"/>
                  </a:cubicBezTo>
                  <a:lnTo>
                    <a:pt x="154305" y="826643"/>
                  </a:lnTo>
                  <a:cubicBezTo>
                    <a:pt x="69088" y="826643"/>
                    <a:pt x="0" y="757555"/>
                    <a:pt x="0" y="672338"/>
                  </a:cubicBezTo>
                  <a:close/>
                </a:path>
              </a:pathLst>
            </a:custGeom>
            <a:solidFill>
              <a:srgbClr val="E3DDDC"/>
            </a:solidFill>
          </p:spPr>
        </p:sp>
        <p:sp>
          <p:nvSpPr>
            <p:cNvPr name="Freeform 22" id="22"/>
            <p:cNvSpPr/>
            <p:nvPr/>
          </p:nvSpPr>
          <p:spPr>
            <a:xfrm flipH="false" flipV="false" rot="0">
              <a:off x="0" y="0"/>
              <a:ext cx="839343" cy="839343"/>
            </a:xfrm>
            <a:custGeom>
              <a:avLst/>
              <a:gdLst/>
              <a:ahLst/>
              <a:cxnLst/>
              <a:rect r="r" b="b" t="t" l="l"/>
              <a:pathLst>
                <a:path h="839343" w="839343">
                  <a:moveTo>
                    <a:pt x="0" y="160655"/>
                  </a:moveTo>
                  <a:cubicBezTo>
                    <a:pt x="0" y="72009"/>
                    <a:pt x="72009" y="0"/>
                    <a:pt x="160655" y="0"/>
                  </a:cubicBezTo>
                  <a:lnTo>
                    <a:pt x="678688" y="0"/>
                  </a:lnTo>
                  <a:lnTo>
                    <a:pt x="678688" y="6350"/>
                  </a:lnTo>
                  <a:lnTo>
                    <a:pt x="678688" y="0"/>
                  </a:lnTo>
                  <a:lnTo>
                    <a:pt x="678688" y="6350"/>
                  </a:lnTo>
                  <a:lnTo>
                    <a:pt x="678688" y="0"/>
                  </a:lnTo>
                  <a:cubicBezTo>
                    <a:pt x="767461" y="0"/>
                    <a:pt x="839343" y="72009"/>
                    <a:pt x="839343" y="160655"/>
                  </a:cubicBezTo>
                  <a:lnTo>
                    <a:pt x="832993" y="160655"/>
                  </a:lnTo>
                  <a:lnTo>
                    <a:pt x="839343" y="160655"/>
                  </a:lnTo>
                  <a:lnTo>
                    <a:pt x="839343" y="678688"/>
                  </a:lnTo>
                  <a:lnTo>
                    <a:pt x="832993" y="678688"/>
                  </a:lnTo>
                  <a:lnTo>
                    <a:pt x="839343" y="678688"/>
                  </a:lnTo>
                  <a:cubicBezTo>
                    <a:pt x="839343" y="767461"/>
                    <a:pt x="767334" y="839343"/>
                    <a:pt x="678688" y="839343"/>
                  </a:cubicBezTo>
                  <a:lnTo>
                    <a:pt x="678688" y="832993"/>
                  </a:lnTo>
                  <a:lnTo>
                    <a:pt x="678688" y="839343"/>
                  </a:lnTo>
                  <a:lnTo>
                    <a:pt x="160655" y="839343"/>
                  </a:lnTo>
                  <a:lnTo>
                    <a:pt x="160655" y="832993"/>
                  </a:lnTo>
                  <a:lnTo>
                    <a:pt x="160655" y="839343"/>
                  </a:lnTo>
                  <a:cubicBezTo>
                    <a:pt x="72009" y="839343"/>
                    <a:pt x="0" y="767461"/>
                    <a:pt x="0" y="678688"/>
                  </a:cubicBezTo>
                  <a:lnTo>
                    <a:pt x="0" y="160655"/>
                  </a:lnTo>
                  <a:lnTo>
                    <a:pt x="6350" y="160655"/>
                  </a:lnTo>
                  <a:lnTo>
                    <a:pt x="0" y="160655"/>
                  </a:lnTo>
                  <a:moveTo>
                    <a:pt x="12700" y="160655"/>
                  </a:moveTo>
                  <a:lnTo>
                    <a:pt x="12700" y="678688"/>
                  </a:lnTo>
                  <a:lnTo>
                    <a:pt x="6350" y="678688"/>
                  </a:lnTo>
                  <a:lnTo>
                    <a:pt x="12700" y="678688"/>
                  </a:lnTo>
                  <a:cubicBezTo>
                    <a:pt x="12700" y="760476"/>
                    <a:pt x="78994" y="826643"/>
                    <a:pt x="160655" y="826643"/>
                  </a:cubicBezTo>
                  <a:lnTo>
                    <a:pt x="678688" y="826643"/>
                  </a:lnTo>
                  <a:cubicBezTo>
                    <a:pt x="760476" y="826643"/>
                    <a:pt x="826643" y="760349"/>
                    <a:pt x="826643" y="678688"/>
                  </a:cubicBezTo>
                  <a:lnTo>
                    <a:pt x="826643" y="160655"/>
                  </a:lnTo>
                  <a:cubicBezTo>
                    <a:pt x="826643" y="78994"/>
                    <a:pt x="760476" y="12700"/>
                    <a:pt x="678688" y="12700"/>
                  </a:cubicBezTo>
                  <a:lnTo>
                    <a:pt x="160655" y="12700"/>
                  </a:lnTo>
                  <a:lnTo>
                    <a:pt x="160655" y="6350"/>
                  </a:lnTo>
                  <a:lnTo>
                    <a:pt x="160655" y="12700"/>
                  </a:lnTo>
                  <a:cubicBezTo>
                    <a:pt x="78994" y="12700"/>
                    <a:pt x="12700" y="78994"/>
                    <a:pt x="12700" y="160655"/>
                  </a:cubicBezTo>
                  <a:close/>
                </a:path>
              </a:pathLst>
            </a:custGeom>
            <a:solidFill>
              <a:srgbClr val="2F3B69"/>
            </a:solidFill>
          </p:spPr>
        </p:sp>
      </p:grpSp>
      <p:sp>
        <p:nvSpPr>
          <p:cNvPr name="TextBox 23" id="23"/>
          <p:cNvSpPr txBox="true"/>
          <p:nvPr/>
        </p:nvSpPr>
        <p:spPr>
          <a:xfrm rot="0">
            <a:off x="8106816" y="5668416"/>
            <a:ext cx="257919" cy="434975"/>
          </a:xfrm>
          <a:prstGeom prst="rect">
            <a:avLst/>
          </a:prstGeom>
        </p:spPr>
        <p:txBody>
          <a:bodyPr anchor="t" rtlCol="false" tIns="0" lIns="0" bIns="0" rIns="0">
            <a:spAutoFit/>
          </a:bodyPr>
          <a:lstStyle/>
          <a:p>
            <a:pPr algn="ctr">
              <a:lnSpc>
                <a:spcPts val="3250"/>
              </a:lnSpc>
            </a:pPr>
            <a:r>
              <a:rPr lang="en-US" sz="3250" b="true">
                <a:solidFill>
                  <a:srgbClr val="3E829A"/>
                </a:solidFill>
                <a:latin typeface="Inter Bold"/>
                <a:ea typeface="Inter Bold"/>
                <a:cs typeface="Inter Bold"/>
                <a:sym typeface="Inter Bold"/>
              </a:rPr>
              <a:t>2</a:t>
            </a:r>
          </a:p>
        </p:txBody>
      </p:sp>
      <p:sp>
        <p:nvSpPr>
          <p:cNvPr name="TextBox 24" id="24"/>
          <p:cNvSpPr txBox="true"/>
          <p:nvPr/>
        </p:nvSpPr>
        <p:spPr>
          <a:xfrm rot="0">
            <a:off x="9751665" y="5463927"/>
            <a:ext cx="5123110" cy="409575"/>
          </a:xfrm>
          <a:prstGeom prst="rect">
            <a:avLst/>
          </a:prstGeom>
        </p:spPr>
        <p:txBody>
          <a:bodyPr anchor="t" rtlCol="false" tIns="0" lIns="0" bIns="0" rIns="0">
            <a:spAutoFit/>
          </a:bodyPr>
          <a:lstStyle/>
          <a:p>
            <a:pPr algn="l">
              <a:lnSpc>
                <a:spcPts val="3374"/>
              </a:lnSpc>
            </a:pPr>
            <a:r>
              <a:rPr lang="en-US" sz="2687" b="true">
                <a:solidFill>
                  <a:srgbClr val="3E829A"/>
                </a:solidFill>
                <a:latin typeface="Inter Bold"/>
                <a:ea typeface="Inter Bold"/>
                <a:cs typeface="Inter Bold"/>
                <a:sym typeface="Inter Bold"/>
              </a:rPr>
              <a:t>Agile Development (Scrum)</a:t>
            </a:r>
          </a:p>
        </p:txBody>
      </p:sp>
      <p:sp>
        <p:nvSpPr>
          <p:cNvPr name="TextBox 25" id="25"/>
          <p:cNvSpPr txBox="true"/>
          <p:nvPr/>
        </p:nvSpPr>
        <p:spPr>
          <a:xfrm rot="0">
            <a:off x="9751665" y="5983635"/>
            <a:ext cx="7571780" cy="830263"/>
          </a:xfrm>
          <a:prstGeom prst="rect">
            <a:avLst/>
          </a:prstGeom>
        </p:spPr>
        <p:txBody>
          <a:bodyPr anchor="t" rtlCol="false" tIns="0" lIns="0" bIns="0" rIns="0">
            <a:spAutoFit/>
          </a:bodyPr>
          <a:lstStyle/>
          <a:p>
            <a:pPr algn="l">
              <a:lnSpc>
                <a:spcPts val="3437"/>
              </a:lnSpc>
            </a:pPr>
            <a:r>
              <a:rPr lang="en-US" sz="2125">
                <a:solidFill>
                  <a:srgbClr val="2F3B69"/>
                </a:solidFill>
                <a:latin typeface="Inter Light"/>
                <a:ea typeface="Inter Light"/>
                <a:cs typeface="Inter Light"/>
                <a:sym typeface="Inter Light"/>
              </a:rPr>
              <a:t>Iterative development using Scrum for flexibility and efficient progress.</a:t>
            </a:r>
          </a:p>
        </p:txBody>
      </p:sp>
      <p:grpSp>
        <p:nvGrpSpPr>
          <p:cNvPr name="Group 26" id="26"/>
          <p:cNvGrpSpPr/>
          <p:nvPr/>
        </p:nvGrpSpPr>
        <p:grpSpPr>
          <a:xfrm rot="0">
            <a:off x="8507760" y="8103245"/>
            <a:ext cx="964555" cy="38100"/>
            <a:chOff x="0" y="0"/>
            <a:chExt cx="1286073" cy="50800"/>
          </a:xfrm>
        </p:grpSpPr>
        <p:sp>
          <p:nvSpPr>
            <p:cNvPr name="Freeform 27" id="27"/>
            <p:cNvSpPr/>
            <p:nvPr/>
          </p:nvSpPr>
          <p:spPr>
            <a:xfrm flipH="false" flipV="false" rot="0">
              <a:off x="0" y="0"/>
              <a:ext cx="1286129" cy="50800"/>
            </a:xfrm>
            <a:custGeom>
              <a:avLst/>
              <a:gdLst/>
              <a:ahLst/>
              <a:cxnLst/>
              <a:rect r="r" b="b" t="t" l="l"/>
              <a:pathLst>
                <a:path h="50800" w="1286129">
                  <a:moveTo>
                    <a:pt x="0" y="25400"/>
                  </a:moveTo>
                  <a:cubicBezTo>
                    <a:pt x="0" y="11430"/>
                    <a:pt x="11430" y="0"/>
                    <a:pt x="25400" y="0"/>
                  </a:cubicBezTo>
                  <a:lnTo>
                    <a:pt x="1260729" y="0"/>
                  </a:lnTo>
                  <a:cubicBezTo>
                    <a:pt x="1274699" y="0"/>
                    <a:pt x="1286129" y="11430"/>
                    <a:pt x="1286129" y="25400"/>
                  </a:cubicBezTo>
                  <a:cubicBezTo>
                    <a:pt x="1286129" y="39370"/>
                    <a:pt x="1274699" y="50800"/>
                    <a:pt x="1260729" y="50800"/>
                  </a:cubicBezTo>
                  <a:lnTo>
                    <a:pt x="25400" y="50800"/>
                  </a:lnTo>
                  <a:cubicBezTo>
                    <a:pt x="11430" y="50800"/>
                    <a:pt x="0" y="39370"/>
                    <a:pt x="0" y="25400"/>
                  </a:cubicBezTo>
                  <a:close/>
                </a:path>
              </a:pathLst>
            </a:custGeom>
            <a:solidFill>
              <a:srgbClr val="2F3B69"/>
            </a:solidFill>
          </p:spPr>
        </p:sp>
      </p:grpSp>
      <p:grpSp>
        <p:nvGrpSpPr>
          <p:cNvPr name="Group 28" id="28"/>
          <p:cNvGrpSpPr/>
          <p:nvPr/>
        </p:nvGrpSpPr>
        <p:grpSpPr>
          <a:xfrm rot="0">
            <a:off x="7921079" y="7807524"/>
            <a:ext cx="629542" cy="629542"/>
            <a:chOff x="0" y="0"/>
            <a:chExt cx="839390" cy="839390"/>
          </a:xfrm>
        </p:grpSpPr>
        <p:sp>
          <p:nvSpPr>
            <p:cNvPr name="Freeform 29" id="29"/>
            <p:cNvSpPr/>
            <p:nvPr/>
          </p:nvSpPr>
          <p:spPr>
            <a:xfrm flipH="false" flipV="false" rot="0">
              <a:off x="6350" y="6350"/>
              <a:ext cx="826643" cy="826643"/>
            </a:xfrm>
            <a:custGeom>
              <a:avLst/>
              <a:gdLst/>
              <a:ahLst/>
              <a:cxnLst/>
              <a:rect r="r" b="b" t="t" l="l"/>
              <a:pathLst>
                <a:path h="826643" w="826643">
                  <a:moveTo>
                    <a:pt x="0" y="154305"/>
                  </a:moveTo>
                  <a:cubicBezTo>
                    <a:pt x="0" y="69088"/>
                    <a:pt x="69088" y="0"/>
                    <a:pt x="154305" y="0"/>
                  </a:cubicBezTo>
                  <a:lnTo>
                    <a:pt x="672338" y="0"/>
                  </a:lnTo>
                  <a:cubicBezTo>
                    <a:pt x="757555" y="0"/>
                    <a:pt x="826643" y="69088"/>
                    <a:pt x="826643" y="154305"/>
                  </a:cubicBezTo>
                  <a:lnTo>
                    <a:pt x="826643" y="672338"/>
                  </a:lnTo>
                  <a:cubicBezTo>
                    <a:pt x="826643" y="757555"/>
                    <a:pt x="757555" y="826643"/>
                    <a:pt x="672338" y="826643"/>
                  </a:cubicBezTo>
                  <a:lnTo>
                    <a:pt x="154305" y="826643"/>
                  </a:lnTo>
                  <a:cubicBezTo>
                    <a:pt x="69088" y="826643"/>
                    <a:pt x="0" y="757555"/>
                    <a:pt x="0" y="672338"/>
                  </a:cubicBezTo>
                  <a:close/>
                </a:path>
              </a:pathLst>
            </a:custGeom>
            <a:solidFill>
              <a:srgbClr val="E3DDDC"/>
            </a:solidFill>
          </p:spPr>
        </p:sp>
        <p:sp>
          <p:nvSpPr>
            <p:cNvPr name="Freeform 30" id="30"/>
            <p:cNvSpPr/>
            <p:nvPr/>
          </p:nvSpPr>
          <p:spPr>
            <a:xfrm flipH="false" flipV="false" rot="0">
              <a:off x="0" y="0"/>
              <a:ext cx="839343" cy="839343"/>
            </a:xfrm>
            <a:custGeom>
              <a:avLst/>
              <a:gdLst/>
              <a:ahLst/>
              <a:cxnLst/>
              <a:rect r="r" b="b" t="t" l="l"/>
              <a:pathLst>
                <a:path h="839343" w="839343">
                  <a:moveTo>
                    <a:pt x="0" y="160655"/>
                  </a:moveTo>
                  <a:cubicBezTo>
                    <a:pt x="0" y="72009"/>
                    <a:pt x="72009" y="0"/>
                    <a:pt x="160655" y="0"/>
                  </a:cubicBezTo>
                  <a:lnTo>
                    <a:pt x="678688" y="0"/>
                  </a:lnTo>
                  <a:lnTo>
                    <a:pt x="678688" y="6350"/>
                  </a:lnTo>
                  <a:lnTo>
                    <a:pt x="678688" y="0"/>
                  </a:lnTo>
                  <a:lnTo>
                    <a:pt x="678688" y="6350"/>
                  </a:lnTo>
                  <a:lnTo>
                    <a:pt x="678688" y="0"/>
                  </a:lnTo>
                  <a:cubicBezTo>
                    <a:pt x="767461" y="0"/>
                    <a:pt x="839343" y="72009"/>
                    <a:pt x="839343" y="160655"/>
                  </a:cubicBezTo>
                  <a:lnTo>
                    <a:pt x="832993" y="160655"/>
                  </a:lnTo>
                  <a:lnTo>
                    <a:pt x="839343" y="160655"/>
                  </a:lnTo>
                  <a:lnTo>
                    <a:pt x="839343" y="678688"/>
                  </a:lnTo>
                  <a:lnTo>
                    <a:pt x="832993" y="678688"/>
                  </a:lnTo>
                  <a:lnTo>
                    <a:pt x="839343" y="678688"/>
                  </a:lnTo>
                  <a:cubicBezTo>
                    <a:pt x="839343" y="767461"/>
                    <a:pt x="767334" y="839343"/>
                    <a:pt x="678688" y="839343"/>
                  </a:cubicBezTo>
                  <a:lnTo>
                    <a:pt x="678688" y="832993"/>
                  </a:lnTo>
                  <a:lnTo>
                    <a:pt x="678688" y="839343"/>
                  </a:lnTo>
                  <a:lnTo>
                    <a:pt x="160655" y="839343"/>
                  </a:lnTo>
                  <a:lnTo>
                    <a:pt x="160655" y="832993"/>
                  </a:lnTo>
                  <a:lnTo>
                    <a:pt x="160655" y="839343"/>
                  </a:lnTo>
                  <a:cubicBezTo>
                    <a:pt x="72009" y="839343"/>
                    <a:pt x="0" y="767461"/>
                    <a:pt x="0" y="678688"/>
                  </a:cubicBezTo>
                  <a:lnTo>
                    <a:pt x="0" y="160655"/>
                  </a:lnTo>
                  <a:lnTo>
                    <a:pt x="6350" y="160655"/>
                  </a:lnTo>
                  <a:lnTo>
                    <a:pt x="0" y="160655"/>
                  </a:lnTo>
                  <a:moveTo>
                    <a:pt x="12700" y="160655"/>
                  </a:moveTo>
                  <a:lnTo>
                    <a:pt x="12700" y="678688"/>
                  </a:lnTo>
                  <a:lnTo>
                    <a:pt x="6350" y="678688"/>
                  </a:lnTo>
                  <a:lnTo>
                    <a:pt x="12700" y="678688"/>
                  </a:lnTo>
                  <a:cubicBezTo>
                    <a:pt x="12700" y="760476"/>
                    <a:pt x="78994" y="826643"/>
                    <a:pt x="160655" y="826643"/>
                  </a:cubicBezTo>
                  <a:lnTo>
                    <a:pt x="678688" y="826643"/>
                  </a:lnTo>
                  <a:cubicBezTo>
                    <a:pt x="760476" y="826643"/>
                    <a:pt x="826643" y="760349"/>
                    <a:pt x="826643" y="678688"/>
                  </a:cubicBezTo>
                  <a:lnTo>
                    <a:pt x="826643" y="160655"/>
                  </a:lnTo>
                  <a:cubicBezTo>
                    <a:pt x="826643" y="78994"/>
                    <a:pt x="760476" y="12700"/>
                    <a:pt x="678688" y="12700"/>
                  </a:cubicBezTo>
                  <a:lnTo>
                    <a:pt x="160655" y="12700"/>
                  </a:lnTo>
                  <a:lnTo>
                    <a:pt x="160655" y="6350"/>
                  </a:lnTo>
                  <a:lnTo>
                    <a:pt x="160655" y="12700"/>
                  </a:lnTo>
                  <a:cubicBezTo>
                    <a:pt x="78994" y="12700"/>
                    <a:pt x="12700" y="78994"/>
                    <a:pt x="12700" y="160655"/>
                  </a:cubicBezTo>
                  <a:close/>
                </a:path>
              </a:pathLst>
            </a:custGeom>
            <a:solidFill>
              <a:srgbClr val="2F3B69"/>
            </a:solidFill>
          </p:spPr>
        </p:sp>
      </p:grpSp>
      <p:sp>
        <p:nvSpPr>
          <p:cNvPr name="TextBox 31" id="31"/>
          <p:cNvSpPr txBox="true"/>
          <p:nvPr/>
        </p:nvSpPr>
        <p:spPr>
          <a:xfrm rot="0">
            <a:off x="8103245" y="7972722"/>
            <a:ext cx="265063" cy="434975"/>
          </a:xfrm>
          <a:prstGeom prst="rect">
            <a:avLst/>
          </a:prstGeom>
        </p:spPr>
        <p:txBody>
          <a:bodyPr anchor="t" rtlCol="false" tIns="0" lIns="0" bIns="0" rIns="0">
            <a:spAutoFit/>
          </a:bodyPr>
          <a:lstStyle/>
          <a:p>
            <a:pPr algn="ctr">
              <a:lnSpc>
                <a:spcPts val="3250"/>
              </a:lnSpc>
            </a:pPr>
            <a:r>
              <a:rPr lang="en-US" sz="3250" b="true">
                <a:solidFill>
                  <a:srgbClr val="3E829A"/>
                </a:solidFill>
                <a:latin typeface="Inter Bold"/>
                <a:ea typeface="Inter Bold"/>
                <a:cs typeface="Inter Bold"/>
                <a:sym typeface="Inter Bold"/>
              </a:rPr>
              <a:t>3</a:t>
            </a:r>
          </a:p>
        </p:txBody>
      </p:sp>
      <p:sp>
        <p:nvSpPr>
          <p:cNvPr name="TextBox 32" id="32"/>
          <p:cNvSpPr txBox="true"/>
          <p:nvPr/>
        </p:nvSpPr>
        <p:spPr>
          <a:xfrm rot="0">
            <a:off x="9751665" y="7768232"/>
            <a:ext cx="3445223" cy="409575"/>
          </a:xfrm>
          <a:prstGeom prst="rect">
            <a:avLst/>
          </a:prstGeom>
        </p:spPr>
        <p:txBody>
          <a:bodyPr anchor="t" rtlCol="false" tIns="0" lIns="0" bIns="0" rIns="0">
            <a:spAutoFit/>
          </a:bodyPr>
          <a:lstStyle/>
          <a:p>
            <a:pPr algn="l">
              <a:lnSpc>
                <a:spcPts val="3374"/>
              </a:lnSpc>
            </a:pPr>
            <a:r>
              <a:rPr lang="en-US" sz="2687" b="true">
                <a:solidFill>
                  <a:srgbClr val="3E829A"/>
                </a:solidFill>
                <a:latin typeface="Inter Bold"/>
                <a:ea typeface="Inter Bold"/>
                <a:cs typeface="Inter Bold"/>
                <a:sym typeface="Inter Bold"/>
              </a:rPr>
              <a:t>Benefits</a:t>
            </a:r>
          </a:p>
        </p:txBody>
      </p:sp>
      <p:sp>
        <p:nvSpPr>
          <p:cNvPr name="TextBox 33" id="33"/>
          <p:cNvSpPr txBox="true"/>
          <p:nvPr/>
        </p:nvSpPr>
        <p:spPr>
          <a:xfrm rot="0">
            <a:off x="9751665" y="8287941"/>
            <a:ext cx="7571780" cy="830263"/>
          </a:xfrm>
          <a:prstGeom prst="rect">
            <a:avLst/>
          </a:prstGeom>
        </p:spPr>
        <p:txBody>
          <a:bodyPr anchor="t" rtlCol="false" tIns="0" lIns="0" bIns="0" rIns="0">
            <a:spAutoFit/>
          </a:bodyPr>
          <a:lstStyle/>
          <a:p>
            <a:pPr algn="l">
              <a:lnSpc>
                <a:spcPts val="3437"/>
              </a:lnSpc>
            </a:pPr>
            <a:r>
              <a:rPr lang="en-US" sz="2125">
                <a:solidFill>
                  <a:srgbClr val="2F3B69"/>
                </a:solidFill>
                <a:latin typeface="Inter Light"/>
                <a:ea typeface="Inter Light"/>
                <a:cs typeface="Inter Light"/>
                <a:sym typeface="Inter Light"/>
              </a:rPr>
              <a:t>Improved collaboration, faster adaptation to changes, and higher quality software.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3DDDC"/>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5C4E4E"/>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AFAFF"/>
            </a:solidFill>
          </p:spPr>
        </p:sp>
      </p:grpSp>
      <p:sp>
        <p:nvSpPr>
          <p:cNvPr name="Freeform 6" id="6" descr="preencoded.png"/>
          <p:cNvSpPr/>
          <p:nvPr/>
        </p:nvSpPr>
        <p:spPr>
          <a:xfrm flipH="false" flipV="false" rot="0">
            <a:off x="0" y="0"/>
            <a:ext cx="6858000" cy="10287000"/>
          </a:xfrm>
          <a:custGeom>
            <a:avLst/>
            <a:gdLst/>
            <a:ahLst/>
            <a:cxnLst/>
            <a:rect r="r" b="b" t="t" l="l"/>
            <a:pathLst>
              <a:path h="10287000" w="6858000">
                <a:moveTo>
                  <a:pt x="0" y="0"/>
                </a:moveTo>
                <a:lnTo>
                  <a:pt x="6858000" y="0"/>
                </a:lnTo>
                <a:lnTo>
                  <a:pt x="6858000" y="10287000"/>
                </a:lnTo>
                <a:lnTo>
                  <a:pt x="0" y="10287000"/>
                </a:lnTo>
                <a:lnTo>
                  <a:pt x="0" y="0"/>
                </a:lnTo>
                <a:close/>
              </a:path>
            </a:pathLst>
          </a:custGeom>
          <a:blipFill>
            <a:blip r:embed="rId3"/>
            <a:stretch>
              <a:fillRect l="0" t="0" r="0" b="0"/>
            </a:stretch>
          </a:blipFill>
        </p:spPr>
      </p:sp>
      <p:sp>
        <p:nvSpPr>
          <p:cNvPr name="TextBox 7" id="7"/>
          <p:cNvSpPr txBox="true"/>
          <p:nvPr/>
        </p:nvSpPr>
        <p:spPr>
          <a:xfrm rot="0">
            <a:off x="7850237" y="1305371"/>
            <a:ext cx="9445526" cy="1747837"/>
          </a:xfrm>
          <a:prstGeom prst="rect">
            <a:avLst/>
          </a:prstGeom>
        </p:spPr>
        <p:txBody>
          <a:bodyPr anchor="t" rtlCol="false" tIns="0" lIns="0" bIns="0" rIns="0">
            <a:spAutoFit/>
          </a:bodyPr>
          <a:lstStyle/>
          <a:p>
            <a:pPr algn="l">
              <a:lnSpc>
                <a:spcPts val="6937"/>
              </a:lnSpc>
            </a:pPr>
            <a:r>
              <a:rPr lang="en-US" sz="5562" b="true">
                <a:solidFill>
                  <a:srgbClr val="3E829A"/>
                </a:solidFill>
                <a:latin typeface="Inter Bold"/>
                <a:ea typeface="Inter Bold"/>
                <a:cs typeface="Inter Bold"/>
                <a:sym typeface="Inter Bold"/>
              </a:rPr>
              <a:t>Core Components of STENO</a:t>
            </a:r>
          </a:p>
        </p:txBody>
      </p:sp>
      <p:sp>
        <p:nvSpPr>
          <p:cNvPr name="Freeform 8" id="8" descr="preencoded.png"/>
          <p:cNvSpPr/>
          <p:nvPr/>
        </p:nvSpPr>
        <p:spPr>
          <a:xfrm flipH="false" flipV="false" rot="0">
            <a:off x="7850237" y="3531096"/>
            <a:ext cx="708720" cy="708720"/>
          </a:xfrm>
          <a:custGeom>
            <a:avLst/>
            <a:gdLst/>
            <a:ahLst/>
            <a:cxnLst/>
            <a:rect r="r" b="b" t="t" l="l"/>
            <a:pathLst>
              <a:path h="708720" w="708720">
                <a:moveTo>
                  <a:pt x="0" y="0"/>
                </a:moveTo>
                <a:lnTo>
                  <a:pt x="708721" y="0"/>
                </a:lnTo>
                <a:lnTo>
                  <a:pt x="708721" y="708720"/>
                </a:lnTo>
                <a:lnTo>
                  <a:pt x="0" y="708720"/>
                </a:lnTo>
                <a:lnTo>
                  <a:pt x="0" y="0"/>
                </a:lnTo>
                <a:close/>
              </a:path>
            </a:pathLst>
          </a:custGeom>
          <a:blipFill>
            <a:blip r:embed="rId4"/>
            <a:stretch>
              <a:fillRect l="0" t="0" r="0" b="0"/>
            </a:stretch>
          </a:blipFill>
        </p:spPr>
      </p:sp>
      <p:sp>
        <p:nvSpPr>
          <p:cNvPr name="TextBox 9" id="9"/>
          <p:cNvSpPr txBox="true"/>
          <p:nvPr/>
        </p:nvSpPr>
        <p:spPr>
          <a:xfrm rot="0">
            <a:off x="7850237" y="4504284"/>
            <a:ext cx="3917305" cy="430212"/>
          </a:xfrm>
          <a:prstGeom prst="rect">
            <a:avLst/>
          </a:prstGeom>
        </p:spPr>
        <p:txBody>
          <a:bodyPr anchor="t" rtlCol="false" tIns="0" lIns="0" bIns="0" rIns="0">
            <a:spAutoFit/>
          </a:bodyPr>
          <a:lstStyle/>
          <a:p>
            <a:pPr algn="l">
              <a:lnSpc>
                <a:spcPts val="3437"/>
              </a:lnSpc>
            </a:pPr>
            <a:r>
              <a:rPr lang="en-US" sz="2750" b="true">
                <a:solidFill>
                  <a:srgbClr val="2F3B69"/>
                </a:solidFill>
                <a:latin typeface="Inter Bold"/>
                <a:ea typeface="Inter Bold"/>
                <a:cs typeface="Inter Bold"/>
                <a:sym typeface="Inter Bold"/>
              </a:rPr>
              <a:t>Text Steganography</a:t>
            </a:r>
          </a:p>
        </p:txBody>
      </p:sp>
      <p:sp>
        <p:nvSpPr>
          <p:cNvPr name="TextBox 10" id="10"/>
          <p:cNvSpPr txBox="true"/>
          <p:nvPr/>
        </p:nvSpPr>
        <p:spPr>
          <a:xfrm rot="0">
            <a:off x="7850237" y="5050631"/>
            <a:ext cx="4510088" cy="420688"/>
          </a:xfrm>
          <a:prstGeom prst="rect">
            <a:avLst/>
          </a:prstGeom>
        </p:spPr>
        <p:txBody>
          <a:bodyPr anchor="t" rtlCol="false" tIns="0" lIns="0" bIns="0" rIns="0">
            <a:spAutoFit/>
          </a:bodyPr>
          <a:lstStyle/>
          <a:p>
            <a:pPr algn="l">
              <a:lnSpc>
                <a:spcPts val="3562"/>
              </a:lnSpc>
            </a:pPr>
            <a:r>
              <a:rPr lang="en-US" sz="2187">
                <a:solidFill>
                  <a:srgbClr val="2F3B69"/>
                </a:solidFill>
                <a:latin typeface="Inter Light"/>
                <a:ea typeface="Inter Light"/>
                <a:cs typeface="Inter Light"/>
                <a:sym typeface="Inter Light"/>
              </a:rPr>
              <a:t>SNOW algorithm for text files.</a:t>
            </a:r>
          </a:p>
        </p:txBody>
      </p:sp>
      <p:sp>
        <p:nvSpPr>
          <p:cNvPr name="Freeform 11" id="11" descr="preencoded.png"/>
          <p:cNvSpPr/>
          <p:nvPr/>
        </p:nvSpPr>
        <p:spPr>
          <a:xfrm flipH="false" flipV="false" rot="0">
            <a:off x="12785526" y="3531096"/>
            <a:ext cx="708720" cy="708720"/>
          </a:xfrm>
          <a:custGeom>
            <a:avLst/>
            <a:gdLst/>
            <a:ahLst/>
            <a:cxnLst/>
            <a:rect r="r" b="b" t="t" l="l"/>
            <a:pathLst>
              <a:path h="708720" w="708720">
                <a:moveTo>
                  <a:pt x="0" y="0"/>
                </a:moveTo>
                <a:lnTo>
                  <a:pt x="708720" y="0"/>
                </a:lnTo>
                <a:lnTo>
                  <a:pt x="708720" y="708720"/>
                </a:lnTo>
                <a:lnTo>
                  <a:pt x="0" y="708720"/>
                </a:lnTo>
                <a:lnTo>
                  <a:pt x="0" y="0"/>
                </a:lnTo>
                <a:close/>
              </a:path>
            </a:pathLst>
          </a:custGeom>
          <a:blipFill>
            <a:blip r:embed="rId5"/>
            <a:stretch>
              <a:fillRect l="0" t="0" r="0" b="0"/>
            </a:stretch>
          </a:blipFill>
        </p:spPr>
      </p:sp>
      <p:sp>
        <p:nvSpPr>
          <p:cNvPr name="TextBox 12" id="12"/>
          <p:cNvSpPr txBox="true"/>
          <p:nvPr/>
        </p:nvSpPr>
        <p:spPr>
          <a:xfrm rot="0">
            <a:off x="12785526" y="4504284"/>
            <a:ext cx="4316463" cy="430212"/>
          </a:xfrm>
          <a:prstGeom prst="rect">
            <a:avLst/>
          </a:prstGeom>
        </p:spPr>
        <p:txBody>
          <a:bodyPr anchor="t" rtlCol="false" tIns="0" lIns="0" bIns="0" rIns="0">
            <a:spAutoFit/>
          </a:bodyPr>
          <a:lstStyle/>
          <a:p>
            <a:pPr algn="l">
              <a:lnSpc>
                <a:spcPts val="3437"/>
              </a:lnSpc>
            </a:pPr>
            <a:r>
              <a:rPr lang="en-US" sz="2750" b="true">
                <a:solidFill>
                  <a:srgbClr val="2F3B69"/>
                </a:solidFill>
                <a:latin typeface="Inter Bold"/>
                <a:ea typeface="Inter Bold"/>
                <a:cs typeface="Inter Bold"/>
                <a:sym typeface="Inter Bold"/>
              </a:rPr>
              <a:t>Image Steganography</a:t>
            </a:r>
          </a:p>
        </p:txBody>
      </p:sp>
      <p:sp>
        <p:nvSpPr>
          <p:cNvPr name="TextBox 13" id="13"/>
          <p:cNvSpPr txBox="true"/>
          <p:nvPr/>
        </p:nvSpPr>
        <p:spPr>
          <a:xfrm rot="0">
            <a:off x="12785526" y="5050631"/>
            <a:ext cx="4510236" cy="420688"/>
          </a:xfrm>
          <a:prstGeom prst="rect">
            <a:avLst/>
          </a:prstGeom>
        </p:spPr>
        <p:txBody>
          <a:bodyPr anchor="t" rtlCol="false" tIns="0" lIns="0" bIns="0" rIns="0">
            <a:spAutoFit/>
          </a:bodyPr>
          <a:lstStyle/>
          <a:p>
            <a:pPr algn="l">
              <a:lnSpc>
                <a:spcPts val="3562"/>
              </a:lnSpc>
            </a:pPr>
            <a:r>
              <a:rPr lang="en-US" sz="2187">
                <a:solidFill>
                  <a:srgbClr val="2F3B69"/>
                </a:solidFill>
                <a:latin typeface="Inter Light"/>
                <a:ea typeface="Inter Light"/>
                <a:cs typeface="Inter Light"/>
                <a:sym typeface="Inter Light"/>
              </a:rPr>
              <a:t>LSB technique for image files.</a:t>
            </a:r>
          </a:p>
        </p:txBody>
      </p:sp>
      <p:sp>
        <p:nvSpPr>
          <p:cNvPr name="Freeform 14" id="14" descr="preencoded.png"/>
          <p:cNvSpPr/>
          <p:nvPr/>
        </p:nvSpPr>
        <p:spPr>
          <a:xfrm flipH="false" flipV="false" rot="0">
            <a:off x="7850237" y="6440538"/>
            <a:ext cx="708720" cy="708720"/>
          </a:xfrm>
          <a:custGeom>
            <a:avLst/>
            <a:gdLst/>
            <a:ahLst/>
            <a:cxnLst/>
            <a:rect r="r" b="b" t="t" l="l"/>
            <a:pathLst>
              <a:path h="708720" w="708720">
                <a:moveTo>
                  <a:pt x="0" y="0"/>
                </a:moveTo>
                <a:lnTo>
                  <a:pt x="708721" y="0"/>
                </a:lnTo>
                <a:lnTo>
                  <a:pt x="708721" y="708720"/>
                </a:lnTo>
                <a:lnTo>
                  <a:pt x="0" y="708720"/>
                </a:lnTo>
                <a:lnTo>
                  <a:pt x="0" y="0"/>
                </a:lnTo>
                <a:close/>
              </a:path>
            </a:pathLst>
          </a:custGeom>
          <a:blipFill>
            <a:blip r:embed="rId6"/>
            <a:stretch>
              <a:fillRect l="0" t="0" r="0" b="0"/>
            </a:stretch>
          </a:blipFill>
        </p:spPr>
      </p:sp>
      <p:sp>
        <p:nvSpPr>
          <p:cNvPr name="TextBox 15" id="15"/>
          <p:cNvSpPr txBox="true"/>
          <p:nvPr/>
        </p:nvSpPr>
        <p:spPr>
          <a:xfrm rot="0">
            <a:off x="7850237" y="7413724"/>
            <a:ext cx="4204990" cy="430212"/>
          </a:xfrm>
          <a:prstGeom prst="rect">
            <a:avLst/>
          </a:prstGeom>
        </p:spPr>
        <p:txBody>
          <a:bodyPr anchor="t" rtlCol="false" tIns="0" lIns="0" bIns="0" rIns="0">
            <a:spAutoFit/>
          </a:bodyPr>
          <a:lstStyle/>
          <a:p>
            <a:pPr algn="l">
              <a:lnSpc>
                <a:spcPts val="3437"/>
              </a:lnSpc>
            </a:pPr>
            <a:r>
              <a:rPr lang="en-US" sz="2750" b="true">
                <a:solidFill>
                  <a:srgbClr val="2F3B69"/>
                </a:solidFill>
                <a:latin typeface="Inter Bold"/>
                <a:ea typeface="Inter Bold"/>
                <a:cs typeface="Inter Bold"/>
                <a:sym typeface="Inter Bold"/>
              </a:rPr>
              <a:t>Audio Steganography</a:t>
            </a:r>
          </a:p>
        </p:txBody>
      </p:sp>
      <p:sp>
        <p:nvSpPr>
          <p:cNvPr name="TextBox 16" id="16"/>
          <p:cNvSpPr txBox="true"/>
          <p:nvPr/>
        </p:nvSpPr>
        <p:spPr>
          <a:xfrm rot="0">
            <a:off x="7850237" y="7960073"/>
            <a:ext cx="4510088" cy="420688"/>
          </a:xfrm>
          <a:prstGeom prst="rect">
            <a:avLst/>
          </a:prstGeom>
        </p:spPr>
        <p:txBody>
          <a:bodyPr anchor="t" rtlCol="false" tIns="0" lIns="0" bIns="0" rIns="0">
            <a:spAutoFit/>
          </a:bodyPr>
          <a:lstStyle/>
          <a:p>
            <a:pPr algn="l">
              <a:lnSpc>
                <a:spcPts val="3562"/>
              </a:lnSpc>
            </a:pPr>
            <a:r>
              <a:rPr lang="en-US" sz="2187">
                <a:solidFill>
                  <a:srgbClr val="2F3B69"/>
                </a:solidFill>
                <a:latin typeface="Inter Light"/>
                <a:ea typeface="Inter Light"/>
                <a:cs typeface="Inter Light"/>
                <a:sym typeface="Inter Light"/>
              </a:rPr>
              <a:t>LSB technique for WAV files.</a:t>
            </a:r>
          </a:p>
        </p:txBody>
      </p:sp>
      <p:sp>
        <p:nvSpPr>
          <p:cNvPr name="Freeform 17" id="17" descr="preencoded.png"/>
          <p:cNvSpPr/>
          <p:nvPr/>
        </p:nvSpPr>
        <p:spPr>
          <a:xfrm flipH="false" flipV="false" rot="0">
            <a:off x="12785526" y="6440538"/>
            <a:ext cx="708720" cy="708720"/>
          </a:xfrm>
          <a:custGeom>
            <a:avLst/>
            <a:gdLst/>
            <a:ahLst/>
            <a:cxnLst/>
            <a:rect r="r" b="b" t="t" l="l"/>
            <a:pathLst>
              <a:path h="708720" w="708720">
                <a:moveTo>
                  <a:pt x="0" y="0"/>
                </a:moveTo>
                <a:lnTo>
                  <a:pt x="708720" y="0"/>
                </a:lnTo>
                <a:lnTo>
                  <a:pt x="708720" y="708720"/>
                </a:lnTo>
                <a:lnTo>
                  <a:pt x="0" y="708720"/>
                </a:lnTo>
                <a:lnTo>
                  <a:pt x="0" y="0"/>
                </a:lnTo>
                <a:close/>
              </a:path>
            </a:pathLst>
          </a:custGeom>
          <a:blipFill>
            <a:blip r:embed="rId7"/>
            <a:stretch>
              <a:fillRect l="0" t="0" r="0" b="0"/>
            </a:stretch>
          </a:blipFill>
        </p:spPr>
      </p:sp>
      <p:sp>
        <p:nvSpPr>
          <p:cNvPr name="TextBox 18" id="18"/>
          <p:cNvSpPr txBox="true"/>
          <p:nvPr/>
        </p:nvSpPr>
        <p:spPr>
          <a:xfrm rot="0">
            <a:off x="12785526" y="7413724"/>
            <a:ext cx="3544044" cy="430212"/>
          </a:xfrm>
          <a:prstGeom prst="rect">
            <a:avLst/>
          </a:prstGeom>
        </p:spPr>
        <p:txBody>
          <a:bodyPr anchor="t" rtlCol="false" tIns="0" lIns="0" bIns="0" rIns="0">
            <a:spAutoFit/>
          </a:bodyPr>
          <a:lstStyle/>
          <a:p>
            <a:pPr algn="l">
              <a:lnSpc>
                <a:spcPts val="3437"/>
              </a:lnSpc>
            </a:pPr>
            <a:r>
              <a:rPr lang="en-US" sz="2750" b="true">
                <a:solidFill>
                  <a:srgbClr val="2F3B69"/>
                </a:solidFill>
                <a:latin typeface="Inter Bold"/>
                <a:ea typeface="Inter Bold"/>
                <a:cs typeface="Inter Bold"/>
                <a:sym typeface="Inter Bold"/>
              </a:rPr>
              <a:t>Database &amp; GUI</a:t>
            </a:r>
          </a:p>
        </p:txBody>
      </p:sp>
      <p:sp>
        <p:nvSpPr>
          <p:cNvPr name="TextBox 19" id="19"/>
          <p:cNvSpPr txBox="true"/>
          <p:nvPr/>
        </p:nvSpPr>
        <p:spPr>
          <a:xfrm rot="0">
            <a:off x="12785526" y="7960073"/>
            <a:ext cx="4510236" cy="874713"/>
          </a:xfrm>
          <a:prstGeom prst="rect">
            <a:avLst/>
          </a:prstGeom>
        </p:spPr>
        <p:txBody>
          <a:bodyPr anchor="t" rtlCol="false" tIns="0" lIns="0" bIns="0" rIns="0">
            <a:spAutoFit/>
          </a:bodyPr>
          <a:lstStyle/>
          <a:p>
            <a:pPr algn="l">
              <a:lnSpc>
                <a:spcPts val="3562"/>
              </a:lnSpc>
            </a:pPr>
            <a:r>
              <a:rPr lang="en-US" sz="2187">
                <a:solidFill>
                  <a:srgbClr val="2F3B69"/>
                </a:solidFill>
                <a:latin typeface="Inter Light"/>
                <a:ea typeface="Inter Light"/>
                <a:cs typeface="Inter Light"/>
                <a:sym typeface="Inter Light"/>
              </a:rPr>
              <a:t>SQLite for user accounts, Tkinter for cross-platform GUI.</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E3DDDC"/>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F3B69"/>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AFAFF"/>
            </a:solidFill>
          </p:spPr>
        </p:sp>
      </p:grpSp>
      <p:sp>
        <p:nvSpPr>
          <p:cNvPr name="TextBox 6" id="6"/>
          <p:cNvSpPr txBox="true"/>
          <p:nvPr/>
        </p:nvSpPr>
        <p:spPr>
          <a:xfrm rot="0">
            <a:off x="992237" y="1625799"/>
            <a:ext cx="8710910" cy="871537"/>
          </a:xfrm>
          <a:prstGeom prst="rect">
            <a:avLst/>
          </a:prstGeom>
        </p:spPr>
        <p:txBody>
          <a:bodyPr anchor="t" rtlCol="false" tIns="0" lIns="0" bIns="0" rIns="0">
            <a:spAutoFit/>
          </a:bodyPr>
          <a:lstStyle/>
          <a:p>
            <a:pPr algn="l">
              <a:lnSpc>
                <a:spcPts val="6937"/>
              </a:lnSpc>
            </a:pPr>
            <a:r>
              <a:rPr lang="en-US" sz="5562" b="true">
                <a:solidFill>
                  <a:srgbClr val="2F3B69"/>
                </a:solidFill>
                <a:latin typeface="Inter Bold"/>
                <a:ea typeface="Inter Bold"/>
                <a:cs typeface="Inter Bold"/>
                <a:sym typeface="Inter Bold"/>
              </a:rPr>
              <a:t>Project Profile: STENO</a:t>
            </a:r>
          </a:p>
        </p:txBody>
      </p:sp>
      <p:grpSp>
        <p:nvGrpSpPr>
          <p:cNvPr name="Group 7" id="7"/>
          <p:cNvGrpSpPr/>
          <p:nvPr/>
        </p:nvGrpSpPr>
        <p:grpSpPr>
          <a:xfrm rot="0">
            <a:off x="987475" y="3102620"/>
            <a:ext cx="5254973" cy="1662261"/>
            <a:chOff x="0" y="0"/>
            <a:chExt cx="7006630" cy="2216348"/>
          </a:xfrm>
        </p:grpSpPr>
        <p:sp>
          <p:nvSpPr>
            <p:cNvPr name="Freeform 8" id="8"/>
            <p:cNvSpPr/>
            <p:nvPr/>
          </p:nvSpPr>
          <p:spPr>
            <a:xfrm flipH="false" flipV="false" rot="0">
              <a:off x="6350" y="6350"/>
              <a:ext cx="6993890" cy="2203577"/>
            </a:xfrm>
            <a:custGeom>
              <a:avLst/>
              <a:gdLst/>
              <a:ahLst/>
              <a:cxnLst/>
              <a:rect r="r" b="b" t="t" l="l"/>
              <a:pathLst>
                <a:path h="2203577" w="6993890">
                  <a:moveTo>
                    <a:pt x="0" y="158750"/>
                  </a:moveTo>
                  <a:cubicBezTo>
                    <a:pt x="0" y="71120"/>
                    <a:pt x="71374" y="0"/>
                    <a:pt x="159385" y="0"/>
                  </a:cubicBezTo>
                  <a:lnTo>
                    <a:pt x="6834505" y="0"/>
                  </a:lnTo>
                  <a:cubicBezTo>
                    <a:pt x="6922516" y="0"/>
                    <a:pt x="6993890" y="71120"/>
                    <a:pt x="6993890" y="158750"/>
                  </a:cubicBezTo>
                  <a:lnTo>
                    <a:pt x="6993890" y="2044827"/>
                  </a:lnTo>
                  <a:cubicBezTo>
                    <a:pt x="6993890" y="2132457"/>
                    <a:pt x="6922516" y="2203577"/>
                    <a:pt x="6834505" y="2203577"/>
                  </a:cubicBezTo>
                  <a:lnTo>
                    <a:pt x="159385" y="2203577"/>
                  </a:lnTo>
                  <a:cubicBezTo>
                    <a:pt x="71374" y="2203577"/>
                    <a:pt x="0" y="2132457"/>
                    <a:pt x="0" y="2044827"/>
                  </a:cubicBezTo>
                  <a:close/>
                </a:path>
              </a:pathLst>
            </a:custGeom>
            <a:solidFill>
              <a:srgbClr val="2F3B69"/>
            </a:solidFill>
          </p:spPr>
        </p:sp>
        <p:sp>
          <p:nvSpPr>
            <p:cNvPr name="Freeform 9" id="9"/>
            <p:cNvSpPr/>
            <p:nvPr/>
          </p:nvSpPr>
          <p:spPr>
            <a:xfrm flipH="false" flipV="false" rot="0">
              <a:off x="0" y="0"/>
              <a:ext cx="7006589" cy="2216277"/>
            </a:xfrm>
            <a:custGeom>
              <a:avLst/>
              <a:gdLst/>
              <a:ahLst/>
              <a:cxnLst/>
              <a:rect r="r" b="b" t="t" l="l"/>
              <a:pathLst>
                <a:path h="2216277" w="7006589">
                  <a:moveTo>
                    <a:pt x="0" y="165100"/>
                  </a:moveTo>
                  <a:cubicBezTo>
                    <a:pt x="0" y="73914"/>
                    <a:pt x="74295" y="0"/>
                    <a:pt x="165735" y="0"/>
                  </a:cubicBezTo>
                  <a:lnTo>
                    <a:pt x="6840855" y="0"/>
                  </a:lnTo>
                  <a:lnTo>
                    <a:pt x="6840855" y="6350"/>
                  </a:lnTo>
                  <a:lnTo>
                    <a:pt x="6840855" y="0"/>
                  </a:lnTo>
                  <a:cubicBezTo>
                    <a:pt x="6932422" y="0"/>
                    <a:pt x="7006589" y="73914"/>
                    <a:pt x="7006589" y="165100"/>
                  </a:cubicBezTo>
                  <a:lnTo>
                    <a:pt x="7000239" y="165100"/>
                  </a:lnTo>
                  <a:lnTo>
                    <a:pt x="7006589" y="165100"/>
                  </a:lnTo>
                  <a:lnTo>
                    <a:pt x="7006589" y="2051177"/>
                  </a:lnTo>
                  <a:lnTo>
                    <a:pt x="7000239" y="2051177"/>
                  </a:lnTo>
                  <a:lnTo>
                    <a:pt x="7006589" y="2051177"/>
                  </a:lnTo>
                  <a:cubicBezTo>
                    <a:pt x="7006589" y="2142363"/>
                    <a:pt x="6932295" y="2216277"/>
                    <a:pt x="6840855" y="2216277"/>
                  </a:cubicBezTo>
                  <a:lnTo>
                    <a:pt x="6840855" y="2209927"/>
                  </a:lnTo>
                  <a:lnTo>
                    <a:pt x="6840855" y="2216277"/>
                  </a:lnTo>
                  <a:lnTo>
                    <a:pt x="165735" y="2216277"/>
                  </a:lnTo>
                  <a:lnTo>
                    <a:pt x="165735" y="2209927"/>
                  </a:lnTo>
                  <a:lnTo>
                    <a:pt x="165735" y="2216277"/>
                  </a:lnTo>
                  <a:cubicBezTo>
                    <a:pt x="74168" y="2216277"/>
                    <a:pt x="0" y="2142363"/>
                    <a:pt x="0" y="2051177"/>
                  </a:cubicBezTo>
                  <a:lnTo>
                    <a:pt x="0" y="165100"/>
                  </a:lnTo>
                  <a:lnTo>
                    <a:pt x="6350" y="165100"/>
                  </a:lnTo>
                  <a:lnTo>
                    <a:pt x="0" y="165100"/>
                  </a:lnTo>
                  <a:moveTo>
                    <a:pt x="12700" y="165100"/>
                  </a:moveTo>
                  <a:lnTo>
                    <a:pt x="12700" y="2051177"/>
                  </a:lnTo>
                  <a:lnTo>
                    <a:pt x="6350" y="2051177"/>
                  </a:lnTo>
                  <a:lnTo>
                    <a:pt x="12700" y="2051177"/>
                  </a:lnTo>
                  <a:cubicBezTo>
                    <a:pt x="12700" y="2135378"/>
                    <a:pt x="81153" y="2203577"/>
                    <a:pt x="165735" y="2203577"/>
                  </a:cubicBezTo>
                  <a:lnTo>
                    <a:pt x="6840855" y="2203577"/>
                  </a:lnTo>
                  <a:cubicBezTo>
                    <a:pt x="6925437" y="2203577"/>
                    <a:pt x="6993889" y="2135251"/>
                    <a:pt x="6993889" y="2051177"/>
                  </a:cubicBezTo>
                  <a:lnTo>
                    <a:pt x="6993889" y="165100"/>
                  </a:lnTo>
                  <a:cubicBezTo>
                    <a:pt x="6993889" y="80899"/>
                    <a:pt x="6925437" y="12700"/>
                    <a:pt x="6840855" y="12700"/>
                  </a:cubicBezTo>
                  <a:lnTo>
                    <a:pt x="165735" y="12700"/>
                  </a:lnTo>
                  <a:lnTo>
                    <a:pt x="165735" y="6350"/>
                  </a:lnTo>
                  <a:lnTo>
                    <a:pt x="165735" y="12700"/>
                  </a:lnTo>
                  <a:cubicBezTo>
                    <a:pt x="81153" y="12700"/>
                    <a:pt x="12700" y="81026"/>
                    <a:pt x="12700" y="165100"/>
                  </a:cubicBezTo>
                  <a:close/>
                </a:path>
              </a:pathLst>
            </a:custGeom>
            <a:solidFill>
              <a:srgbClr val="3E829A"/>
            </a:solidFill>
          </p:spPr>
        </p:sp>
      </p:grpSp>
      <p:sp>
        <p:nvSpPr>
          <p:cNvPr name="TextBox 10" id="10"/>
          <p:cNvSpPr txBox="true"/>
          <p:nvPr/>
        </p:nvSpPr>
        <p:spPr>
          <a:xfrm rot="0">
            <a:off x="1285280" y="3381375"/>
            <a:ext cx="3544044" cy="430212"/>
          </a:xfrm>
          <a:prstGeom prst="rect">
            <a:avLst/>
          </a:prstGeom>
        </p:spPr>
        <p:txBody>
          <a:bodyPr anchor="t" rtlCol="false" tIns="0" lIns="0" bIns="0" rIns="0">
            <a:spAutoFit/>
          </a:bodyPr>
          <a:lstStyle/>
          <a:p>
            <a:pPr algn="l">
              <a:lnSpc>
                <a:spcPts val="3437"/>
              </a:lnSpc>
            </a:pPr>
            <a:r>
              <a:rPr lang="en-US" sz="2750" b="true">
                <a:solidFill>
                  <a:srgbClr val="FAFAFF"/>
                </a:solidFill>
                <a:latin typeface="Inter Bold"/>
                <a:ea typeface="Inter Bold"/>
                <a:cs typeface="Inter Bold"/>
                <a:sym typeface="Inter Bold"/>
              </a:rPr>
              <a:t>Project Name</a:t>
            </a:r>
          </a:p>
        </p:txBody>
      </p:sp>
      <p:sp>
        <p:nvSpPr>
          <p:cNvPr name="TextBox 11" id="11"/>
          <p:cNvSpPr txBox="true"/>
          <p:nvPr/>
        </p:nvSpPr>
        <p:spPr>
          <a:xfrm rot="0">
            <a:off x="1285280" y="3927722"/>
            <a:ext cx="4659362" cy="420688"/>
          </a:xfrm>
          <a:prstGeom prst="rect">
            <a:avLst/>
          </a:prstGeom>
        </p:spPr>
        <p:txBody>
          <a:bodyPr anchor="t" rtlCol="false" tIns="0" lIns="0" bIns="0" rIns="0">
            <a:spAutoFit/>
          </a:bodyPr>
          <a:lstStyle/>
          <a:p>
            <a:pPr algn="l">
              <a:lnSpc>
                <a:spcPts val="3562"/>
              </a:lnSpc>
            </a:pPr>
            <a:r>
              <a:rPr lang="en-US" sz="2187">
                <a:solidFill>
                  <a:srgbClr val="FAFAFF"/>
                </a:solidFill>
                <a:latin typeface="Inter Light"/>
                <a:ea typeface="Inter Light"/>
                <a:cs typeface="Inter Light"/>
                <a:sym typeface="Inter Light"/>
              </a:rPr>
              <a:t>STENO</a:t>
            </a:r>
          </a:p>
        </p:txBody>
      </p:sp>
      <p:grpSp>
        <p:nvGrpSpPr>
          <p:cNvPr name="Group 12" id="12"/>
          <p:cNvGrpSpPr/>
          <p:nvPr/>
        </p:nvGrpSpPr>
        <p:grpSpPr>
          <a:xfrm rot="0">
            <a:off x="6516440" y="3102620"/>
            <a:ext cx="5254973" cy="1662261"/>
            <a:chOff x="0" y="0"/>
            <a:chExt cx="7006630" cy="2216348"/>
          </a:xfrm>
        </p:grpSpPr>
        <p:sp>
          <p:nvSpPr>
            <p:cNvPr name="Freeform 13" id="13"/>
            <p:cNvSpPr/>
            <p:nvPr/>
          </p:nvSpPr>
          <p:spPr>
            <a:xfrm flipH="false" flipV="false" rot="0">
              <a:off x="6350" y="6350"/>
              <a:ext cx="6993890" cy="2203577"/>
            </a:xfrm>
            <a:custGeom>
              <a:avLst/>
              <a:gdLst/>
              <a:ahLst/>
              <a:cxnLst/>
              <a:rect r="r" b="b" t="t" l="l"/>
              <a:pathLst>
                <a:path h="2203577" w="6993890">
                  <a:moveTo>
                    <a:pt x="0" y="158750"/>
                  </a:moveTo>
                  <a:cubicBezTo>
                    <a:pt x="0" y="71120"/>
                    <a:pt x="71374" y="0"/>
                    <a:pt x="159385" y="0"/>
                  </a:cubicBezTo>
                  <a:lnTo>
                    <a:pt x="6834505" y="0"/>
                  </a:lnTo>
                  <a:cubicBezTo>
                    <a:pt x="6922516" y="0"/>
                    <a:pt x="6993890" y="71120"/>
                    <a:pt x="6993890" y="158750"/>
                  </a:cubicBezTo>
                  <a:lnTo>
                    <a:pt x="6993890" y="2044827"/>
                  </a:lnTo>
                  <a:cubicBezTo>
                    <a:pt x="6993890" y="2132457"/>
                    <a:pt x="6922516" y="2203577"/>
                    <a:pt x="6834505" y="2203577"/>
                  </a:cubicBezTo>
                  <a:lnTo>
                    <a:pt x="159385" y="2203577"/>
                  </a:lnTo>
                  <a:cubicBezTo>
                    <a:pt x="71374" y="2203577"/>
                    <a:pt x="0" y="2132457"/>
                    <a:pt x="0" y="2044827"/>
                  </a:cubicBezTo>
                  <a:close/>
                </a:path>
              </a:pathLst>
            </a:custGeom>
            <a:solidFill>
              <a:srgbClr val="2F3B69"/>
            </a:solidFill>
          </p:spPr>
        </p:sp>
        <p:sp>
          <p:nvSpPr>
            <p:cNvPr name="Freeform 14" id="14"/>
            <p:cNvSpPr/>
            <p:nvPr/>
          </p:nvSpPr>
          <p:spPr>
            <a:xfrm flipH="false" flipV="false" rot="0">
              <a:off x="0" y="0"/>
              <a:ext cx="7006589" cy="2216277"/>
            </a:xfrm>
            <a:custGeom>
              <a:avLst/>
              <a:gdLst/>
              <a:ahLst/>
              <a:cxnLst/>
              <a:rect r="r" b="b" t="t" l="l"/>
              <a:pathLst>
                <a:path h="2216277" w="7006589">
                  <a:moveTo>
                    <a:pt x="0" y="165100"/>
                  </a:moveTo>
                  <a:cubicBezTo>
                    <a:pt x="0" y="73914"/>
                    <a:pt x="74295" y="0"/>
                    <a:pt x="165735" y="0"/>
                  </a:cubicBezTo>
                  <a:lnTo>
                    <a:pt x="6840855" y="0"/>
                  </a:lnTo>
                  <a:lnTo>
                    <a:pt x="6840855" y="6350"/>
                  </a:lnTo>
                  <a:lnTo>
                    <a:pt x="6840855" y="0"/>
                  </a:lnTo>
                  <a:cubicBezTo>
                    <a:pt x="6932422" y="0"/>
                    <a:pt x="7006589" y="73914"/>
                    <a:pt x="7006589" y="165100"/>
                  </a:cubicBezTo>
                  <a:lnTo>
                    <a:pt x="7000239" y="165100"/>
                  </a:lnTo>
                  <a:lnTo>
                    <a:pt x="7006589" y="165100"/>
                  </a:lnTo>
                  <a:lnTo>
                    <a:pt x="7006589" y="2051177"/>
                  </a:lnTo>
                  <a:lnTo>
                    <a:pt x="7000239" y="2051177"/>
                  </a:lnTo>
                  <a:lnTo>
                    <a:pt x="7006589" y="2051177"/>
                  </a:lnTo>
                  <a:cubicBezTo>
                    <a:pt x="7006589" y="2142363"/>
                    <a:pt x="6932295" y="2216277"/>
                    <a:pt x="6840855" y="2216277"/>
                  </a:cubicBezTo>
                  <a:lnTo>
                    <a:pt x="6840855" y="2209927"/>
                  </a:lnTo>
                  <a:lnTo>
                    <a:pt x="6840855" y="2216277"/>
                  </a:lnTo>
                  <a:lnTo>
                    <a:pt x="165735" y="2216277"/>
                  </a:lnTo>
                  <a:lnTo>
                    <a:pt x="165735" y="2209927"/>
                  </a:lnTo>
                  <a:lnTo>
                    <a:pt x="165735" y="2216277"/>
                  </a:lnTo>
                  <a:cubicBezTo>
                    <a:pt x="74168" y="2216277"/>
                    <a:pt x="0" y="2142363"/>
                    <a:pt x="0" y="2051177"/>
                  </a:cubicBezTo>
                  <a:lnTo>
                    <a:pt x="0" y="165100"/>
                  </a:lnTo>
                  <a:lnTo>
                    <a:pt x="6350" y="165100"/>
                  </a:lnTo>
                  <a:lnTo>
                    <a:pt x="0" y="165100"/>
                  </a:lnTo>
                  <a:moveTo>
                    <a:pt x="12700" y="165100"/>
                  </a:moveTo>
                  <a:lnTo>
                    <a:pt x="12700" y="2051177"/>
                  </a:lnTo>
                  <a:lnTo>
                    <a:pt x="6350" y="2051177"/>
                  </a:lnTo>
                  <a:lnTo>
                    <a:pt x="12700" y="2051177"/>
                  </a:lnTo>
                  <a:cubicBezTo>
                    <a:pt x="12700" y="2135378"/>
                    <a:pt x="81153" y="2203577"/>
                    <a:pt x="165735" y="2203577"/>
                  </a:cubicBezTo>
                  <a:lnTo>
                    <a:pt x="6840855" y="2203577"/>
                  </a:lnTo>
                  <a:cubicBezTo>
                    <a:pt x="6925437" y="2203577"/>
                    <a:pt x="6993889" y="2135251"/>
                    <a:pt x="6993889" y="2051177"/>
                  </a:cubicBezTo>
                  <a:lnTo>
                    <a:pt x="6993889" y="165100"/>
                  </a:lnTo>
                  <a:cubicBezTo>
                    <a:pt x="6993889" y="80899"/>
                    <a:pt x="6925437" y="12700"/>
                    <a:pt x="6840855" y="12700"/>
                  </a:cubicBezTo>
                  <a:lnTo>
                    <a:pt x="165735" y="12700"/>
                  </a:lnTo>
                  <a:lnTo>
                    <a:pt x="165735" y="6350"/>
                  </a:lnTo>
                  <a:lnTo>
                    <a:pt x="165735" y="12700"/>
                  </a:lnTo>
                  <a:cubicBezTo>
                    <a:pt x="81153" y="12700"/>
                    <a:pt x="12700" y="81026"/>
                    <a:pt x="12700" y="165100"/>
                  </a:cubicBezTo>
                  <a:close/>
                </a:path>
              </a:pathLst>
            </a:custGeom>
            <a:solidFill>
              <a:srgbClr val="3E829A"/>
            </a:solidFill>
          </p:spPr>
        </p:sp>
      </p:grpSp>
      <p:sp>
        <p:nvSpPr>
          <p:cNvPr name="TextBox 15" id="15"/>
          <p:cNvSpPr txBox="true"/>
          <p:nvPr/>
        </p:nvSpPr>
        <p:spPr>
          <a:xfrm rot="0">
            <a:off x="6814245" y="3381375"/>
            <a:ext cx="3544044" cy="430212"/>
          </a:xfrm>
          <a:prstGeom prst="rect">
            <a:avLst/>
          </a:prstGeom>
        </p:spPr>
        <p:txBody>
          <a:bodyPr anchor="t" rtlCol="false" tIns="0" lIns="0" bIns="0" rIns="0">
            <a:spAutoFit/>
          </a:bodyPr>
          <a:lstStyle/>
          <a:p>
            <a:pPr algn="l">
              <a:lnSpc>
                <a:spcPts val="3437"/>
              </a:lnSpc>
            </a:pPr>
            <a:r>
              <a:rPr lang="en-US" sz="2750" b="true">
                <a:solidFill>
                  <a:srgbClr val="FAFAFF"/>
                </a:solidFill>
                <a:latin typeface="Inter Bold"/>
                <a:ea typeface="Inter Bold"/>
                <a:cs typeface="Inter Bold"/>
                <a:sym typeface="Inter Bold"/>
              </a:rPr>
              <a:t>Version</a:t>
            </a:r>
          </a:p>
        </p:txBody>
      </p:sp>
      <p:sp>
        <p:nvSpPr>
          <p:cNvPr name="TextBox 16" id="16"/>
          <p:cNvSpPr txBox="true"/>
          <p:nvPr/>
        </p:nvSpPr>
        <p:spPr>
          <a:xfrm rot="0">
            <a:off x="6814245" y="3927722"/>
            <a:ext cx="4659362" cy="420688"/>
          </a:xfrm>
          <a:prstGeom prst="rect">
            <a:avLst/>
          </a:prstGeom>
        </p:spPr>
        <p:txBody>
          <a:bodyPr anchor="t" rtlCol="false" tIns="0" lIns="0" bIns="0" rIns="0">
            <a:spAutoFit/>
          </a:bodyPr>
          <a:lstStyle/>
          <a:p>
            <a:pPr algn="l">
              <a:lnSpc>
                <a:spcPts val="3562"/>
              </a:lnSpc>
            </a:pPr>
            <a:r>
              <a:rPr lang="en-US" sz="2187">
                <a:solidFill>
                  <a:srgbClr val="FAFAFF"/>
                </a:solidFill>
                <a:latin typeface="Inter Light"/>
                <a:ea typeface="Inter Light"/>
                <a:cs typeface="Inter Light"/>
                <a:sym typeface="Inter Light"/>
              </a:rPr>
              <a:t>1.0</a:t>
            </a:r>
          </a:p>
        </p:txBody>
      </p:sp>
      <p:grpSp>
        <p:nvGrpSpPr>
          <p:cNvPr name="Group 17" id="17"/>
          <p:cNvGrpSpPr/>
          <p:nvPr/>
        </p:nvGrpSpPr>
        <p:grpSpPr>
          <a:xfrm rot="0">
            <a:off x="12045404" y="3102620"/>
            <a:ext cx="5254973" cy="1662261"/>
            <a:chOff x="0" y="0"/>
            <a:chExt cx="7006630" cy="2216348"/>
          </a:xfrm>
        </p:grpSpPr>
        <p:sp>
          <p:nvSpPr>
            <p:cNvPr name="Freeform 18" id="18"/>
            <p:cNvSpPr/>
            <p:nvPr/>
          </p:nvSpPr>
          <p:spPr>
            <a:xfrm flipH="false" flipV="false" rot="0">
              <a:off x="6350" y="6350"/>
              <a:ext cx="6993890" cy="2203577"/>
            </a:xfrm>
            <a:custGeom>
              <a:avLst/>
              <a:gdLst/>
              <a:ahLst/>
              <a:cxnLst/>
              <a:rect r="r" b="b" t="t" l="l"/>
              <a:pathLst>
                <a:path h="2203577" w="6993890">
                  <a:moveTo>
                    <a:pt x="0" y="158750"/>
                  </a:moveTo>
                  <a:cubicBezTo>
                    <a:pt x="0" y="71120"/>
                    <a:pt x="71374" y="0"/>
                    <a:pt x="159385" y="0"/>
                  </a:cubicBezTo>
                  <a:lnTo>
                    <a:pt x="6834505" y="0"/>
                  </a:lnTo>
                  <a:cubicBezTo>
                    <a:pt x="6922516" y="0"/>
                    <a:pt x="6993890" y="71120"/>
                    <a:pt x="6993890" y="158750"/>
                  </a:cubicBezTo>
                  <a:lnTo>
                    <a:pt x="6993890" y="2044827"/>
                  </a:lnTo>
                  <a:cubicBezTo>
                    <a:pt x="6993890" y="2132457"/>
                    <a:pt x="6922516" y="2203577"/>
                    <a:pt x="6834505" y="2203577"/>
                  </a:cubicBezTo>
                  <a:lnTo>
                    <a:pt x="159385" y="2203577"/>
                  </a:lnTo>
                  <a:cubicBezTo>
                    <a:pt x="71374" y="2203577"/>
                    <a:pt x="0" y="2132457"/>
                    <a:pt x="0" y="2044827"/>
                  </a:cubicBezTo>
                  <a:close/>
                </a:path>
              </a:pathLst>
            </a:custGeom>
            <a:solidFill>
              <a:srgbClr val="2F3B69"/>
            </a:solidFill>
          </p:spPr>
        </p:sp>
        <p:sp>
          <p:nvSpPr>
            <p:cNvPr name="Freeform 19" id="19"/>
            <p:cNvSpPr/>
            <p:nvPr/>
          </p:nvSpPr>
          <p:spPr>
            <a:xfrm flipH="false" flipV="false" rot="0">
              <a:off x="0" y="0"/>
              <a:ext cx="7006589" cy="2216277"/>
            </a:xfrm>
            <a:custGeom>
              <a:avLst/>
              <a:gdLst/>
              <a:ahLst/>
              <a:cxnLst/>
              <a:rect r="r" b="b" t="t" l="l"/>
              <a:pathLst>
                <a:path h="2216277" w="7006589">
                  <a:moveTo>
                    <a:pt x="0" y="165100"/>
                  </a:moveTo>
                  <a:cubicBezTo>
                    <a:pt x="0" y="73914"/>
                    <a:pt x="74295" y="0"/>
                    <a:pt x="165735" y="0"/>
                  </a:cubicBezTo>
                  <a:lnTo>
                    <a:pt x="6840855" y="0"/>
                  </a:lnTo>
                  <a:lnTo>
                    <a:pt x="6840855" y="6350"/>
                  </a:lnTo>
                  <a:lnTo>
                    <a:pt x="6840855" y="0"/>
                  </a:lnTo>
                  <a:cubicBezTo>
                    <a:pt x="6932422" y="0"/>
                    <a:pt x="7006589" y="73914"/>
                    <a:pt x="7006589" y="165100"/>
                  </a:cubicBezTo>
                  <a:lnTo>
                    <a:pt x="7000239" y="165100"/>
                  </a:lnTo>
                  <a:lnTo>
                    <a:pt x="7006589" y="165100"/>
                  </a:lnTo>
                  <a:lnTo>
                    <a:pt x="7006589" y="2051177"/>
                  </a:lnTo>
                  <a:lnTo>
                    <a:pt x="7000239" y="2051177"/>
                  </a:lnTo>
                  <a:lnTo>
                    <a:pt x="7006589" y="2051177"/>
                  </a:lnTo>
                  <a:cubicBezTo>
                    <a:pt x="7006589" y="2142363"/>
                    <a:pt x="6932295" y="2216277"/>
                    <a:pt x="6840855" y="2216277"/>
                  </a:cubicBezTo>
                  <a:lnTo>
                    <a:pt x="6840855" y="2209927"/>
                  </a:lnTo>
                  <a:lnTo>
                    <a:pt x="6840855" y="2216277"/>
                  </a:lnTo>
                  <a:lnTo>
                    <a:pt x="165735" y="2216277"/>
                  </a:lnTo>
                  <a:lnTo>
                    <a:pt x="165735" y="2209927"/>
                  </a:lnTo>
                  <a:lnTo>
                    <a:pt x="165735" y="2216277"/>
                  </a:lnTo>
                  <a:cubicBezTo>
                    <a:pt x="74168" y="2216277"/>
                    <a:pt x="0" y="2142363"/>
                    <a:pt x="0" y="2051177"/>
                  </a:cubicBezTo>
                  <a:lnTo>
                    <a:pt x="0" y="165100"/>
                  </a:lnTo>
                  <a:lnTo>
                    <a:pt x="6350" y="165100"/>
                  </a:lnTo>
                  <a:lnTo>
                    <a:pt x="0" y="165100"/>
                  </a:lnTo>
                  <a:moveTo>
                    <a:pt x="12700" y="165100"/>
                  </a:moveTo>
                  <a:lnTo>
                    <a:pt x="12700" y="2051177"/>
                  </a:lnTo>
                  <a:lnTo>
                    <a:pt x="6350" y="2051177"/>
                  </a:lnTo>
                  <a:lnTo>
                    <a:pt x="12700" y="2051177"/>
                  </a:lnTo>
                  <a:cubicBezTo>
                    <a:pt x="12700" y="2135378"/>
                    <a:pt x="81153" y="2203577"/>
                    <a:pt x="165735" y="2203577"/>
                  </a:cubicBezTo>
                  <a:lnTo>
                    <a:pt x="6840855" y="2203577"/>
                  </a:lnTo>
                  <a:cubicBezTo>
                    <a:pt x="6925437" y="2203577"/>
                    <a:pt x="6993889" y="2135251"/>
                    <a:pt x="6993889" y="2051177"/>
                  </a:cubicBezTo>
                  <a:lnTo>
                    <a:pt x="6993889" y="165100"/>
                  </a:lnTo>
                  <a:cubicBezTo>
                    <a:pt x="6993889" y="80899"/>
                    <a:pt x="6925437" y="12700"/>
                    <a:pt x="6840855" y="12700"/>
                  </a:cubicBezTo>
                  <a:lnTo>
                    <a:pt x="165735" y="12700"/>
                  </a:lnTo>
                  <a:lnTo>
                    <a:pt x="165735" y="6350"/>
                  </a:lnTo>
                  <a:lnTo>
                    <a:pt x="165735" y="12700"/>
                  </a:lnTo>
                  <a:cubicBezTo>
                    <a:pt x="81153" y="12700"/>
                    <a:pt x="12700" y="81026"/>
                    <a:pt x="12700" y="165100"/>
                  </a:cubicBezTo>
                  <a:close/>
                </a:path>
              </a:pathLst>
            </a:custGeom>
            <a:solidFill>
              <a:srgbClr val="3E829A"/>
            </a:solidFill>
          </p:spPr>
        </p:sp>
      </p:grpSp>
      <p:sp>
        <p:nvSpPr>
          <p:cNvPr name="TextBox 20" id="20"/>
          <p:cNvSpPr txBox="true"/>
          <p:nvPr/>
        </p:nvSpPr>
        <p:spPr>
          <a:xfrm rot="0">
            <a:off x="12343210" y="3381375"/>
            <a:ext cx="3544044" cy="430212"/>
          </a:xfrm>
          <a:prstGeom prst="rect">
            <a:avLst/>
          </a:prstGeom>
        </p:spPr>
        <p:txBody>
          <a:bodyPr anchor="t" rtlCol="false" tIns="0" lIns="0" bIns="0" rIns="0">
            <a:spAutoFit/>
          </a:bodyPr>
          <a:lstStyle/>
          <a:p>
            <a:pPr algn="l">
              <a:lnSpc>
                <a:spcPts val="3437"/>
              </a:lnSpc>
            </a:pPr>
            <a:r>
              <a:rPr lang="en-US" sz="2750" b="true">
                <a:solidFill>
                  <a:srgbClr val="FAFAFF"/>
                </a:solidFill>
                <a:latin typeface="Inter Bold"/>
                <a:ea typeface="Inter Bold"/>
                <a:cs typeface="Inter Bold"/>
                <a:sym typeface="Inter Bold"/>
              </a:rPr>
              <a:t>Language</a:t>
            </a:r>
          </a:p>
        </p:txBody>
      </p:sp>
      <p:sp>
        <p:nvSpPr>
          <p:cNvPr name="TextBox 21" id="21"/>
          <p:cNvSpPr txBox="true"/>
          <p:nvPr/>
        </p:nvSpPr>
        <p:spPr>
          <a:xfrm rot="0">
            <a:off x="12343210" y="3927722"/>
            <a:ext cx="4659362" cy="420688"/>
          </a:xfrm>
          <a:prstGeom prst="rect">
            <a:avLst/>
          </a:prstGeom>
        </p:spPr>
        <p:txBody>
          <a:bodyPr anchor="t" rtlCol="false" tIns="0" lIns="0" bIns="0" rIns="0">
            <a:spAutoFit/>
          </a:bodyPr>
          <a:lstStyle/>
          <a:p>
            <a:pPr algn="l">
              <a:lnSpc>
                <a:spcPts val="3562"/>
              </a:lnSpc>
            </a:pPr>
            <a:r>
              <a:rPr lang="en-US" sz="2187">
                <a:solidFill>
                  <a:srgbClr val="FAFAFF"/>
                </a:solidFill>
                <a:latin typeface="Inter Light"/>
                <a:ea typeface="Inter Light"/>
                <a:cs typeface="Inter Light"/>
                <a:sym typeface="Inter Light"/>
              </a:rPr>
              <a:t>Python</a:t>
            </a:r>
          </a:p>
        </p:txBody>
      </p:sp>
      <p:grpSp>
        <p:nvGrpSpPr>
          <p:cNvPr name="Group 22" id="22"/>
          <p:cNvGrpSpPr/>
          <p:nvPr/>
        </p:nvGrpSpPr>
        <p:grpSpPr>
          <a:xfrm rot="0">
            <a:off x="987475" y="5038874"/>
            <a:ext cx="5254973" cy="1662261"/>
            <a:chOff x="0" y="0"/>
            <a:chExt cx="7006630" cy="2216348"/>
          </a:xfrm>
        </p:grpSpPr>
        <p:sp>
          <p:nvSpPr>
            <p:cNvPr name="Freeform 23" id="23"/>
            <p:cNvSpPr/>
            <p:nvPr/>
          </p:nvSpPr>
          <p:spPr>
            <a:xfrm flipH="false" flipV="false" rot="0">
              <a:off x="6350" y="6350"/>
              <a:ext cx="6993890" cy="2203577"/>
            </a:xfrm>
            <a:custGeom>
              <a:avLst/>
              <a:gdLst/>
              <a:ahLst/>
              <a:cxnLst/>
              <a:rect r="r" b="b" t="t" l="l"/>
              <a:pathLst>
                <a:path h="2203577" w="6993890">
                  <a:moveTo>
                    <a:pt x="0" y="158750"/>
                  </a:moveTo>
                  <a:cubicBezTo>
                    <a:pt x="0" y="71120"/>
                    <a:pt x="71374" y="0"/>
                    <a:pt x="159385" y="0"/>
                  </a:cubicBezTo>
                  <a:lnTo>
                    <a:pt x="6834505" y="0"/>
                  </a:lnTo>
                  <a:cubicBezTo>
                    <a:pt x="6922516" y="0"/>
                    <a:pt x="6993890" y="71120"/>
                    <a:pt x="6993890" y="158750"/>
                  </a:cubicBezTo>
                  <a:lnTo>
                    <a:pt x="6993890" y="2044827"/>
                  </a:lnTo>
                  <a:cubicBezTo>
                    <a:pt x="6993890" y="2132457"/>
                    <a:pt x="6922516" y="2203577"/>
                    <a:pt x="6834505" y="2203577"/>
                  </a:cubicBezTo>
                  <a:lnTo>
                    <a:pt x="159385" y="2203577"/>
                  </a:lnTo>
                  <a:cubicBezTo>
                    <a:pt x="71374" y="2203577"/>
                    <a:pt x="0" y="2132457"/>
                    <a:pt x="0" y="2044827"/>
                  </a:cubicBezTo>
                  <a:close/>
                </a:path>
              </a:pathLst>
            </a:custGeom>
            <a:solidFill>
              <a:srgbClr val="2F3B69"/>
            </a:solidFill>
          </p:spPr>
        </p:sp>
        <p:sp>
          <p:nvSpPr>
            <p:cNvPr name="Freeform 24" id="24"/>
            <p:cNvSpPr/>
            <p:nvPr/>
          </p:nvSpPr>
          <p:spPr>
            <a:xfrm flipH="false" flipV="false" rot="0">
              <a:off x="0" y="0"/>
              <a:ext cx="7006589" cy="2216277"/>
            </a:xfrm>
            <a:custGeom>
              <a:avLst/>
              <a:gdLst/>
              <a:ahLst/>
              <a:cxnLst/>
              <a:rect r="r" b="b" t="t" l="l"/>
              <a:pathLst>
                <a:path h="2216277" w="7006589">
                  <a:moveTo>
                    <a:pt x="0" y="165100"/>
                  </a:moveTo>
                  <a:cubicBezTo>
                    <a:pt x="0" y="73914"/>
                    <a:pt x="74295" y="0"/>
                    <a:pt x="165735" y="0"/>
                  </a:cubicBezTo>
                  <a:lnTo>
                    <a:pt x="6840855" y="0"/>
                  </a:lnTo>
                  <a:lnTo>
                    <a:pt x="6840855" y="6350"/>
                  </a:lnTo>
                  <a:lnTo>
                    <a:pt x="6840855" y="0"/>
                  </a:lnTo>
                  <a:cubicBezTo>
                    <a:pt x="6932422" y="0"/>
                    <a:pt x="7006589" y="73914"/>
                    <a:pt x="7006589" y="165100"/>
                  </a:cubicBezTo>
                  <a:lnTo>
                    <a:pt x="7000239" y="165100"/>
                  </a:lnTo>
                  <a:lnTo>
                    <a:pt x="7006589" y="165100"/>
                  </a:lnTo>
                  <a:lnTo>
                    <a:pt x="7006589" y="2051177"/>
                  </a:lnTo>
                  <a:lnTo>
                    <a:pt x="7000239" y="2051177"/>
                  </a:lnTo>
                  <a:lnTo>
                    <a:pt x="7006589" y="2051177"/>
                  </a:lnTo>
                  <a:cubicBezTo>
                    <a:pt x="7006589" y="2142363"/>
                    <a:pt x="6932295" y="2216277"/>
                    <a:pt x="6840855" y="2216277"/>
                  </a:cubicBezTo>
                  <a:lnTo>
                    <a:pt x="6840855" y="2209927"/>
                  </a:lnTo>
                  <a:lnTo>
                    <a:pt x="6840855" y="2216277"/>
                  </a:lnTo>
                  <a:lnTo>
                    <a:pt x="165735" y="2216277"/>
                  </a:lnTo>
                  <a:lnTo>
                    <a:pt x="165735" y="2209927"/>
                  </a:lnTo>
                  <a:lnTo>
                    <a:pt x="165735" y="2216277"/>
                  </a:lnTo>
                  <a:cubicBezTo>
                    <a:pt x="74168" y="2216277"/>
                    <a:pt x="0" y="2142363"/>
                    <a:pt x="0" y="2051177"/>
                  </a:cubicBezTo>
                  <a:lnTo>
                    <a:pt x="0" y="165100"/>
                  </a:lnTo>
                  <a:lnTo>
                    <a:pt x="6350" y="165100"/>
                  </a:lnTo>
                  <a:lnTo>
                    <a:pt x="0" y="165100"/>
                  </a:lnTo>
                  <a:moveTo>
                    <a:pt x="12700" y="165100"/>
                  </a:moveTo>
                  <a:lnTo>
                    <a:pt x="12700" y="2051177"/>
                  </a:lnTo>
                  <a:lnTo>
                    <a:pt x="6350" y="2051177"/>
                  </a:lnTo>
                  <a:lnTo>
                    <a:pt x="12700" y="2051177"/>
                  </a:lnTo>
                  <a:cubicBezTo>
                    <a:pt x="12700" y="2135378"/>
                    <a:pt x="81153" y="2203577"/>
                    <a:pt x="165735" y="2203577"/>
                  </a:cubicBezTo>
                  <a:lnTo>
                    <a:pt x="6840855" y="2203577"/>
                  </a:lnTo>
                  <a:cubicBezTo>
                    <a:pt x="6925437" y="2203577"/>
                    <a:pt x="6993889" y="2135251"/>
                    <a:pt x="6993889" y="2051177"/>
                  </a:cubicBezTo>
                  <a:lnTo>
                    <a:pt x="6993889" y="165100"/>
                  </a:lnTo>
                  <a:cubicBezTo>
                    <a:pt x="6993889" y="80899"/>
                    <a:pt x="6925437" y="12700"/>
                    <a:pt x="6840855" y="12700"/>
                  </a:cubicBezTo>
                  <a:lnTo>
                    <a:pt x="165735" y="12700"/>
                  </a:lnTo>
                  <a:lnTo>
                    <a:pt x="165735" y="6350"/>
                  </a:lnTo>
                  <a:lnTo>
                    <a:pt x="165735" y="12700"/>
                  </a:lnTo>
                  <a:cubicBezTo>
                    <a:pt x="81153" y="12700"/>
                    <a:pt x="12700" y="81026"/>
                    <a:pt x="12700" y="165100"/>
                  </a:cubicBezTo>
                  <a:close/>
                </a:path>
              </a:pathLst>
            </a:custGeom>
            <a:solidFill>
              <a:srgbClr val="3E829A"/>
            </a:solidFill>
          </p:spPr>
        </p:sp>
      </p:grpSp>
      <p:sp>
        <p:nvSpPr>
          <p:cNvPr name="TextBox 25" id="25"/>
          <p:cNvSpPr txBox="true"/>
          <p:nvPr/>
        </p:nvSpPr>
        <p:spPr>
          <a:xfrm rot="0">
            <a:off x="1285280" y="5317629"/>
            <a:ext cx="3544044" cy="430212"/>
          </a:xfrm>
          <a:prstGeom prst="rect">
            <a:avLst/>
          </a:prstGeom>
        </p:spPr>
        <p:txBody>
          <a:bodyPr anchor="t" rtlCol="false" tIns="0" lIns="0" bIns="0" rIns="0">
            <a:spAutoFit/>
          </a:bodyPr>
          <a:lstStyle/>
          <a:p>
            <a:pPr algn="l">
              <a:lnSpc>
                <a:spcPts val="3437"/>
              </a:lnSpc>
            </a:pPr>
            <a:r>
              <a:rPr lang="en-US" sz="2750" b="true">
                <a:solidFill>
                  <a:srgbClr val="FAFAFF"/>
                </a:solidFill>
                <a:latin typeface="Inter Bold"/>
                <a:ea typeface="Inter Bold"/>
                <a:cs typeface="Inter Bold"/>
                <a:sym typeface="Inter Bold"/>
              </a:rPr>
              <a:t>Libraries</a:t>
            </a:r>
          </a:p>
        </p:txBody>
      </p:sp>
      <p:sp>
        <p:nvSpPr>
          <p:cNvPr name="TextBox 26" id="26"/>
          <p:cNvSpPr txBox="true"/>
          <p:nvPr/>
        </p:nvSpPr>
        <p:spPr>
          <a:xfrm rot="0">
            <a:off x="1285280" y="5863977"/>
            <a:ext cx="4659362" cy="420688"/>
          </a:xfrm>
          <a:prstGeom prst="rect">
            <a:avLst/>
          </a:prstGeom>
        </p:spPr>
        <p:txBody>
          <a:bodyPr anchor="t" rtlCol="false" tIns="0" lIns="0" bIns="0" rIns="0">
            <a:spAutoFit/>
          </a:bodyPr>
          <a:lstStyle/>
          <a:p>
            <a:pPr algn="l">
              <a:lnSpc>
                <a:spcPts val="3562"/>
              </a:lnSpc>
            </a:pPr>
            <a:r>
              <a:rPr lang="en-US" sz="2187">
                <a:solidFill>
                  <a:srgbClr val="FAFAFF"/>
                </a:solidFill>
                <a:latin typeface="Inter Light"/>
                <a:ea typeface="Inter Light"/>
                <a:cs typeface="Inter Light"/>
                <a:sym typeface="Inter Light"/>
              </a:rPr>
              <a:t>Tkinter, OpenCV, Wave</a:t>
            </a:r>
          </a:p>
        </p:txBody>
      </p:sp>
      <p:grpSp>
        <p:nvGrpSpPr>
          <p:cNvPr name="Group 27" id="27"/>
          <p:cNvGrpSpPr/>
          <p:nvPr/>
        </p:nvGrpSpPr>
        <p:grpSpPr>
          <a:xfrm rot="0">
            <a:off x="6516440" y="5038874"/>
            <a:ext cx="5254973" cy="1662261"/>
            <a:chOff x="0" y="0"/>
            <a:chExt cx="7006630" cy="2216348"/>
          </a:xfrm>
        </p:grpSpPr>
        <p:sp>
          <p:nvSpPr>
            <p:cNvPr name="Freeform 28" id="28"/>
            <p:cNvSpPr/>
            <p:nvPr/>
          </p:nvSpPr>
          <p:spPr>
            <a:xfrm flipH="false" flipV="false" rot="0">
              <a:off x="6350" y="6350"/>
              <a:ext cx="6993890" cy="2203577"/>
            </a:xfrm>
            <a:custGeom>
              <a:avLst/>
              <a:gdLst/>
              <a:ahLst/>
              <a:cxnLst/>
              <a:rect r="r" b="b" t="t" l="l"/>
              <a:pathLst>
                <a:path h="2203577" w="6993890">
                  <a:moveTo>
                    <a:pt x="0" y="158750"/>
                  </a:moveTo>
                  <a:cubicBezTo>
                    <a:pt x="0" y="71120"/>
                    <a:pt x="71374" y="0"/>
                    <a:pt x="159385" y="0"/>
                  </a:cubicBezTo>
                  <a:lnTo>
                    <a:pt x="6834505" y="0"/>
                  </a:lnTo>
                  <a:cubicBezTo>
                    <a:pt x="6922516" y="0"/>
                    <a:pt x="6993890" y="71120"/>
                    <a:pt x="6993890" y="158750"/>
                  </a:cubicBezTo>
                  <a:lnTo>
                    <a:pt x="6993890" y="2044827"/>
                  </a:lnTo>
                  <a:cubicBezTo>
                    <a:pt x="6993890" y="2132457"/>
                    <a:pt x="6922516" y="2203577"/>
                    <a:pt x="6834505" y="2203577"/>
                  </a:cubicBezTo>
                  <a:lnTo>
                    <a:pt x="159385" y="2203577"/>
                  </a:lnTo>
                  <a:cubicBezTo>
                    <a:pt x="71374" y="2203577"/>
                    <a:pt x="0" y="2132457"/>
                    <a:pt x="0" y="2044827"/>
                  </a:cubicBezTo>
                  <a:close/>
                </a:path>
              </a:pathLst>
            </a:custGeom>
            <a:solidFill>
              <a:srgbClr val="2F3B69"/>
            </a:solidFill>
          </p:spPr>
        </p:sp>
        <p:sp>
          <p:nvSpPr>
            <p:cNvPr name="Freeform 29" id="29"/>
            <p:cNvSpPr/>
            <p:nvPr/>
          </p:nvSpPr>
          <p:spPr>
            <a:xfrm flipH="false" flipV="false" rot="0">
              <a:off x="0" y="0"/>
              <a:ext cx="7006589" cy="2216277"/>
            </a:xfrm>
            <a:custGeom>
              <a:avLst/>
              <a:gdLst/>
              <a:ahLst/>
              <a:cxnLst/>
              <a:rect r="r" b="b" t="t" l="l"/>
              <a:pathLst>
                <a:path h="2216277" w="7006589">
                  <a:moveTo>
                    <a:pt x="0" y="165100"/>
                  </a:moveTo>
                  <a:cubicBezTo>
                    <a:pt x="0" y="73914"/>
                    <a:pt x="74295" y="0"/>
                    <a:pt x="165735" y="0"/>
                  </a:cubicBezTo>
                  <a:lnTo>
                    <a:pt x="6840855" y="0"/>
                  </a:lnTo>
                  <a:lnTo>
                    <a:pt x="6840855" y="6350"/>
                  </a:lnTo>
                  <a:lnTo>
                    <a:pt x="6840855" y="0"/>
                  </a:lnTo>
                  <a:cubicBezTo>
                    <a:pt x="6932422" y="0"/>
                    <a:pt x="7006589" y="73914"/>
                    <a:pt x="7006589" y="165100"/>
                  </a:cubicBezTo>
                  <a:lnTo>
                    <a:pt x="7000239" y="165100"/>
                  </a:lnTo>
                  <a:lnTo>
                    <a:pt x="7006589" y="165100"/>
                  </a:lnTo>
                  <a:lnTo>
                    <a:pt x="7006589" y="2051177"/>
                  </a:lnTo>
                  <a:lnTo>
                    <a:pt x="7000239" y="2051177"/>
                  </a:lnTo>
                  <a:lnTo>
                    <a:pt x="7006589" y="2051177"/>
                  </a:lnTo>
                  <a:cubicBezTo>
                    <a:pt x="7006589" y="2142363"/>
                    <a:pt x="6932295" y="2216277"/>
                    <a:pt x="6840855" y="2216277"/>
                  </a:cubicBezTo>
                  <a:lnTo>
                    <a:pt x="6840855" y="2209927"/>
                  </a:lnTo>
                  <a:lnTo>
                    <a:pt x="6840855" y="2216277"/>
                  </a:lnTo>
                  <a:lnTo>
                    <a:pt x="165735" y="2216277"/>
                  </a:lnTo>
                  <a:lnTo>
                    <a:pt x="165735" y="2209927"/>
                  </a:lnTo>
                  <a:lnTo>
                    <a:pt x="165735" y="2216277"/>
                  </a:lnTo>
                  <a:cubicBezTo>
                    <a:pt x="74168" y="2216277"/>
                    <a:pt x="0" y="2142363"/>
                    <a:pt x="0" y="2051177"/>
                  </a:cubicBezTo>
                  <a:lnTo>
                    <a:pt x="0" y="165100"/>
                  </a:lnTo>
                  <a:lnTo>
                    <a:pt x="6350" y="165100"/>
                  </a:lnTo>
                  <a:lnTo>
                    <a:pt x="0" y="165100"/>
                  </a:lnTo>
                  <a:moveTo>
                    <a:pt x="12700" y="165100"/>
                  </a:moveTo>
                  <a:lnTo>
                    <a:pt x="12700" y="2051177"/>
                  </a:lnTo>
                  <a:lnTo>
                    <a:pt x="6350" y="2051177"/>
                  </a:lnTo>
                  <a:lnTo>
                    <a:pt x="12700" y="2051177"/>
                  </a:lnTo>
                  <a:cubicBezTo>
                    <a:pt x="12700" y="2135378"/>
                    <a:pt x="81153" y="2203577"/>
                    <a:pt x="165735" y="2203577"/>
                  </a:cubicBezTo>
                  <a:lnTo>
                    <a:pt x="6840855" y="2203577"/>
                  </a:lnTo>
                  <a:cubicBezTo>
                    <a:pt x="6925437" y="2203577"/>
                    <a:pt x="6993889" y="2135251"/>
                    <a:pt x="6993889" y="2051177"/>
                  </a:cubicBezTo>
                  <a:lnTo>
                    <a:pt x="6993889" y="165100"/>
                  </a:lnTo>
                  <a:cubicBezTo>
                    <a:pt x="6993889" y="80899"/>
                    <a:pt x="6925437" y="12700"/>
                    <a:pt x="6840855" y="12700"/>
                  </a:cubicBezTo>
                  <a:lnTo>
                    <a:pt x="165735" y="12700"/>
                  </a:lnTo>
                  <a:lnTo>
                    <a:pt x="165735" y="6350"/>
                  </a:lnTo>
                  <a:lnTo>
                    <a:pt x="165735" y="12700"/>
                  </a:lnTo>
                  <a:cubicBezTo>
                    <a:pt x="81153" y="12700"/>
                    <a:pt x="12700" y="81026"/>
                    <a:pt x="12700" y="165100"/>
                  </a:cubicBezTo>
                  <a:close/>
                </a:path>
              </a:pathLst>
            </a:custGeom>
            <a:solidFill>
              <a:srgbClr val="3E829A"/>
            </a:solidFill>
          </p:spPr>
        </p:sp>
      </p:grpSp>
      <p:sp>
        <p:nvSpPr>
          <p:cNvPr name="TextBox 30" id="30"/>
          <p:cNvSpPr txBox="true"/>
          <p:nvPr/>
        </p:nvSpPr>
        <p:spPr>
          <a:xfrm rot="0">
            <a:off x="6814245" y="5317629"/>
            <a:ext cx="3544044" cy="430212"/>
          </a:xfrm>
          <a:prstGeom prst="rect">
            <a:avLst/>
          </a:prstGeom>
        </p:spPr>
        <p:txBody>
          <a:bodyPr anchor="t" rtlCol="false" tIns="0" lIns="0" bIns="0" rIns="0">
            <a:spAutoFit/>
          </a:bodyPr>
          <a:lstStyle/>
          <a:p>
            <a:pPr algn="l">
              <a:lnSpc>
                <a:spcPts val="3437"/>
              </a:lnSpc>
            </a:pPr>
            <a:r>
              <a:rPr lang="en-US" sz="2750" b="true">
                <a:solidFill>
                  <a:srgbClr val="FAFAFF"/>
                </a:solidFill>
                <a:latin typeface="Inter Bold"/>
                <a:ea typeface="Inter Bold"/>
                <a:cs typeface="Inter Bold"/>
                <a:sym typeface="Inter Bold"/>
              </a:rPr>
              <a:t>Database</a:t>
            </a:r>
          </a:p>
        </p:txBody>
      </p:sp>
      <p:sp>
        <p:nvSpPr>
          <p:cNvPr name="TextBox 31" id="31"/>
          <p:cNvSpPr txBox="true"/>
          <p:nvPr/>
        </p:nvSpPr>
        <p:spPr>
          <a:xfrm rot="0">
            <a:off x="6814245" y="5863977"/>
            <a:ext cx="4659362" cy="420688"/>
          </a:xfrm>
          <a:prstGeom prst="rect">
            <a:avLst/>
          </a:prstGeom>
        </p:spPr>
        <p:txBody>
          <a:bodyPr anchor="t" rtlCol="false" tIns="0" lIns="0" bIns="0" rIns="0">
            <a:spAutoFit/>
          </a:bodyPr>
          <a:lstStyle/>
          <a:p>
            <a:pPr algn="l">
              <a:lnSpc>
                <a:spcPts val="3562"/>
              </a:lnSpc>
            </a:pPr>
            <a:r>
              <a:rPr lang="en-US" sz="2187">
                <a:solidFill>
                  <a:srgbClr val="FAFAFF"/>
                </a:solidFill>
                <a:latin typeface="Inter Light"/>
                <a:ea typeface="Inter Light"/>
                <a:cs typeface="Inter Light"/>
                <a:sym typeface="Inter Light"/>
              </a:rPr>
              <a:t>SQLite</a:t>
            </a:r>
          </a:p>
        </p:txBody>
      </p:sp>
      <p:grpSp>
        <p:nvGrpSpPr>
          <p:cNvPr name="Group 32" id="32"/>
          <p:cNvGrpSpPr/>
          <p:nvPr/>
        </p:nvGrpSpPr>
        <p:grpSpPr>
          <a:xfrm rot="0">
            <a:off x="12045404" y="5038874"/>
            <a:ext cx="5254973" cy="1662261"/>
            <a:chOff x="0" y="0"/>
            <a:chExt cx="7006630" cy="2216348"/>
          </a:xfrm>
        </p:grpSpPr>
        <p:sp>
          <p:nvSpPr>
            <p:cNvPr name="Freeform 33" id="33"/>
            <p:cNvSpPr/>
            <p:nvPr/>
          </p:nvSpPr>
          <p:spPr>
            <a:xfrm flipH="false" flipV="false" rot="0">
              <a:off x="6350" y="6350"/>
              <a:ext cx="6993890" cy="2203577"/>
            </a:xfrm>
            <a:custGeom>
              <a:avLst/>
              <a:gdLst/>
              <a:ahLst/>
              <a:cxnLst/>
              <a:rect r="r" b="b" t="t" l="l"/>
              <a:pathLst>
                <a:path h="2203577" w="6993890">
                  <a:moveTo>
                    <a:pt x="0" y="158750"/>
                  </a:moveTo>
                  <a:cubicBezTo>
                    <a:pt x="0" y="71120"/>
                    <a:pt x="71374" y="0"/>
                    <a:pt x="159385" y="0"/>
                  </a:cubicBezTo>
                  <a:lnTo>
                    <a:pt x="6834505" y="0"/>
                  </a:lnTo>
                  <a:cubicBezTo>
                    <a:pt x="6922516" y="0"/>
                    <a:pt x="6993890" y="71120"/>
                    <a:pt x="6993890" y="158750"/>
                  </a:cubicBezTo>
                  <a:lnTo>
                    <a:pt x="6993890" y="2044827"/>
                  </a:lnTo>
                  <a:cubicBezTo>
                    <a:pt x="6993890" y="2132457"/>
                    <a:pt x="6922516" y="2203577"/>
                    <a:pt x="6834505" y="2203577"/>
                  </a:cubicBezTo>
                  <a:lnTo>
                    <a:pt x="159385" y="2203577"/>
                  </a:lnTo>
                  <a:cubicBezTo>
                    <a:pt x="71374" y="2203577"/>
                    <a:pt x="0" y="2132457"/>
                    <a:pt x="0" y="2044827"/>
                  </a:cubicBezTo>
                  <a:close/>
                </a:path>
              </a:pathLst>
            </a:custGeom>
            <a:solidFill>
              <a:srgbClr val="2F3B69"/>
            </a:solidFill>
          </p:spPr>
        </p:sp>
        <p:sp>
          <p:nvSpPr>
            <p:cNvPr name="Freeform 34" id="34"/>
            <p:cNvSpPr/>
            <p:nvPr/>
          </p:nvSpPr>
          <p:spPr>
            <a:xfrm flipH="false" flipV="false" rot="0">
              <a:off x="0" y="0"/>
              <a:ext cx="7006589" cy="2216277"/>
            </a:xfrm>
            <a:custGeom>
              <a:avLst/>
              <a:gdLst/>
              <a:ahLst/>
              <a:cxnLst/>
              <a:rect r="r" b="b" t="t" l="l"/>
              <a:pathLst>
                <a:path h="2216277" w="7006589">
                  <a:moveTo>
                    <a:pt x="0" y="165100"/>
                  </a:moveTo>
                  <a:cubicBezTo>
                    <a:pt x="0" y="73914"/>
                    <a:pt x="74295" y="0"/>
                    <a:pt x="165735" y="0"/>
                  </a:cubicBezTo>
                  <a:lnTo>
                    <a:pt x="6840855" y="0"/>
                  </a:lnTo>
                  <a:lnTo>
                    <a:pt x="6840855" y="6350"/>
                  </a:lnTo>
                  <a:lnTo>
                    <a:pt x="6840855" y="0"/>
                  </a:lnTo>
                  <a:cubicBezTo>
                    <a:pt x="6932422" y="0"/>
                    <a:pt x="7006589" y="73914"/>
                    <a:pt x="7006589" y="165100"/>
                  </a:cubicBezTo>
                  <a:lnTo>
                    <a:pt x="7000239" y="165100"/>
                  </a:lnTo>
                  <a:lnTo>
                    <a:pt x="7006589" y="165100"/>
                  </a:lnTo>
                  <a:lnTo>
                    <a:pt x="7006589" y="2051177"/>
                  </a:lnTo>
                  <a:lnTo>
                    <a:pt x="7000239" y="2051177"/>
                  </a:lnTo>
                  <a:lnTo>
                    <a:pt x="7006589" y="2051177"/>
                  </a:lnTo>
                  <a:cubicBezTo>
                    <a:pt x="7006589" y="2142363"/>
                    <a:pt x="6932295" y="2216277"/>
                    <a:pt x="6840855" y="2216277"/>
                  </a:cubicBezTo>
                  <a:lnTo>
                    <a:pt x="6840855" y="2209927"/>
                  </a:lnTo>
                  <a:lnTo>
                    <a:pt x="6840855" y="2216277"/>
                  </a:lnTo>
                  <a:lnTo>
                    <a:pt x="165735" y="2216277"/>
                  </a:lnTo>
                  <a:lnTo>
                    <a:pt x="165735" y="2209927"/>
                  </a:lnTo>
                  <a:lnTo>
                    <a:pt x="165735" y="2216277"/>
                  </a:lnTo>
                  <a:cubicBezTo>
                    <a:pt x="74168" y="2216277"/>
                    <a:pt x="0" y="2142363"/>
                    <a:pt x="0" y="2051177"/>
                  </a:cubicBezTo>
                  <a:lnTo>
                    <a:pt x="0" y="165100"/>
                  </a:lnTo>
                  <a:lnTo>
                    <a:pt x="6350" y="165100"/>
                  </a:lnTo>
                  <a:lnTo>
                    <a:pt x="0" y="165100"/>
                  </a:lnTo>
                  <a:moveTo>
                    <a:pt x="12700" y="165100"/>
                  </a:moveTo>
                  <a:lnTo>
                    <a:pt x="12700" y="2051177"/>
                  </a:lnTo>
                  <a:lnTo>
                    <a:pt x="6350" y="2051177"/>
                  </a:lnTo>
                  <a:lnTo>
                    <a:pt x="12700" y="2051177"/>
                  </a:lnTo>
                  <a:cubicBezTo>
                    <a:pt x="12700" y="2135378"/>
                    <a:pt x="81153" y="2203577"/>
                    <a:pt x="165735" y="2203577"/>
                  </a:cubicBezTo>
                  <a:lnTo>
                    <a:pt x="6840855" y="2203577"/>
                  </a:lnTo>
                  <a:cubicBezTo>
                    <a:pt x="6925437" y="2203577"/>
                    <a:pt x="6993889" y="2135251"/>
                    <a:pt x="6993889" y="2051177"/>
                  </a:cubicBezTo>
                  <a:lnTo>
                    <a:pt x="6993889" y="165100"/>
                  </a:lnTo>
                  <a:cubicBezTo>
                    <a:pt x="6993889" y="80899"/>
                    <a:pt x="6925437" y="12700"/>
                    <a:pt x="6840855" y="12700"/>
                  </a:cubicBezTo>
                  <a:lnTo>
                    <a:pt x="165735" y="12700"/>
                  </a:lnTo>
                  <a:lnTo>
                    <a:pt x="165735" y="6350"/>
                  </a:lnTo>
                  <a:lnTo>
                    <a:pt x="165735" y="12700"/>
                  </a:lnTo>
                  <a:cubicBezTo>
                    <a:pt x="81153" y="12700"/>
                    <a:pt x="12700" y="81026"/>
                    <a:pt x="12700" y="165100"/>
                  </a:cubicBezTo>
                  <a:close/>
                </a:path>
              </a:pathLst>
            </a:custGeom>
            <a:solidFill>
              <a:srgbClr val="3E829A"/>
            </a:solidFill>
          </p:spPr>
        </p:sp>
      </p:grpSp>
      <p:sp>
        <p:nvSpPr>
          <p:cNvPr name="TextBox 35" id="35"/>
          <p:cNvSpPr txBox="true"/>
          <p:nvPr/>
        </p:nvSpPr>
        <p:spPr>
          <a:xfrm rot="0">
            <a:off x="12343210" y="5317629"/>
            <a:ext cx="3544044" cy="430212"/>
          </a:xfrm>
          <a:prstGeom prst="rect">
            <a:avLst/>
          </a:prstGeom>
        </p:spPr>
        <p:txBody>
          <a:bodyPr anchor="t" rtlCol="false" tIns="0" lIns="0" bIns="0" rIns="0">
            <a:spAutoFit/>
          </a:bodyPr>
          <a:lstStyle/>
          <a:p>
            <a:pPr algn="l">
              <a:lnSpc>
                <a:spcPts val="3437"/>
              </a:lnSpc>
            </a:pPr>
            <a:r>
              <a:rPr lang="en-US" sz="2750" b="true">
                <a:solidFill>
                  <a:srgbClr val="FAFAFF"/>
                </a:solidFill>
                <a:latin typeface="Inter Bold"/>
                <a:ea typeface="Inter Bold"/>
                <a:cs typeface="Inter Bold"/>
                <a:sym typeface="Inter Bold"/>
              </a:rPr>
              <a:t>Version Control</a:t>
            </a:r>
          </a:p>
        </p:txBody>
      </p:sp>
      <p:sp>
        <p:nvSpPr>
          <p:cNvPr name="TextBox 36" id="36"/>
          <p:cNvSpPr txBox="true"/>
          <p:nvPr/>
        </p:nvSpPr>
        <p:spPr>
          <a:xfrm rot="0">
            <a:off x="12343210" y="5863977"/>
            <a:ext cx="4659362" cy="420688"/>
          </a:xfrm>
          <a:prstGeom prst="rect">
            <a:avLst/>
          </a:prstGeom>
        </p:spPr>
        <p:txBody>
          <a:bodyPr anchor="t" rtlCol="false" tIns="0" lIns="0" bIns="0" rIns="0">
            <a:spAutoFit/>
          </a:bodyPr>
          <a:lstStyle/>
          <a:p>
            <a:pPr algn="l">
              <a:lnSpc>
                <a:spcPts val="3562"/>
              </a:lnSpc>
            </a:pPr>
            <a:r>
              <a:rPr lang="en-US" sz="2187">
                <a:solidFill>
                  <a:srgbClr val="FAFAFF"/>
                </a:solidFill>
                <a:latin typeface="Inter Light"/>
                <a:ea typeface="Inter Light"/>
                <a:cs typeface="Inter Light"/>
                <a:sym typeface="Inter Light"/>
              </a:rPr>
              <a:t>Git</a:t>
            </a:r>
          </a:p>
        </p:txBody>
      </p:sp>
      <p:grpSp>
        <p:nvGrpSpPr>
          <p:cNvPr name="Group 37" id="37"/>
          <p:cNvGrpSpPr/>
          <p:nvPr/>
        </p:nvGrpSpPr>
        <p:grpSpPr>
          <a:xfrm rot="0">
            <a:off x="987475" y="6975127"/>
            <a:ext cx="16313051" cy="1662261"/>
            <a:chOff x="0" y="0"/>
            <a:chExt cx="21750735" cy="2216348"/>
          </a:xfrm>
        </p:grpSpPr>
        <p:sp>
          <p:nvSpPr>
            <p:cNvPr name="Freeform 38" id="38"/>
            <p:cNvSpPr/>
            <p:nvPr/>
          </p:nvSpPr>
          <p:spPr>
            <a:xfrm flipH="false" flipV="false" rot="0">
              <a:off x="6350" y="6350"/>
              <a:ext cx="21738081" cy="2203577"/>
            </a:xfrm>
            <a:custGeom>
              <a:avLst/>
              <a:gdLst/>
              <a:ahLst/>
              <a:cxnLst/>
              <a:rect r="r" b="b" t="t" l="l"/>
              <a:pathLst>
                <a:path h="2203577" w="21738081">
                  <a:moveTo>
                    <a:pt x="0" y="158750"/>
                  </a:moveTo>
                  <a:cubicBezTo>
                    <a:pt x="0" y="71120"/>
                    <a:pt x="71501" y="0"/>
                    <a:pt x="159639" y="0"/>
                  </a:cubicBezTo>
                  <a:lnTo>
                    <a:pt x="21578443" y="0"/>
                  </a:lnTo>
                  <a:cubicBezTo>
                    <a:pt x="21666581" y="0"/>
                    <a:pt x="21738081" y="71120"/>
                    <a:pt x="21738081" y="158750"/>
                  </a:cubicBezTo>
                  <a:lnTo>
                    <a:pt x="21738081" y="2044827"/>
                  </a:lnTo>
                  <a:cubicBezTo>
                    <a:pt x="21738081" y="2132457"/>
                    <a:pt x="21666581" y="2203577"/>
                    <a:pt x="21578443" y="2203577"/>
                  </a:cubicBezTo>
                  <a:lnTo>
                    <a:pt x="159639" y="2203577"/>
                  </a:lnTo>
                  <a:cubicBezTo>
                    <a:pt x="71501" y="2203577"/>
                    <a:pt x="0" y="2132457"/>
                    <a:pt x="0" y="2044827"/>
                  </a:cubicBezTo>
                  <a:close/>
                </a:path>
              </a:pathLst>
            </a:custGeom>
            <a:solidFill>
              <a:srgbClr val="2F3B69"/>
            </a:solidFill>
          </p:spPr>
        </p:sp>
        <p:sp>
          <p:nvSpPr>
            <p:cNvPr name="Freeform 39" id="39"/>
            <p:cNvSpPr/>
            <p:nvPr/>
          </p:nvSpPr>
          <p:spPr>
            <a:xfrm flipH="false" flipV="false" rot="0">
              <a:off x="0" y="0"/>
              <a:ext cx="21750781" cy="2216277"/>
            </a:xfrm>
            <a:custGeom>
              <a:avLst/>
              <a:gdLst/>
              <a:ahLst/>
              <a:cxnLst/>
              <a:rect r="r" b="b" t="t" l="l"/>
              <a:pathLst>
                <a:path h="2216277" w="21750781">
                  <a:moveTo>
                    <a:pt x="0" y="165100"/>
                  </a:moveTo>
                  <a:cubicBezTo>
                    <a:pt x="0" y="73914"/>
                    <a:pt x="74295" y="0"/>
                    <a:pt x="165989" y="0"/>
                  </a:cubicBezTo>
                  <a:lnTo>
                    <a:pt x="21584793" y="0"/>
                  </a:lnTo>
                  <a:lnTo>
                    <a:pt x="21584793" y="6350"/>
                  </a:lnTo>
                  <a:lnTo>
                    <a:pt x="21584793" y="0"/>
                  </a:lnTo>
                  <a:cubicBezTo>
                    <a:pt x="21676359" y="0"/>
                    <a:pt x="21750781" y="73914"/>
                    <a:pt x="21750781" y="165100"/>
                  </a:cubicBezTo>
                  <a:lnTo>
                    <a:pt x="21744431" y="165100"/>
                  </a:lnTo>
                  <a:lnTo>
                    <a:pt x="21750781" y="165100"/>
                  </a:lnTo>
                  <a:lnTo>
                    <a:pt x="21750781" y="2051177"/>
                  </a:lnTo>
                  <a:lnTo>
                    <a:pt x="21744431" y="2051177"/>
                  </a:lnTo>
                  <a:lnTo>
                    <a:pt x="21750781" y="2051177"/>
                  </a:lnTo>
                  <a:cubicBezTo>
                    <a:pt x="21750781" y="2142363"/>
                    <a:pt x="21676486" y="2216277"/>
                    <a:pt x="21584793" y="2216277"/>
                  </a:cubicBezTo>
                  <a:lnTo>
                    <a:pt x="21584793" y="2209927"/>
                  </a:lnTo>
                  <a:lnTo>
                    <a:pt x="21584793" y="2216277"/>
                  </a:lnTo>
                  <a:lnTo>
                    <a:pt x="165989" y="2216277"/>
                  </a:lnTo>
                  <a:lnTo>
                    <a:pt x="165989" y="2209927"/>
                  </a:lnTo>
                  <a:lnTo>
                    <a:pt x="165989" y="2216277"/>
                  </a:lnTo>
                  <a:cubicBezTo>
                    <a:pt x="74422" y="2216277"/>
                    <a:pt x="0" y="2142363"/>
                    <a:pt x="0" y="2051177"/>
                  </a:cubicBezTo>
                  <a:lnTo>
                    <a:pt x="0" y="165100"/>
                  </a:lnTo>
                  <a:lnTo>
                    <a:pt x="6350" y="165100"/>
                  </a:lnTo>
                  <a:lnTo>
                    <a:pt x="0" y="165100"/>
                  </a:lnTo>
                  <a:moveTo>
                    <a:pt x="12700" y="165100"/>
                  </a:moveTo>
                  <a:lnTo>
                    <a:pt x="12700" y="2051177"/>
                  </a:lnTo>
                  <a:lnTo>
                    <a:pt x="6350" y="2051177"/>
                  </a:lnTo>
                  <a:lnTo>
                    <a:pt x="12700" y="2051177"/>
                  </a:lnTo>
                  <a:cubicBezTo>
                    <a:pt x="12700" y="2135378"/>
                    <a:pt x="81280" y="2203577"/>
                    <a:pt x="165989" y="2203577"/>
                  </a:cubicBezTo>
                  <a:lnTo>
                    <a:pt x="21584793" y="2203577"/>
                  </a:lnTo>
                  <a:cubicBezTo>
                    <a:pt x="21669502" y="2203577"/>
                    <a:pt x="21738081" y="2135251"/>
                    <a:pt x="21738081" y="2051177"/>
                  </a:cubicBezTo>
                  <a:lnTo>
                    <a:pt x="21738081" y="165100"/>
                  </a:lnTo>
                  <a:cubicBezTo>
                    <a:pt x="21738081" y="80899"/>
                    <a:pt x="21669502" y="12700"/>
                    <a:pt x="21584793" y="12700"/>
                  </a:cubicBezTo>
                  <a:lnTo>
                    <a:pt x="165989" y="12700"/>
                  </a:lnTo>
                  <a:lnTo>
                    <a:pt x="165989" y="6350"/>
                  </a:lnTo>
                  <a:lnTo>
                    <a:pt x="165989" y="12700"/>
                  </a:lnTo>
                  <a:cubicBezTo>
                    <a:pt x="81280" y="12700"/>
                    <a:pt x="12700" y="81026"/>
                    <a:pt x="12700" y="165100"/>
                  </a:cubicBezTo>
                  <a:close/>
                </a:path>
              </a:pathLst>
            </a:custGeom>
            <a:solidFill>
              <a:srgbClr val="3E829A"/>
            </a:solidFill>
          </p:spPr>
        </p:sp>
      </p:grpSp>
      <p:sp>
        <p:nvSpPr>
          <p:cNvPr name="TextBox 40" id="40"/>
          <p:cNvSpPr txBox="true"/>
          <p:nvPr/>
        </p:nvSpPr>
        <p:spPr>
          <a:xfrm rot="0">
            <a:off x="1285280" y="7253882"/>
            <a:ext cx="3544044" cy="430212"/>
          </a:xfrm>
          <a:prstGeom prst="rect">
            <a:avLst/>
          </a:prstGeom>
        </p:spPr>
        <p:txBody>
          <a:bodyPr anchor="t" rtlCol="false" tIns="0" lIns="0" bIns="0" rIns="0">
            <a:spAutoFit/>
          </a:bodyPr>
          <a:lstStyle/>
          <a:p>
            <a:pPr algn="l">
              <a:lnSpc>
                <a:spcPts val="3437"/>
              </a:lnSpc>
            </a:pPr>
            <a:r>
              <a:rPr lang="en-US" sz="2750" b="true">
                <a:solidFill>
                  <a:srgbClr val="FAFAFF"/>
                </a:solidFill>
                <a:latin typeface="Inter Bold"/>
                <a:ea typeface="Inter Bold"/>
                <a:cs typeface="Inter Bold"/>
                <a:sym typeface="Inter Bold"/>
              </a:rPr>
              <a:t>Repository</a:t>
            </a:r>
          </a:p>
        </p:txBody>
      </p:sp>
      <p:sp>
        <p:nvSpPr>
          <p:cNvPr name="TextBox 41" id="41"/>
          <p:cNvSpPr txBox="true"/>
          <p:nvPr/>
        </p:nvSpPr>
        <p:spPr>
          <a:xfrm rot="0">
            <a:off x="1285280" y="7800231"/>
            <a:ext cx="15717441" cy="420688"/>
          </a:xfrm>
          <a:prstGeom prst="rect">
            <a:avLst/>
          </a:prstGeom>
        </p:spPr>
        <p:txBody>
          <a:bodyPr anchor="t" rtlCol="false" tIns="0" lIns="0" bIns="0" rIns="0">
            <a:spAutoFit/>
          </a:bodyPr>
          <a:lstStyle/>
          <a:p>
            <a:pPr algn="l">
              <a:lnSpc>
                <a:spcPts val="3562"/>
              </a:lnSpc>
            </a:pPr>
            <a:r>
              <a:rPr lang="en-US" sz="2187">
                <a:solidFill>
                  <a:srgbClr val="FAFAFF"/>
                </a:solidFill>
                <a:latin typeface="Inter Light"/>
                <a:ea typeface="Inter Light"/>
                <a:cs typeface="Inter Light"/>
                <a:sym typeface="Inter Light"/>
              </a:rPr>
              <a:t>https://github.com/enough-jainil/Steno-project.git</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E3DDDC"/>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162651"/>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AFAFF"/>
            </a:solidFill>
          </p:spPr>
        </p:sp>
      </p:grpSp>
      <p:sp>
        <p:nvSpPr>
          <p:cNvPr name="TextBox 6" id="6"/>
          <p:cNvSpPr txBox="true"/>
          <p:nvPr/>
        </p:nvSpPr>
        <p:spPr>
          <a:xfrm rot="0">
            <a:off x="992237" y="2572494"/>
            <a:ext cx="13934182" cy="871537"/>
          </a:xfrm>
          <a:prstGeom prst="rect">
            <a:avLst/>
          </a:prstGeom>
        </p:spPr>
        <p:txBody>
          <a:bodyPr anchor="t" rtlCol="false" tIns="0" lIns="0" bIns="0" rIns="0">
            <a:spAutoFit/>
          </a:bodyPr>
          <a:lstStyle/>
          <a:p>
            <a:pPr algn="l">
              <a:lnSpc>
                <a:spcPts val="6937"/>
              </a:lnSpc>
            </a:pPr>
            <a:r>
              <a:rPr lang="en-US" sz="5562" b="true">
                <a:solidFill>
                  <a:srgbClr val="5C4E4E"/>
                </a:solidFill>
                <a:latin typeface="Inter Bold"/>
                <a:ea typeface="Inter Bold"/>
                <a:cs typeface="Inter Bold"/>
                <a:sym typeface="Inter Bold"/>
              </a:rPr>
              <a:t>Advantages &amp; Limitations of STENO</a:t>
            </a:r>
          </a:p>
        </p:txBody>
      </p:sp>
      <p:sp>
        <p:nvSpPr>
          <p:cNvPr name="TextBox 7" id="7"/>
          <p:cNvSpPr txBox="true"/>
          <p:nvPr/>
        </p:nvSpPr>
        <p:spPr>
          <a:xfrm rot="0">
            <a:off x="992238" y="4176712"/>
            <a:ext cx="3544044" cy="430212"/>
          </a:xfrm>
          <a:prstGeom prst="rect">
            <a:avLst/>
          </a:prstGeom>
        </p:spPr>
        <p:txBody>
          <a:bodyPr anchor="t" rtlCol="false" tIns="0" lIns="0" bIns="0" rIns="0">
            <a:spAutoFit/>
          </a:bodyPr>
          <a:lstStyle/>
          <a:p>
            <a:pPr algn="l">
              <a:lnSpc>
                <a:spcPts val="3437"/>
              </a:lnSpc>
            </a:pPr>
            <a:r>
              <a:rPr lang="en-US" sz="2750" b="true">
                <a:solidFill>
                  <a:srgbClr val="5C4E4E"/>
                </a:solidFill>
                <a:latin typeface="Inter Bold"/>
                <a:ea typeface="Inter Bold"/>
                <a:cs typeface="Inter Bold"/>
                <a:sym typeface="Inter Bold"/>
              </a:rPr>
              <a:t>Advantages</a:t>
            </a:r>
          </a:p>
        </p:txBody>
      </p:sp>
      <p:sp>
        <p:nvSpPr>
          <p:cNvPr name="TextBox 8" id="8"/>
          <p:cNvSpPr txBox="true"/>
          <p:nvPr/>
        </p:nvSpPr>
        <p:spPr>
          <a:xfrm rot="0">
            <a:off x="1445865" y="4836467"/>
            <a:ext cx="7352259" cy="420688"/>
          </a:xfrm>
          <a:prstGeom prst="rect">
            <a:avLst/>
          </a:prstGeom>
        </p:spPr>
        <p:txBody>
          <a:bodyPr anchor="t" rtlCol="false" tIns="0" lIns="0" bIns="0" rIns="0">
            <a:spAutoFit/>
          </a:bodyPr>
          <a:lstStyle/>
          <a:p>
            <a:pPr algn="l" marL="329902" indent="-164951" lvl="1">
              <a:lnSpc>
                <a:spcPts val="3562"/>
              </a:lnSpc>
              <a:buFont typeface="Arial"/>
              <a:buChar char="•"/>
            </a:pPr>
            <a:r>
              <a:rPr lang="en-US" sz="2187">
                <a:solidFill>
                  <a:srgbClr val="2F3B69"/>
                </a:solidFill>
                <a:latin typeface="Inter Light"/>
                <a:ea typeface="Inter Light"/>
                <a:cs typeface="Inter Light"/>
                <a:sym typeface="Inter Light"/>
              </a:rPr>
              <a:t>Multi-format support (text, image, audio)</a:t>
            </a:r>
          </a:p>
        </p:txBody>
      </p:sp>
      <p:sp>
        <p:nvSpPr>
          <p:cNvPr name="TextBox 9" id="9"/>
          <p:cNvSpPr txBox="true"/>
          <p:nvPr/>
        </p:nvSpPr>
        <p:spPr>
          <a:xfrm rot="0">
            <a:off x="1445865" y="5389215"/>
            <a:ext cx="7352259" cy="420688"/>
          </a:xfrm>
          <a:prstGeom prst="rect">
            <a:avLst/>
          </a:prstGeom>
        </p:spPr>
        <p:txBody>
          <a:bodyPr anchor="t" rtlCol="false" tIns="0" lIns="0" bIns="0" rIns="0">
            <a:spAutoFit/>
          </a:bodyPr>
          <a:lstStyle/>
          <a:p>
            <a:pPr algn="l" marL="329902" indent="-164951" lvl="1">
              <a:lnSpc>
                <a:spcPts val="3562"/>
              </a:lnSpc>
              <a:buFont typeface="Arial"/>
              <a:buChar char="•"/>
            </a:pPr>
            <a:r>
              <a:rPr lang="en-US" sz="2187">
                <a:solidFill>
                  <a:srgbClr val="2F3B69"/>
                </a:solidFill>
                <a:latin typeface="Inter Light"/>
                <a:ea typeface="Inter Light"/>
                <a:cs typeface="Inter Light"/>
                <a:sym typeface="Inter Light"/>
              </a:rPr>
              <a:t>User-friendly interface</a:t>
            </a:r>
          </a:p>
        </p:txBody>
      </p:sp>
      <p:sp>
        <p:nvSpPr>
          <p:cNvPr name="TextBox 10" id="10"/>
          <p:cNvSpPr txBox="true"/>
          <p:nvPr/>
        </p:nvSpPr>
        <p:spPr>
          <a:xfrm rot="0">
            <a:off x="1445865" y="5941962"/>
            <a:ext cx="7352259" cy="420688"/>
          </a:xfrm>
          <a:prstGeom prst="rect">
            <a:avLst/>
          </a:prstGeom>
        </p:spPr>
        <p:txBody>
          <a:bodyPr anchor="t" rtlCol="false" tIns="0" lIns="0" bIns="0" rIns="0">
            <a:spAutoFit/>
          </a:bodyPr>
          <a:lstStyle/>
          <a:p>
            <a:pPr algn="l" marL="329902" indent="-164951" lvl="1">
              <a:lnSpc>
                <a:spcPts val="3562"/>
              </a:lnSpc>
              <a:buFont typeface="Arial"/>
              <a:buChar char="•"/>
            </a:pPr>
            <a:r>
              <a:rPr lang="en-US" sz="2187">
                <a:solidFill>
                  <a:srgbClr val="2F3B69"/>
                </a:solidFill>
                <a:latin typeface="Inter Light"/>
                <a:ea typeface="Inter Light"/>
                <a:cs typeface="Inter Light"/>
                <a:sym typeface="Inter Light"/>
              </a:rPr>
              <a:t>Cross-platform compatibility</a:t>
            </a:r>
          </a:p>
        </p:txBody>
      </p:sp>
      <p:sp>
        <p:nvSpPr>
          <p:cNvPr name="TextBox 11" id="11"/>
          <p:cNvSpPr txBox="true"/>
          <p:nvPr/>
        </p:nvSpPr>
        <p:spPr>
          <a:xfrm rot="0">
            <a:off x="1445865" y="6494710"/>
            <a:ext cx="7352259" cy="420688"/>
          </a:xfrm>
          <a:prstGeom prst="rect">
            <a:avLst/>
          </a:prstGeom>
        </p:spPr>
        <p:txBody>
          <a:bodyPr anchor="t" rtlCol="false" tIns="0" lIns="0" bIns="0" rIns="0">
            <a:spAutoFit/>
          </a:bodyPr>
          <a:lstStyle/>
          <a:p>
            <a:pPr algn="l" marL="329902" indent="-164951" lvl="1">
              <a:lnSpc>
                <a:spcPts val="3562"/>
              </a:lnSpc>
              <a:buFont typeface="Arial"/>
              <a:buChar char="•"/>
            </a:pPr>
            <a:r>
              <a:rPr lang="en-US" sz="2187">
                <a:solidFill>
                  <a:srgbClr val="2F3B69"/>
                </a:solidFill>
                <a:latin typeface="Inter Light"/>
                <a:ea typeface="Inter Light"/>
                <a:cs typeface="Inter Light"/>
                <a:sym typeface="Inter Light"/>
              </a:rPr>
              <a:t>Enhanced security features</a:t>
            </a:r>
          </a:p>
        </p:txBody>
      </p:sp>
      <p:sp>
        <p:nvSpPr>
          <p:cNvPr name="TextBox 12" id="12"/>
          <p:cNvSpPr txBox="true"/>
          <p:nvPr/>
        </p:nvSpPr>
        <p:spPr>
          <a:xfrm rot="0">
            <a:off x="1445865" y="7047459"/>
            <a:ext cx="7352259" cy="420688"/>
          </a:xfrm>
          <a:prstGeom prst="rect">
            <a:avLst/>
          </a:prstGeom>
        </p:spPr>
        <p:txBody>
          <a:bodyPr anchor="t" rtlCol="false" tIns="0" lIns="0" bIns="0" rIns="0">
            <a:spAutoFit/>
          </a:bodyPr>
          <a:lstStyle/>
          <a:p>
            <a:pPr algn="l" marL="329902" indent="-164951" lvl="1">
              <a:lnSpc>
                <a:spcPts val="3562"/>
              </a:lnSpc>
              <a:buFont typeface="Arial"/>
              <a:buChar char="•"/>
            </a:pPr>
            <a:r>
              <a:rPr lang="en-US" sz="2187">
                <a:solidFill>
                  <a:srgbClr val="2F3B69"/>
                </a:solidFill>
                <a:latin typeface="Inter Light"/>
                <a:ea typeface="Inter Light"/>
                <a:cs typeface="Inter Light"/>
                <a:sym typeface="Inter Light"/>
              </a:rPr>
              <a:t>Extensible architecture for future improvements</a:t>
            </a:r>
          </a:p>
        </p:txBody>
      </p:sp>
      <p:sp>
        <p:nvSpPr>
          <p:cNvPr name="TextBox 13" id="13"/>
          <p:cNvSpPr txBox="true"/>
          <p:nvPr/>
        </p:nvSpPr>
        <p:spPr>
          <a:xfrm rot="0">
            <a:off x="9499401" y="4176712"/>
            <a:ext cx="3544044" cy="430212"/>
          </a:xfrm>
          <a:prstGeom prst="rect">
            <a:avLst/>
          </a:prstGeom>
        </p:spPr>
        <p:txBody>
          <a:bodyPr anchor="t" rtlCol="false" tIns="0" lIns="0" bIns="0" rIns="0">
            <a:spAutoFit/>
          </a:bodyPr>
          <a:lstStyle/>
          <a:p>
            <a:pPr algn="l">
              <a:lnSpc>
                <a:spcPts val="3437"/>
              </a:lnSpc>
            </a:pPr>
            <a:r>
              <a:rPr lang="en-US" sz="2750" b="true">
                <a:solidFill>
                  <a:srgbClr val="5C4E4E"/>
                </a:solidFill>
                <a:latin typeface="Inter Bold"/>
                <a:ea typeface="Inter Bold"/>
                <a:cs typeface="Inter Bold"/>
                <a:sym typeface="Inter Bold"/>
              </a:rPr>
              <a:t>Limitations</a:t>
            </a:r>
          </a:p>
        </p:txBody>
      </p:sp>
      <p:sp>
        <p:nvSpPr>
          <p:cNvPr name="TextBox 14" id="14"/>
          <p:cNvSpPr txBox="true"/>
          <p:nvPr/>
        </p:nvSpPr>
        <p:spPr>
          <a:xfrm rot="0">
            <a:off x="9953030" y="4836467"/>
            <a:ext cx="7352259" cy="420688"/>
          </a:xfrm>
          <a:prstGeom prst="rect">
            <a:avLst/>
          </a:prstGeom>
        </p:spPr>
        <p:txBody>
          <a:bodyPr anchor="t" rtlCol="false" tIns="0" lIns="0" bIns="0" rIns="0">
            <a:spAutoFit/>
          </a:bodyPr>
          <a:lstStyle/>
          <a:p>
            <a:pPr algn="l" marL="329902" indent="-164951" lvl="1">
              <a:lnSpc>
                <a:spcPts val="3562"/>
              </a:lnSpc>
              <a:buFont typeface="Arial"/>
              <a:buChar char="•"/>
            </a:pPr>
            <a:r>
              <a:rPr lang="en-US" sz="2187">
                <a:solidFill>
                  <a:srgbClr val="2F3B69"/>
                </a:solidFill>
                <a:latin typeface="Inter Light"/>
                <a:ea typeface="Inter Light"/>
                <a:cs typeface="Inter Light"/>
                <a:sym typeface="Inter Light"/>
              </a:rPr>
              <a:t>Currently lacks video support</a:t>
            </a:r>
          </a:p>
        </p:txBody>
      </p:sp>
      <p:sp>
        <p:nvSpPr>
          <p:cNvPr name="TextBox 15" id="15"/>
          <p:cNvSpPr txBox="true"/>
          <p:nvPr/>
        </p:nvSpPr>
        <p:spPr>
          <a:xfrm rot="0">
            <a:off x="9953030" y="5389215"/>
            <a:ext cx="7352259" cy="420688"/>
          </a:xfrm>
          <a:prstGeom prst="rect">
            <a:avLst/>
          </a:prstGeom>
        </p:spPr>
        <p:txBody>
          <a:bodyPr anchor="t" rtlCol="false" tIns="0" lIns="0" bIns="0" rIns="0">
            <a:spAutoFit/>
          </a:bodyPr>
          <a:lstStyle/>
          <a:p>
            <a:pPr algn="l" marL="329902" indent="-164951" lvl="1">
              <a:lnSpc>
                <a:spcPts val="3562"/>
              </a:lnSpc>
              <a:buFont typeface="Arial"/>
              <a:buChar char="•"/>
            </a:pPr>
            <a:r>
              <a:rPr lang="en-US" sz="2187">
                <a:solidFill>
                  <a:srgbClr val="2F3B69"/>
                </a:solidFill>
                <a:latin typeface="Inter Light"/>
                <a:ea typeface="Inter Light"/>
                <a:cs typeface="Inter Light"/>
                <a:sym typeface="Inter Light"/>
              </a:rPr>
              <a:t>Can be time-consuming for large files</a:t>
            </a:r>
          </a:p>
        </p:txBody>
      </p:sp>
      <p:sp>
        <p:nvSpPr>
          <p:cNvPr name="TextBox 16" id="16"/>
          <p:cNvSpPr txBox="true"/>
          <p:nvPr/>
        </p:nvSpPr>
        <p:spPr>
          <a:xfrm rot="0">
            <a:off x="9953030" y="5941962"/>
            <a:ext cx="7352259" cy="420688"/>
          </a:xfrm>
          <a:prstGeom prst="rect">
            <a:avLst/>
          </a:prstGeom>
        </p:spPr>
        <p:txBody>
          <a:bodyPr anchor="t" rtlCol="false" tIns="0" lIns="0" bIns="0" rIns="0">
            <a:spAutoFit/>
          </a:bodyPr>
          <a:lstStyle/>
          <a:p>
            <a:pPr algn="l" marL="329902" indent="-164951" lvl="1">
              <a:lnSpc>
                <a:spcPts val="3562"/>
              </a:lnSpc>
              <a:buFont typeface="Arial"/>
              <a:buChar char="•"/>
            </a:pPr>
            <a:r>
              <a:rPr lang="en-US" sz="2187">
                <a:solidFill>
                  <a:srgbClr val="2F3B69"/>
                </a:solidFill>
                <a:latin typeface="Inter Light"/>
                <a:ea typeface="Inter Light"/>
                <a:cs typeface="Inter Light"/>
                <a:sym typeface="Inter Light"/>
              </a:rPr>
              <a:t>Limited customization options for advanced users</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E3DDDC"/>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F3B69"/>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AFAFF"/>
            </a:solidFill>
          </p:spPr>
        </p:sp>
      </p:grpSp>
      <p:sp>
        <p:nvSpPr>
          <p:cNvPr name="TextBox 6" id="6"/>
          <p:cNvSpPr txBox="true"/>
          <p:nvPr/>
        </p:nvSpPr>
        <p:spPr>
          <a:xfrm rot="0">
            <a:off x="992237" y="2230190"/>
            <a:ext cx="15009316" cy="871537"/>
          </a:xfrm>
          <a:prstGeom prst="rect">
            <a:avLst/>
          </a:prstGeom>
        </p:spPr>
        <p:txBody>
          <a:bodyPr anchor="t" rtlCol="false" tIns="0" lIns="0" bIns="0" rIns="0">
            <a:spAutoFit/>
          </a:bodyPr>
          <a:lstStyle/>
          <a:p>
            <a:pPr algn="l">
              <a:lnSpc>
                <a:spcPts val="6937"/>
              </a:lnSpc>
            </a:pPr>
            <a:r>
              <a:rPr lang="en-US" sz="5562" b="true">
                <a:solidFill>
                  <a:srgbClr val="2F3B69"/>
                </a:solidFill>
                <a:latin typeface="Inter Bold"/>
                <a:ea typeface="Inter Bold"/>
                <a:cs typeface="Inter Bold"/>
                <a:sym typeface="Inter Bold"/>
              </a:rPr>
              <a:t>Requirement Determination &amp; Analysis</a:t>
            </a:r>
          </a:p>
        </p:txBody>
      </p:sp>
      <p:grpSp>
        <p:nvGrpSpPr>
          <p:cNvPr name="Group 7" id="7"/>
          <p:cNvGrpSpPr/>
          <p:nvPr/>
        </p:nvGrpSpPr>
        <p:grpSpPr>
          <a:xfrm rot="0">
            <a:off x="987475" y="3707011"/>
            <a:ext cx="4085333" cy="2096840"/>
            <a:chOff x="0" y="0"/>
            <a:chExt cx="5447110" cy="2795787"/>
          </a:xfrm>
        </p:grpSpPr>
        <p:sp>
          <p:nvSpPr>
            <p:cNvPr name="Freeform 8" id="8"/>
            <p:cNvSpPr/>
            <p:nvPr/>
          </p:nvSpPr>
          <p:spPr>
            <a:xfrm flipH="false" flipV="false" rot="0">
              <a:off x="6350" y="6350"/>
              <a:ext cx="5434457" cy="2783078"/>
            </a:xfrm>
            <a:custGeom>
              <a:avLst/>
              <a:gdLst/>
              <a:ahLst/>
              <a:cxnLst/>
              <a:rect r="r" b="b" t="t" l="l"/>
              <a:pathLst>
                <a:path h="2783078" w="5434457">
                  <a:moveTo>
                    <a:pt x="0" y="158750"/>
                  </a:moveTo>
                  <a:cubicBezTo>
                    <a:pt x="0" y="71120"/>
                    <a:pt x="71247" y="0"/>
                    <a:pt x="159131" y="0"/>
                  </a:cubicBezTo>
                  <a:lnTo>
                    <a:pt x="5275326" y="0"/>
                  </a:lnTo>
                  <a:cubicBezTo>
                    <a:pt x="5363210" y="0"/>
                    <a:pt x="5434457" y="71120"/>
                    <a:pt x="5434457" y="158750"/>
                  </a:cubicBezTo>
                  <a:lnTo>
                    <a:pt x="5434457" y="2624328"/>
                  </a:lnTo>
                  <a:cubicBezTo>
                    <a:pt x="5434457" y="2711958"/>
                    <a:pt x="5363210" y="2783078"/>
                    <a:pt x="5275326" y="2783078"/>
                  </a:cubicBezTo>
                  <a:lnTo>
                    <a:pt x="159131" y="2783078"/>
                  </a:lnTo>
                  <a:cubicBezTo>
                    <a:pt x="71247" y="2783078"/>
                    <a:pt x="0" y="2711958"/>
                    <a:pt x="0" y="2624328"/>
                  </a:cubicBezTo>
                  <a:close/>
                </a:path>
              </a:pathLst>
            </a:custGeom>
            <a:solidFill>
              <a:srgbClr val="E3DDDC"/>
            </a:solidFill>
          </p:spPr>
        </p:sp>
        <p:sp>
          <p:nvSpPr>
            <p:cNvPr name="Freeform 9" id="9"/>
            <p:cNvSpPr/>
            <p:nvPr/>
          </p:nvSpPr>
          <p:spPr>
            <a:xfrm flipH="false" flipV="false" rot="0">
              <a:off x="0" y="0"/>
              <a:ext cx="5447157" cy="2795778"/>
            </a:xfrm>
            <a:custGeom>
              <a:avLst/>
              <a:gdLst/>
              <a:ahLst/>
              <a:cxnLst/>
              <a:rect r="r" b="b" t="t" l="l"/>
              <a:pathLst>
                <a:path h="2795778" w="5447157">
                  <a:moveTo>
                    <a:pt x="0" y="165100"/>
                  </a:moveTo>
                  <a:cubicBezTo>
                    <a:pt x="0" y="73914"/>
                    <a:pt x="74041" y="0"/>
                    <a:pt x="165481" y="0"/>
                  </a:cubicBezTo>
                  <a:lnTo>
                    <a:pt x="5281676" y="0"/>
                  </a:lnTo>
                  <a:lnTo>
                    <a:pt x="5281676" y="6350"/>
                  </a:lnTo>
                  <a:lnTo>
                    <a:pt x="5281676" y="0"/>
                  </a:lnTo>
                  <a:cubicBezTo>
                    <a:pt x="5373116" y="0"/>
                    <a:pt x="5447157" y="73914"/>
                    <a:pt x="5447157" y="165100"/>
                  </a:cubicBezTo>
                  <a:lnTo>
                    <a:pt x="5440807" y="165100"/>
                  </a:lnTo>
                  <a:lnTo>
                    <a:pt x="5447157" y="165100"/>
                  </a:lnTo>
                  <a:lnTo>
                    <a:pt x="5447157" y="2630678"/>
                  </a:lnTo>
                  <a:lnTo>
                    <a:pt x="5440807" y="2630678"/>
                  </a:lnTo>
                  <a:lnTo>
                    <a:pt x="5447157" y="2630678"/>
                  </a:lnTo>
                  <a:cubicBezTo>
                    <a:pt x="5447157" y="2721864"/>
                    <a:pt x="5373116" y="2795778"/>
                    <a:pt x="5281676" y="2795778"/>
                  </a:cubicBezTo>
                  <a:lnTo>
                    <a:pt x="5281676" y="2789428"/>
                  </a:lnTo>
                  <a:lnTo>
                    <a:pt x="5281676" y="2795778"/>
                  </a:lnTo>
                  <a:lnTo>
                    <a:pt x="165481" y="2795778"/>
                  </a:lnTo>
                  <a:lnTo>
                    <a:pt x="165481" y="2789428"/>
                  </a:lnTo>
                  <a:lnTo>
                    <a:pt x="165481" y="2795778"/>
                  </a:lnTo>
                  <a:cubicBezTo>
                    <a:pt x="74041" y="2795778"/>
                    <a:pt x="0" y="2721864"/>
                    <a:pt x="0" y="2630678"/>
                  </a:cubicBezTo>
                  <a:lnTo>
                    <a:pt x="0" y="165100"/>
                  </a:lnTo>
                  <a:lnTo>
                    <a:pt x="6350" y="165100"/>
                  </a:lnTo>
                  <a:lnTo>
                    <a:pt x="0" y="165100"/>
                  </a:lnTo>
                  <a:moveTo>
                    <a:pt x="12700" y="165100"/>
                  </a:moveTo>
                  <a:lnTo>
                    <a:pt x="12700" y="2630678"/>
                  </a:lnTo>
                  <a:lnTo>
                    <a:pt x="6350" y="2630678"/>
                  </a:lnTo>
                  <a:lnTo>
                    <a:pt x="12700" y="2630678"/>
                  </a:lnTo>
                  <a:cubicBezTo>
                    <a:pt x="12700" y="2714879"/>
                    <a:pt x="81026" y="2783078"/>
                    <a:pt x="165481" y="2783078"/>
                  </a:cubicBezTo>
                  <a:lnTo>
                    <a:pt x="5281676" y="2783078"/>
                  </a:lnTo>
                  <a:cubicBezTo>
                    <a:pt x="5366004" y="2783078"/>
                    <a:pt x="5434457" y="2714879"/>
                    <a:pt x="5434457" y="2630678"/>
                  </a:cubicBezTo>
                  <a:lnTo>
                    <a:pt x="5434457" y="165100"/>
                  </a:lnTo>
                  <a:cubicBezTo>
                    <a:pt x="5434457" y="80899"/>
                    <a:pt x="5366131" y="12700"/>
                    <a:pt x="5281676" y="12700"/>
                  </a:cubicBezTo>
                  <a:lnTo>
                    <a:pt x="165481" y="12700"/>
                  </a:lnTo>
                  <a:lnTo>
                    <a:pt x="165481" y="6350"/>
                  </a:lnTo>
                  <a:lnTo>
                    <a:pt x="165481" y="12700"/>
                  </a:lnTo>
                  <a:cubicBezTo>
                    <a:pt x="81026" y="12700"/>
                    <a:pt x="12700" y="80899"/>
                    <a:pt x="12700" y="165100"/>
                  </a:cubicBezTo>
                  <a:close/>
                </a:path>
              </a:pathLst>
            </a:custGeom>
            <a:solidFill>
              <a:srgbClr val="5A9CB5"/>
            </a:solidFill>
          </p:spPr>
        </p:sp>
      </p:grpSp>
      <p:sp>
        <p:nvSpPr>
          <p:cNvPr name="TextBox 10" id="10"/>
          <p:cNvSpPr txBox="true"/>
          <p:nvPr/>
        </p:nvSpPr>
        <p:spPr>
          <a:xfrm rot="0">
            <a:off x="1285280" y="4357687"/>
            <a:ext cx="138261" cy="531812"/>
          </a:xfrm>
          <a:prstGeom prst="rect">
            <a:avLst/>
          </a:prstGeom>
        </p:spPr>
        <p:txBody>
          <a:bodyPr anchor="t" rtlCol="false" tIns="0" lIns="0" bIns="0" rIns="0">
            <a:spAutoFit/>
          </a:bodyPr>
          <a:lstStyle/>
          <a:p>
            <a:pPr algn="ctr">
              <a:lnSpc>
                <a:spcPts val="4437"/>
              </a:lnSpc>
            </a:pPr>
            <a:r>
              <a:rPr lang="en-US" sz="2750" b="true">
                <a:solidFill>
                  <a:srgbClr val="2F3B69"/>
                </a:solidFill>
                <a:latin typeface="Inter Bold"/>
                <a:ea typeface="Inter Bold"/>
                <a:cs typeface="Inter Bold"/>
                <a:sym typeface="Inter Bold"/>
              </a:rPr>
              <a:t>1</a:t>
            </a:r>
          </a:p>
        </p:txBody>
      </p:sp>
      <p:sp>
        <p:nvSpPr>
          <p:cNvPr name="TextBox 11" id="11"/>
          <p:cNvSpPr txBox="true"/>
          <p:nvPr/>
        </p:nvSpPr>
        <p:spPr>
          <a:xfrm rot="0">
            <a:off x="5351561" y="3976241"/>
            <a:ext cx="4919662" cy="430212"/>
          </a:xfrm>
          <a:prstGeom prst="rect">
            <a:avLst/>
          </a:prstGeom>
        </p:spPr>
        <p:txBody>
          <a:bodyPr anchor="t" rtlCol="false" tIns="0" lIns="0" bIns="0" rIns="0">
            <a:spAutoFit/>
          </a:bodyPr>
          <a:lstStyle/>
          <a:p>
            <a:pPr algn="l">
              <a:lnSpc>
                <a:spcPts val="3437"/>
              </a:lnSpc>
            </a:pPr>
            <a:r>
              <a:rPr lang="en-US" sz="2750" b="true">
                <a:solidFill>
                  <a:srgbClr val="2F3B69"/>
                </a:solidFill>
                <a:latin typeface="Inter Bold"/>
                <a:ea typeface="Inter Bold"/>
                <a:cs typeface="Inter Bold"/>
                <a:sym typeface="Inter Bold"/>
              </a:rPr>
              <a:t>Functional Requirements</a:t>
            </a:r>
          </a:p>
        </p:txBody>
      </p:sp>
      <p:sp>
        <p:nvSpPr>
          <p:cNvPr name="TextBox 12" id="12"/>
          <p:cNvSpPr txBox="true"/>
          <p:nvPr/>
        </p:nvSpPr>
        <p:spPr>
          <a:xfrm rot="0">
            <a:off x="5351561" y="4522589"/>
            <a:ext cx="11660684" cy="874713"/>
          </a:xfrm>
          <a:prstGeom prst="rect">
            <a:avLst/>
          </a:prstGeom>
        </p:spPr>
        <p:txBody>
          <a:bodyPr anchor="t" rtlCol="false" tIns="0" lIns="0" bIns="0" rIns="0">
            <a:spAutoFit/>
          </a:bodyPr>
          <a:lstStyle/>
          <a:p>
            <a:pPr algn="l">
              <a:lnSpc>
                <a:spcPts val="3562"/>
              </a:lnSpc>
            </a:pPr>
            <a:r>
              <a:rPr lang="en-US" sz="2187">
                <a:solidFill>
                  <a:srgbClr val="2F3B69"/>
                </a:solidFill>
                <a:latin typeface="Inter Light"/>
                <a:ea typeface="Inter Light"/>
                <a:cs typeface="Inter Light"/>
                <a:sym typeface="Inter Light"/>
              </a:rPr>
              <a:t>Detailed system capabilities for text, image, and audio steganography, user interface features, and security aspects.</a:t>
            </a:r>
          </a:p>
        </p:txBody>
      </p:sp>
      <p:grpSp>
        <p:nvGrpSpPr>
          <p:cNvPr name="Group 13" id="13"/>
          <p:cNvGrpSpPr/>
          <p:nvPr/>
        </p:nvGrpSpPr>
        <p:grpSpPr>
          <a:xfrm rot="0">
            <a:off x="5209729" y="5780037"/>
            <a:ext cx="11944350" cy="19050"/>
            <a:chOff x="0" y="0"/>
            <a:chExt cx="15925800" cy="25400"/>
          </a:xfrm>
        </p:grpSpPr>
        <p:sp>
          <p:nvSpPr>
            <p:cNvPr name="Freeform 14" id="14"/>
            <p:cNvSpPr/>
            <p:nvPr/>
          </p:nvSpPr>
          <p:spPr>
            <a:xfrm flipH="false" flipV="false" rot="0">
              <a:off x="0" y="0"/>
              <a:ext cx="15925800" cy="25400"/>
            </a:xfrm>
            <a:custGeom>
              <a:avLst/>
              <a:gdLst/>
              <a:ahLst/>
              <a:cxnLst/>
              <a:rect r="r" b="b" t="t" l="l"/>
              <a:pathLst>
                <a:path h="25400" w="15925800">
                  <a:moveTo>
                    <a:pt x="0" y="12700"/>
                  </a:moveTo>
                  <a:cubicBezTo>
                    <a:pt x="0" y="5715"/>
                    <a:pt x="5715" y="0"/>
                    <a:pt x="12700" y="0"/>
                  </a:cubicBezTo>
                  <a:lnTo>
                    <a:pt x="15913100" y="0"/>
                  </a:lnTo>
                  <a:cubicBezTo>
                    <a:pt x="15920086" y="0"/>
                    <a:pt x="15925800" y="5715"/>
                    <a:pt x="15925800" y="12700"/>
                  </a:cubicBezTo>
                  <a:cubicBezTo>
                    <a:pt x="15925800" y="19685"/>
                    <a:pt x="15920086" y="25400"/>
                    <a:pt x="15913100" y="25400"/>
                  </a:cubicBezTo>
                  <a:lnTo>
                    <a:pt x="12700" y="25400"/>
                  </a:lnTo>
                  <a:cubicBezTo>
                    <a:pt x="5715" y="25400"/>
                    <a:pt x="0" y="19685"/>
                    <a:pt x="0" y="12700"/>
                  </a:cubicBezTo>
                  <a:close/>
                </a:path>
              </a:pathLst>
            </a:custGeom>
            <a:solidFill>
              <a:srgbClr val="5A9CB5"/>
            </a:solidFill>
          </p:spPr>
        </p:sp>
      </p:grpSp>
      <p:grpSp>
        <p:nvGrpSpPr>
          <p:cNvPr name="Group 15" id="15"/>
          <p:cNvGrpSpPr/>
          <p:nvPr/>
        </p:nvGrpSpPr>
        <p:grpSpPr>
          <a:xfrm rot="0">
            <a:off x="987475" y="5936010"/>
            <a:ext cx="8161288" cy="2096840"/>
            <a:chOff x="0" y="0"/>
            <a:chExt cx="10881717" cy="2795787"/>
          </a:xfrm>
        </p:grpSpPr>
        <p:sp>
          <p:nvSpPr>
            <p:cNvPr name="Freeform 16" id="16"/>
            <p:cNvSpPr/>
            <p:nvPr/>
          </p:nvSpPr>
          <p:spPr>
            <a:xfrm flipH="false" flipV="false" rot="0">
              <a:off x="6350" y="6350"/>
              <a:ext cx="10868914" cy="2783078"/>
            </a:xfrm>
            <a:custGeom>
              <a:avLst/>
              <a:gdLst/>
              <a:ahLst/>
              <a:cxnLst/>
              <a:rect r="r" b="b" t="t" l="l"/>
              <a:pathLst>
                <a:path h="2783078" w="10868914">
                  <a:moveTo>
                    <a:pt x="0" y="158750"/>
                  </a:moveTo>
                  <a:cubicBezTo>
                    <a:pt x="0" y="71120"/>
                    <a:pt x="71374" y="0"/>
                    <a:pt x="159258" y="0"/>
                  </a:cubicBezTo>
                  <a:lnTo>
                    <a:pt x="10709656" y="0"/>
                  </a:lnTo>
                  <a:cubicBezTo>
                    <a:pt x="10797667" y="0"/>
                    <a:pt x="10868914" y="71120"/>
                    <a:pt x="10868914" y="158750"/>
                  </a:cubicBezTo>
                  <a:lnTo>
                    <a:pt x="10868914" y="2624328"/>
                  </a:lnTo>
                  <a:cubicBezTo>
                    <a:pt x="10868914" y="2711958"/>
                    <a:pt x="10797540" y="2783078"/>
                    <a:pt x="10709656" y="2783078"/>
                  </a:cubicBezTo>
                  <a:lnTo>
                    <a:pt x="159258" y="2783078"/>
                  </a:lnTo>
                  <a:cubicBezTo>
                    <a:pt x="71247" y="2783078"/>
                    <a:pt x="0" y="2711958"/>
                    <a:pt x="0" y="2624328"/>
                  </a:cubicBezTo>
                  <a:close/>
                </a:path>
              </a:pathLst>
            </a:custGeom>
            <a:solidFill>
              <a:srgbClr val="E3DDDC"/>
            </a:solidFill>
          </p:spPr>
        </p:sp>
        <p:sp>
          <p:nvSpPr>
            <p:cNvPr name="Freeform 17" id="17"/>
            <p:cNvSpPr/>
            <p:nvPr/>
          </p:nvSpPr>
          <p:spPr>
            <a:xfrm flipH="false" flipV="false" rot="0">
              <a:off x="0" y="0"/>
              <a:ext cx="10881614" cy="2795778"/>
            </a:xfrm>
            <a:custGeom>
              <a:avLst/>
              <a:gdLst/>
              <a:ahLst/>
              <a:cxnLst/>
              <a:rect r="r" b="b" t="t" l="l"/>
              <a:pathLst>
                <a:path h="2795778" w="10881614">
                  <a:moveTo>
                    <a:pt x="0" y="165100"/>
                  </a:moveTo>
                  <a:cubicBezTo>
                    <a:pt x="0" y="73914"/>
                    <a:pt x="74168" y="0"/>
                    <a:pt x="165608" y="0"/>
                  </a:cubicBezTo>
                  <a:lnTo>
                    <a:pt x="10716006" y="0"/>
                  </a:lnTo>
                  <a:lnTo>
                    <a:pt x="10716006" y="6350"/>
                  </a:lnTo>
                  <a:lnTo>
                    <a:pt x="10716006" y="0"/>
                  </a:lnTo>
                  <a:cubicBezTo>
                    <a:pt x="10807447" y="0"/>
                    <a:pt x="10881614" y="73914"/>
                    <a:pt x="10881614" y="165100"/>
                  </a:cubicBezTo>
                  <a:lnTo>
                    <a:pt x="10875264" y="165100"/>
                  </a:lnTo>
                  <a:lnTo>
                    <a:pt x="10881614" y="165100"/>
                  </a:lnTo>
                  <a:lnTo>
                    <a:pt x="10881614" y="2630678"/>
                  </a:lnTo>
                  <a:lnTo>
                    <a:pt x="10875264" y="2630678"/>
                  </a:lnTo>
                  <a:lnTo>
                    <a:pt x="10881614" y="2630678"/>
                  </a:lnTo>
                  <a:cubicBezTo>
                    <a:pt x="10881614" y="2721864"/>
                    <a:pt x="10807447" y="2795778"/>
                    <a:pt x="10716006" y="2795778"/>
                  </a:cubicBezTo>
                  <a:lnTo>
                    <a:pt x="10716006" y="2789428"/>
                  </a:lnTo>
                  <a:lnTo>
                    <a:pt x="10716006" y="2795778"/>
                  </a:lnTo>
                  <a:lnTo>
                    <a:pt x="165608" y="2795778"/>
                  </a:lnTo>
                  <a:lnTo>
                    <a:pt x="165608" y="2789428"/>
                  </a:lnTo>
                  <a:lnTo>
                    <a:pt x="165608" y="2795778"/>
                  </a:lnTo>
                  <a:cubicBezTo>
                    <a:pt x="74168" y="2795778"/>
                    <a:pt x="0" y="2721864"/>
                    <a:pt x="0" y="2630678"/>
                  </a:cubicBezTo>
                  <a:lnTo>
                    <a:pt x="0" y="165100"/>
                  </a:lnTo>
                  <a:lnTo>
                    <a:pt x="6350" y="165100"/>
                  </a:lnTo>
                  <a:lnTo>
                    <a:pt x="0" y="165100"/>
                  </a:lnTo>
                  <a:moveTo>
                    <a:pt x="12700" y="165100"/>
                  </a:moveTo>
                  <a:lnTo>
                    <a:pt x="12700" y="2630678"/>
                  </a:lnTo>
                  <a:lnTo>
                    <a:pt x="6350" y="2630678"/>
                  </a:lnTo>
                  <a:lnTo>
                    <a:pt x="12700" y="2630678"/>
                  </a:lnTo>
                  <a:cubicBezTo>
                    <a:pt x="12700" y="2714879"/>
                    <a:pt x="81153" y="2783078"/>
                    <a:pt x="165608" y="2783078"/>
                  </a:cubicBezTo>
                  <a:lnTo>
                    <a:pt x="10716006" y="2783078"/>
                  </a:lnTo>
                  <a:cubicBezTo>
                    <a:pt x="10800462" y="2783078"/>
                    <a:pt x="10868914" y="2714752"/>
                    <a:pt x="10868914" y="2630678"/>
                  </a:cubicBezTo>
                  <a:lnTo>
                    <a:pt x="10868914" y="165100"/>
                  </a:lnTo>
                  <a:cubicBezTo>
                    <a:pt x="10868914" y="80899"/>
                    <a:pt x="10800462" y="12700"/>
                    <a:pt x="10716006" y="12700"/>
                  </a:cubicBezTo>
                  <a:lnTo>
                    <a:pt x="165608" y="12700"/>
                  </a:lnTo>
                  <a:lnTo>
                    <a:pt x="165608" y="6350"/>
                  </a:lnTo>
                  <a:lnTo>
                    <a:pt x="165608" y="12700"/>
                  </a:lnTo>
                  <a:cubicBezTo>
                    <a:pt x="81153" y="12700"/>
                    <a:pt x="12700" y="81026"/>
                    <a:pt x="12700" y="165100"/>
                  </a:cubicBezTo>
                  <a:close/>
                </a:path>
              </a:pathLst>
            </a:custGeom>
            <a:solidFill>
              <a:srgbClr val="5A9CB5"/>
            </a:solidFill>
          </p:spPr>
        </p:sp>
      </p:grpSp>
      <p:sp>
        <p:nvSpPr>
          <p:cNvPr name="TextBox 18" id="18"/>
          <p:cNvSpPr txBox="true"/>
          <p:nvPr/>
        </p:nvSpPr>
        <p:spPr>
          <a:xfrm rot="0">
            <a:off x="1285280" y="6586686"/>
            <a:ext cx="221159" cy="531812"/>
          </a:xfrm>
          <a:prstGeom prst="rect">
            <a:avLst/>
          </a:prstGeom>
        </p:spPr>
        <p:txBody>
          <a:bodyPr anchor="t" rtlCol="false" tIns="0" lIns="0" bIns="0" rIns="0">
            <a:spAutoFit/>
          </a:bodyPr>
          <a:lstStyle/>
          <a:p>
            <a:pPr algn="ctr">
              <a:lnSpc>
                <a:spcPts val="4437"/>
              </a:lnSpc>
            </a:pPr>
            <a:r>
              <a:rPr lang="en-US" sz="2750" b="true">
                <a:solidFill>
                  <a:srgbClr val="2F3B69"/>
                </a:solidFill>
                <a:latin typeface="Inter Bold"/>
                <a:ea typeface="Inter Bold"/>
                <a:cs typeface="Inter Bold"/>
                <a:sym typeface="Inter Bold"/>
              </a:rPr>
              <a:t>2</a:t>
            </a:r>
          </a:p>
        </p:txBody>
      </p:sp>
      <p:sp>
        <p:nvSpPr>
          <p:cNvPr name="TextBox 19" id="19"/>
          <p:cNvSpPr txBox="true"/>
          <p:nvPr/>
        </p:nvSpPr>
        <p:spPr>
          <a:xfrm rot="0">
            <a:off x="9427518" y="6205240"/>
            <a:ext cx="5908625" cy="430212"/>
          </a:xfrm>
          <a:prstGeom prst="rect">
            <a:avLst/>
          </a:prstGeom>
        </p:spPr>
        <p:txBody>
          <a:bodyPr anchor="t" rtlCol="false" tIns="0" lIns="0" bIns="0" rIns="0">
            <a:spAutoFit/>
          </a:bodyPr>
          <a:lstStyle/>
          <a:p>
            <a:pPr algn="l">
              <a:lnSpc>
                <a:spcPts val="3437"/>
              </a:lnSpc>
            </a:pPr>
            <a:r>
              <a:rPr lang="en-US" sz="2750" b="true">
                <a:solidFill>
                  <a:srgbClr val="2F3B69"/>
                </a:solidFill>
                <a:latin typeface="Inter Bold"/>
                <a:ea typeface="Inter Bold"/>
                <a:cs typeface="Inter Bold"/>
                <a:sym typeface="Inter Bold"/>
              </a:rPr>
              <a:t>Non-Functional Requirements</a:t>
            </a:r>
          </a:p>
        </p:txBody>
      </p:sp>
      <p:sp>
        <p:nvSpPr>
          <p:cNvPr name="TextBox 20" id="20"/>
          <p:cNvSpPr txBox="true"/>
          <p:nvPr/>
        </p:nvSpPr>
        <p:spPr>
          <a:xfrm rot="0">
            <a:off x="9427518" y="6751587"/>
            <a:ext cx="7584728" cy="874713"/>
          </a:xfrm>
          <a:prstGeom prst="rect">
            <a:avLst/>
          </a:prstGeom>
        </p:spPr>
        <p:txBody>
          <a:bodyPr anchor="t" rtlCol="false" tIns="0" lIns="0" bIns="0" rIns="0">
            <a:spAutoFit/>
          </a:bodyPr>
          <a:lstStyle/>
          <a:p>
            <a:pPr algn="l">
              <a:lnSpc>
                <a:spcPts val="3562"/>
              </a:lnSpc>
            </a:pPr>
            <a:r>
              <a:rPr lang="en-US" sz="2187">
                <a:solidFill>
                  <a:srgbClr val="2F3B69"/>
                </a:solidFill>
                <a:latin typeface="Inter Light"/>
                <a:ea typeface="Inter Light"/>
                <a:cs typeface="Inter Light"/>
                <a:sym typeface="Inter Light"/>
              </a:rPr>
              <a:t>Usability, performance, reliability, scalability, compatibility, and maintainability are key considerations.</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E3DDDC"/>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162651"/>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AFAFF"/>
            </a:solidFill>
          </p:spPr>
        </p:sp>
      </p:grpSp>
      <p:sp>
        <p:nvSpPr>
          <p:cNvPr name="TextBox 6" id="6"/>
          <p:cNvSpPr txBox="true"/>
          <p:nvPr/>
        </p:nvSpPr>
        <p:spPr>
          <a:xfrm rot="0">
            <a:off x="882551" y="666453"/>
            <a:ext cx="12347376" cy="776287"/>
          </a:xfrm>
          <a:prstGeom prst="rect">
            <a:avLst/>
          </a:prstGeom>
        </p:spPr>
        <p:txBody>
          <a:bodyPr anchor="t" rtlCol="false" tIns="0" lIns="0" bIns="0" rIns="0">
            <a:spAutoFit/>
          </a:bodyPr>
          <a:lstStyle/>
          <a:p>
            <a:pPr algn="l">
              <a:lnSpc>
                <a:spcPts val="6187"/>
              </a:lnSpc>
            </a:pPr>
            <a:r>
              <a:rPr lang="en-US" sz="4937" b="true">
                <a:solidFill>
                  <a:srgbClr val="5C4E4E"/>
                </a:solidFill>
                <a:latin typeface="Inter Bold"/>
                <a:ea typeface="Inter Bold"/>
                <a:cs typeface="Inter Bold"/>
                <a:sym typeface="Inter Bold"/>
              </a:rPr>
              <a:t>Hardware Requirements for STENO</a:t>
            </a:r>
          </a:p>
        </p:txBody>
      </p:sp>
      <p:sp>
        <p:nvSpPr>
          <p:cNvPr name="TextBox 7" id="7"/>
          <p:cNvSpPr txBox="true"/>
          <p:nvPr/>
        </p:nvSpPr>
        <p:spPr>
          <a:xfrm rot="0">
            <a:off x="882551" y="2227659"/>
            <a:ext cx="8072289" cy="869950"/>
          </a:xfrm>
          <a:prstGeom prst="rect">
            <a:avLst/>
          </a:prstGeom>
        </p:spPr>
        <p:txBody>
          <a:bodyPr anchor="t" rtlCol="false" tIns="0" lIns="0" bIns="0" rIns="0">
            <a:spAutoFit/>
          </a:bodyPr>
          <a:lstStyle/>
          <a:p>
            <a:pPr algn="ctr">
              <a:lnSpc>
                <a:spcPts val="6500"/>
              </a:lnSpc>
            </a:pPr>
            <a:r>
              <a:rPr lang="en-US" sz="6500" b="true">
                <a:solidFill>
                  <a:srgbClr val="2F3B69"/>
                </a:solidFill>
                <a:latin typeface="Inter Bold"/>
                <a:ea typeface="Inter Bold"/>
                <a:cs typeface="Inter Bold"/>
                <a:sym typeface="Inter Bold"/>
              </a:rPr>
              <a:t>2GB</a:t>
            </a:r>
          </a:p>
        </p:txBody>
      </p:sp>
      <p:sp>
        <p:nvSpPr>
          <p:cNvPr name="TextBox 8" id="8"/>
          <p:cNvSpPr txBox="true"/>
          <p:nvPr/>
        </p:nvSpPr>
        <p:spPr>
          <a:xfrm rot="0">
            <a:off x="3342680" y="3241476"/>
            <a:ext cx="3152031" cy="382588"/>
          </a:xfrm>
          <a:prstGeom prst="rect">
            <a:avLst/>
          </a:prstGeom>
        </p:spPr>
        <p:txBody>
          <a:bodyPr anchor="t" rtlCol="false" tIns="0" lIns="0" bIns="0" rIns="0">
            <a:spAutoFit/>
          </a:bodyPr>
          <a:lstStyle/>
          <a:p>
            <a:pPr algn="ctr">
              <a:lnSpc>
                <a:spcPts val="3062"/>
              </a:lnSpc>
            </a:pPr>
            <a:r>
              <a:rPr lang="en-US" sz="2437" b="true">
                <a:solidFill>
                  <a:srgbClr val="2F3B69"/>
                </a:solidFill>
                <a:latin typeface="Inter Bold"/>
                <a:ea typeface="Inter Bold"/>
                <a:cs typeface="Inter Bold"/>
                <a:sym typeface="Inter Bold"/>
              </a:rPr>
              <a:t>Minimum RAM</a:t>
            </a:r>
          </a:p>
        </p:txBody>
      </p:sp>
      <p:sp>
        <p:nvSpPr>
          <p:cNvPr name="TextBox 9" id="9"/>
          <p:cNvSpPr txBox="true"/>
          <p:nvPr/>
        </p:nvSpPr>
        <p:spPr>
          <a:xfrm rot="0">
            <a:off x="9333011" y="2227659"/>
            <a:ext cx="8072437" cy="869950"/>
          </a:xfrm>
          <a:prstGeom prst="rect">
            <a:avLst/>
          </a:prstGeom>
        </p:spPr>
        <p:txBody>
          <a:bodyPr anchor="t" rtlCol="false" tIns="0" lIns="0" bIns="0" rIns="0">
            <a:spAutoFit/>
          </a:bodyPr>
          <a:lstStyle/>
          <a:p>
            <a:pPr algn="ctr">
              <a:lnSpc>
                <a:spcPts val="6500"/>
              </a:lnSpc>
            </a:pPr>
            <a:r>
              <a:rPr lang="en-US" sz="6500" b="true">
                <a:solidFill>
                  <a:srgbClr val="2F3B69"/>
                </a:solidFill>
                <a:latin typeface="Inter Bold"/>
                <a:ea typeface="Inter Bold"/>
                <a:cs typeface="Inter Bold"/>
                <a:sym typeface="Inter Bold"/>
              </a:rPr>
              <a:t>4GB</a:t>
            </a:r>
          </a:p>
        </p:txBody>
      </p:sp>
      <p:sp>
        <p:nvSpPr>
          <p:cNvPr name="TextBox 10" id="10"/>
          <p:cNvSpPr txBox="true"/>
          <p:nvPr/>
        </p:nvSpPr>
        <p:spPr>
          <a:xfrm rot="0">
            <a:off x="11535667" y="3241476"/>
            <a:ext cx="3667125" cy="382588"/>
          </a:xfrm>
          <a:prstGeom prst="rect">
            <a:avLst/>
          </a:prstGeom>
        </p:spPr>
        <p:txBody>
          <a:bodyPr anchor="t" rtlCol="false" tIns="0" lIns="0" bIns="0" rIns="0">
            <a:spAutoFit/>
          </a:bodyPr>
          <a:lstStyle/>
          <a:p>
            <a:pPr algn="ctr">
              <a:lnSpc>
                <a:spcPts val="3062"/>
              </a:lnSpc>
            </a:pPr>
            <a:r>
              <a:rPr lang="en-US" sz="2437" b="true">
                <a:solidFill>
                  <a:srgbClr val="2F3B69"/>
                </a:solidFill>
                <a:latin typeface="Inter Bold"/>
                <a:ea typeface="Inter Bold"/>
                <a:cs typeface="Inter Bold"/>
                <a:sym typeface="Inter Bold"/>
              </a:rPr>
              <a:t>Recommended RAM</a:t>
            </a:r>
          </a:p>
        </p:txBody>
      </p:sp>
      <p:sp>
        <p:nvSpPr>
          <p:cNvPr name="TextBox 11" id="11"/>
          <p:cNvSpPr txBox="true"/>
          <p:nvPr/>
        </p:nvSpPr>
        <p:spPr>
          <a:xfrm rot="0">
            <a:off x="882551" y="4651176"/>
            <a:ext cx="8072289" cy="869950"/>
          </a:xfrm>
          <a:prstGeom prst="rect">
            <a:avLst/>
          </a:prstGeom>
        </p:spPr>
        <p:txBody>
          <a:bodyPr anchor="t" rtlCol="false" tIns="0" lIns="0" bIns="0" rIns="0">
            <a:spAutoFit/>
          </a:bodyPr>
          <a:lstStyle/>
          <a:p>
            <a:pPr algn="ctr">
              <a:lnSpc>
                <a:spcPts val="6500"/>
              </a:lnSpc>
            </a:pPr>
            <a:r>
              <a:rPr lang="en-US" sz="6500" b="true">
                <a:solidFill>
                  <a:srgbClr val="2F3B69"/>
                </a:solidFill>
                <a:latin typeface="Inter Bold"/>
                <a:ea typeface="Inter Bold"/>
                <a:cs typeface="Inter Bold"/>
                <a:sym typeface="Inter Bold"/>
              </a:rPr>
              <a:t>1GHz</a:t>
            </a:r>
          </a:p>
        </p:txBody>
      </p:sp>
      <p:sp>
        <p:nvSpPr>
          <p:cNvPr name="TextBox 12" id="12"/>
          <p:cNvSpPr txBox="true"/>
          <p:nvPr/>
        </p:nvSpPr>
        <p:spPr>
          <a:xfrm rot="0">
            <a:off x="3342680" y="5664994"/>
            <a:ext cx="3152031" cy="382588"/>
          </a:xfrm>
          <a:prstGeom prst="rect">
            <a:avLst/>
          </a:prstGeom>
        </p:spPr>
        <p:txBody>
          <a:bodyPr anchor="t" rtlCol="false" tIns="0" lIns="0" bIns="0" rIns="0">
            <a:spAutoFit/>
          </a:bodyPr>
          <a:lstStyle/>
          <a:p>
            <a:pPr algn="ctr">
              <a:lnSpc>
                <a:spcPts val="3062"/>
              </a:lnSpc>
            </a:pPr>
            <a:r>
              <a:rPr lang="en-US" sz="2437" b="true">
                <a:solidFill>
                  <a:srgbClr val="2F3B69"/>
                </a:solidFill>
                <a:latin typeface="Inter Bold"/>
                <a:ea typeface="Inter Bold"/>
                <a:cs typeface="Inter Bold"/>
                <a:sym typeface="Inter Bold"/>
              </a:rPr>
              <a:t>Minimum CPU</a:t>
            </a:r>
          </a:p>
        </p:txBody>
      </p:sp>
      <p:sp>
        <p:nvSpPr>
          <p:cNvPr name="TextBox 13" id="13"/>
          <p:cNvSpPr txBox="true"/>
          <p:nvPr/>
        </p:nvSpPr>
        <p:spPr>
          <a:xfrm rot="0">
            <a:off x="9333011" y="4651176"/>
            <a:ext cx="8072437" cy="869950"/>
          </a:xfrm>
          <a:prstGeom prst="rect">
            <a:avLst/>
          </a:prstGeom>
        </p:spPr>
        <p:txBody>
          <a:bodyPr anchor="t" rtlCol="false" tIns="0" lIns="0" bIns="0" rIns="0">
            <a:spAutoFit/>
          </a:bodyPr>
          <a:lstStyle/>
          <a:p>
            <a:pPr algn="ctr">
              <a:lnSpc>
                <a:spcPts val="6500"/>
              </a:lnSpc>
            </a:pPr>
            <a:r>
              <a:rPr lang="en-US" sz="6500" b="true">
                <a:solidFill>
                  <a:srgbClr val="2F3B69"/>
                </a:solidFill>
                <a:latin typeface="Inter Bold"/>
                <a:ea typeface="Inter Bold"/>
                <a:cs typeface="Inter Bold"/>
                <a:sym typeface="Inter Bold"/>
              </a:rPr>
              <a:t>2GHz</a:t>
            </a:r>
          </a:p>
        </p:txBody>
      </p:sp>
      <p:sp>
        <p:nvSpPr>
          <p:cNvPr name="TextBox 14" id="14"/>
          <p:cNvSpPr txBox="true"/>
          <p:nvPr/>
        </p:nvSpPr>
        <p:spPr>
          <a:xfrm rot="0">
            <a:off x="11561415" y="5664994"/>
            <a:ext cx="3615481" cy="382588"/>
          </a:xfrm>
          <a:prstGeom prst="rect">
            <a:avLst/>
          </a:prstGeom>
        </p:spPr>
        <p:txBody>
          <a:bodyPr anchor="t" rtlCol="false" tIns="0" lIns="0" bIns="0" rIns="0">
            <a:spAutoFit/>
          </a:bodyPr>
          <a:lstStyle/>
          <a:p>
            <a:pPr algn="ctr">
              <a:lnSpc>
                <a:spcPts val="3062"/>
              </a:lnSpc>
            </a:pPr>
            <a:r>
              <a:rPr lang="en-US" sz="2437" b="true">
                <a:solidFill>
                  <a:srgbClr val="2F3B69"/>
                </a:solidFill>
                <a:latin typeface="Inter Bold"/>
                <a:ea typeface="Inter Bold"/>
                <a:cs typeface="Inter Bold"/>
                <a:sym typeface="Inter Bold"/>
              </a:rPr>
              <a:t>Recommended CPU</a:t>
            </a:r>
          </a:p>
        </p:txBody>
      </p:sp>
      <p:sp>
        <p:nvSpPr>
          <p:cNvPr name="TextBox 15" id="15"/>
          <p:cNvSpPr txBox="true"/>
          <p:nvPr/>
        </p:nvSpPr>
        <p:spPr>
          <a:xfrm rot="0">
            <a:off x="882551" y="7074694"/>
            <a:ext cx="8072289" cy="869950"/>
          </a:xfrm>
          <a:prstGeom prst="rect">
            <a:avLst/>
          </a:prstGeom>
        </p:spPr>
        <p:txBody>
          <a:bodyPr anchor="t" rtlCol="false" tIns="0" lIns="0" bIns="0" rIns="0">
            <a:spAutoFit/>
          </a:bodyPr>
          <a:lstStyle/>
          <a:p>
            <a:pPr algn="ctr">
              <a:lnSpc>
                <a:spcPts val="6500"/>
              </a:lnSpc>
            </a:pPr>
            <a:r>
              <a:rPr lang="en-US" sz="6500" b="true">
                <a:solidFill>
                  <a:srgbClr val="2F3B69"/>
                </a:solidFill>
                <a:latin typeface="Inter Bold"/>
                <a:ea typeface="Inter Bold"/>
                <a:cs typeface="Inter Bold"/>
                <a:sym typeface="Inter Bold"/>
              </a:rPr>
              <a:t>10GB</a:t>
            </a:r>
          </a:p>
        </p:txBody>
      </p:sp>
      <p:sp>
        <p:nvSpPr>
          <p:cNvPr name="TextBox 16" id="16"/>
          <p:cNvSpPr txBox="true"/>
          <p:nvPr/>
        </p:nvSpPr>
        <p:spPr>
          <a:xfrm rot="0">
            <a:off x="3342680" y="8088511"/>
            <a:ext cx="3152031" cy="382588"/>
          </a:xfrm>
          <a:prstGeom prst="rect">
            <a:avLst/>
          </a:prstGeom>
        </p:spPr>
        <p:txBody>
          <a:bodyPr anchor="t" rtlCol="false" tIns="0" lIns="0" bIns="0" rIns="0">
            <a:spAutoFit/>
          </a:bodyPr>
          <a:lstStyle/>
          <a:p>
            <a:pPr algn="ctr">
              <a:lnSpc>
                <a:spcPts val="3062"/>
              </a:lnSpc>
            </a:pPr>
            <a:r>
              <a:rPr lang="en-US" sz="2437" b="true">
                <a:solidFill>
                  <a:srgbClr val="2F3B69"/>
                </a:solidFill>
                <a:latin typeface="Inter Bold"/>
                <a:ea typeface="Inter Bold"/>
                <a:cs typeface="Inter Bold"/>
                <a:sym typeface="Inter Bold"/>
              </a:rPr>
              <a:t>Minimum Storage</a:t>
            </a:r>
          </a:p>
        </p:txBody>
      </p:sp>
      <p:sp>
        <p:nvSpPr>
          <p:cNvPr name="TextBox 17" id="17"/>
          <p:cNvSpPr txBox="true"/>
          <p:nvPr/>
        </p:nvSpPr>
        <p:spPr>
          <a:xfrm rot="0">
            <a:off x="9333011" y="7074694"/>
            <a:ext cx="8072437" cy="869950"/>
          </a:xfrm>
          <a:prstGeom prst="rect">
            <a:avLst/>
          </a:prstGeom>
        </p:spPr>
        <p:txBody>
          <a:bodyPr anchor="t" rtlCol="false" tIns="0" lIns="0" bIns="0" rIns="0">
            <a:spAutoFit/>
          </a:bodyPr>
          <a:lstStyle/>
          <a:p>
            <a:pPr algn="ctr">
              <a:lnSpc>
                <a:spcPts val="6500"/>
              </a:lnSpc>
            </a:pPr>
            <a:r>
              <a:rPr lang="en-US" sz="6500" b="true">
                <a:solidFill>
                  <a:srgbClr val="2F3B69"/>
                </a:solidFill>
                <a:latin typeface="Inter Bold"/>
                <a:ea typeface="Inter Bold"/>
                <a:cs typeface="Inter Bold"/>
                <a:sym typeface="Inter Bold"/>
              </a:rPr>
              <a:t>50GB</a:t>
            </a:r>
          </a:p>
        </p:txBody>
      </p:sp>
      <p:sp>
        <p:nvSpPr>
          <p:cNvPr name="TextBox 18" id="18"/>
          <p:cNvSpPr txBox="true"/>
          <p:nvPr/>
        </p:nvSpPr>
        <p:spPr>
          <a:xfrm rot="0">
            <a:off x="11287422" y="8088511"/>
            <a:ext cx="4163466" cy="382588"/>
          </a:xfrm>
          <a:prstGeom prst="rect">
            <a:avLst/>
          </a:prstGeom>
        </p:spPr>
        <p:txBody>
          <a:bodyPr anchor="t" rtlCol="false" tIns="0" lIns="0" bIns="0" rIns="0">
            <a:spAutoFit/>
          </a:bodyPr>
          <a:lstStyle/>
          <a:p>
            <a:pPr algn="ctr">
              <a:lnSpc>
                <a:spcPts val="3062"/>
              </a:lnSpc>
            </a:pPr>
            <a:r>
              <a:rPr lang="en-US" sz="2437" b="true">
                <a:solidFill>
                  <a:srgbClr val="2F3B69"/>
                </a:solidFill>
                <a:latin typeface="Inter Bold"/>
                <a:ea typeface="Inter Bold"/>
                <a:cs typeface="Inter Bold"/>
                <a:sym typeface="Inter Bold"/>
              </a:rPr>
              <a:t>Recommended Storage</a:t>
            </a:r>
          </a:p>
        </p:txBody>
      </p:sp>
      <p:sp>
        <p:nvSpPr>
          <p:cNvPr name="TextBox 19" id="19"/>
          <p:cNvSpPr txBox="true"/>
          <p:nvPr/>
        </p:nvSpPr>
        <p:spPr>
          <a:xfrm rot="0">
            <a:off x="882551" y="8699450"/>
            <a:ext cx="16522899" cy="777875"/>
          </a:xfrm>
          <a:prstGeom prst="rect">
            <a:avLst/>
          </a:prstGeom>
        </p:spPr>
        <p:txBody>
          <a:bodyPr anchor="t" rtlCol="false" tIns="0" lIns="0" bIns="0" rIns="0">
            <a:spAutoFit/>
          </a:bodyPr>
          <a:lstStyle/>
          <a:p>
            <a:pPr algn="l">
              <a:lnSpc>
                <a:spcPts val="3125"/>
              </a:lnSpc>
            </a:pPr>
            <a:r>
              <a:rPr lang="en-US" sz="1937">
                <a:solidFill>
                  <a:srgbClr val="2F3B69"/>
                </a:solidFill>
                <a:latin typeface="Inter Light"/>
                <a:ea typeface="Inter Light"/>
                <a:cs typeface="Inter Light"/>
                <a:sym typeface="Inter Light"/>
              </a:rPr>
              <a:t>These specifications ensure optimal performance and compatibility for STENO across various systems. Higher specifications are recommended for larger files or more demanding operations.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DAGT-z1Nu0A</dc:identifier>
  <dcterms:modified xsi:type="dcterms:W3CDTF">2011-08-01T06:04:30Z</dcterms:modified>
  <cp:revision>1</cp:revision>
  <dc:title>Introducing STENO</dc:title>
</cp:coreProperties>
</file>