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4"/>
  </p:notesMasterIdLst>
  <p:handoutMasterIdLst>
    <p:handoutMasterId r:id="rId35"/>
  </p:handoutMasterIdLst>
  <p:sldIdLst>
    <p:sldId id="256" r:id="rId5"/>
    <p:sldId id="257" r:id="rId6"/>
    <p:sldId id="348" r:id="rId7"/>
    <p:sldId id="352" r:id="rId8"/>
    <p:sldId id="286" r:id="rId9"/>
    <p:sldId id="290" r:id="rId10"/>
    <p:sldId id="294" r:id="rId11"/>
    <p:sldId id="354" r:id="rId12"/>
    <p:sldId id="355" r:id="rId13"/>
    <p:sldId id="340" r:id="rId14"/>
    <p:sldId id="375" r:id="rId15"/>
    <p:sldId id="326" r:id="rId16"/>
    <p:sldId id="357" r:id="rId17"/>
    <p:sldId id="358" r:id="rId18"/>
    <p:sldId id="295" r:id="rId19"/>
    <p:sldId id="315" r:id="rId20"/>
    <p:sldId id="318" r:id="rId21"/>
    <p:sldId id="361" r:id="rId22"/>
    <p:sldId id="362" r:id="rId23"/>
    <p:sldId id="364" r:id="rId24"/>
    <p:sldId id="302" r:id="rId25"/>
    <p:sldId id="367" r:id="rId26"/>
    <p:sldId id="369" r:id="rId27"/>
    <p:sldId id="374" r:id="rId28"/>
    <p:sldId id="339" r:id="rId29"/>
    <p:sldId id="336" r:id="rId30"/>
    <p:sldId id="342" r:id="rId31"/>
    <p:sldId id="343" r:id="rId32"/>
    <p:sldId id="34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136"/>
    <a:srgbClr val="103350"/>
    <a:srgbClr val="0C4360"/>
    <a:srgbClr val="1B6872"/>
    <a:srgbClr val="63B7C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0435FC-472D-49F1-8BB4-F7041FDFFE62}" v="3779" dt="2018-09-26T21:06:31.3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3" autoAdjust="0"/>
    <p:restoredTop sz="65704" autoAdjust="0"/>
  </p:normalViewPr>
  <p:slideViewPr>
    <p:cSldViewPr snapToGrid="0">
      <p:cViewPr varScale="1">
        <p:scale>
          <a:sx n="72" d="100"/>
          <a:sy n="72" d="100"/>
        </p:scale>
        <p:origin x="1807" y="45"/>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GB" smtClean="0"/>
              <a:t>04/04/2019</a:t>
            </a:fld>
            <a:endParaRPr lang="en-GB"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GB" smtClean="0"/>
              <a:t>‹#›</a:t>
            </a:fld>
            <a:endParaRPr lang="en-GB"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GB" smtClean="0"/>
              <a:t>03/04/2019</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GB" smtClean="0"/>
              <a:t>‹#›</a:t>
            </a:fld>
            <a:endParaRPr lang="en-GB"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My name is Erik Novales, and you can find me at @yankeefinn on Twitter. My presentation is titled, “Functions as Interfaces: Extend Everything!”</a:t>
            </a:r>
          </a:p>
        </p:txBody>
      </p:sp>
      <p:sp>
        <p:nvSpPr>
          <p:cNvPr id="4" name="Slide Number Placeholder 3"/>
          <p:cNvSpPr>
            <a:spLocks noGrp="1"/>
          </p:cNvSpPr>
          <p:nvPr>
            <p:ph type="sldNum" sz="quarter" idx="5"/>
          </p:nvPr>
        </p:nvSpPr>
        <p:spPr/>
        <p:txBody>
          <a:bodyPr/>
          <a:lstStyle/>
          <a:p>
            <a:fld id="{1734D747-9380-41EE-9946-EC9EC0CA5D1E}" type="slidenum">
              <a:rPr lang="en-GB" smtClean="0"/>
              <a:t>1</a:t>
            </a:fld>
            <a:endParaRPr lang="en-GB" dirty="0"/>
          </a:p>
        </p:txBody>
      </p:sp>
    </p:spTree>
    <p:extLst>
      <p:ext uri="{BB962C8B-B14F-4D97-AF65-F5344CB8AC3E}">
        <p14:creationId xmlns:p14="http://schemas.microsoft.com/office/powerpoint/2010/main" val="27927978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examples we’ll be looking at will all follow a similar pattern. Each one wraps a function, and adds a little bit of logic outside that underlying function. The signature is the same as before – so </a:t>
            </a:r>
            <a:r>
              <a:rPr lang="en-US" i="1" dirty="0"/>
              <a:t>wrap </a:t>
            </a:r>
            <a:r>
              <a:rPr lang="en-US" i="0" dirty="0"/>
              <a:t>of a function </a:t>
            </a:r>
            <a:r>
              <a:rPr lang="en-US" i="1" dirty="0"/>
              <a:t>underlying</a:t>
            </a:r>
            <a:r>
              <a:rPr lang="en-US" i="0" dirty="0"/>
              <a:t>, from a to b, will also be a to b.</a:t>
            </a:r>
          </a:p>
          <a:p>
            <a:endParaRPr lang="en-US" i="0" dirty="0"/>
          </a:p>
          <a:p>
            <a:r>
              <a:rPr lang="en-US" i="0" dirty="0"/>
              <a:t>You can apply this repeatedly, with different wrappers, to add on lots of different functionality, without changing the function signature at all.</a:t>
            </a:r>
          </a:p>
        </p:txBody>
      </p:sp>
      <p:sp>
        <p:nvSpPr>
          <p:cNvPr id="4" name="Slide Number Placeholder 3"/>
          <p:cNvSpPr>
            <a:spLocks noGrp="1"/>
          </p:cNvSpPr>
          <p:nvPr>
            <p:ph type="sldNum" sz="quarter" idx="5"/>
          </p:nvPr>
        </p:nvSpPr>
        <p:spPr/>
        <p:txBody>
          <a:bodyPr/>
          <a:lstStyle/>
          <a:p>
            <a:fld id="{1734D747-9380-41EE-9946-EC9EC0CA5D1E}" type="slidenum">
              <a:rPr lang="en-GB" smtClean="0"/>
              <a:t>10</a:t>
            </a:fld>
            <a:endParaRPr lang="en-GB" dirty="0"/>
          </a:p>
        </p:txBody>
      </p:sp>
    </p:spTree>
    <p:extLst>
      <p:ext uri="{BB962C8B-B14F-4D97-AF65-F5344CB8AC3E}">
        <p14:creationId xmlns:p14="http://schemas.microsoft.com/office/powerpoint/2010/main" val="3752501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Your business logic would then look something like </a:t>
            </a:r>
            <a:r>
              <a:rPr lang="en-US" i="1" dirty="0"/>
              <a:t>consumer</a:t>
            </a:r>
            <a:r>
              <a:rPr lang="en-US" i="0" dirty="0"/>
              <a:t> here, where it is configured with all of the functions that it needs to do its job. In this case, it takes two functions, </a:t>
            </a:r>
            <a:r>
              <a:rPr lang="en-US" i="1" dirty="0"/>
              <a:t>f1</a:t>
            </a:r>
            <a:r>
              <a:rPr lang="en-US" i="0" dirty="0"/>
              <a:t> and </a:t>
            </a:r>
            <a:r>
              <a:rPr lang="en-US" i="1" dirty="0"/>
              <a:t>f2</a:t>
            </a:r>
            <a:r>
              <a:rPr lang="en-US" i="0" dirty="0"/>
              <a:t>. </a:t>
            </a:r>
            <a:r>
              <a:rPr lang="en-US" i="1" dirty="0"/>
              <a:t>f1</a:t>
            </a:r>
            <a:r>
              <a:rPr lang="en-US" i="0" dirty="0"/>
              <a:t> is a function a -&gt; b, and </a:t>
            </a:r>
            <a:r>
              <a:rPr lang="en-US" i="1" dirty="0"/>
              <a:t>f2</a:t>
            </a:r>
            <a:r>
              <a:rPr lang="en-US" i="0" dirty="0"/>
              <a:t> is a function b -&gt; c. In this simple case, </a:t>
            </a:r>
            <a:r>
              <a:rPr lang="en-US" i="1" dirty="0"/>
              <a:t>consumer</a:t>
            </a:r>
            <a:r>
              <a:rPr lang="en-US" i="0" dirty="0"/>
              <a:t> just calls f2 of f1 of the input a.</a:t>
            </a:r>
          </a:p>
          <a:p>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Consumer</a:t>
            </a:r>
            <a:r>
              <a:rPr lang="en-US" i="0" dirty="0"/>
              <a:t> is implemented as a curried function – you configure it with </a:t>
            </a:r>
            <a:r>
              <a:rPr lang="en-US" i="1" dirty="0"/>
              <a:t>f1</a:t>
            </a:r>
            <a:r>
              <a:rPr lang="en-US" i="0" dirty="0"/>
              <a:t> and </a:t>
            </a:r>
            <a:r>
              <a:rPr lang="en-US" i="1" dirty="0"/>
              <a:t>f2</a:t>
            </a:r>
            <a:r>
              <a:rPr lang="en-US" i="0" dirty="0"/>
              <a:t>, and then you’re left with a function a to c.</a:t>
            </a:r>
            <a:endParaRPr lang="en-US" dirty="0"/>
          </a:p>
          <a:p>
            <a:endParaRPr lang="en-US" i="0" dirty="0"/>
          </a:p>
          <a:p>
            <a:r>
              <a:rPr lang="en-US" i="0" dirty="0"/>
              <a:t>For test code, those could be bare or mock implementations. If </a:t>
            </a:r>
            <a:r>
              <a:rPr lang="en-US" i="1" dirty="0"/>
              <a:t>f1</a:t>
            </a:r>
            <a:r>
              <a:rPr lang="en-US" i="0" dirty="0"/>
              <a:t> is a function that gets a value from a data store, then for your test code, maybe the implementation of f1 is a function that returns a constant value, or does a simple map lookup. For production, </a:t>
            </a:r>
            <a:r>
              <a:rPr lang="en-US" i="1" dirty="0"/>
              <a:t>f1</a:t>
            </a:r>
            <a:r>
              <a:rPr lang="en-US" i="0" dirty="0"/>
              <a:t> and </a:t>
            </a:r>
            <a:r>
              <a:rPr lang="en-US" i="1" dirty="0"/>
              <a:t>f2</a:t>
            </a:r>
            <a:r>
              <a:rPr lang="en-US" i="0" dirty="0"/>
              <a:t> could be extended with lots of wrappers for operational reasons. In the picture on the right, we’ve wrapped </a:t>
            </a:r>
            <a:r>
              <a:rPr lang="en-US" i="1" dirty="0"/>
              <a:t>f1</a:t>
            </a:r>
            <a:r>
              <a:rPr lang="en-US" i="0" dirty="0"/>
              <a:t> with some other functionality – the blue boxes surrounding the rest of the function.</a:t>
            </a:r>
          </a:p>
        </p:txBody>
      </p:sp>
      <p:sp>
        <p:nvSpPr>
          <p:cNvPr id="4" name="Slide Number Placeholder 3"/>
          <p:cNvSpPr>
            <a:spLocks noGrp="1"/>
          </p:cNvSpPr>
          <p:nvPr>
            <p:ph type="sldNum" sz="quarter" idx="5"/>
          </p:nvPr>
        </p:nvSpPr>
        <p:spPr/>
        <p:txBody>
          <a:bodyPr/>
          <a:lstStyle/>
          <a:p>
            <a:fld id="{1734D747-9380-41EE-9946-EC9EC0CA5D1E}" type="slidenum">
              <a:rPr lang="en-GB" smtClean="0"/>
              <a:t>11</a:t>
            </a:fld>
            <a:endParaRPr lang="en-GB" dirty="0"/>
          </a:p>
        </p:txBody>
      </p:sp>
    </p:spTree>
    <p:extLst>
      <p:ext uri="{BB962C8B-B14F-4D97-AF65-F5344CB8AC3E}">
        <p14:creationId xmlns:p14="http://schemas.microsoft.com/office/powerpoint/2010/main" val="2613771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 aside, you can apply this technique not just to plain old synchronous functions, but to ones using async workflows or other task-based systems, as well. For async workflows, the return type b gets wrapped with an </a:t>
            </a:r>
            <a:r>
              <a:rPr lang="en-US" i="1" dirty="0"/>
              <a:t>Async</a:t>
            </a:r>
            <a:r>
              <a:rPr lang="en-US" i="0" dirty="0"/>
              <a:t>, the interior of the wrapper is bracketed within an </a:t>
            </a:r>
            <a:r>
              <a:rPr lang="en-US" i="1" dirty="0"/>
              <a:t>async</a:t>
            </a:r>
            <a:r>
              <a:rPr lang="en-US" i="0" dirty="0"/>
              <a:t> expression, and maybe you need to use let! and return!. Often those are the only changes you’ll need to make.</a:t>
            </a:r>
          </a:p>
        </p:txBody>
      </p:sp>
      <p:sp>
        <p:nvSpPr>
          <p:cNvPr id="4" name="Slide Number Placeholder 3"/>
          <p:cNvSpPr>
            <a:spLocks noGrp="1"/>
          </p:cNvSpPr>
          <p:nvPr>
            <p:ph type="sldNum" sz="quarter" idx="5"/>
          </p:nvPr>
        </p:nvSpPr>
        <p:spPr/>
        <p:txBody>
          <a:bodyPr/>
          <a:lstStyle/>
          <a:p>
            <a:fld id="{1734D747-9380-41EE-9946-EC9EC0CA5D1E}" type="slidenum">
              <a:rPr lang="en-GB" smtClean="0"/>
              <a:t>12</a:t>
            </a:fld>
            <a:endParaRPr lang="en-GB" dirty="0"/>
          </a:p>
        </p:txBody>
      </p:sp>
    </p:spTree>
    <p:extLst>
      <p:ext uri="{BB962C8B-B14F-4D97-AF65-F5344CB8AC3E}">
        <p14:creationId xmlns:p14="http://schemas.microsoft.com/office/powerpoint/2010/main" val="367682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So, here’s a quick example, to make sure that you remember that you can do this. You have:</a:t>
            </a:r>
          </a:p>
          <a:p>
            <a:pPr marL="171450" indent="-171450">
              <a:buFont typeface="Arial" panose="020B0604020202020204" pitchFamily="34" charset="0"/>
              <a:buChar char="•"/>
            </a:pPr>
            <a:r>
              <a:rPr lang="en-US" i="0" dirty="0"/>
              <a:t>A cat</a:t>
            </a:r>
          </a:p>
          <a:p>
            <a:pPr marL="171450" indent="-171450">
              <a:buFont typeface="Arial" panose="020B0604020202020204" pitchFamily="34" charset="0"/>
              <a:buChar char="•"/>
            </a:pPr>
            <a:r>
              <a:rPr lang="en-US" i="0" dirty="0"/>
              <a:t>A function that takes a cat</a:t>
            </a:r>
          </a:p>
          <a:p>
            <a:pPr marL="171450" indent="-171450">
              <a:buFont typeface="Arial" panose="020B0604020202020204" pitchFamily="34" charset="0"/>
              <a:buChar char="•"/>
            </a:pPr>
            <a:r>
              <a:rPr lang="en-US" i="0" dirty="0"/>
              <a:t>And then you get back a cat wrapped in Async.</a:t>
            </a:r>
          </a:p>
          <a:p>
            <a:endParaRPr lang="en-US" i="0" dirty="0"/>
          </a:p>
          <a:p>
            <a:r>
              <a:rPr lang="en-US" i="0" dirty="0"/>
              <a:t>(Photo by April Killingsworth: https://flic.kr/p/MckX License: CC BY 2.0 https://creativecommons.org/licenses/by/2.0/ No changes were made to the photo.)</a:t>
            </a:r>
          </a:p>
        </p:txBody>
      </p:sp>
      <p:sp>
        <p:nvSpPr>
          <p:cNvPr id="4" name="Slide Number Placeholder 3"/>
          <p:cNvSpPr>
            <a:spLocks noGrp="1"/>
          </p:cNvSpPr>
          <p:nvPr>
            <p:ph type="sldNum" sz="quarter" idx="5"/>
          </p:nvPr>
        </p:nvSpPr>
        <p:spPr/>
        <p:txBody>
          <a:bodyPr/>
          <a:lstStyle/>
          <a:p>
            <a:fld id="{1734D747-9380-41EE-9946-EC9EC0CA5D1E}" type="slidenum">
              <a:rPr lang="en-GB" smtClean="0"/>
              <a:t>13</a:t>
            </a:fld>
            <a:endParaRPr lang="en-GB" dirty="0"/>
          </a:p>
        </p:txBody>
      </p:sp>
    </p:spTree>
    <p:extLst>
      <p:ext uri="{BB962C8B-B14F-4D97-AF65-F5344CB8AC3E}">
        <p14:creationId xmlns:p14="http://schemas.microsoft.com/office/powerpoint/2010/main" val="2879660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This example wrapper tracks the execution time of the underlying operation, and reports it as a side effect. Maybe it’s going to your logs, or to your system observability metrics. The function that is returned is of type ‘a -&gt; Async&lt;‘b&gt;. It brackets a call to the underlying function </a:t>
            </a:r>
            <a:r>
              <a:rPr lang="en-US" i="1" dirty="0"/>
              <a:t>r</a:t>
            </a:r>
            <a:r>
              <a:rPr lang="en-US" i="0" dirty="0"/>
              <a:t> with calls to </a:t>
            </a:r>
            <a:r>
              <a:rPr lang="en-US" i="1" dirty="0" err="1"/>
              <a:t>getTime</a:t>
            </a:r>
            <a:r>
              <a:rPr lang="en-US" i="0" dirty="0"/>
              <a:t>, and then runs the </a:t>
            </a:r>
            <a:r>
              <a:rPr lang="en-US" i="1" dirty="0" err="1"/>
              <a:t>reportTime</a:t>
            </a:r>
            <a:r>
              <a:rPr lang="en-US" i="0" dirty="0"/>
              <a:t> effect with the time delta.</a:t>
            </a:r>
            <a:endParaRPr lang="en-US" dirty="0"/>
          </a:p>
          <a:p>
            <a:endParaRPr lang="en-US" i="0" dirty="0"/>
          </a:p>
          <a:p>
            <a:r>
              <a:rPr lang="en-US" i="0" dirty="0"/>
              <a:t>(Photo by April Killingsworth: https://flic.kr/p/MckX License: CC BY 2.0 https://creativecommons.org/licenses/by/2.0/ No changes were made to the photo.)</a:t>
            </a:r>
          </a:p>
        </p:txBody>
      </p:sp>
      <p:sp>
        <p:nvSpPr>
          <p:cNvPr id="4" name="Slide Number Placeholder 3"/>
          <p:cNvSpPr>
            <a:spLocks noGrp="1"/>
          </p:cNvSpPr>
          <p:nvPr>
            <p:ph type="sldNum" sz="quarter" idx="5"/>
          </p:nvPr>
        </p:nvSpPr>
        <p:spPr/>
        <p:txBody>
          <a:bodyPr/>
          <a:lstStyle/>
          <a:p>
            <a:fld id="{1734D747-9380-41EE-9946-EC9EC0CA5D1E}" type="slidenum">
              <a:rPr lang="en-GB" smtClean="0"/>
              <a:t>14</a:t>
            </a:fld>
            <a:endParaRPr lang="en-GB" dirty="0"/>
          </a:p>
        </p:txBody>
      </p:sp>
    </p:spTree>
    <p:extLst>
      <p:ext uri="{BB962C8B-B14F-4D97-AF65-F5344CB8AC3E}">
        <p14:creationId xmlns:p14="http://schemas.microsoft.com/office/powerpoint/2010/main" val="3322211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that we’ve talked about the motivation for extending our functions, and the general technique in use, let’s look at eight different examples of useful things you can do. We’ll start with some simple ones, and gradually build on those, and introduce more complex and interesting behavior.</a:t>
            </a:r>
          </a:p>
        </p:txBody>
      </p:sp>
      <p:sp>
        <p:nvSpPr>
          <p:cNvPr id="4" name="Slide Number Placeholder 3"/>
          <p:cNvSpPr>
            <a:spLocks noGrp="1"/>
          </p:cNvSpPr>
          <p:nvPr>
            <p:ph type="sldNum" sz="quarter" idx="5"/>
          </p:nvPr>
        </p:nvSpPr>
        <p:spPr/>
        <p:txBody>
          <a:bodyPr/>
          <a:lstStyle/>
          <a:p>
            <a:fld id="{1734D747-9380-41EE-9946-EC9EC0CA5D1E}" type="slidenum">
              <a:rPr lang="en-GB" smtClean="0"/>
              <a:t>15</a:t>
            </a:fld>
            <a:endParaRPr lang="en-GB" dirty="0"/>
          </a:p>
        </p:txBody>
      </p:sp>
    </p:spTree>
    <p:extLst>
      <p:ext uri="{BB962C8B-B14F-4D97-AF65-F5344CB8AC3E}">
        <p14:creationId xmlns:p14="http://schemas.microsoft.com/office/powerpoint/2010/main" val="4179456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first example is part of a general practice known as “dark launches.” It’s called dark reads. The idea is that we test new code or functionality by calling it in our live system, but without actually showing the results to the end user. You can use this to load test a new system, before putting it into production.</a:t>
            </a:r>
          </a:p>
          <a:p>
            <a:endParaRPr lang="en-US" dirty="0"/>
          </a:p>
          <a:p>
            <a:r>
              <a:rPr lang="en-US" dirty="0"/>
              <a:t>You can do this by forking all calls to your service, and sending the forked calls to your new code. Callers of the function get the result from the existing code. The function </a:t>
            </a:r>
            <a:r>
              <a:rPr lang="en-US" i="1" dirty="0" err="1"/>
              <a:t>darkread</a:t>
            </a:r>
            <a:r>
              <a:rPr lang="en-US" i="1" dirty="0"/>
              <a:t> </a:t>
            </a:r>
            <a:r>
              <a:rPr lang="en-US" dirty="0"/>
              <a:t>accepts two functions, a to b, and returns an a to b. It calls the first implementation, saves the result, and then calls the second implementation. Finally, the saved result is returned.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should only do this with operations that are </a:t>
            </a:r>
            <a:r>
              <a:rPr lang="en-US" i="1" dirty="0"/>
              <a:t>idempotent - </a:t>
            </a:r>
            <a:r>
              <a:rPr lang="en-US" i="0" dirty="0"/>
              <a:t>running the operation multiple times should not change the state of the system multiple times.</a:t>
            </a:r>
          </a:p>
          <a:p>
            <a:endParaRPr lang="en-US" dirty="0"/>
          </a:p>
          <a:p>
            <a:r>
              <a:rPr lang="en-US" dirty="0"/>
              <a:t>One other note: For lengthy operations, you can trigger the dark read asynchronously, and just return the result from the current code immediately, so you don’t impact the latency that your customers see.</a:t>
            </a:r>
          </a:p>
          <a:p>
            <a:endParaRPr lang="en-US" i="0" dirty="0"/>
          </a:p>
          <a:p>
            <a:r>
              <a:rPr lang="en-US" i="0" dirty="0"/>
              <a:t>(Photo by Salvatore G2. https://flic.kr/p/aUyYEz License: CC BY-ND 2.0 https://creativecommons.org/licenses/by-nd/2.0/ The image has not been modified.)</a:t>
            </a:r>
          </a:p>
        </p:txBody>
      </p:sp>
      <p:sp>
        <p:nvSpPr>
          <p:cNvPr id="4" name="Slide Number Placeholder 3"/>
          <p:cNvSpPr>
            <a:spLocks noGrp="1"/>
          </p:cNvSpPr>
          <p:nvPr>
            <p:ph type="sldNum" sz="quarter" idx="5"/>
          </p:nvPr>
        </p:nvSpPr>
        <p:spPr/>
        <p:txBody>
          <a:bodyPr/>
          <a:lstStyle/>
          <a:p>
            <a:fld id="{1734D747-9380-41EE-9946-EC9EC0CA5D1E}" type="slidenum">
              <a:rPr lang="en-GB" smtClean="0"/>
              <a:t>16</a:t>
            </a:fld>
            <a:endParaRPr lang="en-GB" dirty="0"/>
          </a:p>
        </p:txBody>
      </p:sp>
    </p:spTree>
    <p:extLst>
      <p:ext uri="{BB962C8B-B14F-4D97-AF65-F5344CB8AC3E}">
        <p14:creationId xmlns:p14="http://schemas.microsoft.com/office/powerpoint/2010/main" val="42607241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example is a slight extension of dark reads: comparing reads. Instead of just load testing new code, we want to validate that it actually returns the same results as the old code. Maybe we have a new set of optimizations for our code, and we want to make sure that we haven’t changed anything about its behavior. Or if we’re migrating to a new database or new backend, we want to make sure that queries to the new system return identical results. And once again, we want to do this while still returning the results from the old code.</a:t>
            </a:r>
          </a:p>
          <a:p>
            <a:endParaRPr lang="en-US" dirty="0"/>
          </a:p>
          <a:p>
            <a:r>
              <a:rPr lang="en-US" dirty="0"/>
              <a:t>This wrapper is almost the same as the last one, but now it compares the results. If they’re equal, we can run one side effect to report this. If they’re different, we can run a different side effecting operation. This gives us the opportunity to log discrepancies, and so forth.</a:t>
            </a:r>
          </a:p>
          <a:p>
            <a:endParaRPr lang="en-US" dirty="0"/>
          </a:p>
          <a:p>
            <a:r>
              <a:rPr lang="en-US" dirty="0"/>
              <a:t>As before, if you want to eliminate the latency impact from this, you can run the second operation asynchronously, and perform the comparison only when that completes.</a:t>
            </a:r>
          </a:p>
        </p:txBody>
      </p:sp>
      <p:sp>
        <p:nvSpPr>
          <p:cNvPr id="4" name="Slide Number Placeholder 3"/>
          <p:cNvSpPr>
            <a:spLocks noGrp="1"/>
          </p:cNvSpPr>
          <p:nvPr>
            <p:ph type="sldNum" sz="quarter" idx="5"/>
          </p:nvPr>
        </p:nvSpPr>
        <p:spPr/>
        <p:txBody>
          <a:bodyPr/>
          <a:lstStyle/>
          <a:p>
            <a:fld id="{1734D747-9380-41EE-9946-EC9EC0CA5D1E}" type="slidenum">
              <a:rPr lang="en-GB" smtClean="0"/>
              <a:t>17</a:t>
            </a:fld>
            <a:endParaRPr lang="en-GB" dirty="0"/>
          </a:p>
        </p:txBody>
      </p:sp>
    </p:spTree>
    <p:extLst>
      <p:ext uri="{BB962C8B-B14F-4D97-AF65-F5344CB8AC3E}">
        <p14:creationId xmlns:p14="http://schemas.microsoft.com/office/powerpoint/2010/main" val="30874705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example is what’s commonly called “feature flags”. Feature flags are a way to selectively enable or disable features of your application. Given a function ‘a -&gt; bool, you choose between two different implementations of a -&gt; b.</a:t>
            </a:r>
          </a:p>
          <a:p>
            <a:endParaRPr lang="en-US" dirty="0"/>
          </a:p>
          <a:p>
            <a:r>
              <a:rPr lang="en-US" dirty="0"/>
              <a:t>You can use this to do a few different things:</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Gradually rollout new functionality or features. Imagine a percentage dial, from 0 to 100, that controls whether new code runs. For each request, pick a random number from 0 to 100, and if it’s below the dial setting, you run the new code. Otherwise, you use the old code.</a:t>
            </a:r>
            <a:br>
              <a:rPr lang="en-US" dirty="0"/>
            </a:br>
            <a:br>
              <a:rPr lang="en-US" dirty="0"/>
            </a:br>
            <a:r>
              <a:rPr lang="en-US" dirty="0"/>
              <a:t>The function `choose` gets a random value, mods it by 100, and then compares it to our dial setting.</a:t>
            </a:r>
            <a:br>
              <a:rPr lang="en-US" dirty="0"/>
            </a:br>
            <a:br>
              <a:rPr lang="en-US" dirty="0"/>
            </a:br>
            <a:r>
              <a:rPr lang="en-US" dirty="0"/>
              <a:t>Another way to implement this is, instead of getting a random number, you get a value like a user ID from a request. Assuming your user IDs are longs, or something like that, you can take the modulus of that ID and 100, and compare against your percentage dial, to decide whether to enable the feature. (If they’re not longs, then you can hash them and then do the same thing.) This lets you roll out features to a stable set of users, as you increase or decrease the setting, rather than having it be random on a per-request basis.</a:t>
            </a:r>
            <a:br>
              <a:rPr lang="en-US" dirty="0"/>
            </a:br>
            <a:endParaRPr lang="en-US" dirty="0"/>
          </a:p>
          <a:p>
            <a:pPr marL="171450" indent="-171450">
              <a:buFont typeface="Arial" panose="020B0604020202020204" pitchFamily="34" charset="0"/>
              <a:buChar char="•"/>
            </a:pPr>
            <a:r>
              <a:rPr lang="en-US" dirty="0"/>
              <a:t>You can choose which function to call based on security permissions, or other business criteria or roles in your application. Imagine that you have some features or UI that’s only visible to internal employees at your company – you can control that with this technique.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Or combine any of these.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(Photo by Ben Sutherland: https://flic.kr/p/okCUgc License: CC BY 2.0 https://creativecommons.org/licenses/by/2.0/ The picture has not been modified.)</a:t>
            </a:r>
          </a:p>
        </p:txBody>
      </p:sp>
      <p:sp>
        <p:nvSpPr>
          <p:cNvPr id="4" name="Slide Number Placeholder 3"/>
          <p:cNvSpPr>
            <a:spLocks noGrp="1"/>
          </p:cNvSpPr>
          <p:nvPr>
            <p:ph type="sldNum" sz="quarter" idx="5"/>
          </p:nvPr>
        </p:nvSpPr>
        <p:spPr/>
        <p:txBody>
          <a:bodyPr/>
          <a:lstStyle/>
          <a:p>
            <a:fld id="{1734D747-9380-41EE-9946-EC9EC0CA5D1E}" type="slidenum">
              <a:rPr lang="en-GB" smtClean="0"/>
              <a:t>18</a:t>
            </a:fld>
            <a:endParaRPr lang="en-GB" dirty="0"/>
          </a:p>
        </p:txBody>
      </p:sp>
    </p:spTree>
    <p:extLst>
      <p:ext uri="{BB962C8B-B14F-4D97-AF65-F5344CB8AC3E}">
        <p14:creationId xmlns:p14="http://schemas.microsoft.com/office/powerpoint/2010/main" val="2693114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one is just a slight extension of the idea of feature flags. Instead of switching between two implementations of a function, you can pick from many. The function f, instead of being a function a -&gt; b, is now a -&gt; (a -&gt; b) – it returns a function a -&gt; b, based on the input. Then, we call the function with that same input.</a:t>
            </a:r>
          </a:p>
          <a:p>
            <a:endParaRPr lang="en-US" dirty="0"/>
          </a:p>
          <a:p>
            <a:r>
              <a:rPr lang="en-US" dirty="0"/>
              <a:t>OK, so what can you do with this?</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obvious application is just switching between many implementations of a function. Imagine that you have several different backing data stores for the same logical concept – maybe you have customer data in several different databases, and you want to present them with a common interface. The mapping function here can provide different logic for each of the possible backing stores. i.e. for user 1, use function f1, which calls database A. For user 2, use function f2, which calls database B. This is nice, because you can test each of these implementations separately – they don’t interact with each other at all, except inside this mapping function.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Another application is using this as a point for performing A/B experimentation, that is, where you present different results to different buckets of users. If you have a user ID in your ‘a type, you can use that to bucket users, and run a different function based on their experiment bucket. Then, you can wrap </a:t>
            </a:r>
            <a:r>
              <a:rPr lang="en-US" b="0" i="0" dirty="0"/>
              <a:t>that </a:t>
            </a:r>
            <a:r>
              <a:rPr lang="en-US" b="0" i="1" dirty="0"/>
              <a:t>second</a:t>
            </a:r>
            <a:r>
              <a:rPr lang="en-US" b="0" i="0" dirty="0"/>
              <a:t> </a:t>
            </a:r>
            <a:r>
              <a:rPr lang="en-US" i="0" dirty="0"/>
              <a:t>function</a:t>
            </a:r>
            <a:r>
              <a:rPr lang="en-US" dirty="0"/>
              <a:t> with a side effect to log your A/B experiment’s impression. The bucket-specific function doesn’t actually know or care that it’s being used in an experiment, so once your experiment is concluded, and you know which treatment you want to use, you can just replace the use of this mapping function with that bucket-specific function.</a:t>
            </a:r>
          </a:p>
        </p:txBody>
      </p:sp>
      <p:sp>
        <p:nvSpPr>
          <p:cNvPr id="4" name="Slide Number Placeholder 3"/>
          <p:cNvSpPr>
            <a:spLocks noGrp="1"/>
          </p:cNvSpPr>
          <p:nvPr>
            <p:ph type="sldNum" sz="quarter" idx="5"/>
          </p:nvPr>
        </p:nvSpPr>
        <p:spPr/>
        <p:txBody>
          <a:bodyPr/>
          <a:lstStyle/>
          <a:p>
            <a:fld id="{1734D747-9380-41EE-9946-EC9EC0CA5D1E}" type="slidenum">
              <a:rPr lang="en-GB" smtClean="0"/>
              <a:t>19</a:t>
            </a:fld>
            <a:endParaRPr lang="en-GB" dirty="0"/>
          </a:p>
        </p:txBody>
      </p:sp>
    </p:spTree>
    <p:extLst>
      <p:ext uri="{BB962C8B-B14F-4D97-AF65-F5344CB8AC3E}">
        <p14:creationId xmlns:p14="http://schemas.microsoft.com/office/powerpoint/2010/main" val="1596294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this all about? Why are we here today?</a:t>
            </a:r>
          </a:p>
        </p:txBody>
      </p:sp>
      <p:sp>
        <p:nvSpPr>
          <p:cNvPr id="4" name="Slide Number Placeholder 3"/>
          <p:cNvSpPr>
            <a:spLocks noGrp="1"/>
          </p:cNvSpPr>
          <p:nvPr>
            <p:ph type="sldNum" sz="quarter" idx="5"/>
          </p:nvPr>
        </p:nvSpPr>
        <p:spPr/>
        <p:txBody>
          <a:bodyPr/>
          <a:lstStyle/>
          <a:p>
            <a:fld id="{1734D747-9380-41EE-9946-EC9EC0CA5D1E}" type="slidenum">
              <a:rPr lang="en-GB" smtClean="0"/>
              <a:t>2</a:t>
            </a:fld>
            <a:endParaRPr lang="en-GB" dirty="0"/>
          </a:p>
        </p:txBody>
      </p:sp>
    </p:spTree>
    <p:extLst>
      <p:ext uri="{BB962C8B-B14F-4D97-AF65-F5344CB8AC3E}">
        <p14:creationId xmlns:p14="http://schemas.microsoft.com/office/powerpoint/2010/main" val="5049813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Caching is the fifth example. Given a function a -&gt; b, and some cache storage, first check the cache to see if there is an entry for that a. Here, we’ve modeled a cache as a pair of functions – the get method is a -&gt; b option, and the set option takes an a and a b and returns unit. If the get method returns a value for this key, return it to our caller, without ever calling that function f. If not, call f, and store the result in the cache. This will reduce the cost of repeated queries on that key.</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You can implement many different strategies for cache eviction. You can use an LRU scheme, or something based on TTL (time to live) values, where you store the timestamp at which a value was queried in the cache, and expire it after that timestamp.</a:t>
            </a:r>
          </a:p>
          <a:p>
            <a:pPr marL="171450" indent="-171450">
              <a:buFont typeface="Arial" panose="020B0604020202020204" pitchFamily="34" charset="0"/>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this cache sits in front of a mutable source of truth, you can wrap the write functions for that source of truth, so that they invalidate or rewrite the cache automatically, which is very convenient.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You can have multiple tiers of caching. You could have an in-memory cache, in front of a remote cache (like Redis or </a:t>
            </a:r>
            <a:r>
              <a:rPr lang="en-US" dirty="0" err="1"/>
              <a:t>memcache</a:t>
            </a:r>
            <a:r>
              <a:rPr lang="en-US" dirty="0"/>
              <a:t>). The composition of the caching functions determines the order in which the caches are consulted. With a multi-tier cache setup, your system can scale to serve </a:t>
            </a:r>
            <a:r>
              <a:rPr lang="en-US" i="1" dirty="0"/>
              <a:t>huge </a:t>
            </a:r>
            <a:r>
              <a:rPr lang="en-US" dirty="0"/>
              <a:t>amounts of traffic, and this is basically transparent to the rest of your code.</a:t>
            </a:r>
          </a:p>
        </p:txBody>
      </p:sp>
      <p:sp>
        <p:nvSpPr>
          <p:cNvPr id="4" name="Slide Number Placeholder 3"/>
          <p:cNvSpPr>
            <a:spLocks noGrp="1"/>
          </p:cNvSpPr>
          <p:nvPr>
            <p:ph type="sldNum" sz="quarter" idx="5"/>
          </p:nvPr>
        </p:nvSpPr>
        <p:spPr/>
        <p:txBody>
          <a:bodyPr/>
          <a:lstStyle/>
          <a:p>
            <a:fld id="{1734D747-9380-41EE-9946-EC9EC0CA5D1E}" type="slidenum">
              <a:rPr lang="en-GB" smtClean="0"/>
              <a:t>20</a:t>
            </a:fld>
            <a:endParaRPr lang="en-GB" dirty="0"/>
          </a:p>
        </p:txBody>
      </p:sp>
    </p:spTree>
    <p:extLst>
      <p:ext uri="{BB962C8B-B14F-4D97-AF65-F5344CB8AC3E}">
        <p14:creationId xmlns:p14="http://schemas.microsoft.com/office/powerpoint/2010/main" val="15399854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sixth example is retries. So, our code lives in the real world, and sometimes things fail. Maybe, if we try again, things might succeed – there might have been transient conditions that were causing problems then, but not any more. You can wrap a function so, given a particular class of errors, it will retry the operation, up to a maximum number of times. This could be retrying a disk I/O operation on failure, if a file is locked or in use. Or you could retry a call to a REST API over HTTP.</a:t>
            </a:r>
          </a:p>
          <a:p>
            <a:endParaRPr lang="en-US" dirty="0"/>
          </a:p>
          <a:p>
            <a:r>
              <a:rPr lang="en-US" dirty="0"/>
              <a:t>The idea here is catch exceptions, and, given a filtering function on exceptions, try again, if you have attempts remaining. You can treat certain exceptions as non-</a:t>
            </a:r>
            <a:r>
              <a:rPr lang="en-US" dirty="0" err="1"/>
              <a:t>retryable</a:t>
            </a:r>
            <a:r>
              <a:rPr lang="en-US" dirty="0"/>
              <a:t>, if we know that retries will </a:t>
            </a:r>
            <a:r>
              <a:rPr lang="en-US" b="1" i="1" dirty="0"/>
              <a:t>never</a:t>
            </a:r>
            <a:r>
              <a:rPr lang="en-US" b="0" i="0" dirty="0"/>
              <a:t> succeed. For example, for a network operation, we might want to retry connection or transport failures, but not application-level failures.</a:t>
            </a:r>
            <a:r>
              <a:rPr lang="en-US" dirty="0"/>
              <a:t> For async retries, you can also have a delay before retrying. Retry policies can get quite complex - the example here is just a really simple one.</a:t>
            </a:r>
          </a:p>
          <a:p>
            <a:endParaRPr lang="en-US" dirty="0"/>
          </a:p>
          <a:p>
            <a:r>
              <a:rPr lang="en-US" dirty="0"/>
              <a:t>You can also try to remediate errors and automatically retry – in this case, your exception handler might take some remediation action, based on a specific exception type, before retrying.</a:t>
            </a:r>
          </a:p>
        </p:txBody>
      </p:sp>
      <p:sp>
        <p:nvSpPr>
          <p:cNvPr id="4" name="Slide Number Placeholder 3"/>
          <p:cNvSpPr>
            <a:spLocks noGrp="1"/>
          </p:cNvSpPr>
          <p:nvPr>
            <p:ph type="sldNum" sz="quarter" idx="5"/>
          </p:nvPr>
        </p:nvSpPr>
        <p:spPr/>
        <p:txBody>
          <a:bodyPr/>
          <a:lstStyle/>
          <a:p>
            <a:fld id="{1734D747-9380-41EE-9946-EC9EC0CA5D1E}" type="slidenum">
              <a:rPr lang="en-GB" smtClean="0"/>
              <a:t>21</a:t>
            </a:fld>
            <a:endParaRPr lang="en-GB" dirty="0"/>
          </a:p>
        </p:txBody>
      </p:sp>
    </p:spTree>
    <p:extLst>
      <p:ext uri="{BB962C8B-B14F-4D97-AF65-F5344CB8AC3E}">
        <p14:creationId xmlns:p14="http://schemas.microsoft.com/office/powerpoint/2010/main" val="10462810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seventh example I’ll discuss is the circuit breaker. Circuit breakers build on the idea of retries. If something starts failing a lot in your system, you want to stop calling it, so you don’t make things worse. Later, when the danger has passed, you want the system to resume normal operations automatically.</a:t>
            </a:r>
          </a:p>
          <a:p>
            <a:endParaRPr lang="en-US" dirty="0"/>
          </a:p>
          <a:p>
            <a:pPr marL="171450" indent="-171450">
              <a:buFont typeface="Arial" panose="020B0604020202020204" pitchFamily="34" charset="0"/>
              <a:buChar char="•"/>
            </a:pPr>
            <a:r>
              <a:rPr lang="en-US" dirty="0"/>
              <a:t>You retain a rolling history of successes and failures. If the </a:t>
            </a:r>
            <a:r>
              <a:rPr lang="en-US" i="1" dirty="0"/>
              <a:t>success rate</a:t>
            </a:r>
            <a:r>
              <a:rPr lang="en-US" i="0" dirty="0"/>
              <a:t> (ratio of successes to the total number of requests) drops below some threshold value, you trip the circuit breaker, and start using the </a:t>
            </a:r>
            <a:r>
              <a:rPr lang="en-US" i="1" dirty="0"/>
              <a:t>alternate</a:t>
            </a:r>
            <a:r>
              <a:rPr lang="en-US" i="0" dirty="0"/>
              <a:t> implementation. You can do this probabilistically, or just cut over entirely.</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Like with cache eviction policies, there are a couple of different options for the way you handle your rolling history – time-windowed, last N requests, etc.</a:t>
            </a:r>
            <a:endParaRPr lang="en-US" i="0" dirty="0"/>
          </a:p>
          <a:p>
            <a:endParaRPr lang="en-US" i="0" dirty="0"/>
          </a:p>
          <a:p>
            <a:r>
              <a:rPr lang="en-US" i="0" dirty="0"/>
              <a:t>This lets your system gracefully degrade, and return partial or static results in the case of a system failure. For example, if you have a personalized recommendation system, you might be able to fall back to slightly-stale cached results, or to a statically-computed set of results. You would compose two circuit breakers together – one to switch to the cached results, and then in that one, one to switch to the statically-computed results.</a:t>
            </a:r>
          </a:p>
          <a:p>
            <a:endParaRPr lang="en-US" i="0" dirty="0"/>
          </a:p>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GB" smtClean="0"/>
              <a:t>22</a:t>
            </a:fld>
            <a:endParaRPr lang="en-GB" dirty="0"/>
          </a:p>
        </p:txBody>
      </p:sp>
    </p:spTree>
    <p:extLst>
      <p:ext uri="{BB962C8B-B14F-4D97-AF65-F5344CB8AC3E}">
        <p14:creationId xmlns:p14="http://schemas.microsoft.com/office/powerpoint/2010/main" val="42613923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eighth and last example is failure injection and simulation. Here, you choose randomly between the “normal” implementation of a function, and one that throws an exception or otherwise misbehaves. You can use this to simulate failures in other systems you call, and ensure that your code is robust, and can deal with failures.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a:p>
            <a:pPr marL="171450" indent="-171450">
              <a:buFont typeface="Arial" panose="020B0604020202020204" pitchFamily="34" charset="0"/>
              <a:buChar char="•"/>
            </a:pPr>
            <a:r>
              <a:rPr lang="en-US" b="0" i="0" dirty="0"/>
              <a:t>You can also inject latency into your functions, rather than just failures. This can help you test how you handle so-called “</a:t>
            </a:r>
            <a:r>
              <a:rPr lang="en-US" b="0" i="0" dirty="0" err="1"/>
              <a:t>limpware</a:t>
            </a:r>
            <a:r>
              <a:rPr lang="en-US" b="0" i="0" dirty="0"/>
              <a:t>” – hardware that is still responsive, but whose performance is much worse than expected. From personal experience, I can tell you that this often exposes new and exciting failure modes in software, so being able to test how your system behaves before this happens in production is nice.</a:t>
            </a:r>
          </a:p>
          <a:p>
            <a:endParaRPr lang="en-US" b="0" i="0" dirty="0"/>
          </a:p>
          <a:p>
            <a:r>
              <a:rPr lang="en-US" b="0" i="0" dirty="0"/>
              <a:t>This example uses a uniform random distribution of failures – you can simulate more complex behavior if you want.</a:t>
            </a:r>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GB" smtClean="0"/>
              <a:t>23</a:t>
            </a:fld>
            <a:endParaRPr lang="en-GB" dirty="0"/>
          </a:p>
        </p:txBody>
      </p:sp>
    </p:spTree>
    <p:extLst>
      <p:ext uri="{BB962C8B-B14F-4D97-AF65-F5344CB8AC3E}">
        <p14:creationId xmlns:p14="http://schemas.microsoft.com/office/powerpoint/2010/main" val="37879728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what these wrappers might look like, when you put a bunch of them together.</a:t>
            </a:r>
          </a:p>
          <a:p>
            <a:endParaRPr lang="en-US" dirty="0"/>
          </a:p>
          <a:p>
            <a:r>
              <a:rPr lang="en-US" dirty="0"/>
              <a:t>* Imagine that you have a query interface like a repository…</a:t>
            </a:r>
          </a:p>
          <a:p>
            <a:r>
              <a:rPr lang="en-US" dirty="0"/>
              <a:t>* to which you add a cache…</a:t>
            </a:r>
          </a:p>
          <a:p>
            <a:r>
              <a:rPr lang="en-US" dirty="0"/>
              <a:t>* and then another remote cache, underneath that…</a:t>
            </a:r>
          </a:p>
          <a:p>
            <a:r>
              <a:rPr lang="en-US" dirty="0"/>
              <a:t>* and that cache has some error handling and retry policies configured for it…</a:t>
            </a:r>
          </a:p>
          <a:p>
            <a:r>
              <a:rPr lang="en-US" dirty="0"/>
              <a:t>* and then underneath the cache, you have your real source of truth…</a:t>
            </a:r>
          </a:p>
          <a:p>
            <a:r>
              <a:rPr lang="en-US" dirty="0"/>
              <a:t>* which has its own retry policies…</a:t>
            </a:r>
          </a:p>
          <a:p>
            <a:r>
              <a:rPr lang="en-US" dirty="0"/>
              <a:t>* and a circuit breaker, to allow for graceful degradation if, say, your site goes viral…</a:t>
            </a:r>
          </a:p>
          <a:p>
            <a:r>
              <a:rPr lang="en-US" dirty="0"/>
              <a:t>* and maybe some A/B experimentation logic thrown in there. Something like that.</a:t>
            </a:r>
          </a:p>
          <a:p>
            <a:endParaRPr lang="en-US" dirty="0"/>
          </a:p>
          <a:p>
            <a:r>
              <a:rPr lang="en-US" dirty="0"/>
              <a:t>You can roll all of this up, and to the rest of your code, it just looks like another function f, from a -&gt; b. As a point of comparison, if you’ve heard of, or used, the Polly resiliency library, this is essentially a Polly policy, except it’s a nicely composable, F#-native version. And you can use it anywhere in your F# code, with very little friction.</a:t>
            </a:r>
          </a:p>
          <a:p>
            <a:endParaRPr lang="en-US" dirty="0"/>
          </a:p>
          <a:p>
            <a:r>
              <a:rPr lang="en-US" dirty="0"/>
              <a:t>(Photos are out of copyright: https://flic.kr/p/oeYAf6 https://flic.kr/p/ouzXBx ) </a:t>
            </a:r>
          </a:p>
        </p:txBody>
      </p:sp>
      <p:sp>
        <p:nvSpPr>
          <p:cNvPr id="4" name="Slide Number Placeholder 3"/>
          <p:cNvSpPr>
            <a:spLocks noGrp="1"/>
          </p:cNvSpPr>
          <p:nvPr>
            <p:ph type="sldNum" sz="quarter" idx="5"/>
          </p:nvPr>
        </p:nvSpPr>
        <p:spPr/>
        <p:txBody>
          <a:bodyPr/>
          <a:lstStyle/>
          <a:p>
            <a:fld id="{1734D747-9380-41EE-9946-EC9EC0CA5D1E}" type="slidenum">
              <a:rPr lang="en-GB" smtClean="0"/>
              <a:t>24</a:t>
            </a:fld>
            <a:endParaRPr lang="en-GB" dirty="0"/>
          </a:p>
        </p:txBody>
      </p:sp>
    </p:spTree>
    <p:extLst>
      <p:ext uri="{BB962C8B-B14F-4D97-AF65-F5344CB8AC3E}">
        <p14:creationId xmlns:p14="http://schemas.microsoft.com/office/powerpoint/2010/main" val="30125894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example. The picture here is of what’s called “Roman riding,” which has been used as a metaphor for doing online service deployments, and things like zero-downtime migrations. Suppose you want to move your data backend around, maybe to a different cloud, or something like that. You have some query functionality on that data, for both the old backend, and the new backend.</a:t>
            </a:r>
          </a:p>
          <a:p>
            <a:endParaRPr lang="en-US" dirty="0"/>
          </a:p>
          <a:p>
            <a:pPr marL="171450" indent="-171450">
              <a:buFont typeface="Arial" panose="020B0604020202020204" pitchFamily="34" charset="0"/>
              <a:buChar char="•"/>
            </a:pPr>
            <a:r>
              <a:rPr lang="en-US" dirty="0"/>
              <a:t>You can start your migration process by performing dark reads on the new implementation, to make sure that your new system is configured correctly, and can handle the required load. </a:t>
            </a:r>
          </a:p>
          <a:p>
            <a:pPr marL="171450" indent="-171450">
              <a:buFont typeface="Arial" panose="020B0604020202020204" pitchFamily="34" charset="0"/>
              <a:buChar char="•"/>
            </a:pPr>
            <a:r>
              <a:rPr lang="en-US" dirty="0"/>
              <a:t>Once you’re confident about that, you switch from dark reads to comparing or merging reads, to make sure that you’re getting back equivalent results for production queries. </a:t>
            </a:r>
          </a:p>
          <a:p>
            <a:pPr marL="171450" indent="-171450">
              <a:buFont typeface="Arial" panose="020B0604020202020204" pitchFamily="34" charset="0"/>
              <a:buChar char="•"/>
            </a:pPr>
            <a:r>
              <a:rPr lang="en-US" dirty="0"/>
              <a:t>When you’re confident about that, then you switch your writes over to the new system, and backfill it from the old system.</a:t>
            </a:r>
          </a:p>
          <a:p>
            <a:pPr marL="171450" indent="-171450">
              <a:buFont typeface="Arial" panose="020B0604020202020204" pitchFamily="34" charset="0"/>
              <a:buChar char="•"/>
            </a:pPr>
            <a:r>
              <a:rPr lang="en-US" dirty="0"/>
              <a:t>Finally, you turn off your merging reads and read exclusively from the new system.</a:t>
            </a:r>
          </a:p>
          <a:p>
            <a:endParaRPr lang="en-US" dirty="0"/>
          </a:p>
          <a:p>
            <a:r>
              <a:rPr lang="en-US" dirty="0"/>
              <a:t>Using these wrapping techniques, you can get this done, without changing any of the business logic around this…because, again, you’re just wrapping some function, a -&gt; b. You can do all of this grungy operational work outside of the business logic.</a:t>
            </a:r>
          </a:p>
        </p:txBody>
      </p:sp>
      <p:sp>
        <p:nvSpPr>
          <p:cNvPr id="4" name="Slide Number Placeholder 3"/>
          <p:cNvSpPr>
            <a:spLocks noGrp="1"/>
          </p:cNvSpPr>
          <p:nvPr>
            <p:ph type="sldNum" sz="quarter" idx="5"/>
          </p:nvPr>
        </p:nvSpPr>
        <p:spPr/>
        <p:txBody>
          <a:bodyPr/>
          <a:lstStyle/>
          <a:p>
            <a:fld id="{1734D747-9380-41EE-9946-EC9EC0CA5D1E}" type="slidenum">
              <a:rPr lang="en-GB" smtClean="0"/>
              <a:t>25</a:t>
            </a:fld>
            <a:endParaRPr lang="en-GB" dirty="0"/>
          </a:p>
        </p:txBody>
      </p:sp>
    </p:spTree>
    <p:extLst>
      <p:ext uri="{BB962C8B-B14F-4D97-AF65-F5344CB8AC3E}">
        <p14:creationId xmlns:p14="http://schemas.microsoft.com/office/powerpoint/2010/main" val="36012455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might sound complex, and it might be a big inversion of the way a lot of codebases are written. But, let’s keep in mind that there are some big advantages here:</a:t>
            </a:r>
          </a:p>
          <a:p>
            <a:endParaRPr lang="en-US" dirty="0"/>
          </a:p>
          <a:p>
            <a:pPr marL="171450" indent="-171450">
              <a:buFont typeface="Arial" panose="020B0604020202020204" pitchFamily="34" charset="0"/>
              <a:buChar char="•"/>
            </a:pPr>
            <a:r>
              <a:rPr lang="en-US" dirty="0"/>
              <a:t>You can test your wrappers independently of your actual business logic. Using the example of retries and error handling, you can construct a resiliency policy, with some empirically-chosen values around your retries, delays, and so forth. You can then test that in isolation against some statistical distribution of failures and latencies, and make sure that everything behaves the way you want it to. And when you roll it out, you have a reasonable level of confidence that it will actually work when things do break in production</a:t>
            </a:r>
            <a:r>
              <a:rPr lang="en-US" b="0" i="0" dirty="0"/>
              <a:t>.</a:t>
            </a:r>
            <a:br>
              <a:rPr lang="en-US" b="0" i="0" dirty="0"/>
            </a:br>
            <a:endParaRPr lang="en-US" b="0" i="0" dirty="0"/>
          </a:p>
          <a:p>
            <a:pPr marL="171450" indent="-171450">
              <a:buFont typeface="Arial" panose="020B0604020202020204" pitchFamily="34" charset="0"/>
              <a:buChar char="•"/>
            </a:pPr>
            <a:r>
              <a:rPr lang="en-US" dirty="0"/>
              <a:t>B</a:t>
            </a:r>
            <a:r>
              <a:rPr lang="en-US" b="0" i="0" dirty="0"/>
              <a:t>eing able to construct a few policies, and then reuse them in a lot of different places in your code, gives you a lot of leverage. You only have to test those policies once.</a:t>
            </a:r>
            <a:br>
              <a:rPr lang="en-US" b="0" i="0" dirty="0"/>
            </a:br>
            <a:endParaRPr lang="en-US" b="0" i="0" dirty="0"/>
          </a:p>
          <a:p>
            <a:pPr marL="171450" indent="-171450">
              <a:buFont typeface="Arial" panose="020B0604020202020204" pitchFamily="34" charset="0"/>
              <a:buChar char="•"/>
            </a:pPr>
            <a:r>
              <a:rPr lang="en-US" b="0" i="0" dirty="0"/>
              <a:t>And those tests can be written against </a:t>
            </a:r>
            <a:r>
              <a:rPr lang="en-US" b="1" i="1" dirty="0"/>
              <a:t>extremely</a:t>
            </a:r>
            <a:r>
              <a:rPr lang="en-US" b="0" i="0" dirty="0"/>
              <a:t> simple functions, if you want – functions that return constant values, for example, or simple maps.</a:t>
            </a:r>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GB" smtClean="0"/>
              <a:t>26</a:t>
            </a:fld>
            <a:endParaRPr lang="en-GB" dirty="0"/>
          </a:p>
        </p:txBody>
      </p:sp>
    </p:spTree>
    <p:extLst>
      <p:ext uri="{BB962C8B-B14F-4D97-AF65-F5344CB8AC3E}">
        <p14:creationId xmlns:p14="http://schemas.microsoft.com/office/powerpoint/2010/main" val="10070484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coming to the end of the talk now. I have the slides, along with some sketches of what I’ve talked about, up on GitHub, at https://github.com/enovales/extend-everything. Right now, it’s not a proper library, but I may try and refine it and turn it into one. There are tests, comments, and a couple of examples. Please check it out.</a:t>
            </a:r>
          </a:p>
        </p:txBody>
      </p:sp>
      <p:sp>
        <p:nvSpPr>
          <p:cNvPr id="4" name="Slide Number Placeholder 3"/>
          <p:cNvSpPr>
            <a:spLocks noGrp="1"/>
          </p:cNvSpPr>
          <p:nvPr>
            <p:ph type="sldNum" sz="quarter" idx="5"/>
          </p:nvPr>
        </p:nvSpPr>
        <p:spPr/>
        <p:txBody>
          <a:bodyPr/>
          <a:lstStyle/>
          <a:p>
            <a:fld id="{1734D747-9380-41EE-9946-EC9EC0CA5D1E}" type="slidenum">
              <a:rPr lang="en-GB" smtClean="0"/>
              <a:t>27</a:t>
            </a:fld>
            <a:endParaRPr lang="en-GB" dirty="0"/>
          </a:p>
        </p:txBody>
      </p:sp>
    </p:spTree>
    <p:extLst>
      <p:ext uri="{BB962C8B-B14F-4D97-AF65-F5344CB8AC3E}">
        <p14:creationId xmlns:p14="http://schemas.microsoft.com/office/powerpoint/2010/main" val="14016704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now it’s time for questions. What questions do you have? Is there anything you’d like to hear more about?</a:t>
            </a:r>
          </a:p>
        </p:txBody>
      </p:sp>
      <p:sp>
        <p:nvSpPr>
          <p:cNvPr id="4" name="Slide Number Placeholder 3"/>
          <p:cNvSpPr>
            <a:spLocks noGrp="1"/>
          </p:cNvSpPr>
          <p:nvPr>
            <p:ph type="sldNum" sz="quarter" idx="5"/>
          </p:nvPr>
        </p:nvSpPr>
        <p:spPr/>
        <p:txBody>
          <a:bodyPr/>
          <a:lstStyle/>
          <a:p>
            <a:fld id="{1734D747-9380-41EE-9946-EC9EC0CA5D1E}" type="slidenum">
              <a:rPr lang="en-GB" smtClean="0"/>
              <a:t>28</a:t>
            </a:fld>
            <a:endParaRPr lang="en-GB" dirty="0"/>
          </a:p>
        </p:txBody>
      </p:sp>
    </p:spTree>
    <p:extLst>
      <p:ext uri="{BB962C8B-B14F-4D97-AF65-F5344CB8AC3E}">
        <p14:creationId xmlns:p14="http://schemas.microsoft.com/office/powerpoint/2010/main" val="32633384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very much for your time. I’m Erik Novales, and you can find me on Twitter as @yankeefinn. Thanks, and I hope you enjoy the rest of the conference!</a:t>
            </a:r>
          </a:p>
          <a:p>
            <a:endParaRPr lang="en-US" dirty="0"/>
          </a:p>
          <a:p>
            <a:r>
              <a:rPr lang="en-US" dirty="0"/>
              <a:t>(Photo by Susan Murtaugh: https://flic.kr/p/7Tqupe License: CC BY-ND 2.0 https://creativecommons.org/licenses/by-nd/2.0/ The photo was not modified.)</a:t>
            </a:r>
          </a:p>
        </p:txBody>
      </p:sp>
      <p:sp>
        <p:nvSpPr>
          <p:cNvPr id="4" name="Slide Number Placeholder 3"/>
          <p:cNvSpPr>
            <a:spLocks noGrp="1"/>
          </p:cNvSpPr>
          <p:nvPr>
            <p:ph type="sldNum" sz="quarter" idx="5"/>
          </p:nvPr>
        </p:nvSpPr>
        <p:spPr/>
        <p:txBody>
          <a:bodyPr/>
          <a:lstStyle/>
          <a:p>
            <a:fld id="{1734D747-9380-41EE-9946-EC9EC0CA5D1E}" type="slidenum">
              <a:rPr lang="en-GB" smtClean="0"/>
              <a:t>29</a:t>
            </a:fld>
            <a:endParaRPr lang="en-GB" dirty="0"/>
          </a:p>
        </p:txBody>
      </p:sp>
    </p:spTree>
    <p:extLst>
      <p:ext uri="{BB962C8B-B14F-4D97-AF65-F5344CB8AC3E}">
        <p14:creationId xmlns:p14="http://schemas.microsoft.com/office/powerpoint/2010/main" val="1484386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we talk about functional programming, we often hear about its purity – and the first metaphor about purity that comes to mind is about fresh snow, so we’re </a:t>
            </a:r>
            <a:r>
              <a:rPr lang="en-US" dirty="0" err="1"/>
              <a:t>gonna</a:t>
            </a:r>
            <a:r>
              <a:rPr lang="en-US" dirty="0"/>
              <a:t> go with that. Functional programming: pure as the driven snow. Beautiful and clean.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Functional programming uses composable transformations – sequences of maps, filters, and reductions, involving pure functions. At least, we want those functions as pure as we can get them – we try to separate side effects (like I/O and mutations) from our pure functions. This makes those functions easier to reuse and to test.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is a lot of knowledge and information out there, about how to build software in the FP style. People often compare functional programming to math, because math is pure and good and true, right? Some try to apply category theory to software systems, and the argument is that this allows you to more effectively reason about your software.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presentation is, for the most part, not about all of this nice FP stuff.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(Photo by McKay Savage: https://flic.kr/p/byioo License: CC BY 2.0 https://creativecommons.org/licenses/by/2.0/ No edits were made.)</a:t>
            </a:r>
          </a:p>
        </p:txBody>
      </p:sp>
      <p:sp>
        <p:nvSpPr>
          <p:cNvPr id="4" name="Slide Number Placeholder 3"/>
          <p:cNvSpPr>
            <a:spLocks noGrp="1"/>
          </p:cNvSpPr>
          <p:nvPr>
            <p:ph type="sldNum" sz="quarter" idx="5"/>
          </p:nvPr>
        </p:nvSpPr>
        <p:spPr/>
        <p:txBody>
          <a:bodyPr/>
          <a:lstStyle/>
          <a:p>
            <a:fld id="{1734D747-9380-41EE-9946-EC9EC0CA5D1E}" type="slidenum">
              <a:rPr lang="en-GB" smtClean="0"/>
              <a:t>3</a:t>
            </a:fld>
            <a:endParaRPr lang="en-GB" dirty="0"/>
          </a:p>
        </p:txBody>
      </p:sp>
    </p:spTree>
    <p:extLst>
      <p:ext uri="{BB962C8B-B14F-4D97-AF65-F5344CB8AC3E}">
        <p14:creationId xmlns:p14="http://schemas.microsoft.com/office/powerpoint/2010/main" val="3755534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real world is not quite so clean and pure as we would like. It’s ugly.</a:t>
            </a:r>
          </a:p>
          <a:p>
            <a:endParaRPr lang="en-US" dirty="0"/>
          </a:p>
          <a:p>
            <a:pPr marL="171450" indent="-171450">
              <a:buFont typeface="Arial" panose="020B0604020202020204" pitchFamily="34" charset="0"/>
              <a:buChar char="•"/>
            </a:pPr>
            <a:r>
              <a:rPr lang="en-US" dirty="0"/>
              <a:t>As professional working programmers, our systems live for a long time, and we are bad at predicting the future. A great example of this is the Y2K bug – I mean, did anyone who was writing software back in the ‘70s think that their systems would survive that long?</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We will never get away from the need to safely change our business logic.</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We’ll always have some kind of a need to emit telemetry and logging, to give us insight into our systems, while we’re developing and maintaining them. And we’ll always need the freedom to migrate parts of our technology stack.</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We will never be in a world where hardware, remote services, or third party APIs are 100% reliable – so we need to be able to cope with that, and to be able to test our reliability assumptions.</a:t>
            </a:r>
          </a:p>
          <a:p>
            <a:endParaRPr lang="en-US" dirty="0"/>
          </a:p>
          <a:p>
            <a:r>
              <a:rPr lang="en-US" dirty="0"/>
              <a:t>All of this stuff is messy – it’s essential, but often orthogonal to our business logic. We want to keep as much of it out of the core business logic as we can, so these concerns are not intertwined. And we’d like to make as much of this operations-oriented code as generic as possible, so we minimize the amount of this code. My talk is about one way to try to cope with this.</a:t>
            </a:r>
          </a:p>
          <a:p>
            <a:endParaRPr lang="en-US" dirty="0"/>
          </a:p>
          <a:p>
            <a:r>
              <a:rPr lang="en-US" dirty="0"/>
              <a:t>I came across a nice, succinct description of the key concepts here, from Scott </a:t>
            </a:r>
            <a:r>
              <a:rPr lang="en-US" dirty="0" err="1"/>
              <a:t>Wlaschin’s</a:t>
            </a:r>
            <a:r>
              <a:rPr lang="en-US" dirty="0"/>
              <a:t> </a:t>
            </a:r>
            <a:r>
              <a:rPr lang="en-US" i="1" dirty="0"/>
              <a:t>F# for Fun and Profit</a:t>
            </a:r>
            <a:r>
              <a:rPr lang="en-US" dirty="0"/>
              <a:t>. I’ll excerpt two quotes here, and then we’ll go through a number of examples.</a:t>
            </a:r>
          </a:p>
          <a:p>
            <a:endParaRPr lang="en-US" dirty="0"/>
          </a:p>
          <a:p>
            <a:r>
              <a:rPr lang="en-US" dirty="0"/>
              <a:t>(Photo is public domain, by Dan Keck: https://flic.kr/p/EeCzkk)</a:t>
            </a:r>
          </a:p>
        </p:txBody>
      </p:sp>
      <p:sp>
        <p:nvSpPr>
          <p:cNvPr id="4" name="Slide Number Placeholder 3"/>
          <p:cNvSpPr>
            <a:spLocks noGrp="1"/>
          </p:cNvSpPr>
          <p:nvPr>
            <p:ph type="sldNum" sz="quarter" idx="5"/>
          </p:nvPr>
        </p:nvSpPr>
        <p:spPr/>
        <p:txBody>
          <a:bodyPr/>
          <a:lstStyle/>
          <a:p>
            <a:fld id="{1734D747-9380-41EE-9946-EC9EC0CA5D1E}" type="slidenum">
              <a:rPr lang="en-GB" smtClean="0"/>
              <a:t>4</a:t>
            </a:fld>
            <a:endParaRPr lang="en-GB" dirty="0"/>
          </a:p>
        </p:txBody>
      </p:sp>
    </p:spTree>
    <p:extLst>
      <p:ext uri="{BB962C8B-B14F-4D97-AF65-F5344CB8AC3E}">
        <p14:creationId xmlns:p14="http://schemas.microsoft.com/office/powerpoint/2010/main" val="2390985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&lt;read quote&gt;</a:t>
            </a:r>
          </a:p>
          <a:p>
            <a:endParaRPr lang="en-US" dirty="0"/>
          </a:p>
          <a:p>
            <a:r>
              <a:rPr lang="en-US" dirty="0"/>
              <a:t>So we can think of </a:t>
            </a:r>
            <a:r>
              <a:rPr lang="en-US" i="1" dirty="0"/>
              <a:t>any</a:t>
            </a:r>
            <a:r>
              <a:rPr lang="en-US" i="0" dirty="0"/>
              <a:t> function in our program as a single-method interface. Many programming languages impose a good bit of ceremony around creating an interface – you’re declaring a new type. You need to declare a name for the interface, and add some method signatures. Implementations of that interface then need to declare that they implement that interface, provide concrete implementations of that interface’s methods, yadda yadda </a:t>
            </a:r>
            <a:r>
              <a:rPr lang="en-US" i="0" dirty="0" err="1"/>
              <a:t>yadda</a:t>
            </a:r>
            <a:r>
              <a:rPr lang="en-US" i="0" dirty="0"/>
              <a:t>.</a:t>
            </a:r>
          </a:p>
          <a:p>
            <a:endParaRPr lang="en-US" i="0" dirty="0"/>
          </a:p>
          <a:p>
            <a:r>
              <a:rPr lang="en-US" i="0" dirty="0"/>
              <a:t>F# functions, though, are </a:t>
            </a:r>
            <a:r>
              <a:rPr lang="en-US" i="1" dirty="0"/>
              <a:t>extremely</a:t>
            </a:r>
            <a:r>
              <a:rPr lang="en-US" i="0" dirty="0"/>
              <a:t> low ceremony, when used as single-function interfaces. And with the type inferencing performed by the F# compiler, absent any concrete types you may need to put in the declaration, the compiler will generalize things for you, as best it can. Often, you don’t need to specify any types explicitly, and if you do, you can use type constraints. We’ll leverage this quite a bit.</a:t>
            </a:r>
          </a:p>
        </p:txBody>
      </p:sp>
      <p:sp>
        <p:nvSpPr>
          <p:cNvPr id="4" name="Slide Number Placeholder 3"/>
          <p:cNvSpPr>
            <a:spLocks noGrp="1"/>
          </p:cNvSpPr>
          <p:nvPr>
            <p:ph type="sldNum" sz="quarter" idx="5"/>
          </p:nvPr>
        </p:nvSpPr>
        <p:spPr/>
        <p:txBody>
          <a:bodyPr/>
          <a:lstStyle/>
          <a:p>
            <a:fld id="{1734D747-9380-41EE-9946-EC9EC0CA5D1E}" type="slidenum">
              <a:rPr lang="en-GB" smtClean="0"/>
              <a:t>5</a:t>
            </a:fld>
            <a:endParaRPr lang="en-GB" dirty="0"/>
          </a:p>
        </p:txBody>
      </p:sp>
    </p:spTree>
    <p:extLst>
      <p:ext uri="{BB962C8B-B14F-4D97-AF65-F5344CB8AC3E}">
        <p14:creationId xmlns:p14="http://schemas.microsoft.com/office/powerpoint/2010/main" val="3002316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quote&gt;</a:t>
            </a:r>
          </a:p>
          <a:p>
            <a:endParaRPr lang="en-US" dirty="0"/>
          </a:p>
          <a:p>
            <a:r>
              <a:rPr lang="en-US" dirty="0"/>
              <a:t>Imagine that</a:t>
            </a:r>
            <a:r>
              <a:rPr lang="en-US" i="0" dirty="0"/>
              <a:t> we have two functions X and Y, which accept the same input types and produce the same output types. If Y is defined such that X’s provable properties are true of Y as well, Y is a </a:t>
            </a:r>
            <a:r>
              <a:rPr lang="en-US" i="1" dirty="0"/>
              <a:t>behavioral subtype</a:t>
            </a:r>
            <a:r>
              <a:rPr lang="en-US" i="0" dirty="0"/>
              <a:t> of X. We can substitute Y anywhere we use X.</a:t>
            </a:r>
          </a:p>
          <a:p>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So, if we think of our F# functions as single method interfaces, could we take advantage of this, and create enriched implementations of our functions? The answer, naturally, is yes.</a:t>
            </a:r>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GB" smtClean="0"/>
              <a:t>6</a:t>
            </a:fld>
            <a:endParaRPr lang="en-GB" dirty="0"/>
          </a:p>
        </p:txBody>
      </p:sp>
    </p:spTree>
    <p:extLst>
      <p:ext uri="{BB962C8B-B14F-4D97-AF65-F5344CB8AC3E}">
        <p14:creationId xmlns:p14="http://schemas.microsoft.com/office/powerpoint/2010/main" val="92428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long as you honor the interface signature and required behavior, you can do pretty much whatever extra stuff you want…</a:t>
            </a:r>
          </a:p>
        </p:txBody>
      </p:sp>
      <p:sp>
        <p:nvSpPr>
          <p:cNvPr id="4" name="Slide Number Placeholder 3"/>
          <p:cNvSpPr>
            <a:spLocks noGrp="1"/>
          </p:cNvSpPr>
          <p:nvPr>
            <p:ph type="sldNum" sz="quarter" idx="5"/>
          </p:nvPr>
        </p:nvSpPr>
        <p:spPr/>
        <p:txBody>
          <a:bodyPr/>
          <a:lstStyle/>
          <a:p>
            <a:fld id="{1734D747-9380-41EE-9946-EC9EC0CA5D1E}" type="slidenum">
              <a:rPr lang="en-GB" smtClean="0"/>
              <a:t>7</a:t>
            </a:fld>
            <a:endParaRPr lang="en-GB" dirty="0"/>
          </a:p>
        </p:txBody>
      </p:sp>
    </p:spTree>
    <p:extLst>
      <p:ext uri="{BB962C8B-B14F-4D97-AF65-F5344CB8AC3E}">
        <p14:creationId xmlns:p14="http://schemas.microsoft.com/office/powerpoint/2010/main" val="2074690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 lot of it, too. So Y and Z in this diagram are enriched versions of the function X. I’ve shaded the extra parts of Y and Z to suggest that these are performing extra work, but the core logic of X still runs. Y has a single wrapper around the core logic of X. Z has three wrappers.</a:t>
            </a:r>
          </a:p>
          <a:p>
            <a:endParaRPr lang="en-US" dirty="0"/>
          </a:p>
          <a:p>
            <a:r>
              <a:rPr lang="en-US" dirty="0"/>
              <a:t>This technique is useful for separating out a lot of that messy, yet essential, operations-oriented code. If you’re familiar with the Gang of Four </a:t>
            </a:r>
            <a:r>
              <a:rPr lang="en-US" i="1" dirty="0"/>
              <a:t>Design Patterns</a:t>
            </a:r>
            <a:r>
              <a:rPr lang="en-US" dirty="0"/>
              <a:t> book, several of the patterns (like decorators) can be implemented in this manner.</a:t>
            </a:r>
          </a:p>
        </p:txBody>
      </p:sp>
      <p:sp>
        <p:nvSpPr>
          <p:cNvPr id="4" name="Slide Number Placeholder 3"/>
          <p:cNvSpPr>
            <a:spLocks noGrp="1"/>
          </p:cNvSpPr>
          <p:nvPr>
            <p:ph type="sldNum" sz="quarter" idx="5"/>
          </p:nvPr>
        </p:nvSpPr>
        <p:spPr/>
        <p:txBody>
          <a:bodyPr/>
          <a:lstStyle/>
          <a:p>
            <a:fld id="{1734D747-9380-41EE-9946-EC9EC0CA5D1E}" type="slidenum">
              <a:rPr lang="en-GB" smtClean="0"/>
              <a:t>8</a:t>
            </a:fld>
            <a:endParaRPr lang="en-GB" dirty="0"/>
          </a:p>
        </p:txBody>
      </p:sp>
    </p:spTree>
    <p:extLst>
      <p:ext uri="{BB962C8B-B14F-4D97-AF65-F5344CB8AC3E}">
        <p14:creationId xmlns:p14="http://schemas.microsoft.com/office/powerpoint/2010/main" val="915346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hope for what you take away from this talk is some inspiration about where you might use this technique in your own systems. With F#, it can be really simple to start using these techniques in your code, and you can try it out and add it to your systems incrementally. Because you don’t need to change anything about your existing function signatures, it’s pretty transparent to other code.</a:t>
            </a:r>
          </a:p>
        </p:txBody>
      </p:sp>
      <p:sp>
        <p:nvSpPr>
          <p:cNvPr id="4" name="Slide Number Placeholder 3"/>
          <p:cNvSpPr>
            <a:spLocks noGrp="1"/>
          </p:cNvSpPr>
          <p:nvPr>
            <p:ph type="sldNum" sz="quarter" idx="5"/>
          </p:nvPr>
        </p:nvSpPr>
        <p:spPr/>
        <p:txBody>
          <a:bodyPr/>
          <a:lstStyle/>
          <a:p>
            <a:fld id="{1734D747-9380-41EE-9946-EC9EC0CA5D1E}" type="slidenum">
              <a:rPr lang="en-GB" smtClean="0"/>
              <a:t>9</a:t>
            </a:fld>
            <a:endParaRPr lang="en-GB" dirty="0"/>
          </a:p>
        </p:txBody>
      </p:sp>
    </p:spTree>
    <p:extLst>
      <p:ext uri="{BB962C8B-B14F-4D97-AF65-F5344CB8AC3E}">
        <p14:creationId xmlns:p14="http://schemas.microsoft.com/office/powerpoint/2010/main" val="1775551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dirty="0"/>
              <a:t>TITLE</a:t>
            </a:r>
            <a:endParaRPr lang="en-GB" dirty="0"/>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a:t>Click to edit Master subtitle style</a:t>
            </a:r>
            <a:endParaRPr lang="en-GB" dirty="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a:t>Click icon to add picture</a:t>
            </a:r>
            <a:endParaRPr lang="en-GB"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a:t>Click icon to add picture</a:t>
            </a:r>
            <a:endParaRPr lang="en-GB"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a:t>Click icon to add picture</a:t>
            </a:r>
            <a:endParaRPr lang="en-GB"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a:t>Click icon to add picture</a:t>
            </a:r>
            <a:endParaRPr lang="en-GB"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a:t>Click icon to add picture</a:t>
            </a:r>
            <a:endParaRPr lang="en-GB"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dirty="0"/>
              <a:t>Insert image</a:t>
            </a:r>
            <a:endParaRPr lang="en-GB" dirty="0"/>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dirty="0"/>
              <a:t>Insert image</a:t>
            </a:r>
            <a:endParaRPr lang="en-GB" dirty="0"/>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dirty="0"/>
              <a:t>Thank You</a:t>
            </a:r>
            <a:endParaRPr lang="en-GB" dirty="0"/>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dirty="0"/>
              <a:t>Thank You</a:t>
            </a:r>
            <a:endParaRPr lang="en-GB" dirty="0"/>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dirty="0"/>
              <a:t>Section Title 01</a:t>
            </a:r>
            <a:endParaRPr lang="en-GB" dirty="0"/>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dirty="0"/>
              <a:t>Section Title 01</a:t>
            </a:r>
            <a:endParaRPr lang="en-GB" dirty="0"/>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dirty="0"/>
              <a:t>Quote</a:t>
            </a:r>
            <a:endParaRPr lang="en-GB" dirty="0"/>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GB" smtClean="0"/>
              <a:t>‹#›</a:t>
            </a:fld>
            <a:endParaRPr lang="en-GB"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hyperlink" Target="https://creativecommons.org/licenses/by/2.0/" TargetMode="External"/><Relationship Id="rId4" Type="http://schemas.openxmlformats.org/officeDocument/2006/relationships/hyperlink" Target="https://flic.kr/p/MckX"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hyperlink" Target="https://creativecommons.org/licenses/by/2.0/" TargetMode="External"/><Relationship Id="rId4" Type="http://schemas.openxmlformats.org/officeDocument/2006/relationships/hyperlink" Target="https://flic.kr/p/MckX"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9.xml"/><Relationship Id="rId5" Type="http://schemas.openxmlformats.org/officeDocument/2006/relationships/hyperlink" Target="https://creativecommons.org/licenses/by-nd/2.0/" TargetMode="External"/><Relationship Id="rId4" Type="http://schemas.openxmlformats.org/officeDocument/2006/relationships/hyperlink" Target="https://flic.kr/p/aUyYEz"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8.xml"/><Relationship Id="rId1" Type="http://schemas.openxmlformats.org/officeDocument/2006/relationships/slideLayout" Target="../slideLayouts/slideLayout9.xml"/><Relationship Id="rId5" Type="http://schemas.openxmlformats.org/officeDocument/2006/relationships/hyperlink" Target="https://creativecommons.org/licenses/by/2.0/" TargetMode="External"/><Relationship Id="rId4" Type="http://schemas.openxmlformats.org/officeDocument/2006/relationships/hyperlink" Target="https://flic.kr/p/okCUgc"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8.jpg"/></Relationships>
</file>

<file path=ppt/slides/_rels/slide2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5.xml"/><Relationship Id="rId1" Type="http://schemas.openxmlformats.org/officeDocument/2006/relationships/slideLayout" Target="../slideLayouts/slideLayout5.xml"/><Relationship Id="rId5" Type="http://schemas.openxmlformats.org/officeDocument/2006/relationships/hyperlink" Target="https://creativecommons.org/licenses/by-nc-nd/3.0/" TargetMode="External"/><Relationship Id="rId4" Type="http://schemas.openxmlformats.org/officeDocument/2006/relationships/hyperlink" Target="http://flickr.com/photos/spoiltcat/4879440540"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6.xml"/><Relationship Id="rId1" Type="http://schemas.openxmlformats.org/officeDocument/2006/relationships/slideLayout" Target="../slideLayouts/slideLayout13.xml"/><Relationship Id="rId5" Type="http://schemas.openxmlformats.org/officeDocument/2006/relationships/hyperlink" Target="https://creativecommons.org/licenses/by-sa/3.0/" TargetMode="External"/><Relationship Id="rId4" Type="http://schemas.openxmlformats.org/officeDocument/2006/relationships/hyperlink" Target="http://raspberrypi.stackexchange.com/questions/40079/lm35-long-electric-wire"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enovales/extend-everything" TargetMode="External"/><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9.xml"/><Relationship Id="rId1" Type="http://schemas.openxmlformats.org/officeDocument/2006/relationships/slideLayout" Target="../slideLayouts/slideLayout17.xml"/><Relationship Id="rId6" Type="http://schemas.openxmlformats.org/officeDocument/2006/relationships/hyperlink" Target="https://skillsmatter.com/conferences/10869-f-sharp-exchange-2019#skillscasts" TargetMode="External"/><Relationship Id="rId5" Type="http://schemas.openxmlformats.org/officeDocument/2006/relationships/hyperlink" Target="https://creativecommons.org/licenses/by-nd/2.0/" TargetMode="External"/><Relationship Id="rId4" Type="http://schemas.openxmlformats.org/officeDocument/2006/relationships/hyperlink" Target="https://flic.kr/p/7Tqup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hyperlink" Target="https://creativecommons.org/licenses/by/2.0/" TargetMode="External"/><Relationship Id="rId4" Type="http://schemas.openxmlformats.org/officeDocument/2006/relationships/hyperlink" Target="https://flic.kr/p/byio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fsharpforfunandprofit.com/posts/convenience-functions-as-interfaces/"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fsharpforfunandprofit.com/posts/convenience-functions-as-interfaces/"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Functions as Interfaces</a:t>
            </a:r>
            <a:endParaRPr lang="en-GB"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indent="0">
              <a:buNone/>
            </a:pPr>
            <a:r>
              <a:rPr lang="en-US" dirty="0"/>
              <a:t>Extend Everything!</a:t>
            </a:r>
            <a:endParaRPr lang="en-GB" dirty="0"/>
          </a:p>
        </p:txBody>
      </p:sp>
      <p:sp>
        <p:nvSpPr>
          <p:cNvPr id="4" name="TextBox 3">
            <a:extLst>
              <a:ext uri="{FF2B5EF4-FFF2-40B4-BE49-F238E27FC236}">
                <a16:creationId xmlns:a16="http://schemas.microsoft.com/office/drawing/2014/main" id="{40365B73-761B-4004-8469-DC4D5AADEFFD}"/>
              </a:ext>
            </a:extLst>
          </p:cNvPr>
          <p:cNvSpPr txBox="1"/>
          <p:nvPr/>
        </p:nvSpPr>
        <p:spPr>
          <a:xfrm>
            <a:off x="2837622" y="5496339"/>
            <a:ext cx="4557092" cy="646331"/>
          </a:xfrm>
          <a:prstGeom prst="rect">
            <a:avLst/>
          </a:prstGeom>
          <a:noFill/>
        </p:spPr>
        <p:txBody>
          <a:bodyPr wrap="square" rtlCol="0">
            <a:spAutoFit/>
          </a:bodyPr>
          <a:lstStyle/>
          <a:p>
            <a:r>
              <a:rPr lang="en-US" dirty="0">
                <a:solidFill>
                  <a:schemeClr val="bg1"/>
                </a:solidFill>
              </a:rPr>
              <a:t>Erik Novales</a:t>
            </a:r>
          </a:p>
          <a:p>
            <a:r>
              <a:rPr lang="en-US" dirty="0">
                <a:solidFill>
                  <a:schemeClr val="bg1"/>
                </a:solidFill>
              </a:rPr>
              <a:t>@yankeefinn</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10475-4C27-424D-93EA-5078EEDCBCF8}"/>
              </a:ext>
            </a:extLst>
          </p:cNvPr>
          <p:cNvSpPr>
            <a:spLocks noGrp="1"/>
          </p:cNvSpPr>
          <p:nvPr>
            <p:ph type="title"/>
          </p:nvPr>
        </p:nvSpPr>
        <p:spPr/>
        <p:txBody>
          <a:bodyPr/>
          <a:lstStyle/>
          <a:p>
            <a:r>
              <a:rPr lang="en-US" dirty="0"/>
              <a:t>The general pattern</a:t>
            </a:r>
          </a:p>
        </p:txBody>
      </p:sp>
      <p:sp>
        <p:nvSpPr>
          <p:cNvPr id="3" name="Slide Number Placeholder 2">
            <a:extLst>
              <a:ext uri="{FF2B5EF4-FFF2-40B4-BE49-F238E27FC236}">
                <a16:creationId xmlns:a16="http://schemas.microsoft.com/office/drawing/2014/main" id="{9236E583-FDCE-40BE-816E-E2F02F6CA922}"/>
              </a:ext>
            </a:extLst>
          </p:cNvPr>
          <p:cNvSpPr>
            <a:spLocks noGrp="1"/>
          </p:cNvSpPr>
          <p:nvPr>
            <p:ph type="sldNum" sz="quarter" idx="12"/>
          </p:nvPr>
        </p:nvSpPr>
        <p:spPr/>
        <p:txBody>
          <a:bodyPr/>
          <a:lstStyle/>
          <a:p>
            <a:fld id="{C263D6C4-4840-40CC-AC84-17E24B3B7BDE}" type="slidenum">
              <a:rPr lang="en-GB" smtClean="0"/>
              <a:pPr/>
              <a:t>10</a:t>
            </a:fld>
            <a:endParaRPr lang="en-GB" dirty="0"/>
          </a:p>
        </p:txBody>
      </p:sp>
      <p:sp>
        <p:nvSpPr>
          <p:cNvPr id="5" name="Content Placeholder 4">
            <a:extLst>
              <a:ext uri="{FF2B5EF4-FFF2-40B4-BE49-F238E27FC236}">
                <a16:creationId xmlns:a16="http://schemas.microsoft.com/office/drawing/2014/main" id="{E48372DF-E6D2-4C6A-A7BC-09508788D504}"/>
              </a:ext>
            </a:extLst>
          </p:cNvPr>
          <p:cNvSpPr>
            <a:spLocks noGrp="1"/>
          </p:cNvSpPr>
          <p:nvPr>
            <p:ph sz="half" idx="1"/>
          </p:nvPr>
        </p:nvSpPr>
        <p:spPr>
          <a:xfrm>
            <a:off x="443365" y="1517714"/>
            <a:ext cx="5955165" cy="5162485"/>
          </a:xfrm>
        </p:spPr>
        <p:txBody>
          <a:bodyPr>
            <a:normAutofit/>
          </a:bodyPr>
          <a:lstStyle/>
          <a:p>
            <a:pPr marL="0" indent="0">
              <a:buNone/>
            </a:pPr>
            <a:r>
              <a:rPr lang="en-US" sz="1600" dirty="0">
                <a:latin typeface="Courier New" panose="02070309020205020404" pitchFamily="49" charset="0"/>
                <a:cs typeface="Courier New" panose="02070309020205020404" pitchFamily="49" charset="0"/>
              </a:rPr>
              <a:t>let wrap&lt;‘a, ‘b&gt;(underlying: ‘a -&gt; ‘b)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fun </a:t>
            </a:r>
            <a:r>
              <a:rPr lang="en-US" sz="1600" dirty="0" err="1">
                <a:latin typeface="Courier New" panose="02070309020205020404" pitchFamily="49" charset="0"/>
                <a:cs typeface="Courier New" panose="02070309020205020404" pitchFamily="49" charset="0"/>
              </a:rPr>
              <a:t>aKey</a:t>
            </a:r>
            <a:r>
              <a:rPr lang="en-US" sz="1600" dirty="0">
                <a:latin typeface="Courier New" panose="02070309020205020404" pitchFamily="49" charset="0"/>
                <a:cs typeface="Courier New" panose="02070309020205020404" pitchFamily="49" charset="0"/>
              </a:rPr>
              <a:t> -&gt;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underlying(</a:t>
            </a:r>
            <a:r>
              <a:rPr lang="en-US" sz="1600" dirty="0" err="1">
                <a:latin typeface="Courier New" panose="02070309020205020404" pitchFamily="49" charset="0"/>
                <a:cs typeface="Courier New" panose="02070309020205020404" pitchFamily="49" charset="0"/>
              </a:rPr>
              <a:t>aKey</a:t>
            </a:r>
            <a:r>
              <a:rPr lang="en-US" sz="1600" dirty="0">
                <a:latin typeface="Courier New" panose="02070309020205020404" pitchFamily="49" charset="0"/>
                <a:cs typeface="Courier New" panose="02070309020205020404" pitchFamily="49" charset="0"/>
              </a:rPr>
              <a:t>)</a:t>
            </a:r>
          </a:p>
          <a:p>
            <a:pPr marL="0" indent="0">
              <a:buNone/>
            </a:pPr>
            <a:br>
              <a:rPr lang="en-US" sz="1600" dirty="0">
                <a:latin typeface="Courier New" panose="02070309020205020404" pitchFamily="49" charset="0"/>
                <a:cs typeface="Courier New" panose="02070309020205020404" pitchFamily="49" charset="0"/>
              </a:rPr>
            </a:br>
            <a:endParaRPr lang="en-US" sz="1600" dirty="0">
              <a:latin typeface="Courier New" panose="02070309020205020404" pitchFamily="49" charset="0"/>
              <a:cs typeface="Courier New" panose="02070309020205020404" pitchFamily="49" charset="0"/>
            </a:endParaRPr>
          </a:p>
        </p:txBody>
      </p:sp>
      <p:sp>
        <p:nvSpPr>
          <p:cNvPr id="6" name="Content Placeholder 5">
            <a:extLst>
              <a:ext uri="{FF2B5EF4-FFF2-40B4-BE49-F238E27FC236}">
                <a16:creationId xmlns:a16="http://schemas.microsoft.com/office/drawing/2014/main" id="{D7A92CD7-80C2-49E8-A348-89F352348C26}"/>
              </a:ext>
            </a:extLst>
          </p:cNvPr>
          <p:cNvSpPr>
            <a:spLocks noGrp="1"/>
          </p:cNvSpPr>
          <p:nvPr>
            <p:ph sz="half" idx="2"/>
          </p:nvPr>
        </p:nvSpPr>
        <p:spPr/>
        <p:txBody>
          <a:bodyPr/>
          <a:lstStyle/>
          <a:p>
            <a:r>
              <a:rPr lang="en-US" dirty="0"/>
              <a:t>Simple repository-like interface – functions that take a query parameter, and return a result.</a:t>
            </a:r>
            <a:br>
              <a:rPr lang="en-US" dirty="0"/>
            </a:br>
            <a:endParaRPr lang="en-US" dirty="0"/>
          </a:p>
          <a:p>
            <a:r>
              <a:rPr lang="en-US" dirty="0"/>
              <a:t>Add features by wrapping your underlying business logic or functionality.</a:t>
            </a:r>
          </a:p>
          <a:p>
            <a:pPr lvl="1"/>
            <a:r>
              <a:rPr lang="en-US" dirty="0"/>
              <a:t>This can include unwrapping or transforming the input value.</a:t>
            </a:r>
            <a:br>
              <a:rPr lang="en-US" dirty="0"/>
            </a:br>
            <a:endParaRPr lang="en-US" dirty="0"/>
          </a:p>
          <a:p>
            <a:r>
              <a:rPr lang="en-US" dirty="0"/>
              <a:t>Each feature is a composable wrapper.</a:t>
            </a:r>
          </a:p>
        </p:txBody>
      </p:sp>
      <p:grpSp>
        <p:nvGrpSpPr>
          <p:cNvPr id="11" name="Group 10">
            <a:extLst>
              <a:ext uri="{FF2B5EF4-FFF2-40B4-BE49-F238E27FC236}">
                <a16:creationId xmlns:a16="http://schemas.microsoft.com/office/drawing/2014/main" id="{631404D2-EBFB-4A92-81D9-113267A923C1}"/>
              </a:ext>
            </a:extLst>
          </p:cNvPr>
          <p:cNvGrpSpPr/>
          <p:nvPr/>
        </p:nvGrpSpPr>
        <p:grpSpPr>
          <a:xfrm>
            <a:off x="443365" y="2273300"/>
            <a:ext cx="5184437" cy="369332"/>
            <a:chOff x="443365" y="2273300"/>
            <a:chExt cx="5184437" cy="369332"/>
          </a:xfrm>
        </p:grpSpPr>
        <p:sp>
          <p:nvSpPr>
            <p:cNvPr id="7" name="TextBox 6">
              <a:extLst>
                <a:ext uri="{FF2B5EF4-FFF2-40B4-BE49-F238E27FC236}">
                  <a16:creationId xmlns:a16="http://schemas.microsoft.com/office/drawing/2014/main" id="{9E8CFA33-4CC6-4B55-A274-894AEF238A66}"/>
                </a:ext>
              </a:extLst>
            </p:cNvPr>
            <p:cNvSpPr txBox="1"/>
            <p:nvPr/>
          </p:nvSpPr>
          <p:spPr>
            <a:xfrm>
              <a:off x="443365" y="2273300"/>
              <a:ext cx="5184437" cy="369332"/>
            </a:xfrm>
            <a:prstGeom prst="rect">
              <a:avLst/>
            </a:prstGeom>
            <a:solidFill>
              <a:schemeClr val="accent3">
                <a:lumMod val="75000"/>
              </a:schemeClr>
            </a:solidFill>
          </p:spPr>
          <p:txBody>
            <a:bodyPr wrap="square" rtlCol="0">
              <a:spAutoFit/>
            </a:bodyPr>
            <a:lstStyle/>
            <a:p>
              <a:pPr algn="ctr"/>
              <a:r>
                <a:rPr lang="en-US" dirty="0">
                  <a:solidFill>
                    <a:schemeClr val="bg1"/>
                  </a:solidFill>
                </a:rPr>
                <a:t>Underlying</a:t>
              </a:r>
            </a:p>
          </p:txBody>
        </p:sp>
        <p:sp>
          <p:nvSpPr>
            <p:cNvPr id="8" name="TextBox 7">
              <a:extLst>
                <a:ext uri="{FF2B5EF4-FFF2-40B4-BE49-F238E27FC236}">
                  <a16:creationId xmlns:a16="http://schemas.microsoft.com/office/drawing/2014/main" id="{97B9ADA5-90D2-4FDE-9913-3CBF9457923E}"/>
                </a:ext>
              </a:extLst>
            </p:cNvPr>
            <p:cNvSpPr txBox="1"/>
            <p:nvPr/>
          </p:nvSpPr>
          <p:spPr>
            <a:xfrm>
              <a:off x="443365" y="2273300"/>
              <a:ext cx="1321935" cy="369332"/>
            </a:xfrm>
            <a:prstGeom prst="rect">
              <a:avLst/>
            </a:prstGeom>
            <a:solidFill>
              <a:schemeClr val="accent1"/>
            </a:solidFill>
          </p:spPr>
          <p:txBody>
            <a:bodyPr wrap="square" rtlCol="0">
              <a:spAutoFit/>
            </a:bodyPr>
            <a:lstStyle/>
            <a:p>
              <a:pPr algn="ctr"/>
              <a:r>
                <a:rPr lang="en-US" dirty="0">
                  <a:solidFill>
                    <a:schemeClr val="bg1"/>
                  </a:solidFill>
                </a:rPr>
                <a:t>Wrap</a:t>
              </a:r>
            </a:p>
          </p:txBody>
        </p:sp>
        <p:sp>
          <p:nvSpPr>
            <p:cNvPr id="9" name="TextBox 8">
              <a:extLst>
                <a:ext uri="{FF2B5EF4-FFF2-40B4-BE49-F238E27FC236}">
                  <a16:creationId xmlns:a16="http://schemas.microsoft.com/office/drawing/2014/main" id="{722F00D1-56C8-4A2E-A6B1-C1AE3ECDC025}"/>
                </a:ext>
              </a:extLst>
            </p:cNvPr>
            <p:cNvSpPr txBox="1"/>
            <p:nvPr/>
          </p:nvSpPr>
          <p:spPr>
            <a:xfrm>
              <a:off x="4305867" y="2273300"/>
              <a:ext cx="1321935" cy="369332"/>
            </a:xfrm>
            <a:prstGeom prst="rect">
              <a:avLst/>
            </a:prstGeom>
            <a:solidFill>
              <a:schemeClr val="accent1"/>
            </a:solidFill>
          </p:spPr>
          <p:txBody>
            <a:bodyPr wrap="square" rtlCol="0">
              <a:spAutoFit/>
            </a:bodyPr>
            <a:lstStyle/>
            <a:p>
              <a:pPr algn="ctr"/>
              <a:r>
                <a:rPr lang="en-US" dirty="0">
                  <a:solidFill>
                    <a:schemeClr val="bg1"/>
                  </a:solidFill>
                </a:rPr>
                <a:t>Wrap</a:t>
              </a:r>
            </a:p>
          </p:txBody>
        </p:sp>
      </p:grpSp>
    </p:spTree>
    <p:extLst>
      <p:ext uri="{BB962C8B-B14F-4D97-AF65-F5344CB8AC3E}">
        <p14:creationId xmlns:p14="http://schemas.microsoft.com/office/powerpoint/2010/main" val="3025191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C0F29-346C-4519-AF86-63F71924C395}"/>
              </a:ext>
            </a:extLst>
          </p:cNvPr>
          <p:cNvSpPr>
            <a:spLocks noGrp="1"/>
          </p:cNvSpPr>
          <p:nvPr>
            <p:ph type="title"/>
          </p:nvPr>
        </p:nvSpPr>
        <p:spPr/>
        <p:txBody>
          <a:bodyPr/>
          <a:lstStyle/>
          <a:p>
            <a:r>
              <a:rPr lang="en-US" dirty="0"/>
              <a:t>Consumer of these functions</a:t>
            </a:r>
          </a:p>
        </p:txBody>
      </p:sp>
      <p:sp>
        <p:nvSpPr>
          <p:cNvPr id="3" name="Slide Number Placeholder 2">
            <a:extLst>
              <a:ext uri="{FF2B5EF4-FFF2-40B4-BE49-F238E27FC236}">
                <a16:creationId xmlns:a16="http://schemas.microsoft.com/office/drawing/2014/main" id="{04F87E79-C12D-45F2-BCD9-0BE99A060135}"/>
              </a:ext>
            </a:extLst>
          </p:cNvPr>
          <p:cNvSpPr>
            <a:spLocks noGrp="1"/>
          </p:cNvSpPr>
          <p:nvPr>
            <p:ph type="sldNum" sz="quarter" idx="12"/>
          </p:nvPr>
        </p:nvSpPr>
        <p:spPr/>
        <p:txBody>
          <a:bodyPr/>
          <a:lstStyle/>
          <a:p>
            <a:fld id="{C263D6C4-4840-40CC-AC84-17E24B3B7BDE}" type="slidenum">
              <a:rPr lang="en-GB" smtClean="0"/>
              <a:pPr/>
              <a:t>11</a:t>
            </a:fld>
            <a:endParaRPr lang="en-GB" dirty="0"/>
          </a:p>
        </p:txBody>
      </p:sp>
      <p:sp>
        <p:nvSpPr>
          <p:cNvPr id="4" name="Content Placeholder 3">
            <a:extLst>
              <a:ext uri="{FF2B5EF4-FFF2-40B4-BE49-F238E27FC236}">
                <a16:creationId xmlns:a16="http://schemas.microsoft.com/office/drawing/2014/main" id="{0D3B6147-EE27-45E6-AE23-38F052BCD2C4}"/>
              </a:ext>
            </a:extLst>
          </p:cNvPr>
          <p:cNvSpPr>
            <a:spLocks noGrp="1"/>
          </p:cNvSpPr>
          <p:nvPr>
            <p:ph sz="half" idx="1"/>
          </p:nvPr>
        </p:nvSpPr>
        <p:spPr/>
        <p:txBody>
          <a:bodyPr>
            <a:normAutofit/>
          </a:bodyPr>
          <a:lstStyle/>
          <a:p>
            <a:pPr marL="0" indent="0">
              <a:buNone/>
            </a:pPr>
            <a:r>
              <a:rPr lang="en-US" sz="1800" dirty="0">
                <a:latin typeface="Courier New" panose="02070309020205020404" pitchFamily="49" charset="0"/>
                <a:cs typeface="Courier New" panose="02070309020205020404" pitchFamily="49" charset="0"/>
              </a:rPr>
              <a:t>let consumer&lt;‘a, ‘b, ‘c&gt;</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f1: ‘a -&gt; ‘b,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f2: ‘b -&gt; ‘c,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 ‘a): ‘a -&gt; ‘c = f2(f1(a))</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let </a:t>
            </a:r>
            <a:r>
              <a:rPr lang="en-US" sz="1800" dirty="0" err="1">
                <a:latin typeface="Courier New" panose="02070309020205020404" pitchFamily="49" charset="0"/>
                <a:cs typeface="Courier New" panose="02070309020205020404" pitchFamily="49" charset="0"/>
              </a:rPr>
              <a:t>exampleConsumer</a:t>
            </a:r>
            <a:r>
              <a:rPr lang="en-US" sz="1800" dirty="0">
                <a:latin typeface="Courier New" panose="02070309020205020404" pitchFamily="49" charset="0"/>
                <a:cs typeface="Courier New" panose="02070309020205020404" pitchFamily="49" charset="0"/>
              </a:rPr>
              <a:t> = 	consumer(wrap(f1), f2)</a:t>
            </a:r>
            <a:br>
              <a:rPr lang="en-US" sz="1800" dirty="0">
                <a:latin typeface="Courier New" panose="02070309020205020404" pitchFamily="49" charset="0"/>
                <a:cs typeface="Courier New" panose="02070309020205020404" pitchFamily="49" charset="0"/>
              </a:rPr>
            </a:b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invocation somewhere in your</a:t>
            </a:r>
          </a:p>
          <a:p>
            <a:pPr marL="0" indent="0">
              <a:buNone/>
            </a:pPr>
            <a:r>
              <a:rPr lang="en-US" sz="1800" dirty="0">
                <a:latin typeface="Courier New" panose="02070309020205020404" pitchFamily="49" charset="0"/>
                <a:cs typeface="Courier New" panose="02070309020205020404" pitchFamily="49" charset="0"/>
              </a:rPr>
              <a:t>// application’s business logic</a:t>
            </a:r>
          </a:p>
          <a:p>
            <a:pPr marL="0" indent="0">
              <a:buNone/>
            </a:pPr>
            <a:r>
              <a:rPr lang="en-US" sz="1800" dirty="0" err="1">
                <a:latin typeface="Courier New" panose="02070309020205020404" pitchFamily="49" charset="0"/>
                <a:cs typeface="Courier New" panose="02070309020205020404" pitchFamily="49" charset="0"/>
              </a:rPr>
              <a:t>exampleConsumer</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myA</a:t>
            </a:r>
            <a:r>
              <a:rPr lang="en-US" sz="1800" dirty="0">
                <a:latin typeface="Courier New" panose="02070309020205020404" pitchFamily="49" charset="0"/>
                <a:cs typeface="Courier New" panose="02070309020205020404" pitchFamily="49" charset="0"/>
              </a:rPr>
              <a:t>)</a:t>
            </a:r>
            <a:endParaRPr lang="en-US" sz="1800" dirty="0"/>
          </a:p>
        </p:txBody>
      </p:sp>
      <p:grpSp>
        <p:nvGrpSpPr>
          <p:cNvPr id="6" name="Group 5">
            <a:extLst>
              <a:ext uri="{FF2B5EF4-FFF2-40B4-BE49-F238E27FC236}">
                <a16:creationId xmlns:a16="http://schemas.microsoft.com/office/drawing/2014/main" id="{A74B010C-73BF-4750-938D-49E6A6D6BF10}"/>
              </a:ext>
            </a:extLst>
          </p:cNvPr>
          <p:cNvGrpSpPr/>
          <p:nvPr/>
        </p:nvGrpSpPr>
        <p:grpSpPr>
          <a:xfrm>
            <a:off x="6545011" y="1788160"/>
            <a:ext cx="3862503" cy="1387475"/>
            <a:chOff x="443364" y="4927600"/>
            <a:chExt cx="3862503" cy="1387475"/>
          </a:xfrm>
        </p:grpSpPr>
        <p:sp>
          <p:nvSpPr>
            <p:cNvPr id="7" name="TextBox 6">
              <a:extLst>
                <a:ext uri="{FF2B5EF4-FFF2-40B4-BE49-F238E27FC236}">
                  <a16:creationId xmlns:a16="http://schemas.microsoft.com/office/drawing/2014/main" id="{AA33BEBD-F331-4303-A900-5FD73AECA14D}"/>
                </a:ext>
              </a:extLst>
            </p:cNvPr>
            <p:cNvSpPr txBox="1"/>
            <p:nvPr/>
          </p:nvSpPr>
          <p:spPr>
            <a:xfrm>
              <a:off x="443364" y="4927600"/>
              <a:ext cx="3862503" cy="1387475"/>
            </a:xfrm>
            <a:prstGeom prst="rect">
              <a:avLst/>
            </a:prstGeom>
            <a:solidFill>
              <a:schemeClr val="accent6">
                <a:lumMod val="75000"/>
              </a:schemeClr>
            </a:solidFill>
          </p:spPr>
          <p:txBody>
            <a:bodyPr wrap="square" rtlCol="0">
              <a:noAutofit/>
            </a:bodyPr>
            <a:lstStyle/>
            <a:p>
              <a:pPr algn="ctr"/>
              <a:r>
                <a:rPr lang="en-US" dirty="0">
                  <a:solidFill>
                    <a:schemeClr val="bg1"/>
                  </a:solidFill>
                </a:rPr>
                <a:t>Consumer</a:t>
              </a:r>
            </a:p>
          </p:txBody>
        </p:sp>
        <p:grpSp>
          <p:nvGrpSpPr>
            <p:cNvPr id="8" name="Group 7">
              <a:extLst>
                <a:ext uri="{FF2B5EF4-FFF2-40B4-BE49-F238E27FC236}">
                  <a16:creationId xmlns:a16="http://schemas.microsoft.com/office/drawing/2014/main" id="{90AD5264-5115-41FA-BCAC-A8CFB2AF7DC0}"/>
                </a:ext>
              </a:extLst>
            </p:cNvPr>
            <p:cNvGrpSpPr/>
            <p:nvPr/>
          </p:nvGrpSpPr>
          <p:grpSpPr>
            <a:xfrm>
              <a:off x="822662" y="5382956"/>
              <a:ext cx="2896735" cy="276999"/>
              <a:chOff x="822663" y="5201786"/>
              <a:chExt cx="2896735" cy="276999"/>
            </a:xfrm>
          </p:grpSpPr>
          <p:sp>
            <p:nvSpPr>
              <p:cNvPr id="10" name="TextBox 9">
                <a:extLst>
                  <a:ext uri="{FF2B5EF4-FFF2-40B4-BE49-F238E27FC236}">
                    <a16:creationId xmlns:a16="http://schemas.microsoft.com/office/drawing/2014/main" id="{910C112F-4CF0-4825-9238-94C605B272BB}"/>
                  </a:ext>
                </a:extLst>
              </p:cNvPr>
              <p:cNvSpPr txBox="1"/>
              <p:nvPr/>
            </p:nvSpPr>
            <p:spPr>
              <a:xfrm>
                <a:off x="822663" y="5201786"/>
                <a:ext cx="2896735" cy="276999"/>
              </a:xfrm>
              <a:prstGeom prst="rect">
                <a:avLst/>
              </a:prstGeom>
              <a:solidFill>
                <a:schemeClr val="accent3">
                  <a:lumMod val="75000"/>
                </a:schemeClr>
              </a:solidFill>
            </p:spPr>
            <p:txBody>
              <a:bodyPr wrap="square" rtlCol="0">
                <a:spAutoFit/>
              </a:bodyPr>
              <a:lstStyle/>
              <a:p>
                <a:pPr algn="ctr"/>
                <a:r>
                  <a:rPr lang="en-US" sz="1200" dirty="0">
                    <a:solidFill>
                      <a:schemeClr val="bg1"/>
                    </a:solidFill>
                  </a:rPr>
                  <a:t>f1</a:t>
                </a:r>
              </a:p>
            </p:txBody>
          </p:sp>
          <p:sp>
            <p:nvSpPr>
              <p:cNvPr id="11" name="TextBox 10">
                <a:extLst>
                  <a:ext uri="{FF2B5EF4-FFF2-40B4-BE49-F238E27FC236}">
                    <a16:creationId xmlns:a16="http://schemas.microsoft.com/office/drawing/2014/main" id="{D7C81603-0DD1-4055-ACA0-644D589BFFA5}"/>
                  </a:ext>
                </a:extLst>
              </p:cNvPr>
              <p:cNvSpPr txBox="1"/>
              <p:nvPr/>
            </p:nvSpPr>
            <p:spPr>
              <a:xfrm>
                <a:off x="822663" y="5201786"/>
                <a:ext cx="738614" cy="276999"/>
              </a:xfrm>
              <a:prstGeom prst="rect">
                <a:avLst/>
              </a:prstGeom>
              <a:solidFill>
                <a:schemeClr val="accent1"/>
              </a:solidFill>
            </p:spPr>
            <p:txBody>
              <a:bodyPr wrap="square" rtlCol="0">
                <a:spAutoFit/>
              </a:bodyPr>
              <a:lstStyle/>
              <a:p>
                <a:pPr algn="ctr"/>
                <a:endParaRPr lang="en-US" sz="1200" dirty="0">
                  <a:solidFill>
                    <a:schemeClr val="bg1"/>
                  </a:solidFill>
                </a:endParaRPr>
              </a:p>
            </p:txBody>
          </p:sp>
          <p:sp>
            <p:nvSpPr>
              <p:cNvPr id="12" name="TextBox 11">
                <a:extLst>
                  <a:ext uri="{FF2B5EF4-FFF2-40B4-BE49-F238E27FC236}">
                    <a16:creationId xmlns:a16="http://schemas.microsoft.com/office/drawing/2014/main" id="{D400804C-7EF3-4179-BE9E-83516C559A51}"/>
                  </a:ext>
                </a:extLst>
              </p:cNvPr>
              <p:cNvSpPr txBox="1"/>
              <p:nvPr/>
            </p:nvSpPr>
            <p:spPr>
              <a:xfrm>
                <a:off x="2980784" y="5201786"/>
                <a:ext cx="738614" cy="276999"/>
              </a:xfrm>
              <a:prstGeom prst="rect">
                <a:avLst/>
              </a:prstGeom>
              <a:solidFill>
                <a:schemeClr val="accent1"/>
              </a:solidFill>
            </p:spPr>
            <p:txBody>
              <a:bodyPr wrap="square" rtlCol="0">
                <a:spAutoFit/>
              </a:bodyPr>
              <a:lstStyle/>
              <a:p>
                <a:pPr algn="ctr"/>
                <a:endParaRPr lang="en-US" sz="1200" dirty="0">
                  <a:solidFill>
                    <a:schemeClr val="bg1"/>
                  </a:solidFill>
                </a:endParaRPr>
              </a:p>
            </p:txBody>
          </p:sp>
        </p:grpSp>
        <p:sp>
          <p:nvSpPr>
            <p:cNvPr id="9" name="TextBox 8">
              <a:extLst>
                <a:ext uri="{FF2B5EF4-FFF2-40B4-BE49-F238E27FC236}">
                  <a16:creationId xmlns:a16="http://schemas.microsoft.com/office/drawing/2014/main" id="{178BB96A-AE70-4037-BBF8-22630FA83A7D}"/>
                </a:ext>
              </a:extLst>
            </p:cNvPr>
            <p:cNvSpPr txBox="1"/>
            <p:nvPr/>
          </p:nvSpPr>
          <p:spPr>
            <a:xfrm>
              <a:off x="822662" y="5801797"/>
              <a:ext cx="2896735" cy="276999"/>
            </a:xfrm>
            <a:prstGeom prst="rect">
              <a:avLst/>
            </a:prstGeom>
            <a:solidFill>
              <a:schemeClr val="accent2">
                <a:lumMod val="75000"/>
              </a:schemeClr>
            </a:solidFill>
          </p:spPr>
          <p:txBody>
            <a:bodyPr wrap="square" rtlCol="0">
              <a:spAutoFit/>
            </a:bodyPr>
            <a:lstStyle/>
            <a:p>
              <a:pPr algn="ctr"/>
              <a:r>
                <a:rPr lang="en-US" sz="1200" dirty="0">
                  <a:solidFill>
                    <a:schemeClr val="bg1"/>
                  </a:solidFill>
                </a:rPr>
                <a:t>f2</a:t>
              </a:r>
            </a:p>
          </p:txBody>
        </p:sp>
      </p:grpSp>
    </p:spTree>
    <p:extLst>
      <p:ext uri="{BB962C8B-B14F-4D97-AF65-F5344CB8AC3E}">
        <p14:creationId xmlns:p14="http://schemas.microsoft.com/office/powerpoint/2010/main" val="3617040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60052-C675-4B33-927B-3809F0AE4467}"/>
              </a:ext>
            </a:extLst>
          </p:cNvPr>
          <p:cNvSpPr>
            <a:spLocks noGrp="1"/>
          </p:cNvSpPr>
          <p:nvPr>
            <p:ph type="title"/>
          </p:nvPr>
        </p:nvSpPr>
        <p:spPr/>
        <p:txBody>
          <a:bodyPr/>
          <a:lstStyle/>
          <a:p>
            <a:r>
              <a:rPr lang="en-US" dirty="0"/>
              <a:t>Async signatures</a:t>
            </a:r>
          </a:p>
        </p:txBody>
      </p:sp>
      <p:sp>
        <p:nvSpPr>
          <p:cNvPr id="3" name="Slide Number Placeholder 2">
            <a:extLst>
              <a:ext uri="{FF2B5EF4-FFF2-40B4-BE49-F238E27FC236}">
                <a16:creationId xmlns:a16="http://schemas.microsoft.com/office/drawing/2014/main" id="{57EAB829-0D51-401B-8291-F13E9BC91BD1}"/>
              </a:ext>
            </a:extLst>
          </p:cNvPr>
          <p:cNvSpPr>
            <a:spLocks noGrp="1"/>
          </p:cNvSpPr>
          <p:nvPr>
            <p:ph type="sldNum" sz="quarter" idx="12"/>
          </p:nvPr>
        </p:nvSpPr>
        <p:spPr/>
        <p:txBody>
          <a:bodyPr/>
          <a:lstStyle/>
          <a:p>
            <a:fld id="{C263D6C4-4840-40CC-AC84-17E24B3B7BDE}" type="slidenum">
              <a:rPr lang="en-GB" smtClean="0"/>
              <a:pPr/>
              <a:t>12</a:t>
            </a:fld>
            <a:endParaRPr lang="en-GB" dirty="0"/>
          </a:p>
        </p:txBody>
      </p:sp>
      <p:sp>
        <p:nvSpPr>
          <p:cNvPr id="4" name="Text Placeholder 3">
            <a:extLst>
              <a:ext uri="{FF2B5EF4-FFF2-40B4-BE49-F238E27FC236}">
                <a16:creationId xmlns:a16="http://schemas.microsoft.com/office/drawing/2014/main" id="{18F6ACCB-04B5-4707-ACFD-C2EB86322F85}"/>
              </a:ext>
            </a:extLst>
          </p:cNvPr>
          <p:cNvSpPr>
            <a:spLocks noGrp="1"/>
          </p:cNvSpPr>
          <p:nvPr>
            <p:ph sz="half" idx="1"/>
          </p:nvPr>
        </p:nvSpPr>
        <p:spPr/>
        <p:txBody>
          <a:bodyPr/>
          <a:lstStyle/>
          <a:p>
            <a:r>
              <a:rPr lang="en-US" dirty="0"/>
              <a:t>From </a:t>
            </a:r>
            <a:r>
              <a:rPr lang="en-US" dirty="0">
                <a:latin typeface="Courier New" panose="02070309020205020404" pitchFamily="49" charset="0"/>
                <a:cs typeface="Courier New" panose="02070309020205020404" pitchFamily="49" charset="0"/>
              </a:rPr>
              <a:t>‘a -&gt; ‘b</a:t>
            </a:r>
            <a:r>
              <a:rPr lang="en-US" dirty="0"/>
              <a:t> </a:t>
            </a:r>
            <a:br>
              <a:rPr lang="en-US" dirty="0"/>
            </a:br>
            <a:r>
              <a:rPr lang="en-US" dirty="0"/>
              <a:t>to </a:t>
            </a:r>
            <a:r>
              <a:rPr lang="en-US" dirty="0">
                <a:latin typeface="Courier New" panose="02070309020205020404" pitchFamily="49" charset="0"/>
                <a:cs typeface="Courier New" panose="02070309020205020404" pitchFamily="49" charset="0"/>
              </a:rPr>
              <a:t>‘a -&gt; Async&lt;‘b&gt;</a:t>
            </a:r>
          </a:p>
          <a:p>
            <a:r>
              <a:rPr lang="en-US" dirty="0"/>
              <a:t>Implementations don’t change that much.</a:t>
            </a:r>
          </a:p>
          <a:p>
            <a:pPr lvl="1"/>
            <a:r>
              <a:rPr lang="en-US" dirty="0"/>
              <a:t>Wrapped in async</a:t>
            </a:r>
          </a:p>
          <a:p>
            <a:pPr lvl="1"/>
            <a:r>
              <a:rPr lang="en-US" dirty="0"/>
              <a:t>let -&gt; let! for other async dependencies</a:t>
            </a:r>
          </a:p>
          <a:p>
            <a:pPr lvl="1"/>
            <a:r>
              <a:rPr lang="en-US" dirty="0"/>
              <a:t>return or return! for the result</a:t>
            </a:r>
          </a:p>
        </p:txBody>
      </p:sp>
    </p:spTree>
    <p:extLst>
      <p:ext uri="{BB962C8B-B14F-4D97-AF65-F5344CB8AC3E}">
        <p14:creationId xmlns:p14="http://schemas.microsoft.com/office/powerpoint/2010/main" val="3578182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60052-C675-4B33-927B-3809F0AE4467}"/>
              </a:ext>
            </a:extLst>
          </p:cNvPr>
          <p:cNvSpPr>
            <a:spLocks noGrp="1"/>
          </p:cNvSpPr>
          <p:nvPr>
            <p:ph type="title"/>
          </p:nvPr>
        </p:nvSpPr>
        <p:spPr/>
        <p:txBody>
          <a:bodyPr/>
          <a:lstStyle/>
          <a:p>
            <a:r>
              <a:rPr lang="en-US" dirty="0"/>
              <a:t>Async signatures</a:t>
            </a:r>
          </a:p>
        </p:txBody>
      </p:sp>
      <p:sp>
        <p:nvSpPr>
          <p:cNvPr id="3" name="Slide Number Placeholder 2">
            <a:extLst>
              <a:ext uri="{FF2B5EF4-FFF2-40B4-BE49-F238E27FC236}">
                <a16:creationId xmlns:a16="http://schemas.microsoft.com/office/drawing/2014/main" id="{57EAB829-0D51-401B-8291-F13E9BC91BD1}"/>
              </a:ext>
            </a:extLst>
          </p:cNvPr>
          <p:cNvSpPr>
            <a:spLocks noGrp="1"/>
          </p:cNvSpPr>
          <p:nvPr>
            <p:ph type="sldNum" sz="quarter" idx="12"/>
          </p:nvPr>
        </p:nvSpPr>
        <p:spPr/>
        <p:txBody>
          <a:bodyPr/>
          <a:lstStyle/>
          <a:p>
            <a:fld id="{C263D6C4-4840-40CC-AC84-17E24B3B7BDE}" type="slidenum">
              <a:rPr lang="en-GB" smtClean="0"/>
              <a:pPr/>
              <a:t>13</a:t>
            </a:fld>
            <a:endParaRPr lang="en-GB" dirty="0"/>
          </a:p>
        </p:txBody>
      </p:sp>
      <p:sp>
        <p:nvSpPr>
          <p:cNvPr id="4" name="Text Placeholder 3">
            <a:extLst>
              <a:ext uri="{FF2B5EF4-FFF2-40B4-BE49-F238E27FC236}">
                <a16:creationId xmlns:a16="http://schemas.microsoft.com/office/drawing/2014/main" id="{18F6ACCB-04B5-4707-ACFD-C2EB86322F85}"/>
              </a:ext>
            </a:extLst>
          </p:cNvPr>
          <p:cNvSpPr>
            <a:spLocks noGrp="1"/>
          </p:cNvSpPr>
          <p:nvPr>
            <p:ph sz="half" idx="1"/>
          </p:nvPr>
        </p:nvSpPr>
        <p:spPr/>
        <p:txBody>
          <a:bodyPr/>
          <a:lstStyle/>
          <a:p>
            <a:r>
              <a:rPr lang="en-US" dirty="0"/>
              <a:t>From </a:t>
            </a:r>
            <a:r>
              <a:rPr lang="en-US" dirty="0">
                <a:latin typeface="Courier New" panose="02070309020205020404" pitchFamily="49" charset="0"/>
                <a:cs typeface="Courier New" panose="02070309020205020404" pitchFamily="49" charset="0"/>
              </a:rPr>
              <a:t>‘a -&gt; ‘b</a:t>
            </a:r>
            <a:r>
              <a:rPr lang="en-US" dirty="0"/>
              <a:t> </a:t>
            </a:r>
            <a:br>
              <a:rPr lang="en-US" dirty="0"/>
            </a:br>
            <a:r>
              <a:rPr lang="en-US" dirty="0"/>
              <a:t>to </a:t>
            </a:r>
            <a:r>
              <a:rPr lang="en-US" dirty="0">
                <a:latin typeface="Courier New" panose="02070309020205020404" pitchFamily="49" charset="0"/>
                <a:cs typeface="Courier New" panose="02070309020205020404" pitchFamily="49" charset="0"/>
              </a:rPr>
              <a:t>‘a -&gt; Async&lt;‘b&gt;</a:t>
            </a:r>
          </a:p>
          <a:p>
            <a:r>
              <a:rPr lang="en-US" dirty="0"/>
              <a:t>Implementations don’t change that much.</a:t>
            </a:r>
          </a:p>
          <a:p>
            <a:pPr lvl="1"/>
            <a:r>
              <a:rPr lang="en-US" dirty="0"/>
              <a:t>Wrapped in async</a:t>
            </a:r>
          </a:p>
          <a:p>
            <a:pPr lvl="1"/>
            <a:r>
              <a:rPr lang="en-US" dirty="0"/>
              <a:t>let -&gt; let! for other async dependencies</a:t>
            </a:r>
          </a:p>
          <a:p>
            <a:pPr lvl="1"/>
            <a:r>
              <a:rPr lang="en-US" dirty="0"/>
              <a:t>return or return! for the result</a:t>
            </a:r>
          </a:p>
        </p:txBody>
      </p:sp>
      <p:grpSp>
        <p:nvGrpSpPr>
          <p:cNvPr id="9" name="Group 8">
            <a:extLst>
              <a:ext uri="{FF2B5EF4-FFF2-40B4-BE49-F238E27FC236}">
                <a16:creationId xmlns:a16="http://schemas.microsoft.com/office/drawing/2014/main" id="{409B9DFF-B756-439A-AE4F-D8362CAF6B7F}"/>
              </a:ext>
            </a:extLst>
          </p:cNvPr>
          <p:cNvGrpSpPr/>
          <p:nvPr/>
        </p:nvGrpSpPr>
        <p:grpSpPr>
          <a:xfrm>
            <a:off x="3527825" y="4357806"/>
            <a:ext cx="2770239" cy="2309703"/>
            <a:chOff x="1340701" y="3696552"/>
            <a:chExt cx="3307215" cy="2757410"/>
          </a:xfrm>
        </p:grpSpPr>
        <p:pic>
          <p:nvPicPr>
            <p:cNvPr id="7" name="Picture 6">
              <a:extLst>
                <a:ext uri="{FF2B5EF4-FFF2-40B4-BE49-F238E27FC236}">
                  <a16:creationId xmlns:a16="http://schemas.microsoft.com/office/drawing/2014/main" id="{213F3629-23A0-4DEF-9186-BF84FF6D8AA2}"/>
                </a:ext>
              </a:extLst>
            </p:cNvPr>
            <p:cNvPicPr>
              <a:picLocks noChangeAspect="1"/>
            </p:cNvPicPr>
            <p:nvPr/>
          </p:nvPicPr>
          <p:blipFill>
            <a:blip r:embed="rId3"/>
            <a:stretch>
              <a:fillRect/>
            </a:stretch>
          </p:blipFill>
          <p:spPr>
            <a:xfrm>
              <a:off x="1340701" y="3696552"/>
              <a:ext cx="3307215" cy="2480411"/>
            </a:xfrm>
            <a:prstGeom prst="rect">
              <a:avLst/>
            </a:prstGeom>
          </p:spPr>
        </p:pic>
        <p:sp>
          <p:nvSpPr>
            <p:cNvPr id="8" name="TextBox 7">
              <a:extLst>
                <a:ext uri="{FF2B5EF4-FFF2-40B4-BE49-F238E27FC236}">
                  <a16:creationId xmlns:a16="http://schemas.microsoft.com/office/drawing/2014/main" id="{D606D993-AD18-49FB-9A39-AF08BBA77F1E}"/>
                </a:ext>
              </a:extLst>
            </p:cNvPr>
            <p:cNvSpPr txBox="1"/>
            <p:nvPr/>
          </p:nvSpPr>
          <p:spPr>
            <a:xfrm>
              <a:off x="1340701" y="6176963"/>
              <a:ext cx="3307215" cy="276999"/>
            </a:xfrm>
            <a:prstGeom prst="rect">
              <a:avLst/>
            </a:prstGeom>
            <a:noFill/>
          </p:spPr>
          <p:txBody>
            <a:bodyPr wrap="square" rtlCol="0">
              <a:spAutoFit/>
            </a:bodyPr>
            <a:lstStyle/>
            <a:p>
              <a:pPr algn="r"/>
              <a:r>
                <a:rPr lang="en-US" sz="1200" dirty="0">
                  <a:solidFill>
                    <a:schemeClr val="bg1"/>
                  </a:solidFill>
                  <a:hlinkClick r:id="rId4"/>
                </a:rPr>
                <a:t>April Killingsworth</a:t>
              </a:r>
              <a:r>
                <a:rPr lang="en-US" sz="1200" dirty="0">
                  <a:solidFill>
                    <a:schemeClr val="bg1"/>
                  </a:solidFill>
                </a:rPr>
                <a:t>, </a:t>
              </a:r>
              <a:r>
                <a:rPr lang="en-US" sz="1200" dirty="0">
                  <a:solidFill>
                    <a:schemeClr val="bg1"/>
                  </a:solidFill>
                  <a:hlinkClick r:id="rId5"/>
                </a:rPr>
                <a:t>CC BY 2.0</a:t>
              </a:r>
              <a:endParaRPr lang="en-US" sz="1200" dirty="0">
                <a:solidFill>
                  <a:schemeClr val="bg1"/>
                </a:solidFill>
              </a:endParaRPr>
            </a:p>
          </p:txBody>
        </p:sp>
      </p:grpSp>
      <p:sp>
        <p:nvSpPr>
          <p:cNvPr id="14" name="Arrow: Right 13">
            <a:extLst>
              <a:ext uri="{FF2B5EF4-FFF2-40B4-BE49-F238E27FC236}">
                <a16:creationId xmlns:a16="http://schemas.microsoft.com/office/drawing/2014/main" id="{1566E41D-9FF0-4959-9AAE-B6E81F5A4DA2}"/>
              </a:ext>
            </a:extLst>
          </p:cNvPr>
          <p:cNvSpPr/>
          <p:nvPr/>
        </p:nvSpPr>
        <p:spPr>
          <a:xfrm>
            <a:off x="1663088" y="4775209"/>
            <a:ext cx="1663700" cy="8240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3431AE1-FCAA-4204-AA67-B6CFC0593D91}"/>
              </a:ext>
            </a:extLst>
          </p:cNvPr>
          <p:cNvSpPr txBox="1"/>
          <p:nvPr/>
        </p:nvSpPr>
        <p:spPr>
          <a:xfrm>
            <a:off x="4276418" y="3941116"/>
            <a:ext cx="1441420" cy="369332"/>
          </a:xfrm>
          <a:prstGeom prst="rect">
            <a:avLst/>
          </a:prstGeom>
          <a:noFill/>
        </p:spPr>
        <p:txBody>
          <a:bodyPr wrap="none" rtlCol="0">
            <a:spAutoFit/>
          </a:bodyPr>
          <a:lstStyle/>
          <a:p>
            <a:r>
              <a:rPr lang="en-US" dirty="0">
                <a:solidFill>
                  <a:schemeClr val="bg1"/>
                </a:solidFill>
              </a:rPr>
              <a:t>Async&lt;Cat&gt;</a:t>
            </a:r>
          </a:p>
        </p:txBody>
      </p:sp>
      <p:pic>
        <p:nvPicPr>
          <p:cNvPr id="5" name="Picture 4">
            <a:extLst>
              <a:ext uri="{FF2B5EF4-FFF2-40B4-BE49-F238E27FC236}">
                <a16:creationId xmlns:a16="http://schemas.microsoft.com/office/drawing/2014/main" id="{E6CCAC5B-74A6-437D-AB7F-DCCD21B9468D}"/>
              </a:ext>
            </a:extLst>
          </p:cNvPr>
          <p:cNvPicPr>
            <a:picLocks noChangeAspect="1"/>
          </p:cNvPicPr>
          <p:nvPr/>
        </p:nvPicPr>
        <p:blipFill>
          <a:blip r:embed="rId6"/>
          <a:stretch>
            <a:fillRect/>
          </a:stretch>
        </p:blipFill>
        <p:spPr>
          <a:xfrm>
            <a:off x="353329" y="4696641"/>
            <a:ext cx="1028844" cy="981212"/>
          </a:xfrm>
          <a:prstGeom prst="rect">
            <a:avLst/>
          </a:prstGeom>
        </p:spPr>
      </p:pic>
    </p:spTree>
    <p:extLst>
      <p:ext uri="{BB962C8B-B14F-4D97-AF65-F5344CB8AC3E}">
        <p14:creationId xmlns:p14="http://schemas.microsoft.com/office/powerpoint/2010/main" val="1368928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1000" fill="hold"/>
                                        <p:tgtEl>
                                          <p:spTgt spid="9"/>
                                        </p:tgtEl>
                                        <p:attrNameLst>
                                          <p:attrName>ppt_w</p:attrName>
                                        </p:attrNameLst>
                                      </p:cBhvr>
                                      <p:tavLst>
                                        <p:tav tm="0">
                                          <p:val>
                                            <p:fltVal val="0"/>
                                          </p:val>
                                        </p:tav>
                                        <p:tav tm="100000">
                                          <p:val>
                                            <p:strVal val="#ppt_w"/>
                                          </p:val>
                                        </p:tav>
                                      </p:tavLst>
                                    </p:anim>
                                    <p:anim calcmode="lin" valueType="num">
                                      <p:cBhvr>
                                        <p:cTn id="19" dur="1000" fill="hold"/>
                                        <p:tgtEl>
                                          <p:spTgt spid="9"/>
                                        </p:tgtEl>
                                        <p:attrNameLst>
                                          <p:attrName>ppt_h</p:attrName>
                                        </p:attrNameLst>
                                      </p:cBhvr>
                                      <p:tavLst>
                                        <p:tav tm="0">
                                          <p:val>
                                            <p:fltVal val="0"/>
                                          </p:val>
                                        </p:tav>
                                        <p:tav tm="100000">
                                          <p:val>
                                            <p:strVal val="#ppt_h"/>
                                          </p:val>
                                        </p:tav>
                                      </p:tavLst>
                                    </p:anim>
                                    <p:anim calcmode="lin" valueType="num">
                                      <p:cBhvr>
                                        <p:cTn id="20" dur="1000" fill="hold"/>
                                        <p:tgtEl>
                                          <p:spTgt spid="9"/>
                                        </p:tgtEl>
                                        <p:attrNameLst>
                                          <p:attrName>style.rotation</p:attrName>
                                        </p:attrNameLst>
                                      </p:cBhvr>
                                      <p:tavLst>
                                        <p:tav tm="0">
                                          <p:val>
                                            <p:fltVal val="90"/>
                                          </p:val>
                                        </p:tav>
                                        <p:tav tm="100000">
                                          <p:val>
                                            <p:fltVal val="0"/>
                                          </p:val>
                                        </p:tav>
                                      </p:tavLst>
                                    </p:anim>
                                    <p:animEffect transition="in" filter="fade">
                                      <p:cBhvr>
                                        <p:cTn id="21" dur="1000"/>
                                        <p:tgtEl>
                                          <p:spTgt spid="9"/>
                                        </p:tgtEl>
                                      </p:cBhvr>
                                    </p:animEffect>
                                  </p:childTnLst>
                                </p:cTn>
                              </p:par>
                              <p:par>
                                <p:cTn id="22" presetID="31"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p:cTn id="24" dur="1000" fill="hold"/>
                                        <p:tgtEl>
                                          <p:spTgt spid="17"/>
                                        </p:tgtEl>
                                        <p:attrNameLst>
                                          <p:attrName>ppt_w</p:attrName>
                                        </p:attrNameLst>
                                      </p:cBhvr>
                                      <p:tavLst>
                                        <p:tav tm="0">
                                          <p:val>
                                            <p:fltVal val="0"/>
                                          </p:val>
                                        </p:tav>
                                        <p:tav tm="100000">
                                          <p:val>
                                            <p:strVal val="#ppt_w"/>
                                          </p:val>
                                        </p:tav>
                                      </p:tavLst>
                                    </p:anim>
                                    <p:anim calcmode="lin" valueType="num">
                                      <p:cBhvr>
                                        <p:cTn id="25" dur="1000" fill="hold"/>
                                        <p:tgtEl>
                                          <p:spTgt spid="17"/>
                                        </p:tgtEl>
                                        <p:attrNameLst>
                                          <p:attrName>ppt_h</p:attrName>
                                        </p:attrNameLst>
                                      </p:cBhvr>
                                      <p:tavLst>
                                        <p:tav tm="0">
                                          <p:val>
                                            <p:fltVal val="0"/>
                                          </p:val>
                                        </p:tav>
                                        <p:tav tm="100000">
                                          <p:val>
                                            <p:strVal val="#ppt_h"/>
                                          </p:val>
                                        </p:tav>
                                      </p:tavLst>
                                    </p:anim>
                                    <p:anim calcmode="lin" valueType="num">
                                      <p:cBhvr>
                                        <p:cTn id="26" dur="1000" fill="hold"/>
                                        <p:tgtEl>
                                          <p:spTgt spid="17"/>
                                        </p:tgtEl>
                                        <p:attrNameLst>
                                          <p:attrName>style.rotation</p:attrName>
                                        </p:attrNameLst>
                                      </p:cBhvr>
                                      <p:tavLst>
                                        <p:tav tm="0">
                                          <p:val>
                                            <p:fltVal val="90"/>
                                          </p:val>
                                        </p:tav>
                                        <p:tav tm="100000">
                                          <p:val>
                                            <p:fltVal val="0"/>
                                          </p:val>
                                        </p:tav>
                                      </p:tavLst>
                                    </p:anim>
                                    <p:animEffect transition="in" filter="fade">
                                      <p:cBhvr>
                                        <p:cTn id="2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60052-C675-4B33-927B-3809F0AE4467}"/>
              </a:ext>
            </a:extLst>
          </p:cNvPr>
          <p:cNvSpPr>
            <a:spLocks noGrp="1"/>
          </p:cNvSpPr>
          <p:nvPr>
            <p:ph type="title"/>
          </p:nvPr>
        </p:nvSpPr>
        <p:spPr/>
        <p:txBody>
          <a:bodyPr/>
          <a:lstStyle/>
          <a:p>
            <a:r>
              <a:rPr lang="en-US" dirty="0"/>
              <a:t>Async signatures</a:t>
            </a:r>
          </a:p>
        </p:txBody>
      </p:sp>
      <p:sp>
        <p:nvSpPr>
          <p:cNvPr id="3" name="Slide Number Placeholder 2">
            <a:extLst>
              <a:ext uri="{FF2B5EF4-FFF2-40B4-BE49-F238E27FC236}">
                <a16:creationId xmlns:a16="http://schemas.microsoft.com/office/drawing/2014/main" id="{57EAB829-0D51-401B-8291-F13E9BC91BD1}"/>
              </a:ext>
            </a:extLst>
          </p:cNvPr>
          <p:cNvSpPr>
            <a:spLocks noGrp="1"/>
          </p:cNvSpPr>
          <p:nvPr>
            <p:ph type="sldNum" sz="quarter" idx="12"/>
          </p:nvPr>
        </p:nvSpPr>
        <p:spPr/>
        <p:txBody>
          <a:bodyPr/>
          <a:lstStyle/>
          <a:p>
            <a:fld id="{C263D6C4-4840-40CC-AC84-17E24B3B7BDE}" type="slidenum">
              <a:rPr lang="en-GB" smtClean="0"/>
              <a:pPr/>
              <a:t>14</a:t>
            </a:fld>
            <a:endParaRPr lang="en-GB" dirty="0"/>
          </a:p>
        </p:txBody>
      </p:sp>
      <p:sp>
        <p:nvSpPr>
          <p:cNvPr id="4" name="Text Placeholder 3">
            <a:extLst>
              <a:ext uri="{FF2B5EF4-FFF2-40B4-BE49-F238E27FC236}">
                <a16:creationId xmlns:a16="http://schemas.microsoft.com/office/drawing/2014/main" id="{18F6ACCB-04B5-4707-ACFD-C2EB86322F85}"/>
              </a:ext>
            </a:extLst>
          </p:cNvPr>
          <p:cNvSpPr>
            <a:spLocks noGrp="1"/>
          </p:cNvSpPr>
          <p:nvPr>
            <p:ph sz="half" idx="1"/>
          </p:nvPr>
        </p:nvSpPr>
        <p:spPr/>
        <p:txBody>
          <a:bodyPr/>
          <a:lstStyle/>
          <a:p>
            <a:r>
              <a:rPr lang="en-US" dirty="0"/>
              <a:t>From </a:t>
            </a:r>
            <a:r>
              <a:rPr lang="en-US" dirty="0">
                <a:latin typeface="Courier New" panose="02070309020205020404" pitchFamily="49" charset="0"/>
                <a:cs typeface="Courier New" panose="02070309020205020404" pitchFamily="49" charset="0"/>
              </a:rPr>
              <a:t>‘a -&gt; ‘b</a:t>
            </a:r>
            <a:r>
              <a:rPr lang="en-US" dirty="0"/>
              <a:t> </a:t>
            </a:r>
            <a:br>
              <a:rPr lang="en-US" dirty="0"/>
            </a:br>
            <a:r>
              <a:rPr lang="en-US" dirty="0"/>
              <a:t>to </a:t>
            </a:r>
            <a:r>
              <a:rPr lang="en-US" dirty="0">
                <a:latin typeface="Courier New" panose="02070309020205020404" pitchFamily="49" charset="0"/>
                <a:cs typeface="Courier New" panose="02070309020205020404" pitchFamily="49" charset="0"/>
              </a:rPr>
              <a:t>‘a -&gt; Async&lt;‘b&gt;</a:t>
            </a:r>
          </a:p>
          <a:p>
            <a:r>
              <a:rPr lang="en-US" dirty="0"/>
              <a:t>Implementations don’t change that much.</a:t>
            </a:r>
          </a:p>
          <a:p>
            <a:pPr lvl="1"/>
            <a:r>
              <a:rPr lang="en-US" dirty="0"/>
              <a:t>Wrapped in async</a:t>
            </a:r>
          </a:p>
          <a:p>
            <a:pPr lvl="1"/>
            <a:r>
              <a:rPr lang="en-US" dirty="0"/>
              <a:t>let -&gt; let! for other async dependencies</a:t>
            </a:r>
          </a:p>
          <a:p>
            <a:pPr lvl="1"/>
            <a:r>
              <a:rPr lang="en-US" dirty="0"/>
              <a:t>return or return! for the result</a:t>
            </a:r>
          </a:p>
        </p:txBody>
      </p:sp>
      <p:sp>
        <p:nvSpPr>
          <p:cNvPr id="5" name="Content Placeholder 4">
            <a:extLst>
              <a:ext uri="{FF2B5EF4-FFF2-40B4-BE49-F238E27FC236}">
                <a16:creationId xmlns:a16="http://schemas.microsoft.com/office/drawing/2014/main" id="{F2B19CB1-9722-44CC-9E4F-14372BEAD787}"/>
              </a:ext>
            </a:extLst>
          </p:cNvPr>
          <p:cNvSpPr>
            <a:spLocks noGrp="1"/>
          </p:cNvSpPr>
          <p:nvPr>
            <p:ph sz="half" idx="2"/>
          </p:nvPr>
        </p:nvSpPr>
        <p:spPr/>
        <p:txBody>
          <a:bodyPr>
            <a:normAutofit/>
          </a:bodyPr>
          <a:lstStyle/>
          <a:p>
            <a:pPr marL="0" indent="0">
              <a:buNone/>
            </a:pPr>
            <a:r>
              <a:rPr lang="en-US" sz="1600" dirty="0">
                <a:latin typeface="Courier New" panose="02070309020205020404" pitchFamily="49" charset="0"/>
                <a:cs typeface="Courier New" panose="02070309020205020404" pitchFamily="49" charset="0"/>
              </a:rPr>
              <a:t>let timing</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r: ‘a -&gt; Async&lt;'b&gt;,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getTime</a:t>
            </a:r>
            <a:r>
              <a:rPr lang="en-US" sz="1600" dirty="0">
                <a:latin typeface="Courier New" panose="02070309020205020404" pitchFamily="49" charset="0"/>
                <a:cs typeface="Courier New" panose="02070309020205020404" pitchFamily="49" charset="0"/>
              </a:rPr>
              <a:t>: unit -&gt; </a:t>
            </a:r>
            <a:r>
              <a:rPr lang="en-US" sz="1600" dirty="0" err="1">
                <a:latin typeface="Courier New" panose="02070309020205020404" pitchFamily="49" charset="0"/>
                <a:cs typeface="Courier New" panose="02070309020205020404" pitchFamily="49" charset="0"/>
              </a:rPr>
              <a:t>DateTime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reportTime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TimeSpan</a:t>
            </a:r>
            <a:r>
              <a:rPr lang="en-US" sz="1600" dirty="0">
                <a:latin typeface="Courier New" panose="02070309020205020404" pitchFamily="49" charset="0"/>
                <a:cs typeface="Courier New" panose="02070309020205020404" pitchFamily="49" charset="0"/>
              </a:rPr>
              <a:t> -&gt; unit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fun </a:t>
            </a:r>
            <a:r>
              <a:rPr lang="en-US" sz="1600" dirty="0" err="1">
                <a:latin typeface="Courier New" panose="02070309020205020404" pitchFamily="49" charset="0"/>
                <a:cs typeface="Courier New" panose="02070309020205020404" pitchFamily="49" charset="0"/>
              </a:rPr>
              <a:t>aKey</a:t>
            </a:r>
            <a:r>
              <a:rPr lang="en-US" sz="1600" dirty="0">
                <a:latin typeface="Courier New" panose="02070309020205020404" pitchFamily="49" charset="0"/>
                <a:cs typeface="Courier New" panose="02070309020205020404" pitchFamily="49" charset="0"/>
              </a:rPr>
              <a:t> -&gt;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async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let t1 = </a:t>
            </a:r>
            <a:r>
              <a:rPr lang="en-US" sz="1600" dirty="0" err="1">
                <a:latin typeface="Courier New" panose="02070309020205020404" pitchFamily="49" charset="0"/>
                <a:cs typeface="Courier New" panose="02070309020205020404" pitchFamily="49" charset="0"/>
              </a:rPr>
              <a:t>getTime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try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return! r(</a:t>
            </a:r>
            <a:r>
              <a:rPr lang="en-US" sz="1600" dirty="0" err="1">
                <a:latin typeface="Courier New" panose="02070309020205020404" pitchFamily="49" charset="0"/>
                <a:cs typeface="Courier New" panose="02070309020205020404" pitchFamily="49" charset="0"/>
              </a:rPr>
              <a:t>aKey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finally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let t2 = </a:t>
            </a:r>
            <a:r>
              <a:rPr lang="en-US" sz="1600" dirty="0" err="1">
                <a:latin typeface="Courier New" panose="02070309020205020404" pitchFamily="49" charset="0"/>
                <a:cs typeface="Courier New" panose="02070309020205020404" pitchFamily="49" charset="0"/>
              </a:rPr>
              <a:t>getTime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reportTime</a:t>
            </a:r>
            <a:r>
              <a:rPr lang="en-US" sz="1600" dirty="0">
                <a:latin typeface="Courier New" panose="02070309020205020404" pitchFamily="49" charset="0"/>
                <a:cs typeface="Courier New" panose="02070309020205020404" pitchFamily="49" charset="0"/>
              </a:rPr>
              <a:t>(t2 – t1)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p>
          <a:p>
            <a:pPr marL="0" indent="0">
              <a:buNone/>
            </a:pPr>
            <a:endParaRPr lang="en-US" sz="1600" dirty="0">
              <a:latin typeface="Courier New" panose="02070309020205020404" pitchFamily="49" charset="0"/>
              <a:cs typeface="Courier New" panose="02070309020205020404" pitchFamily="49" charset="0"/>
            </a:endParaRPr>
          </a:p>
        </p:txBody>
      </p:sp>
      <p:grpSp>
        <p:nvGrpSpPr>
          <p:cNvPr id="13" name="Group 12">
            <a:extLst>
              <a:ext uri="{FF2B5EF4-FFF2-40B4-BE49-F238E27FC236}">
                <a16:creationId xmlns:a16="http://schemas.microsoft.com/office/drawing/2014/main" id="{64617E1D-D671-4C45-B70E-927D9D977BF9}"/>
              </a:ext>
            </a:extLst>
          </p:cNvPr>
          <p:cNvGrpSpPr/>
          <p:nvPr/>
        </p:nvGrpSpPr>
        <p:grpSpPr>
          <a:xfrm>
            <a:off x="1663088" y="3941116"/>
            <a:ext cx="4634976" cy="2726393"/>
            <a:chOff x="1663088" y="3941116"/>
            <a:chExt cx="4634976" cy="2726393"/>
          </a:xfrm>
        </p:grpSpPr>
        <p:grpSp>
          <p:nvGrpSpPr>
            <p:cNvPr id="15" name="Group 14">
              <a:extLst>
                <a:ext uri="{FF2B5EF4-FFF2-40B4-BE49-F238E27FC236}">
                  <a16:creationId xmlns:a16="http://schemas.microsoft.com/office/drawing/2014/main" id="{4FF6A5B4-4834-48D6-A024-4641B7066685}"/>
                </a:ext>
              </a:extLst>
            </p:cNvPr>
            <p:cNvGrpSpPr/>
            <p:nvPr/>
          </p:nvGrpSpPr>
          <p:grpSpPr>
            <a:xfrm>
              <a:off x="3527825" y="4357806"/>
              <a:ext cx="2770239" cy="2309703"/>
              <a:chOff x="1340701" y="3696552"/>
              <a:chExt cx="3307215" cy="2757410"/>
            </a:xfrm>
          </p:grpSpPr>
          <p:pic>
            <p:nvPicPr>
              <p:cNvPr id="21" name="Picture 20">
                <a:extLst>
                  <a:ext uri="{FF2B5EF4-FFF2-40B4-BE49-F238E27FC236}">
                    <a16:creationId xmlns:a16="http://schemas.microsoft.com/office/drawing/2014/main" id="{83C871F8-3B9B-4A0E-86D9-503C18AED03A}"/>
                  </a:ext>
                </a:extLst>
              </p:cNvPr>
              <p:cNvPicPr>
                <a:picLocks noChangeAspect="1"/>
              </p:cNvPicPr>
              <p:nvPr/>
            </p:nvPicPr>
            <p:blipFill>
              <a:blip r:embed="rId3"/>
              <a:stretch>
                <a:fillRect/>
              </a:stretch>
            </p:blipFill>
            <p:spPr>
              <a:xfrm>
                <a:off x="1340701" y="3696552"/>
                <a:ext cx="3307215" cy="2480411"/>
              </a:xfrm>
              <a:prstGeom prst="rect">
                <a:avLst/>
              </a:prstGeom>
            </p:spPr>
          </p:pic>
          <p:sp>
            <p:nvSpPr>
              <p:cNvPr id="22" name="TextBox 21">
                <a:extLst>
                  <a:ext uri="{FF2B5EF4-FFF2-40B4-BE49-F238E27FC236}">
                    <a16:creationId xmlns:a16="http://schemas.microsoft.com/office/drawing/2014/main" id="{D430FB8C-02FD-4BE5-BC3E-94F6C84E4DC8}"/>
                  </a:ext>
                </a:extLst>
              </p:cNvPr>
              <p:cNvSpPr txBox="1"/>
              <p:nvPr/>
            </p:nvSpPr>
            <p:spPr>
              <a:xfrm>
                <a:off x="1340701" y="6176963"/>
                <a:ext cx="3307215" cy="276999"/>
              </a:xfrm>
              <a:prstGeom prst="rect">
                <a:avLst/>
              </a:prstGeom>
              <a:noFill/>
            </p:spPr>
            <p:txBody>
              <a:bodyPr wrap="square" rtlCol="0">
                <a:spAutoFit/>
              </a:bodyPr>
              <a:lstStyle/>
              <a:p>
                <a:pPr algn="r"/>
                <a:r>
                  <a:rPr lang="en-US" sz="1200" dirty="0">
                    <a:solidFill>
                      <a:schemeClr val="bg1"/>
                    </a:solidFill>
                    <a:hlinkClick r:id="rId4"/>
                  </a:rPr>
                  <a:t>April Killingsworth</a:t>
                </a:r>
                <a:r>
                  <a:rPr lang="en-US" sz="1200" dirty="0">
                    <a:solidFill>
                      <a:schemeClr val="bg1"/>
                    </a:solidFill>
                  </a:rPr>
                  <a:t>, </a:t>
                </a:r>
                <a:r>
                  <a:rPr lang="en-US" sz="1200" dirty="0">
                    <a:solidFill>
                      <a:schemeClr val="bg1"/>
                    </a:solidFill>
                    <a:hlinkClick r:id="rId5"/>
                  </a:rPr>
                  <a:t>CC BY 2.0</a:t>
                </a:r>
                <a:endParaRPr lang="en-US" sz="1200" dirty="0">
                  <a:solidFill>
                    <a:schemeClr val="bg1"/>
                  </a:solidFill>
                </a:endParaRPr>
              </a:p>
            </p:txBody>
          </p:sp>
        </p:grpSp>
        <p:sp>
          <p:nvSpPr>
            <p:cNvPr id="18" name="Arrow: Right 17">
              <a:extLst>
                <a:ext uri="{FF2B5EF4-FFF2-40B4-BE49-F238E27FC236}">
                  <a16:creationId xmlns:a16="http://schemas.microsoft.com/office/drawing/2014/main" id="{3282E8C5-0953-4A58-B75C-0B2AACEF420D}"/>
                </a:ext>
              </a:extLst>
            </p:cNvPr>
            <p:cNvSpPr/>
            <p:nvPr/>
          </p:nvSpPr>
          <p:spPr>
            <a:xfrm>
              <a:off x="1663088" y="4775209"/>
              <a:ext cx="1663700" cy="8240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054AC58-FB14-4A57-B43B-990A0D80A561}"/>
                </a:ext>
              </a:extLst>
            </p:cNvPr>
            <p:cNvSpPr txBox="1"/>
            <p:nvPr/>
          </p:nvSpPr>
          <p:spPr>
            <a:xfrm>
              <a:off x="4276418" y="3941116"/>
              <a:ext cx="1441420" cy="369332"/>
            </a:xfrm>
            <a:prstGeom prst="rect">
              <a:avLst/>
            </a:prstGeom>
            <a:noFill/>
          </p:spPr>
          <p:txBody>
            <a:bodyPr wrap="none" rtlCol="0">
              <a:spAutoFit/>
            </a:bodyPr>
            <a:lstStyle/>
            <a:p>
              <a:r>
                <a:rPr lang="en-US" dirty="0">
                  <a:solidFill>
                    <a:schemeClr val="bg1"/>
                  </a:solidFill>
                </a:rPr>
                <a:t>Async&lt;Cat&gt;</a:t>
              </a:r>
            </a:p>
          </p:txBody>
        </p:sp>
      </p:grpSp>
      <p:pic>
        <p:nvPicPr>
          <p:cNvPr id="14" name="Picture 13">
            <a:extLst>
              <a:ext uri="{FF2B5EF4-FFF2-40B4-BE49-F238E27FC236}">
                <a16:creationId xmlns:a16="http://schemas.microsoft.com/office/drawing/2014/main" id="{BBDFAAF9-2AA4-458B-9F6A-D1AF8AB034DB}"/>
              </a:ext>
            </a:extLst>
          </p:cNvPr>
          <p:cNvPicPr>
            <a:picLocks noChangeAspect="1"/>
          </p:cNvPicPr>
          <p:nvPr/>
        </p:nvPicPr>
        <p:blipFill>
          <a:blip r:embed="rId6"/>
          <a:stretch>
            <a:fillRect/>
          </a:stretch>
        </p:blipFill>
        <p:spPr>
          <a:xfrm>
            <a:off x="353329" y="4696641"/>
            <a:ext cx="1028844" cy="981212"/>
          </a:xfrm>
          <a:prstGeom prst="rect">
            <a:avLst/>
          </a:prstGeom>
        </p:spPr>
      </p:pic>
    </p:spTree>
    <p:extLst>
      <p:ext uri="{BB962C8B-B14F-4D97-AF65-F5344CB8AC3E}">
        <p14:creationId xmlns:p14="http://schemas.microsoft.com/office/powerpoint/2010/main" val="1932483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E77BEB-7DA2-4090-9C05-5BC18CE4B073}"/>
              </a:ext>
            </a:extLst>
          </p:cNvPr>
          <p:cNvSpPr>
            <a:spLocks noGrp="1"/>
          </p:cNvSpPr>
          <p:nvPr>
            <p:ph type="body" idx="1"/>
          </p:nvPr>
        </p:nvSpPr>
        <p:spPr/>
        <p:txBody>
          <a:bodyPr/>
          <a:lstStyle/>
          <a:p>
            <a:endParaRPr lang="en-US"/>
          </a:p>
        </p:txBody>
      </p:sp>
      <p:sp>
        <p:nvSpPr>
          <p:cNvPr id="3" name="Slide Number Placeholder 2">
            <a:extLst>
              <a:ext uri="{FF2B5EF4-FFF2-40B4-BE49-F238E27FC236}">
                <a16:creationId xmlns:a16="http://schemas.microsoft.com/office/drawing/2014/main" id="{028A4967-584D-4834-9453-BA8AC9E3E560}"/>
              </a:ext>
            </a:extLst>
          </p:cNvPr>
          <p:cNvSpPr>
            <a:spLocks noGrp="1"/>
          </p:cNvSpPr>
          <p:nvPr>
            <p:ph type="sldNum" sz="quarter" idx="12"/>
          </p:nvPr>
        </p:nvSpPr>
        <p:spPr/>
        <p:txBody>
          <a:bodyPr/>
          <a:lstStyle/>
          <a:p>
            <a:fld id="{C263D6C4-4840-40CC-AC84-17E24B3B7BDE}" type="slidenum">
              <a:rPr lang="en-GB" smtClean="0"/>
              <a:pPr/>
              <a:t>15</a:t>
            </a:fld>
            <a:endParaRPr lang="en-GB" dirty="0"/>
          </a:p>
        </p:txBody>
      </p:sp>
      <p:sp>
        <p:nvSpPr>
          <p:cNvPr id="4" name="Title 3">
            <a:extLst>
              <a:ext uri="{FF2B5EF4-FFF2-40B4-BE49-F238E27FC236}">
                <a16:creationId xmlns:a16="http://schemas.microsoft.com/office/drawing/2014/main" id="{113DEA4A-E2C3-4C6D-B622-DA53EDD6624D}"/>
              </a:ext>
            </a:extLst>
          </p:cNvPr>
          <p:cNvSpPr>
            <a:spLocks noGrp="1"/>
          </p:cNvSpPr>
          <p:nvPr>
            <p:ph type="title"/>
          </p:nvPr>
        </p:nvSpPr>
        <p:spPr/>
        <p:txBody>
          <a:bodyPr/>
          <a:lstStyle/>
          <a:p>
            <a:r>
              <a:rPr lang="en-US" dirty="0"/>
              <a:t>Examples</a:t>
            </a:r>
          </a:p>
        </p:txBody>
      </p:sp>
    </p:spTree>
    <p:extLst>
      <p:ext uri="{BB962C8B-B14F-4D97-AF65-F5344CB8AC3E}">
        <p14:creationId xmlns:p14="http://schemas.microsoft.com/office/powerpoint/2010/main" val="1585574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2B531-3027-4FEF-8508-5E6C248FCD66}"/>
              </a:ext>
            </a:extLst>
          </p:cNvPr>
          <p:cNvSpPr>
            <a:spLocks noGrp="1"/>
          </p:cNvSpPr>
          <p:nvPr>
            <p:ph type="title"/>
          </p:nvPr>
        </p:nvSpPr>
        <p:spPr/>
        <p:txBody>
          <a:bodyPr/>
          <a:lstStyle/>
          <a:p>
            <a:r>
              <a:rPr lang="en-US" dirty="0"/>
              <a:t>Dark Reads</a:t>
            </a:r>
          </a:p>
        </p:txBody>
      </p:sp>
      <p:sp>
        <p:nvSpPr>
          <p:cNvPr id="3" name="Slide Number Placeholder 2">
            <a:extLst>
              <a:ext uri="{FF2B5EF4-FFF2-40B4-BE49-F238E27FC236}">
                <a16:creationId xmlns:a16="http://schemas.microsoft.com/office/drawing/2014/main" id="{C3B7E8BE-48B3-491E-8FCD-C4CB9F715963}"/>
              </a:ext>
            </a:extLst>
          </p:cNvPr>
          <p:cNvSpPr>
            <a:spLocks noGrp="1"/>
          </p:cNvSpPr>
          <p:nvPr>
            <p:ph type="sldNum" sz="quarter" idx="12"/>
          </p:nvPr>
        </p:nvSpPr>
        <p:spPr/>
        <p:txBody>
          <a:bodyPr/>
          <a:lstStyle/>
          <a:p>
            <a:fld id="{C263D6C4-4840-40CC-AC84-17E24B3B7BDE}" type="slidenum">
              <a:rPr lang="en-GB" smtClean="0"/>
              <a:pPr/>
              <a:t>16</a:t>
            </a:fld>
            <a:endParaRPr lang="en-GB" dirty="0"/>
          </a:p>
        </p:txBody>
      </p:sp>
      <p:sp>
        <p:nvSpPr>
          <p:cNvPr id="4" name="Text Placeholder 3">
            <a:extLst>
              <a:ext uri="{FF2B5EF4-FFF2-40B4-BE49-F238E27FC236}">
                <a16:creationId xmlns:a16="http://schemas.microsoft.com/office/drawing/2014/main" id="{B4262489-C7E1-4702-A6B9-1B61D9F137B4}"/>
              </a:ext>
            </a:extLst>
          </p:cNvPr>
          <p:cNvSpPr>
            <a:spLocks noGrp="1"/>
          </p:cNvSpPr>
          <p:nvPr>
            <p:ph sz="half" idx="1"/>
          </p:nvPr>
        </p:nvSpPr>
        <p:spPr/>
        <p:txBody>
          <a:bodyPr/>
          <a:lstStyle/>
          <a:p>
            <a:r>
              <a:rPr lang="en-US" dirty="0">
                <a:cs typeface="Courier New" panose="02070309020205020404" pitchFamily="49" charset="0"/>
              </a:rPr>
              <a:t>Duplicate every call to your canonical function, to a new function</a:t>
            </a:r>
          </a:p>
          <a:p>
            <a:r>
              <a:rPr lang="en-US" dirty="0">
                <a:cs typeface="Courier New" panose="02070309020205020404" pitchFamily="49" charset="0"/>
              </a:rPr>
              <a:t>Useful for load testing new implementations – you run every request on both implementations</a:t>
            </a:r>
          </a:p>
          <a:p>
            <a:r>
              <a:rPr lang="en-US" dirty="0">
                <a:cs typeface="Courier New" panose="02070309020205020404" pitchFamily="49" charset="0"/>
              </a:rPr>
              <a:t>Only use this for idempotent operations!</a:t>
            </a:r>
          </a:p>
        </p:txBody>
      </p:sp>
      <p:sp>
        <p:nvSpPr>
          <p:cNvPr id="5" name="Content Placeholder 4">
            <a:extLst>
              <a:ext uri="{FF2B5EF4-FFF2-40B4-BE49-F238E27FC236}">
                <a16:creationId xmlns:a16="http://schemas.microsoft.com/office/drawing/2014/main" id="{FFDC95BF-413F-410B-A858-023BB6580C5F}"/>
              </a:ext>
            </a:extLst>
          </p:cNvPr>
          <p:cNvSpPr>
            <a:spLocks noGrp="1"/>
          </p:cNvSpPr>
          <p:nvPr>
            <p:ph sz="half" idx="2"/>
          </p:nvPr>
        </p:nvSpPr>
        <p:spPr/>
        <p:txBody>
          <a:bodyPr/>
          <a:lstStyle/>
          <a:p>
            <a:pPr marL="0" indent="0">
              <a:buNone/>
            </a:pPr>
            <a:r>
              <a:rPr lang="en-US" dirty="0">
                <a:latin typeface="Courier New" panose="02070309020205020404" pitchFamily="49" charset="0"/>
                <a:cs typeface="Courier New" panose="02070309020205020404" pitchFamily="49" charset="0"/>
              </a:rPr>
              <a:t>let </a:t>
            </a:r>
            <a:r>
              <a:rPr lang="en-US" dirty="0" err="1">
                <a:latin typeface="Courier New" panose="02070309020205020404" pitchFamily="49" charset="0"/>
                <a:cs typeface="Courier New" panose="02070309020205020404" pitchFamily="49" charset="0"/>
              </a:rPr>
              <a:t>darkread</a:t>
            </a:r>
            <a:r>
              <a:rPr lang="en-US" dirty="0">
                <a:latin typeface="Courier New" panose="02070309020205020404" pitchFamily="49" charset="0"/>
                <a:cs typeface="Courier New" panose="02070309020205020404" pitchFamily="49" charset="0"/>
              </a:rPr>
              <a:t>&lt;‘a, ‘b&gt;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f1: ‘a -&gt; ‘b,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f2: ‘a -&gt; ‘b</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fun(a: ‘a) -&gt;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let res = f1(a)</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f2(a)</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res</a:t>
            </a:r>
          </a:p>
          <a:p>
            <a:pPr marL="0" indent="0">
              <a:buNone/>
            </a:pPr>
            <a:endParaRPr lang="en-US" dirty="0"/>
          </a:p>
        </p:txBody>
      </p:sp>
      <p:grpSp>
        <p:nvGrpSpPr>
          <p:cNvPr id="14" name="Group 13">
            <a:extLst>
              <a:ext uri="{FF2B5EF4-FFF2-40B4-BE49-F238E27FC236}">
                <a16:creationId xmlns:a16="http://schemas.microsoft.com/office/drawing/2014/main" id="{1818AA3B-D0E8-4399-8566-C6103F232FD7}"/>
              </a:ext>
            </a:extLst>
          </p:cNvPr>
          <p:cNvGrpSpPr/>
          <p:nvPr/>
        </p:nvGrpSpPr>
        <p:grpSpPr>
          <a:xfrm>
            <a:off x="1206500" y="3728019"/>
            <a:ext cx="3568700" cy="2744879"/>
            <a:chOff x="1854200" y="3847339"/>
            <a:chExt cx="2351815" cy="1808907"/>
          </a:xfrm>
        </p:grpSpPr>
        <p:pic>
          <p:nvPicPr>
            <p:cNvPr id="12" name="Picture 11">
              <a:extLst>
                <a:ext uri="{FF2B5EF4-FFF2-40B4-BE49-F238E27FC236}">
                  <a16:creationId xmlns:a16="http://schemas.microsoft.com/office/drawing/2014/main" id="{EA95E6A5-2222-417D-9B0A-92AAB0B75323}"/>
                </a:ext>
              </a:extLst>
            </p:cNvPr>
            <p:cNvPicPr>
              <a:picLocks noChangeAspect="1"/>
            </p:cNvPicPr>
            <p:nvPr/>
          </p:nvPicPr>
          <p:blipFill>
            <a:blip r:embed="rId3"/>
            <a:stretch>
              <a:fillRect/>
            </a:stretch>
          </p:blipFill>
          <p:spPr>
            <a:xfrm>
              <a:off x="1865151" y="3847339"/>
              <a:ext cx="2340864" cy="1605686"/>
            </a:xfrm>
            <a:prstGeom prst="rect">
              <a:avLst/>
            </a:prstGeom>
          </p:spPr>
        </p:pic>
        <p:sp>
          <p:nvSpPr>
            <p:cNvPr id="13" name="TextBox 12">
              <a:extLst>
                <a:ext uri="{FF2B5EF4-FFF2-40B4-BE49-F238E27FC236}">
                  <a16:creationId xmlns:a16="http://schemas.microsoft.com/office/drawing/2014/main" id="{32518711-97FB-46E9-AD28-B60DABFFBB27}"/>
                </a:ext>
              </a:extLst>
            </p:cNvPr>
            <p:cNvSpPr txBox="1"/>
            <p:nvPr/>
          </p:nvSpPr>
          <p:spPr>
            <a:xfrm>
              <a:off x="1854200" y="5473700"/>
              <a:ext cx="2349500" cy="182546"/>
            </a:xfrm>
            <a:prstGeom prst="rect">
              <a:avLst/>
            </a:prstGeom>
            <a:noFill/>
          </p:spPr>
          <p:txBody>
            <a:bodyPr wrap="square" rtlCol="0">
              <a:spAutoFit/>
            </a:bodyPr>
            <a:lstStyle/>
            <a:p>
              <a:pPr algn="r"/>
              <a:r>
                <a:rPr lang="en-US" sz="1200" dirty="0">
                  <a:solidFill>
                    <a:schemeClr val="bg1"/>
                  </a:solidFill>
                  <a:hlinkClick r:id="rId4"/>
                </a:rPr>
                <a:t>Salvatore G2</a:t>
              </a:r>
              <a:r>
                <a:rPr lang="en-US" sz="1200" dirty="0">
                  <a:solidFill>
                    <a:schemeClr val="bg1"/>
                  </a:solidFill>
                </a:rPr>
                <a:t>, </a:t>
              </a:r>
              <a:r>
                <a:rPr lang="en-US" sz="1200" dirty="0">
                  <a:solidFill>
                    <a:schemeClr val="bg1"/>
                  </a:solidFill>
                  <a:hlinkClick r:id="rId5"/>
                </a:rPr>
                <a:t>CC BY-ND 2.0</a:t>
              </a:r>
              <a:endParaRPr lang="en-US" sz="1200" dirty="0">
                <a:solidFill>
                  <a:schemeClr val="bg1"/>
                </a:solidFill>
              </a:endParaRPr>
            </a:p>
          </p:txBody>
        </p:sp>
      </p:grpSp>
    </p:spTree>
    <p:extLst>
      <p:ext uri="{BB962C8B-B14F-4D97-AF65-F5344CB8AC3E}">
        <p14:creationId xmlns:p14="http://schemas.microsoft.com/office/powerpoint/2010/main" val="3711984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58104-F1EC-4DB5-86F8-BCEA9E8A64B6}"/>
              </a:ext>
            </a:extLst>
          </p:cNvPr>
          <p:cNvSpPr>
            <a:spLocks noGrp="1"/>
          </p:cNvSpPr>
          <p:nvPr>
            <p:ph type="title"/>
          </p:nvPr>
        </p:nvSpPr>
        <p:spPr/>
        <p:txBody>
          <a:bodyPr/>
          <a:lstStyle/>
          <a:p>
            <a:r>
              <a:rPr lang="en-US" dirty="0"/>
              <a:t>Comparing</a:t>
            </a:r>
          </a:p>
        </p:txBody>
      </p:sp>
      <p:sp>
        <p:nvSpPr>
          <p:cNvPr id="3" name="Slide Number Placeholder 2">
            <a:extLst>
              <a:ext uri="{FF2B5EF4-FFF2-40B4-BE49-F238E27FC236}">
                <a16:creationId xmlns:a16="http://schemas.microsoft.com/office/drawing/2014/main" id="{6D6B9C29-8100-4F03-8E33-D21CEB1D381B}"/>
              </a:ext>
            </a:extLst>
          </p:cNvPr>
          <p:cNvSpPr>
            <a:spLocks noGrp="1"/>
          </p:cNvSpPr>
          <p:nvPr>
            <p:ph type="sldNum" sz="quarter" idx="12"/>
          </p:nvPr>
        </p:nvSpPr>
        <p:spPr/>
        <p:txBody>
          <a:bodyPr/>
          <a:lstStyle/>
          <a:p>
            <a:fld id="{C263D6C4-4840-40CC-AC84-17E24B3B7BDE}" type="slidenum">
              <a:rPr lang="en-GB" smtClean="0"/>
              <a:pPr/>
              <a:t>17</a:t>
            </a:fld>
            <a:endParaRPr lang="en-GB" dirty="0"/>
          </a:p>
        </p:txBody>
      </p:sp>
      <p:sp>
        <p:nvSpPr>
          <p:cNvPr id="4" name="Text Placeholder 3">
            <a:extLst>
              <a:ext uri="{FF2B5EF4-FFF2-40B4-BE49-F238E27FC236}">
                <a16:creationId xmlns:a16="http://schemas.microsoft.com/office/drawing/2014/main" id="{BF4A318F-4CE6-458C-981C-4D74A85DC6A8}"/>
              </a:ext>
            </a:extLst>
          </p:cNvPr>
          <p:cNvSpPr>
            <a:spLocks noGrp="1"/>
          </p:cNvSpPr>
          <p:nvPr>
            <p:ph sz="half" idx="1"/>
          </p:nvPr>
        </p:nvSpPr>
        <p:spPr/>
        <p:txBody>
          <a:bodyPr>
            <a:normAutofit/>
          </a:bodyPr>
          <a:lstStyle/>
          <a:p>
            <a:r>
              <a:rPr lang="en-US" dirty="0"/>
              <a:t>Very useful for testing a new implementation of a function against production data and volumes.</a:t>
            </a:r>
          </a:p>
          <a:p>
            <a:pPr lvl="1"/>
            <a:r>
              <a:rPr lang="en-US" dirty="0"/>
              <a:t>Check accuracy, latencies, sizes, etc.</a:t>
            </a:r>
            <a:br>
              <a:rPr lang="en-US" dirty="0"/>
            </a:br>
            <a:endParaRPr lang="en-US" dirty="0"/>
          </a:p>
          <a:p>
            <a:r>
              <a:rPr lang="en-US" dirty="0"/>
              <a:t>Your side effects can log inputs and outputs, set telemetry counters, etc. </a:t>
            </a:r>
            <a:br>
              <a:rPr lang="en-US" dirty="0"/>
            </a:br>
            <a:br>
              <a:rPr lang="en-US" dirty="0"/>
            </a:br>
            <a:r>
              <a:rPr lang="en-US" dirty="0"/>
              <a:t>Basically, whatever you need to help diagnose and validate the new implementation.</a:t>
            </a:r>
          </a:p>
        </p:txBody>
      </p:sp>
      <p:sp>
        <p:nvSpPr>
          <p:cNvPr id="5" name="Content Placeholder 4">
            <a:extLst>
              <a:ext uri="{FF2B5EF4-FFF2-40B4-BE49-F238E27FC236}">
                <a16:creationId xmlns:a16="http://schemas.microsoft.com/office/drawing/2014/main" id="{E192241F-41A3-41CF-9803-34B124D8058B}"/>
              </a:ext>
            </a:extLst>
          </p:cNvPr>
          <p:cNvSpPr>
            <a:spLocks noGrp="1"/>
          </p:cNvSpPr>
          <p:nvPr>
            <p:ph sz="half" idx="2"/>
          </p:nvPr>
        </p:nvSpPr>
        <p:spPr>
          <a:xfrm>
            <a:off x="6096001" y="1517715"/>
            <a:ext cx="5562600" cy="4659248"/>
          </a:xfrm>
        </p:spPr>
        <p:txBody>
          <a:bodyPr>
            <a:normAutofit/>
          </a:bodyPr>
          <a:lstStyle/>
          <a:p>
            <a:pPr marL="0" indent="0">
              <a:buNone/>
            </a:pPr>
            <a:r>
              <a:rPr lang="en-US" sz="1600" dirty="0">
                <a:latin typeface="Courier New" panose="02070309020205020404" pitchFamily="49" charset="0"/>
                <a:cs typeface="Courier New" panose="02070309020205020404" pitchFamily="49" charset="0"/>
              </a:rPr>
              <a:t>let comparing&lt;‘a, ‘b&gt;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r1: ‘a -&gt; ‘b,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r2: ‘a -&gt; ‘b,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same: ('a * 'b) -&gt; Unit,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different: ('a * 'b * 'b) -&gt; Unit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fun </a:t>
            </a:r>
            <a:r>
              <a:rPr lang="en-US" sz="1600" dirty="0" err="1">
                <a:latin typeface="Courier New" panose="02070309020205020404" pitchFamily="49" charset="0"/>
                <a:cs typeface="Courier New" panose="02070309020205020404" pitchFamily="49" charset="0"/>
              </a:rPr>
              <a:t>aKey</a:t>
            </a:r>
            <a:r>
              <a:rPr lang="en-US" sz="1600" dirty="0">
                <a:latin typeface="Courier New" panose="02070309020205020404" pitchFamily="49" charset="0"/>
                <a:cs typeface="Courier New" panose="02070309020205020404" pitchFamily="49" charset="0"/>
              </a:rPr>
              <a:t> -&gt;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let result1 = r1(</a:t>
            </a:r>
            <a:r>
              <a:rPr lang="en-US" sz="1600" dirty="0" err="1">
                <a:latin typeface="Courier New" panose="02070309020205020404" pitchFamily="49" charset="0"/>
                <a:cs typeface="Courier New" panose="02070309020205020404" pitchFamily="49" charset="0"/>
              </a:rPr>
              <a:t>aKey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let result2 = r2(</a:t>
            </a:r>
            <a:r>
              <a:rPr lang="en-US" sz="1600" dirty="0" err="1">
                <a:latin typeface="Courier New" panose="02070309020205020404" pitchFamily="49" charset="0"/>
                <a:cs typeface="Courier New" panose="02070309020205020404" pitchFamily="49" charset="0"/>
              </a:rPr>
              <a:t>aKey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if (result1 = result2) then</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same(</a:t>
            </a:r>
            <a:r>
              <a:rPr lang="en-US" sz="1600" dirty="0" err="1">
                <a:latin typeface="Courier New" panose="02070309020205020404" pitchFamily="49" charset="0"/>
                <a:cs typeface="Courier New" panose="02070309020205020404" pitchFamily="49" charset="0"/>
              </a:rPr>
              <a:t>aKey</a:t>
            </a:r>
            <a:r>
              <a:rPr lang="en-US" sz="1600" dirty="0">
                <a:latin typeface="Courier New" panose="02070309020205020404" pitchFamily="49" charset="0"/>
                <a:cs typeface="Courier New" panose="02070309020205020404" pitchFamily="49" charset="0"/>
              </a:rPr>
              <a:t>, result1)</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else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different(</a:t>
            </a:r>
            <a:r>
              <a:rPr lang="en-US" sz="1600" dirty="0" err="1">
                <a:latin typeface="Courier New" panose="02070309020205020404" pitchFamily="49" charset="0"/>
                <a:cs typeface="Courier New" panose="02070309020205020404" pitchFamily="49" charset="0"/>
              </a:rPr>
              <a:t>aKey</a:t>
            </a:r>
            <a:r>
              <a:rPr lang="en-US" sz="1600" dirty="0">
                <a:latin typeface="Courier New" panose="02070309020205020404" pitchFamily="49" charset="0"/>
                <a:cs typeface="Courier New" panose="02070309020205020404" pitchFamily="49" charset="0"/>
              </a:rPr>
              <a:t>, result1, result2)</a:t>
            </a:r>
            <a:br>
              <a:rPr lang="en-US" sz="1600" dirty="0">
                <a:latin typeface="Courier New" panose="02070309020205020404" pitchFamily="49" charset="0"/>
                <a:cs typeface="Courier New" panose="02070309020205020404" pitchFamily="49" charset="0"/>
              </a:rPr>
            </a:b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result1</a:t>
            </a:r>
          </a:p>
        </p:txBody>
      </p:sp>
    </p:spTree>
    <p:extLst>
      <p:ext uri="{BB962C8B-B14F-4D97-AF65-F5344CB8AC3E}">
        <p14:creationId xmlns:p14="http://schemas.microsoft.com/office/powerpoint/2010/main" val="785948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E0011-E261-43FB-9042-522F9DB7B35E}"/>
              </a:ext>
            </a:extLst>
          </p:cNvPr>
          <p:cNvSpPr>
            <a:spLocks noGrp="1"/>
          </p:cNvSpPr>
          <p:nvPr>
            <p:ph type="title"/>
          </p:nvPr>
        </p:nvSpPr>
        <p:spPr/>
        <p:txBody>
          <a:bodyPr/>
          <a:lstStyle/>
          <a:p>
            <a:r>
              <a:rPr lang="en-US" dirty="0"/>
              <a:t>Feature Flags</a:t>
            </a:r>
          </a:p>
        </p:txBody>
      </p:sp>
      <p:sp>
        <p:nvSpPr>
          <p:cNvPr id="3" name="Slide Number Placeholder 2">
            <a:extLst>
              <a:ext uri="{FF2B5EF4-FFF2-40B4-BE49-F238E27FC236}">
                <a16:creationId xmlns:a16="http://schemas.microsoft.com/office/drawing/2014/main" id="{CA81FD3C-3764-4DDD-8955-1FD98F2B51F6}"/>
              </a:ext>
            </a:extLst>
          </p:cNvPr>
          <p:cNvSpPr>
            <a:spLocks noGrp="1"/>
          </p:cNvSpPr>
          <p:nvPr>
            <p:ph type="sldNum" sz="quarter" idx="12"/>
          </p:nvPr>
        </p:nvSpPr>
        <p:spPr/>
        <p:txBody>
          <a:bodyPr/>
          <a:lstStyle/>
          <a:p>
            <a:fld id="{C263D6C4-4840-40CC-AC84-17E24B3B7BDE}" type="slidenum">
              <a:rPr lang="en-GB" smtClean="0"/>
              <a:pPr/>
              <a:t>18</a:t>
            </a:fld>
            <a:endParaRPr lang="en-GB" dirty="0"/>
          </a:p>
        </p:txBody>
      </p:sp>
      <p:sp>
        <p:nvSpPr>
          <p:cNvPr id="4" name="Text Placeholder 3">
            <a:extLst>
              <a:ext uri="{FF2B5EF4-FFF2-40B4-BE49-F238E27FC236}">
                <a16:creationId xmlns:a16="http://schemas.microsoft.com/office/drawing/2014/main" id="{3CFD1B20-20C2-48E9-9E29-AC62C36FE63E}"/>
              </a:ext>
            </a:extLst>
          </p:cNvPr>
          <p:cNvSpPr>
            <a:spLocks noGrp="1"/>
          </p:cNvSpPr>
          <p:nvPr>
            <p:ph sz="half" idx="1"/>
          </p:nvPr>
        </p:nvSpPr>
        <p:spPr/>
        <p:txBody>
          <a:bodyPr>
            <a:normAutofit/>
          </a:bodyPr>
          <a:lstStyle/>
          <a:p>
            <a:r>
              <a:rPr lang="en-US" dirty="0"/>
              <a:t>Evaluate f(‘a). If true, return </a:t>
            </a:r>
            <a:r>
              <a:rPr lang="en-US" dirty="0" err="1"/>
              <a:t>repoA</a:t>
            </a:r>
            <a:r>
              <a:rPr lang="en-US" dirty="0"/>
              <a:t>(‘a). If false, return </a:t>
            </a:r>
            <a:r>
              <a:rPr lang="en-US" dirty="0" err="1"/>
              <a:t>repoB</a:t>
            </a:r>
            <a:r>
              <a:rPr lang="en-US" dirty="0"/>
              <a:t>(‘a).</a:t>
            </a:r>
          </a:p>
          <a:p>
            <a:r>
              <a:rPr lang="en-US" dirty="0"/>
              <a:t>Can be used to implement:</a:t>
            </a:r>
          </a:p>
          <a:p>
            <a:pPr lvl="1"/>
            <a:r>
              <a:rPr lang="en-US" dirty="0"/>
              <a:t>gradual rollouts of features or functionality (canary launches)</a:t>
            </a:r>
            <a:br>
              <a:rPr lang="en-US" dirty="0"/>
            </a:br>
            <a:br>
              <a:rPr lang="en-US" dirty="0"/>
            </a:br>
            <a:r>
              <a:rPr lang="en-US" sz="1400" dirty="0">
                <a:latin typeface="Courier New" panose="02070309020205020404" pitchFamily="49" charset="0"/>
                <a:cs typeface="Courier New" panose="02070309020205020404" pitchFamily="49" charset="0"/>
              </a:rPr>
              <a:t>let choose </a:t>
            </a:r>
            <a:r>
              <a:rPr lang="en-US" sz="1400" dirty="0" err="1">
                <a:latin typeface="Courier New" panose="02070309020205020404" pitchFamily="49" charset="0"/>
                <a:cs typeface="Courier New" panose="02070309020205020404" pitchFamily="49" charset="0"/>
              </a:rPr>
              <a:t>getRolloutPercent</a:t>
            </a:r>
            <a:r>
              <a:rPr lang="en-US" sz="1400" dirty="0">
                <a:latin typeface="Courier New" panose="02070309020205020404" pitchFamily="49" charset="0"/>
                <a:cs typeface="Courier New" panose="02070309020205020404" pitchFamily="49" charset="0"/>
              </a:rPr>
              <a:t> _ =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(rand() % 100) &lt; </a:t>
            </a:r>
            <a:r>
              <a:rPr lang="en-US" sz="1400" dirty="0" err="1">
                <a:latin typeface="Courier New" panose="02070309020205020404" pitchFamily="49" charset="0"/>
                <a:cs typeface="Courier New" panose="02070309020205020404" pitchFamily="49" charset="0"/>
              </a:rPr>
              <a:t>getRolloutPercent</a:t>
            </a:r>
            <a:r>
              <a:rPr lang="en-US" sz="1400" dirty="0">
                <a:latin typeface="Courier New" panose="02070309020205020404" pitchFamily="49" charset="0"/>
                <a:cs typeface="Courier New" panose="02070309020205020404" pitchFamily="49" charset="0"/>
              </a:rPr>
              <a:t>()</a:t>
            </a:r>
            <a:endParaRPr lang="en-US" sz="1400" dirty="0"/>
          </a:p>
          <a:p>
            <a:pPr lvl="1"/>
            <a:r>
              <a:rPr lang="en-US" dirty="0"/>
              <a:t>selective feature availability (privilege levels, business logic, internal-only functionality, etc.)</a:t>
            </a:r>
          </a:p>
          <a:p>
            <a:pPr lvl="1"/>
            <a:r>
              <a:rPr lang="en-US" dirty="0"/>
              <a:t>A combination of the above</a:t>
            </a:r>
          </a:p>
        </p:txBody>
      </p:sp>
      <p:sp>
        <p:nvSpPr>
          <p:cNvPr id="5" name="Content Placeholder 4">
            <a:extLst>
              <a:ext uri="{FF2B5EF4-FFF2-40B4-BE49-F238E27FC236}">
                <a16:creationId xmlns:a16="http://schemas.microsoft.com/office/drawing/2014/main" id="{F403520D-D108-4FDC-852C-0BAE9CAB11FC}"/>
              </a:ext>
            </a:extLst>
          </p:cNvPr>
          <p:cNvSpPr>
            <a:spLocks noGrp="1"/>
          </p:cNvSpPr>
          <p:nvPr>
            <p:ph sz="half" idx="2"/>
          </p:nvPr>
        </p:nvSpPr>
        <p:spPr/>
        <p:txBody>
          <a:bodyPr>
            <a:normAutofit/>
          </a:bodyPr>
          <a:lstStyle/>
          <a:p>
            <a:pPr marL="0" indent="0">
              <a:buNone/>
            </a:pPr>
            <a:r>
              <a:rPr lang="en-US" sz="1600" dirty="0">
                <a:latin typeface="Courier New" panose="02070309020205020404" pitchFamily="49" charset="0"/>
                <a:cs typeface="Courier New" panose="02070309020205020404" pitchFamily="49" charset="0"/>
              </a:rPr>
              <a:t>let switching&lt;'a, ‘b&gt;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 'a -&gt; bool,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f1: ‘a -&gt; ‘b,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f2: ‘a -&gt; ‘b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 = </a:t>
            </a:r>
          </a:p>
          <a:p>
            <a:pPr marL="0" indent="0">
              <a:buNone/>
            </a:pPr>
            <a:r>
              <a:rPr lang="en-US" sz="1600" dirty="0">
                <a:latin typeface="Courier New" panose="02070309020205020404" pitchFamily="49" charset="0"/>
                <a:cs typeface="Courier New" panose="02070309020205020404" pitchFamily="49" charset="0"/>
              </a:rPr>
              <a:t>  fun (a: 'a) -&gt;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if s(a) then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f1(a)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else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f2(a)</a:t>
            </a:r>
          </a:p>
        </p:txBody>
      </p:sp>
      <p:pic>
        <p:nvPicPr>
          <p:cNvPr id="7" name="Picture 6">
            <a:extLst>
              <a:ext uri="{FF2B5EF4-FFF2-40B4-BE49-F238E27FC236}">
                <a16:creationId xmlns:a16="http://schemas.microsoft.com/office/drawing/2014/main" id="{D445477C-C7C4-428A-9017-6D883C961BE9}"/>
              </a:ext>
            </a:extLst>
          </p:cNvPr>
          <p:cNvPicPr>
            <a:picLocks noChangeAspect="1"/>
          </p:cNvPicPr>
          <p:nvPr/>
        </p:nvPicPr>
        <p:blipFill>
          <a:blip r:embed="rId3"/>
          <a:stretch>
            <a:fillRect/>
          </a:stretch>
        </p:blipFill>
        <p:spPr>
          <a:xfrm>
            <a:off x="6564200" y="4351153"/>
            <a:ext cx="3239976" cy="2146484"/>
          </a:xfrm>
          <a:prstGeom prst="rect">
            <a:avLst/>
          </a:prstGeom>
        </p:spPr>
      </p:pic>
      <p:sp>
        <p:nvSpPr>
          <p:cNvPr id="8" name="TextBox 7">
            <a:extLst>
              <a:ext uri="{FF2B5EF4-FFF2-40B4-BE49-F238E27FC236}">
                <a16:creationId xmlns:a16="http://schemas.microsoft.com/office/drawing/2014/main" id="{09C5727E-065C-4C7A-8E80-FFD011512C8D}"/>
              </a:ext>
            </a:extLst>
          </p:cNvPr>
          <p:cNvSpPr txBox="1"/>
          <p:nvPr/>
        </p:nvSpPr>
        <p:spPr>
          <a:xfrm>
            <a:off x="6564200" y="6497637"/>
            <a:ext cx="3239976" cy="276999"/>
          </a:xfrm>
          <a:prstGeom prst="rect">
            <a:avLst/>
          </a:prstGeom>
          <a:noFill/>
        </p:spPr>
        <p:txBody>
          <a:bodyPr wrap="square" rtlCol="0">
            <a:spAutoFit/>
          </a:bodyPr>
          <a:lstStyle/>
          <a:p>
            <a:pPr algn="r"/>
            <a:r>
              <a:rPr lang="en-US" sz="1200" dirty="0">
                <a:solidFill>
                  <a:schemeClr val="bg1"/>
                </a:solidFill>
                <a:hlinkClick r:id="rId4"/>
              </a:rPr>
              <a:t>Ben Sutherland</a:t>
            </a:r>
            <a:r>
              <a:rPr lang="en-US" sz="1200" dirty="0">
                <a:solidFill>
                  <a:schemeClr val="bg1"/>
                </a:solidFill>
              </a:rPr>
              <a:t>, </a:t>
            </a:r>
            <a:r>
              <a:rPr lang="en-US" sz="1200" dirty="0">
                <a:solidFill>
                  <a:schemeClr val="bg1"/>
                </a:solidFill>
                <a:hlinkClick r:id="rId5"/>
              </a:rPr>
              <a:t>CC BY 2.0</a:t>
            </a:r>
            <a:endParaRPr lang="en-US" sz="1200" dirty="0">
              <a:solidFill>
                <a:schemeClr val="bg1"/>
              </a:solidFill>
            </a:endParaRPr>
          </a:p>
        </p:txBody>
      </p:sp>
    </p:spTree>
    <p:extLst>
      <p:ext uri="{BB962C8B-B14F-4D97-AF65-F5344CB8AC3E}">
        <p14:creationId xmlns:p14="http://schemas.microsoft.com/office/powerpoint/2010/main" val="7776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DC4B2-ECDC-4A55-A950-B1BA2B8C9E40}"/>
              </a:ext>
            </a:extLst>
          </p:cNvPr>
          <p:cNvSpPr>
            <a:spLocks noGrp="1"/>
          </p:cNvSpPr>
          <p:nvPr>
            <p:ph type="title"/>
          </p:nvPr>
        </p:nvSpPr>
        <p:spPr/>
        <p:txBody>
          <a:bodyPr/>
          <a:lstStyle/>
          <a:p>
            <a:r>
              <a:rPr lang="en-US" dirty="0"/>
              <a:t>Switch/Jump Table</a:t>
            </a:r>
          </a:p>
        </p:txBody>
      </p:sp>
      <p:sp>
        <p:nvSpPr>
          <p:cNvPr id="3" name="Slide Number Placeholder 2">
            <a:extLst>
              <a:ext uri="{FF2B5EF4-FFF2-40B4-BE49-F238E27FC236}">
                <a16:creationId xmlns:a16="http://schemas.microsoft.com/office/drawing/2014/main" id="{FC1C7487-5009-4C39-BF62-BBB95B9E3ACE}"/>
              </a:ext>
            </a:extLst>
          </p:cNvPr>
          <p:cNvSpPr>
            <a:spLocks noGrp="1"/>
          </p:cNvSpPr>
          <p:nvPr>
            <p:ph type="sldNum" sz="quarter" idx="12"/>
          </p:nvPr>
        </p:nvSpPr>
        <p:spPr/>
        <p:txBody>
          <a:bodyPr/>
          <a:lstStyle/>
          <a:p>
            <a:fld id="{C263D6C4-4840-40CC-AC84-17E24B3B7BDE}" type="slidenum">
              <a:rPr lang="en-GB" smtClean="0"/>
              <a:pPr/>
              <a:t>19</a:t>
            </a:fld>
            <a:endParaRPr lang="en-GB" dirty="0"/>
          </a:p>
        </p:txBody>
      </p:sp>
      <p:sp>
        <p:nvSpPr>
          <p:cNvPr id="4" name="Text Placeholder 3">
            <a:extLst>
              <a:ext uri="{FF2B5EF4-FFF2-40B4-BE49-F238E27FC236}">
                <a16:creationId xmlns:a16="http://schemas.microsoft.com/office/drawing/2014/main" id="{5231A2D8-AD83-42C8-9E40-2F58160A84F3}"/>
              </a:ext>
            </a:extLst>
          </p:cNvPr>
          <p:cNvSpPr>
            <a:spLocks noGrp="1"/>
          </p:cNvSpPr>
          <p:nvPr>
            <p:ph sz="half" idx="1"/>
          </p:nvPr>
        </p:nvSpPr>
        <p:spPr/>
        <p:txBody>
          <a:bodyPr/>
          <a:lstStyle/>
          <a:p>
            <a:r>
              <a:rPr lang="en-US" dirty="0"/>
              <a:t>An extension of the earlier feature flag example. Runs one of many possible implementations of ‘a -&gt; ‘b.</a:t>
            </a:r>
          </a:p>
          <a:p>
            <a:r>
              <a:rPr lang="en-US" dirty="0"/>
              <a:t>Useful for:</a:t>
            </a:r>
          </a:p>
          <a:p>
            <a:pPr lvl="1"/>
            <a:r>
              <a:rPr lang="en-US" dirty="0"/>
              <a:t>Switching between many different implementations of functionality.</a:t>
            </a:r>
          </a:p>
          <a:p>
            <a:pPr lvl="1"/>
            <a:r>
              <a:rPr lang="en-US" dirty="0"/>
              <a:t>A/B experimentation</a:t>
            </a:r>
          </a:p>
        </p:txBody>
      </p:sp>
      <p:sp>
        <p:nvSpPr>
          <p:cNvPr id="5" name="Content Placeholder 4">
            <a:extLst>
              <a:ext uri="{FF2B5EF4-FFF2-40B4-BE49-F238E27FC236}">
                <a16:creationId xmlns:a16="http://schemas.microsoft.com/office/drawing/2014/main" id="{7CD1DC9C-546B-438C-AA35-D55BDFBB843A}"/>
              </a:ext>
            </a:extLst>
          </p:cNvPr>
          <p:cNvSpPr>
            <a:spLocks noGrp="1"/>
          </p:cNvSpPr>
          <p:nvPr>
            <p:ph sz="half" idx="2"/>
          </p:nvPr>
        </p:nvSpPr>
        <p:spPr/>
        <p:txBody>
          <a:bodyPr>
            <a:normAutofit/>
          </a:bodyPr>
          <a:lstStyle/>
          <a:p>
            <a:pPr marL="0" indent="0">
              <a:buNone/>
            </a:pPr>
            <a:r>
              <a:rPr lang="en-US" sz="1600" dirty="0">
                <a:latin typeface="Courier New" panose="02070309020205020404" pitchFamily="49" charset="0"/>
                <a:cs typeface="Courier New" panose="02070309020205020404" pitchFamily="49" charset="0"/>
              </a:rPr>
              <a:t>let mapping&lt;'a, ‘b&gt;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f: 'a -&gt; (‘a -&gt; ‘b)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 = fun (a: 'a) -&gt; f(a)(a)</a:t>
            </a:r>
          </a:p>
        </p:txBody>
      </p:sp>
      <p:grpSp>
        <p:nvGrpSpPr>
          <p:cNvPr id="26" name="Group 25">
            <a:extLst>
              <a:ext uri="{FF2B5EF4-FFF2-40B4-BE49-F238E27FC236}">
                <a16:creationId xmlns:a16="http://schemas.microsoft.com/office/drawing/2014/main" id="{FD279B67-E185-46D1-B5EF-1732ED357A8C}"/>
              </a:ext>
            </a:extLst>
          </p:cNvPr>
          <p:cNvGrpSpPr/>
          <p:nvPr/>
        </p:nvGrpSpPr>
        <p:grpSpPr>
          <a:xfrm>
            <a:off x="3035583" y="3948372"/>
            <a:ext cx="4584700" cy="2020628"/>
            <a:chOff x="596900" y="3986472"/>
            <a:chExt cx="4584700" cy="2020628"/>
          </a:xfrm>
        </p:grpSpPr>
        <p:sp>
          <p:nvSpPr>
            <p:cNvPr id="6" name="TextBox 5">
              <a:extLst>
                <a:ext uri="{FF2B5EF4-FFF2-40B4-BE49-F238E27FC236}">
                  <a16:creationId xmlns:a16="http://schemas.microsoft.com/office/drawing/2014/main" id="{D06891E7-1A8F-40D7-B7D9-F23505EC49ED}"/>
                </a:ext>
              </a:extLst>
            </p:cNvPr>
            <p:cNvSpPr txBox="1"/>
            <p:nvPr/>
          </p:nvSpPr>
          <p:spPr>
            <a:xfrm>
              <a:off x="1257300" y="4610100"/>
              <a:ext cx="1422400" cy="369332"/>
            </a:xfrm>
            <a:prstGeom prst="rect">
              <a:avLst/>
            </a:prstGeom>
            <a:solidFill>
              <a:schemeClr val="accent6">
                <a:lumMod val="75000"/>
              </a:schemeClr>
            </a:solidFill>
          </p:spPr>
          <p:txBody>
            <a:bodyPr wrap="square" rtlCol="0">
              <a:spAutoFit/>
            </a:bodyPr>
            <a:lstStyle/>
            <a:p>
              <a:pPr algn="ctr"/>
              <a:r>
                <a:rPr lang="en-US" dirty="0">
                  <a:solidFill>
                    <a:schemeClr val="bg1"/>
                  </a:solidFill>
                </a:rPr>
                <a:t>f</a:t>
              </a:r>
            </a:p>
          </p:txBody>
        </p:sp>
        <p:cxnSp>
          <p:nvCxnSpPr>
            <p:cNvPr id="8" name="Straight Arrow Connector 7">
              <a:extLst>
                <a:ext uri="{FF2B5EF4-FFF2-40B4-BE49-F238E27FC236}">
                  <a16:creationId xmlns:a16="http://schemas.microsoft.com/office/drawing/2014/main" id="{9E60CBA4-02AC-4D30-89C7-DC117ADB99F7}"/>
                </a:ext>
              </a:extLst>
            </p:cNvPr>
            <p:cNvCxnSpPr>
              <a:stCxn id="6" idx="3"/>
            </p:cNvCxnSpPr>
            <p:nvPr/>
          </p:nvCxnSpPr>
          <p:spPr>
            <a:xfrm flipV="1">
              <a:off x="2679700" y="4170841"/>
              <a:ext cx="846361" cy="62392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F6784A82-178F-4A78-8623-6F7B547F78A8}"/>
                </a:ext>
              </a:extLst>
            </p:cNvPr>
            <p:cNvCxnSpPr>
              <a:stCxn id="6" idx="3"/>
            </p:cNvCxnSpPr>
            <p:nvPr/>
          </p:nvCxnSpPr>
          <p:spPr>
            <a:xfrm>
              <a:off x="2679700" y="4794766"/>
              <a:ext cx="84636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DD96F340-C707-4008-BA83-1992CE2B76AE}"/>
                </a:ext>
              </a:extLst>
            </p:cNvPr>
            <p:cNvCxnSpPr>
              <a:stCxn id="6" idx="3"/>
            </p:cNvCxnSpPr>
            <p:nvPr/>
          </p:nvCxnSpPr>
          <p:spPr>
            <a:xfrm>
              <a:off x="2679700" y="4794766"/>
              <a:ext cx="846361" cy="62813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TextBox 12">
              <a:extLst>
                <a:ext uri="{FF2B5EF4-FFF2-40B4-BE49-F238E27FC236}">
                  <a16:creationId xmlns:a16="http://schemas.microsoft.com/office/drawing/2014/main" id="{9EDFA0C6-9848-4691-A124-BC210B9C1530}"/>
                </a:ext>
              </a:extLst>
            </p:cNvPr>
            <p:cNvSpPr txBox="1"/>
            <p:nvPr/>
          </p:nvSpPr>
          <p:spPr>
            <a:xfrm>
              <a:off x="3526061" y="3986472"/>
              <a:ext cx="1422400" cy="369332"/>
            </a:xfrm>
            <a:prstGeom prst="rect">
              <a:avLst/>
            </a:prstGeom>
            <a:solidFill>
              <a:schemeClr val="accent1">
                <a:lumMod val="60000"/>
                <a:lumOff val="40000"/>
              </a:schemeClr>
            </a:solidFill>
          </p:spPr>
          <p:txBody>
            <a:bodyPr wrap="square" rtlCol="0">
              <a:spAutoFit/>
            </a:bodyPr>
            <a:lstStyle/>
            <a:p>
              <a:pPr algn="ctr"/>
              <a:r>
                <a:rPr lang="en-US" dirty="0">
                  <a:solidFill>
                    <a:schemeClr val="bg1"/>
                  </a:solidFill>
                </a:rPr>
                <a:t>f1</a:t>
              </a:r>
            </a:p>
          </p:txBody>
        </p:sp>
        <p:sp>
          <p:nvSpPr>
            <p:cNvPr id="14" name="TextBox 13">
              <a:extLst>
                <a:ext uri="{FF2B5EF4-FFF2-40B4-BE49-F238E27FC236}">
                  <a16:creationId xmlns:a16="http://schemas.microsoft.com/office/drawing/2014/main" id="{17B05CCC-8EF1-49BA-8308-13E512A7465D}"/>
                </a:ext>
              </a:extLst>
            </p:cNvPr>
            <p:cNvSpPr txBox="1"/>
            <p:nvPr/>
          </p:nvSpPr>
          <p:spPr>
            <a:xfrm>
              <a:off x="3526061" y="4618534"/>
              <a:ext cx="1422400" cy="369332"/>
            </a:xfrm>
            <a:prstGeom prst="rect">
              <a:avLst/>
            </a:prstGeom>
            <a:solidFill>
              <a:schemeClr val="bg2">
                <a:lumMod val="50000"/>
              </a:schemeClr>
            </a:solidFill>
          </p:spPr>
          <p:txBody>
            <a:bodyPr wrap="square" rtlCol="0">
              <a:spAutoFit/>
            </a:bodyPr>
            <a:lstStyle/>
            <a:p>
              <a:pPr algn="ctr"/>
              <a:r>
                <a:rPr lang="en-US" dirty="0">
                  <a:solidFill>
                    <a:schemeClr val="bg1"/>
                  </a:solidFill>
                </a:rPr>
                <a:t>f2</a:t>
              </a:r>
            </a:p>
          </p:txBody>
        </p:sp>
        <p:sp>
          <p:nvSpPr>
            <p:cNvPr id="15" name="TextBox 14">
              <a:extLst>
                <a:ext uri="{FF2B5EF4-FFF2-40B4-BE49-F238E27FC236}">
                  <a16:creationId xmlns:a16="http://schemas.microsoft.com/office/drawing/2014/main" id="{3CF55CB3-19EF-4D17-8EA2-2005CB12B786}"/>
                </a:ext>
              </a:extLst>
            </p:cNvPr>
            <p:cNvSpPr txBox="1"/>
            <p:nvPr/>
          </p:nvSpPr>
          <p:spPr>
            <a:xfrm>
              <a:off x="3526061" y="5213082"/>
              <a:ext cx="1422400" cy="369332"/>
            </a:xfrm>
            <a:prstGeom prst="rect">
              <a:avLst/>
            </a:prstGeom>
            <a:solidFill>
              <a:schemeClr val="accent5">
                <a:lumMod val="75000"/>
              </a:schemeClr>
            </a:solidFill>
          </p:spPr>
          <p:txBody>
            <a:bodyPr wrap="square" rtlCol="0">
              <a:spAutoFit/>
            </a:bodyPr>
            <a:lstStyle/>
            <a:p>
              <a:pPr algn="ctr"/>
              <a:r>
                <a:rPr lang="en-US" dirty="0">
                  <a:solidFill>
                    <a:schemeClr val="bg1"/>
                  </a:solidFill>
                </a:rPr>
                <a:t>f3</a:t>
              </a:r>
            </a:p>
          </p:txBody>
        </p:sp>
        <p:cxnSp>
          <p:nvCxnSpPr>
            <p:cNvPr id="17" name="Straight Arrow Connector 16">
              <a:extLst>
                <a:ext uri="{FF2B5EF4-FFF2-40B4-BE49-F238E27FC236}">
                  <a16:creationId xmlns:a16="http://schemas.microsoft.com/office/drawing/2014/main" id="{1FAA0F85-4B79-48F2-A558-4229803ABF6F}"/>
                </a:ext>
              </a:extLst>
            </p:cNvPr>
            <p:cNvCxnSpPr>
              <a:endCxn id="6" idx="1"/>
            </p:cNvCxnSpPr>
            <p:nvPr/>
          </p:nvCxnSpPr>
          <p:spPr>
            <a:xfrm>
              <a:off x="622300" y="4794766"/>
              <a:ext cx="635000"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9" name="Connector: Elbow 18">
              <a:extLst>
                <a:ext uri="{FF2B5EF4-FFF2-40B4-BE49-F238E27FC236}">
                  <a16:creationId xmlns:a16="http://schemas.microsoft.com/office/drawing/2014/main" id="{440A7267-65DA-438B-934F-50E0858C2554}"/>
                </a:ext>
              </a:extLst>
            </p:cNvPr>
            <p:cNvCxnSpPr>
              <a:stCxn id="13" idx="3"/>
            </p:cNvCxnSpPr>
            <p:nvPr/>
          </p:nvCxnSpPr>
          <p:spPr>
            <a:xfrm flipH="1">
              <a:off x="596900" y="4171138"/>
              <a:ext cx="4351561" cy="1835962"/>
            </a:xfrm>
            <a:prstGeom prst="bentConnector3">
              <a:avLst>
                <a:gd name="adj1" fmla="val -525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Straight Connector 22">
              <a:extLst>
                <a:ext uri="{FF2B5EF4-FFF2-40B4-BE49-F238E27FC236}">
                  <a16:creationId xmlns:a16="http://schemas.microsoft.com/office/drawing/2014/main" id="{3ACDA898-F28A-4583-AEDF-A1CF21766430}"/>
                </a:ext>
              </a:extLst>
            </p:cNvPr>
            <p:cNvCxnSpPr>
              <a:stCxn id="14" idx="3"/>
            </p:cNvCxnSpPr>
            <p:nvPr/>
          </p:nvCxnSpPr>
          <p:spPr>
            <a:xfrm>
              <a:off x="4948461" y="4803200"/>
              <a:ext cx="233139"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5" name="Straight Connector 24">
              <a:extLst>
                <a:ext uri="{FF2B5EF4-FFF2-40B4-BE49-F238E27FC236}">
                  <a16:creationId xmlns:a16="http://schemas.microsoft.com/office/drawing/2014/main" id="{A290A126-74ED-4572-AEC0-85C261CF2B2F}"/>
                </a:ext>
              </a:extLst>
            </p:cNvPr>
            <p:cNvCxnSpPr>
              <a:stCxn id="15" idx="3"/>
            </p:cNvCxnSpPr>
            <p:nvPr/>
          </p:nvCxnSpPr>
          <p:spPr>
            <a:xfrm>
              <a:off x="4948461" y="5397748"/>
              <a:ext cx="233139" cy="0"/>
            </a:xfrm>
            <a:prstGeom prst="line">
              <a:avLst/>
            </a:prstGeom>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3533715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What and why?</a:t>
            </a:r>
            <a:endParaRPr lang="en-GB"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GB" smtClean="0"/>
              <a:pPr/>
              <a:t>2</a:t>
            </a:fld>
            <a:endParaRPr lang="en-GB"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7E025-BAE8-42C0-B750-9682874B8F4B}"/>
              </a:ext>
            </a:extLst>
          </p:cNvPr>
          <p:cNvSpPr>
            <a:spLocks noGrp="1"/>
          </p:cNvSpPr>
          <p:nvPr>
            <p:ph type="title"/>
          </p:nvPr>
        </p:nvSpPr>
        <p:spPr/>
        <p:txBody>
          <a:bodyPr/>
          <a:lstStyle/>
          <a:p>
            <a:r>
              <a:rPr lang="en-US" dirty="0"/>
              <a:t>Caching</a:t>
            </a:r>
          </a:p>
        </p:txBody>
      </p:sp>
      <p:sp>
        <p:nvSpPr>
          <p:cNvPr id="3" name="Slide Number Placeholder 2">
            <a:extLst>
              <a:ext uri="{FF2B5EF4-FFF2-40B4-BE49-F238E27FC236}">
                <a16:creationId xmlns:a16="http://schemas.microsoft.com/office/drawing/2014/main" id="{105F4F12-5149-4E8C-ACDA-463C6CE2BFCE}"/>
              </a:ext>
            </a:extLst>
          </p:cNvPr>
          <p:cNvSpPr>
            <a:spLocks noGrp="1"/>
          </p:cNvSpPr>
          <p:nvPr>
            <p:ph type="sldNum" sz="quarter" idx="12"/>
          </p:nvPr>
        </p:nvSpPr>
        <p:spPr/>
        <p:txBody>
          <a:bodyPr/>
          <a:lstStyle/>
          <a:p>
            <a:fld id="{C263D6C4-4840-40CC-AC84-17E24B3B7BDE}" type="slidenum">
              <a:rPr lang="en-GB" smtClean="0"/>
              <a:pPr/>
              <a:t>20</a:t>
            </a:fld>
            <a:endParaRPr lang="en-GB" dirty="0"/>
          </a:p>
        </p:txBody>
      </p:sp>
      <p:sp>
        <p:nvSpPr>
          <p:cNvPr id="4" name="Text Placeholder 3">
            <a:extLst>
              <a:ext uri="{FF2B5EF4-FFF2-40B4-BE49-F238E27FC236}">
                <a16:creationId xmlns:a16="http://schemas.microsoft.com/office/drawing/2014/main" id="{D108B043-72C6-4749-8E11-FE4585C3EC0B}"/>
              </a:ext>
            </a:extLst>
          </p:cNvPr>
          <p:cNvSpPr>
            <a:spLocks noGrp="1"/>
          </p:cNvSpPr>
          <p:nvPr>
            <p:ph sz="half" idx="1"/>
          </p:nvPr>
        </p:nvSpPr>
        <p:spPr/>
        <p:txBody>
          <a:bodyPr>
            <a:noAutofit/>
          </a:bodyPr>
          <a:lstStyle/>
          <a:p>
            <a:r>
              <a:rPr lang="en-US" sz="1600" dirty="0"/>
              <a:t>Given an </a:t>
            </a:r>
            <a:br>
              <a:rPr lang="en-US" sz="1600" dirty="0"/>
            </a:br>
            <a:br>
              <a:rPr lang="en-US" sz="1600" dirty="0"/>
            </a:br>
            <a:r>
              <a:rPr lang="en-US" sz="1600" dirty="0">
                <a:latin typeface="Courier New" panose="02070309020205020404" pitchFamily="49" charset="0"/>
                <a:cs typeface="Courier New" panose="02070309020205020404" pitchFamily="49" charset="0"/>
              </a:rPr>
              <a:t>f: ‘a -&gt; ‘b</a:t>
            </a:r>
            <a:br>
              <a:rPr lang="en-US" sz="1600" dirty="0"/>
            </a:br>
            <a:br>
              <a:rPr lang="en-US" sz="1600" dirty="0"/>
            </a:br>
            <a:r>
              <a:rPr lang="en-US" sz="1600" dirty="0"/>
              <a:t>and a value of ‘a, first check another data store</a:t>
            </a:r>
            <a:br>
              <a:rPr lang="en-US" sz="1600" dirty="0"/>
            </a:br>
            <a:br>
              <a:rPr lang="en-US" sz="1600" dirty="0"/>
            </a:br>
            <a:r>
              <a:rPr lang="en-US" sz="1600" dirty="0">
                <a:latin typeface="Courier New" panose="02070309020205020404" pitchFamily="49" charset="0"/>
                <a:cs typeface="Courier New" panose="02070309020205020404" pitchFamily="49" charset="0"/>
              </a:rPr>
              <a:t>c: (‘a -&gt; ‘b option) </a:t>
            </a:r>
            <a:br>
              <a:rPr lang="en-US" sz="1600" dirty="0">
                <a:latin typeface="Courier New" panose="02070309020205020404" pitchFamily="49" charset="0"/>
                <a:cs typeface="Courier New" panose="02070309020205020404" pitchFamily="49" charset="0"/>
              </a:rPr>
            </a:br>
            <a:br>
              <a:rPr lang="en-US" sz="1600" dirty="0"/>
            </a:br>
            <a:r>
              <a:rPr lang="en-US" sz="1600" dirty="0"/>
              <a:t>for a value corresponding to the ‘a key. If found, return that. Otherwise, call f, and then insert the ‘b into the data store backing c.</a:t>
            </a:r>
            <a:br>
              <a:rPr lang="en-US" sz="1600" dirty="0"/>
            </a:br>
            <a:endParaRPr lang="en-US" sz="1600" dirty="0"/>
          </a:p>
          <a:p>
            <a:r>
              <a:rPr lang="en-US" sz="1600" dirty="0"/>
              <a:t>c can implement whatever policy it wants around eviction/retention.</a:t>
            </a:r>
          </a:p>
          <a:p>
            <a:pPr lvl="1"/>
            <a:r>
              <a:rPr lang="en-US" sz="1600" dirty="0"/>
              <a:t>Not just TTLs – can vary on key, or other signals.</a:t>
            </a:r>
          </a:p>
          <a:p>
            <a:r>
              <a:rPr lang="en-US" sz="1600" dirty="0"/>
              <a:t>Wrap write interfaces with cache invalidation (or perform as a side effect)</a:t>
            </a:r>
          </a:p>
          <a:p>
            <a:r>
              <a:rPr lang="en-US" sz="1600" dirty="0"/>
              <a:t>Multiple levels of caching</a:t>
            </a:r>
          </a:p>
          <a:p>
            <a:endParaRPr lang="en-US" sz="1600" dirty="0"/>
          </a:p>
          <a:p>
            <a:endParaRPr lang="en-US" sz="1600" dirty="0"/>
          </a:p>
          <a:p>
            <a:endParaRPr lang="en-US" sz="1600" dirty="0"/>
          </a:p>
        </p:txBody>
      </p:sp>
      <p:sp>
        <p:nvSpPr>
          <p:cNvPr id="5" name="Content Placeholder 4">
            <a:extLst>
              <a:ext uri="{FF2B5EF4-FFF2-40B4-BE49-F238E27FC236}">
                <a16:creationId xmlns:a16="http://schemas.microsoft.com/office/drawing/2014/main" id="{6E0FE2C9-A631-4477-832C-C222938AFEA3}"/>
              </a:ext>
            </a:extLst>
          </p:cNvPr>
          <p:cNvSpPr>
            <a:spLocks noGrp="1"/>
          </p:cNvSpPr>
          <p:nvPr>
            <p:ph sz="half" idx="2"/>
          </p:nvPr>
        </p:nvSpPr>
        <p:spPr/>
        <p:txBody>
          <a:bodyPr>
            <a:normAutofit/>
          </a:bodyPr>
          <a:lstStyle/>
          <a:p>
            <a:pPr marL="0" indent="0">
              <a:buNone/>
            </a:pPr>
            <a:r>
              <a:rPr lang="en-US" sz="1600" dirty="0">
                <a:latin typeface="Courier New" panose="02070309020205020404" pitchFamily="49" charset="0"/>
                <a:cs typeface="Courier New" panose="02070309020205020404" pitchFamily="49" charset="0"/>
              </a:rPr>
              <a:t>let caching&lt;‘a, ‘b&gt;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cacheGet</a:t>
            </a:r>
            <a:r>
              <a:rPr lang="en-US" sz="1600" dirty="0">
                <a:latin typeface="Courier New" panose="02070309020205020404" pitchFamily="49" charset="0"/>
                <a:cs typeface="Courier New" panose="02070309020205020404" pitchFamily="49" charset="0"/>
              </a:rPr>
              <a:t>: ‘a -&gt; ‘b option,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cacheSet</a:t>
            </a:r>
            <a:r>
              <a:rPr lang="en-US" sz="1600" dirty="0">
                <a:latin typeface="Courier New" panose="02070309020205020404" pitchFamily="49" charset="0"/>
                <a:cs typeface="Courier New" panose="02070309020205020404" pitchFamily="49" charset="0"/>
              </a:rPr>
              <a:t>: ‘a * ‘b -&gt; unit,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f: ‘a -&gt; ‘b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fun (a: 'a) -&gt;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match </a:t>
            </a:r>
            <a:r>
              <a:rPr lang="en-US" sz="1600" dirty="0" err="1">
                <a:latin typeface="Courier New" panose="02070309020205020404" pitchFamily="49" charset="0"/>
                <a:cs typeface="Courier New" panose="02070309020205020404" pitchFamily="49" charset="0"/>
              </a:rPr>
              <a:t>cacheGet</a:t>
            </a:r>
            <a:r>
              <a:rPr lang="en-US" sz="1600" dirty="0">
                <a:latin typeface="Courier New" panose="02070309020205020404" pitchFamily="49" charset="0"/>
                <a:cs typeface="Courier New" panose="02070309020205020404" pitchFamily="49" charset="0"/>
              </a:rPr>
              <a:t>(a) with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 Some(result) -&gt; result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 _ -&gt;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let result = r(a)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cacheSet</a:t>
            </a:r>
            <a:r>
              <a:rPr lang="en-US" sz="1600" dirty="0">
                <a:latin typeface="Courier New" panose="02070309020205020404" pitchFamily="49" charset="0"/>
                <a:cs typeface="Courier New" panose="02070309020205020404" pitchFamily="49" charset="0"/>
              </a:rPr>
              <a:t>(a, result)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result</a:t>
            </a:r>
          </a:p>
        </p:txBody>
      </p:sp>
    </p:spTree>
    <p:extLst>
      <p:ext uri="{BB962C8B-B14F-4D97-AF65-F5344CB8AC3E}">
        <p14:creationId xmlns:p14="http://schemas.microsoft.com/office/powerpoint/2010/main" val="3450275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fade">
                                      <p:cBhvr>
                                        <p:cTn id="2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E0011-E261-43FB-9042-522F9DB7B35E}"/>
              </a:ext>
            </a:extLst>
          </p:cNvPr>
          <p:cNvSpPr>
            <a:spLocks noGrp="1"/>
          </p:cNvSpPr>
          <p:nvPr>
            <p:ph type="title"/>
          </p:nvPr>
        </p:nvSpPr>
        <p:spPr/>
        <p:txBody>
          <a:bodyPr/>
          <a:lstStyle/>
          <a:p>
            <a:r>
              <a:rPr lang="en-US" dirty="0"/>
              <a:t>Retries</a:t>
            </a:r>
          </a:p>
        </p:txBody>
      </p:sp>
      <p:sp>
        <p:nvSpPr>
          <p:cNvPr id="3" name="Slide Number Placeholder 2">
            <a:extLst>
              <a:ext uri="{FF2B5EF4-FFF2-40B4-BE49-F238E27FC236}">
                <a16:creationId xmlns:a16="http://schemas.microsoft.com/office/drawing/2014/main" id="{CA81FD3C-3764-4DDD-8955-1FD98F2B51F6}"/>
              </a:ext>
            </a:extLst>
          </p:cNvPr>
          <p:cNvSpPr>
            <a:spLocks noGrp="1"/>
          </p:cNvSpPr>
          <p:nvPr>
            <p:ph type="sldNum" sz="quarter" idx="12"/>
          </p:nvPr>
        </p:nvSpPr>
        <p:spPr/>
        <p:txBody>
          <a:bodyPr/>
          <a:lstStyle/>
          <a:p>
            <a:fld id="{C263D6C4-4840-40CC-AC84-17E24B3B7BDE}" type="slidenum">
              <a:rPr lang="en-GB" smtClean="0"/>
              <a:pPr/>
              <a:t>21</a:t>
            </a:fld>
            <a:endParaRPr lang="en-GB" dirty="0"/>
          </a:p>
        </p:txBody>
      </p:sp>
      <p:sp>
        <p:nvSpPr>
          <p:cNvPr id="4" name="Text Placeholder 3">
            <a:extLst>
              <a:ext uri="{FF2B5EF4-FFF2-40B4-BE49-F238E27FC236}">
                <a16:creationId xmlns:a16="http://schemas.microsoft.com/office/drawing/2014/main" id="{3CFD1B20-20C2-48E9-9E29-AC62C36FE63E}"/>
              </a:ext>
            </a:extLst>
          </p:cNvPr>
          <p:cNvSpPr>
            <a:spLocks noGrp="1"/>
          </p:cNvSpPr>
          <p:nvPr>
            <p:ph sz="half" idx="1"/>
          </p:nvPr>
        </p:nvSpPr>
        <p:spPr>
          <a:xfrm>
            <a:off x="443365" y="1517715"/>
            <a:ext cx="3691313" cy="4659248"/>
          </a:xfrm>
        </p:spPr>
        <p:txBody>
          <a:bodyPr>
            <a:normAutofit/>
          </a:bodyPr>
          <a:lstStyle/>
          <a:p>
            <a:r>
              <a:rPr lang="en-US" dirty="0"/>
              <a:t>If r succeeds, return the ‘b.</a:t>
            </a:r>
          </a:p>
          <a:p>
            <a:r>
              <a:rPr lang="en-US" dirty="0"/>
              <a:t>If r fails, catch the exception, and evaluate the retry policy.</a:t>
            </a:r>
          </a:p>
          <a:p>
            <a:r>
              <a:rPr lang="en-US" dirty="0"/>
              <a:t>If </a:t>
            </a:r>
            <a:r>
              <a:rPr lang="en-US" dirty="0" err="1"/>
              <a:t>retryException</a:t>
            </a:r>
            <a:r>
              <a:rPr lang="en-US" dirty="0"/>
              <a:t> returns true, and there are retries remaining, try calling r again.</a:t>
            </a:r>
          </a:p>
          <a:p>
            <a:r>
              <a:rPr lang="en-US" dirty="0"/>
              <a:t>If </a:t>
            </a:r>
            <a:r>
              <a:rPr lang="en-US" dirty="0" err="1"/>
              <a:t>retryException</a:t>
            </a:r>
            <a:r>
              <a:rPr lang="en-US" dirty="0"/>
              <a:t> returns false, then rethrow the exception.</a:t>
            </a:r>
          </a:p>
        </p:txBody>
      </p:sp>
      <p:sp>
        <p:nvSpPr>
          <p:cNvPr id="5" name="Content Placeholder 4">
            <a:extLst>
              <a:ext uri="{FF2B5EF4-FFF2-40B4-BE49-F238E27FC236}">
                <a16:creationId xmlns:a16="http://schemas.microsoft.com/office/drawing/2014/main" id="{F84F0D03-2FD9-4888-B46F-38A93E144D37}"/>
              </a:ext>
            </a:extLst>
          </p:cNvPr>
          <p:cNvSpPr>
            <a:spLocks noGrp="1"/>
          </p:cNvSpPr>
          <p:nvPr>
            <p:ph sz="half" idx="2"/>
          </p:nvPr>
        </p:nvSpPr>
        <p:spPr>
          <a:xfrm>
            <a:off x="4452731" y="1517715"/>
            <a:ext cx="7205870" cy="4659248"/>
          </a:xfrm>
        </p:spPr>
        <p:txBody>
          <a:bodyPr>
            <a:noAutofit/>
          </a:bodyPr>
          <a:lstStyle/>
          <a:p>
            <a:pPr marL="0" indent="0">
              <a:buNone/>
            </a:pPr>
            <a:r>
              <a:rPr lang="en-US" sz="1400" dirty="0">
                <a:latin typeface="Courier New" panose="02070309020205020404" pitchFamily="49" charset="0"/>
                <a:cs typeface="Courier New" panose="02070309020205020404" pitchFamily="49" charset="0"/>
              </a:rPr>
              <a:t>  let retrying</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r: ‘a -&gt; 'b,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retries: int,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retryException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exn</a:t>
            </a:r>
            <a:r>
              <a:rPr lang="en-US" sz="1400" dirty="0">
                <a:latin typeface="Courier New" panose="02070309020205020404" pitchFamily="49" charset="0"/>
                <a:cs typeface="Courier New" panose="02070309020205020404" pitchFamily="49" charset="0"/>
              </a:rPr>
              <a:t> -&gt; bool</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 =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let rec </a:t>
            </a:r>
            <a:r>
              <a:rPr lang="en-US" sz="1400" dirty="0" err="1">
                <a:latin typeface="Courier New" panose="02070309020205020404" pitchFamily="49" charset="0"/>
                <a:cs typeface="Courier New" panose="02070309020205020404" pitchFamily="49" charset="0"/>
              </a:rPr>
              <a:t>tryFn</a:t>
            </a:r>
            <a:r>
              <a:rPr lang="en-US" sz="1400" dirty="0">
                <a:latin typeface="Courier New" panose="02070309020205020404" pitchFamily="49" charset="0"/>
                <a:cs typeface="Courier New" panose="02070309020205020404" pitchFamily="49" charset="0"/>
              </a:rPr>
              <a:t> remaining </a:t>
            </a:r>
            <a:r>
              <a:rPr lang="en-US" sz="1400" dirty="0" err="1">
                <a:latin typeface="Courier New" panose="02070309020205020404" pitchFamily="49" charset="0"/>
                <a:cs typeface="Courier New" panose="02070309020205020404" pitchFamily="49" charset="0"/>
              </a:rPr>
              <a:t>aKey</a:t>
            </a:r>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try</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r(</a:t>
            </a:r>
            <a:r>
              <a:rPr lang="en-US" sz="1400" dirty="0" err="1">
                <a:latin typeface="Courier New" panose="02070309020205020404" pitchFamily="49" charset="0"/>
                <a:cs typeface="Courier New" panose="02070309020205020404" pitchFamily="49" charset="0"/>
              </a:rPr>
              <a:t>aKey</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with</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 ex when remaining &gt; 0 &amp;&amp; (</a:t>
            </a:r>
            <a:r>
              <a:rPr lang="en-US" sz="1400" dirty="0" err="1">
                <a:latin typeface="Courier New" panose="02070309020205020404" pitchFamily="49" charset="0"/>
                <a:cs typeface="Courier New" panose="02070309020205020404" pitchFamily="49" charset="0"/>
              </a:rPr>
              <a:t>retryException</a:t>
            </a:r>
            <a:r>
              <a:rPr lang="en-US" sz="1400" dirty="0">
                <a:latin typeface="Courier New" panose="02070309020205020404" pitchFamily="49" charset="0"/>
                <a:cs typeface="Courier New" panose="02070309020205020404" pitchFamily="49" charset="0"/>
              </a:rPr>
              <a:t> ex) -&gt;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tryFn</a:t>
            </a:r>
            <a:r>
              <a:rPr lang="en-US" sz="1400" dirty="0">
                <a:latin typeface="Courier New" panose="02070309020205020404" pitchFamily="49" charset="0"/>
                <a:cs typeface="Courier New" panose="02070309020205020404" pitchFamily="49" charset="0"/>
              </a:rPr>
              <a:t> (remaining - 1) </a:t>
            </a:r>
            <a:r>
              <a:rPr lang="en-US" sz="1400" dirty="0" err="1">
                <a:latin typeface="Courier New" panose="02070309020205020404" pitchFamily="49" charset="0"/>
                <a:cs typeface="Courier New" panose="02070309020205020404" pitchFamily="49" charset="0"/>
              </a:rPr>
              <a:t>aKey</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 _ -&gt; </a:t>
            </a:r>
            <a:r>
              <a:rPr lang="en-US" sz="1400" dirty="0" err="1">
                <a:latin typeface="Courier New" panose="02070309020205020404" pitchFamily="49" charset="0"/>
                <a:cs typeface="Courier New" panose="02070309020205020404" pitchFamily="49" charset="0"/>
              </a:rPr>
              <a:t>reraise</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tryFn</a:t>
            </a:r>
            <a:r>
              <a:rPr lang="en-US" sz="1400" dirty="0">
                <a:latin typeface="Courier New" panose="02070309020205020404" pitchFamily="49" charset="0"/>
                <a:cs typeface="Courier New" panose="02070309020205020404" pitchFamily="49" charset="0"/>
              </a:rPr>
              <a:t> retries</a:t>
            </a:r>
          </a:p>
        </p:txBody>
      </p:sp>
      <p:grpSp>
        <p:nvGrpSpPr>
          <p:cNvPr id="34" name="Group 33">
            <a:extLst>
              <a:ext uri="{FF2B5EF4-FFF2-40B4-BE49-F238E27FC236}">
                <a16:creationId xmlns:a16="http://schemas.microsoft.com/office/drawing/2014/main" id="{B815E65F-A71B-47B7-9702-9E1D92E27019}"/>
              </a:ext>
            </a:extLst>
          </p:cNvPr>
          <p:cNvGrpSpPr/>
          <p:nvPr/>
        </p:nvGrpSpPr>
        <p:grpSpPr>
          <a:xfrm>
            <a:off x="720907" y="5168900"/>
            <a:ext cx="3136227" cy="854075"/>
            <a:chOff x="3263900" y="5461000"/>
            <a:chExt cx="3136227" cy="854075"/>
          </a:xfrm>
        </p:grpSpPr>
        <p:sp>
          <p:nvSpPr>
            <p:cNvPr id="7" name="TextBox 6">
              <a:extLst>
                <a:ext uri="{FF2B5EF4-FFF2-40B4-BE49-F238E27FC236}">
                  <a16:creationId xmlns:a16="http://schemas.microsoft.com/office/drawing/2014/main" id="{CCE5AF14-4FC4-4FA9-B715-7C2D73DA41CF}"/>
                </a:ext>
              </a:extLst>
            </p:cNvPr>
            <p:cNvSpPr txBox="1"/>
            <p:nvPr/>
          </p:nvSpPr>
          <p:spPr>
            <a:xfrm>
              <a:off x="4131366" y="5461000"/>
              <a:ext cx="1422400" cy="369332"/>
            </a:xfrm>
            <a:prstGeom prst="rect">
              <a:avLst/>
            </a:prstGeom>
            <a:solidFill>
              <a:schemeClr val="accent6">
                <a:lumMod val="75000"/>
              </a:schemeClr>
            </a:solidFill>
          </p:spPr>
          <p:txBody>
            <a:bodyPr wrap="square" rtlCol="0">
              <a:spAutoFit/>
            </a:bodyPr>
            <a:lstStyle/>
            <a:p>
              <a:pPr algn="ctr"/>
              <a:r>
                <a:rPr lang="en-US" dirty="0">
                  <a:solidFill>
                    <a:schemeClr val="bg1"/>
                  </a:solidFill>
                </a:rPr>
                <a:t>r</a:t>
              </a:r>
            </a:p>
          </p:txBody>
        </p:sp>
        <p:cxnSp>
          <p:nvCxnSpPr>
            <p:cNvPr id="9" name="Straight Arrow Connector 8">
              <a:extLst>
                <a:ext uri="{FF2B5EF4-FFF2-40B4-BE49-F238E27FC236}">
                  <a16:creationId xmlns:a16="http://schemas.microsoft.com/office/drawing/2014/main" id="{5F434FB3-F8C0-4C96-9D92-13E32EC9DED9}"/>
                </a:ext>
              </a:extLst>
            </p:cNvPr>
            <p:cNvCxnSpPr>
              <a:stCxn id="7" idx="3"/>
            </p:cNvCxnSpPr>
            <p:nvPr/>
          </p:nvCxnSpPr>
          <p:spPr>
            <a:xfrm>
              <a:off x="5553766" y="5645666"/>
              <a:ext cx="84636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D14A0D0B-ECED-4C3B-95B8-7BE902DCDBF8}"/>
                </a:ext>
              </a:extLst>
            </p:cNvPr>
            <p:cNvCxnSpPr>
              <a:cxnSpLocks/>
              <a:endCxn id="7" idx="1"/>
            </p:cNvCxnSpPr>
            <p:nvPr/>
          </p:nvCxnSpPr>
          <p:spPr>
            <a:xfrm>
              <a:off x="3263900" y="5645666"/>
              <a:ext cx="867466"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Connector: Elbow 22">
              <a:extLst>
                <a:ext uri="{FF2B5EF4-FFF2-40B4-BE49-F238E27FC236}">
                  <a16:creationId xmlns:a16="http://schemas.microsoft.com/office/drawing/2014/main" id="{D7DA7293-234C-4202-8E47-21078C48C5E2}"/>
                </a:ext>
              </a:extLst>
            </p:cNvPr>
            <p:cNvCxnSpPr/>
            <p:nvPr/>
          </p:nvCxnSpPr>
          <p:spPr>
            <a:xfrm rot="10800000" flipV="1">
              <a:off x="3813866" y="5645665"/>
              <a:ext cx="1990034" cy="669409"/>
            </a:xfrm>
            <a:prstGeom prst="bentConnector3">
              <a:avLst>
                <a:gd name="adj1" fmla="val 221"/>
              </a:avLst>
            </a:prstGeom>
          </p:spPr>
          <p:style>
            <a:lnRef idx="3">
              <a:schemeClr val="accent6"/>
            </a:lnRef>
            <a:fillRef idx="0">
              <a:schemeClr val="accent6"/>
            </a:fillRef>
            <a:effectRef idx="2">
              <a:schemeClr val="accent6"/>
            </a:effectRef>
            <a:fontRef idx="minor">
              <a:schemeClr val="tx1"/>
            </a:fontRef>
          </p:style>
        </p:cxnSp>
        <p:cxnSp>
          <p:nvCxnSpPr>
            <p:cNvPr id="31" name="Straight Connector 30">
              <a:extLst>
                <a:ext uri="{FF2B5EF4-FFF2-40B4-BE49-F238E27FC236}">
                  <a16:creationId xmlns:a16="http://schemas.microsoft.com/office/drawing/2014/main" id="{EEEA22DB-B7F0-4D01-8573-A3BF7621EA9A}"/>
                </a:ext>
              </a:extLst>
            </p:cNvPr>
            <p:cNvCxnSpPr/>
            <p:nvPr/>
          </p:nvCxnSpPr>
          <p:spPr>
            <a:xfrm flipV="1">
              <a:off x="3813866" y="5645666"/>
              <a:ext cx="0" cy="669409"/>
            </a:xfrm>
            <a:prstGeom prst="line">
              <a:avLst/>
            </a:prstGeom>
            <a:ln w="254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3" name="TextBox 32">
              <a:extLst>
                <a:ext uri="{FF2B5EF4-FFF2-40B4-BE49-F238E27FC236}">
                  <a16:creationId xmlns:a16="http://schemas.microsoft.com/office/drawing/2014/main" id="{3E55F52A-DC29-4FCB-90D1-7121B88B8080}"/>
                </a:ext>
              </a:extLst>
            </p:cNvPr>
            <p:cNvSpPr txBox="1"/>
            <p:nvPr/>
          </p:nvSpPr>
          <p:spPr>
            <a:xfrm>
              <a:off x="4073874" y="5957480"/>
              <a:ext cx="1479892" cy="276999"/>
            </a:xfrm>
            <a:prstGeom prst="rect">
              <a:avLst/>
            </a:prstGeom>
            <a:noFill/>
          </p:spPr>
          <p:txBody>
            <a:bodyPr wrap="none" rtlCol="0">
              <a:spAutoFit/>
            </a:bodyPr>
            <a:lstStyle/>
            <a:p>
              <a:pPr algn="ctr"/>
              <a:r>
                <a:rPr lang="en-US" sz="1200" dirty="0" err="1">
                  <a:solidFill>
                    <a:schemeClr val="bg1"/>
                  </a:solidFill>
                </a:rPr>
                <a:t>retryable</a:t>
              </a:r>
              <a:r>
                <a:rPr lang="en-US" sz="1200" dirty="0">
                  <a:solidFill>
                    <a:schemeClr val="bg1"/>
                  </a:solidFill>
                </a:rPr>
                <a:t> exception</a:t>
              </a:r>
            </a:p>
          </p:txBody>
        </p:sp>
      </p:grpSp>
    </p:spTree>
    <p:extLst>
      <p:ext uri="{BB962C8B-B14F-4D97-AF65-F5344CB8AC3E}">
        <p14:creationId xmlns:p14="http://schemas.microsoft.com/office/powerpoint/2010/main" val="1598429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55539-2251-4B92-9014-F156045BC769}"/>
              </a:ext>
            </a:extLst>
          </p:cNvPr>
          <p:cNvSpPr>
            <a:spLocks noGrp="1"/>
          </p:cNvSpPr>
          <p:nvPr>
            <p:ph type="title"/>
          </p:nvPr>
        </p:nvSpPr>
        <p:spPr/>
        <p:txBody>
          <a:bodyPr/>
          <a:lstStyle/>
          <a:p>
            <a:r>
              <a:rPr lang="en-US" dirty="0"/>
              <a:t>Circuit Breakers</a:t>
            </a:r>
          </a:p>
        </p:txBody>
      </p:sp>
      <p:sp>
        <p:nvSpPr>
          <p:cNvPr id="3" name="Slide Number Placeholder 2">
            <a:extLst>
              <a:ext uri="{FF2B5EF4-FFF2-40B4-BE49-F238E27FC236}">
                <a16:creationId xmlns:a16="http://schemas.microsoft.com/office/drawing/2014/main" id="{B2563D90-C7B3-4322-BB85-E8DE9ED407E7}"/>
              </a:ext>
            </a:extLst>
          </p:cNvPr>
          <p:cNvSpPr>
            <a:spLocks noGrp="1"/>
          </p:cNvSpPr>
          <p:nvPr>
            <p:ph type="sldNum" sz="quarter" idx="12"/>
          </p:nvPr>
        </p:nvSpPr>
        <p:spPr/>
        <p:txBody>
          <a:bodyPr/>
          <a:lstStyle/>
          <a:p>
            <a:fld id="{C263D6C4-4840-40CC-AC84-17E24B3B7BDE}" type="slidenum">
              <a:rPr lang="en-GB" smtClean="0"/>
              <a:pPr/>
              <a:t>22</a:t>
            </a:fld>
            <a:endParaRPr lang="en-GB" dirty="0"/>
          </a:p>
        </p:txBody>
      </p:sp>
      <p:sp>
        <p:nvSpPr>
          <p:cNvPr id="4" name="Content Placeholder 3">
            <a:extLst>
              <a:ext uri="{FF2B5EF4-FFF2-40B4-BE49-F238E27FC236}">
                <a16:creationId xmlns:a16="http://schemas.microsoft.com/office/drawing/2014/main" id="{CA36AB9F-928C-4025-A086-CEFEAFEFAB32}"/>
              </a:ext>
            </a:extLst>
          </p:cNvPr>
          <p:cNvSpPr>
            <a:spLocks noGrp="1"/>
          </p:cNvSpPr>
          <p:nvPr>
            <p:ph sz="half" idx="1"/>
          </p:nvPr>
        </p:nvSpPr>
        <p:spPr/>
        <p:txBody>
          <a:bodyPr>
            <a:normAutofit/>
          </a:bodyPr>
          <a:lstStyle/>
          <a:p>
            <a:r>
              <a:rPr lang="en-US" dirty="0">
                <a:cs typeface="Courier New" panose="02070309020205020404" pitchFamily="49" charset="0"/>
              </a:rPr>
              <a:t>Useful to implement graceful degradation, and avoid slamming a service that is already unresponsive.</a:t>
            </a:r>
          </a:p>
          <a:p>
            <a:r>
              <a:rPr lang="en-US" dirty="0">
                <a:cs typeface="Courier New" panose="02070309020205020404" pitchFamily="49" charset="0"/>
              </a:rPr>
              <a:t>A repository that keeps a windowed history of its successes and failures.</a:t>
            </a:r>
          </a:p>
          <a:p>
            <a:r>
              <a:rPr lang="en-US" dirty="0">
                <a:cs typeface="Courier New" panose="02070309020205020404" pitchFamily="49" charset="0"/>
              </a:rPr>
              <a:t>If the success rate goes below a certain threshold, then subsequent queries are passed to an alternate underlying source of truth.</a:t>
            </a:r>
          </a:p>
          <a:p>
            <a:r>
              <a:rPr lang="en-US" dirty="0">
                <a:cs typeface="Courier New" panose="02070309020205020404" pitchFamily="49" charset="0"/>
              </a:rPr>
              <a:t>Windowing strategy can be time-windowed, last N requests, etc.</a:t>
            </a:r>
          </a:p>
        </p:txBody>
      </p:sp>
      <p:sp>
        <p:nvSpPr>
          <p:cNvPr id="5" name="Content Placeholder 4">
            <a:extLst>
              <a:ext uri="{FF2B5EF4-FFF2-40B4-BE49-F238E27FC236}">
                <a16:creationId xmlns:a16="http://schemas.microsoft.com/office/drawing/2014/main" id="{5AC8D0E8-7FBD-4B7C-B355-095107E5D766}"/>
              </a:ext>
            </a:extLst>
          </p:cNvPr>
          <p:cNvSpPr>
            <a:spLocks noGrp="1"/>
          </p:cNvSpPr>
          <p:nvPr>
            <p:ph sz="half" idx="2"/>
          </p:nvPr>
        </p:nvSpPr>
        <p:spPr/>
        <p:txBody>
          <a:bodyPr/>
          <a:lstStyle/>
          <a:p>
            <a:pPr marL="0" lvl="0" indent="0">
              <a:buClr>
                <a:srgbClr val="47C3D3"/>
              </a:buClr>
              <a:buNone/>
            </a:pPr>
            <a:r>
              <a:rPr lang="en-US" sz="1600" dirty="0">
                <a:solidFill>
                  <a:srgbClr val="569CD6"/>
                </a:solidFill>
                <a:latin typeface="Courier New" panose="02070309020205020404" pitchFamily="49" charset="0"/>
                <a:cs typeface="Courier New" panose="02070309020205020404" pitchFamily="49" charset="0"/>
              </a:rPr>
              <a:t>let</a:t>
            </a:r>
            <a:r>
              <a:rPr lang="en-US" sz="1600" dirty="0">
                <a:solidFill>
                  <a:srgbClr val="D4D4D4"/>
                </a:solidFill>
                <a:latin typeface="Courier New" panose="02070309020205020404" pitchFamily="49" charset="0"/>
                <a:cs typeface="Courier New" panose="02070309020205020404" pitchFamily="49" charset="0"/>
              </a:rPr>
              <a:t> </a:t>
            </a:r>
            <a:r>
              <a:rPr lang="en-US" sz="1600" dirty="0" err="1">
                <a:solidFill>
                  <a:srgbClr val="9CDCFE"/>
                </a:solidFill>
                <a:latin typeface="Courier New" panose="02070309020205020404" pitchFamily="49" charset="0"/>
                <a:cs typeface="Courier New" panose="02070309020205020404" pitchFamily="49" charset="0"/>
              </a:rPr>
              <a:t>timeWindowCircuitBreaking</a:t>
            </a:r>
            <a:br>
              <a:rPr lang="en-US" sz="1600" dirty="0">
                <a:solidFill>
                  <a:srgbClr val="D4D4D4"/>
                </a:solidFill>
                <a:latin typeface="Courier New" panose="02070309020205020404" pitchFamily="49" charset="0"/>
                <a:cs typeface="Courier New" panose="02070309020205020404" pitchFamily="49" charset="0"/>
              </a:rPr>
            </a:br>
            <a:r>
              <a:rPr lang="en-US" sz="1600" dirty="0">
                <a:solidFill>
                  <a:srgbClr val="D4D4D4"/>
                </a:solidFill>
                <a:latin typeface="Courier New" panose="02070309020205020404" pitchFamily="49" charset="0"/>
                <a:cs typeface="Courier New" panose="02070309020205020404" pitchFamily="49" charset="0"/>
              </a:rPr>
              <a:t>  (</a:t>
            </a:r>
            <a:br>
              <a:rPr lang="en-US" sz="1600" dirty="0">
                <a:solidFill>
                  <a:srgbClr val="D4D4D4"/>
                </a:solidFill>
                <a:latin typeface="Courier New" panose="02070309020205020404" pitchFamily="49" charset="0"/>
                <a:cs typeface="Courier New" panose="02070309020205020404" pitchFamily="49" charset="0"/>
              </a:rPr>
            </a:br>
            <a:r>
              <a:rPr lang="en-US" sz="1600" dirty="0">
                <a:solidFill>
                  <a:srgbClr val="D4D4D4"/>
                </a:solidFill>
                <a:latin typeface="Courier New" panose="02070309020205020404" pitchFamily="49" charset="0"/>
                <a:cs typeface="Courier New" panose="02070309020205020404" pitchFamily="49" charset="0"/>
              </a:rPr>
              <a:t>    r</a:t>
            </a:r>
            <a:r>
              <a:rPr lang="en-US" sz="1600" dirty="0">
                <a:solidFill>
                  <a:srgbClr val="569CD6"/>
                </a:solidFill>
                <a:latin typeface="Courier New" panose="02070309020205020404" pitchFamily="49" charset="0"/>
                <a:cs typeface="Courier New" panose="02070309020205020404" pitchFamily="49" charset="0"/>
              </a:rPr>
              <a:t>:</a:t>
            </a:r>
            <a:r>
              <a:rPr lang="en-US" sz="1600" dirty="0">
                <a:solidFill>
                  <a:srgbClr val="D4D4D4"/>
                </a:solidFill>
                <a:latin typeface="Courier New" panose="02070309020205020404" pitchFamily="49" charset="0"/>
                <a:cs typeface="Courier New" panose="02070309020205020404" pitchFamily="49" charset="0"/>
              </a:rPr>
              <a:t> ‘a -&gt; 'b, </a:t>
            </a:r>
            <a:br>
              <a:rPr lang="en-US" sz="1600" dirty="0">
                <a:solidFill>
                  <a:srgbClr val="D4D4D4"/>
                </a:solidFill>
                <a:latin typeface="Courier New" panose="02070309020205020404" pitchFamily="49" charset="0"/>
                <a:cs typeface="Courier New" panose="02070309020205020404" pitchFamily="49" charset="0"/>
              </a:rPr>
            </a:br>
            <a:r>
              <a:rPr lang="en-US" sz="1600" dirty="0">
                <a:solidFill>
                  <a:srgbClr val="D4D4D4"/>
                </a:solidFill>
                <a:latin typeface="Courier New" panose="02070309020205020404" pitchFamily="49" charset="0"/>
                <a:cs typeface="Courier New" panose="02070309020205020404" pitchFamily="49" charset="0"/>
              </a:rPr>
              <a:t>    alternate</a:t>
            </a:r>
            <a:r>
              <a:rPr lang="en-US" sz="1600" dirty="0">
                <a:solidFill>
                  <a:srgbClr val="569CD6"/>
                </a:solidFill>
                <a:latin typeface="Courier New" panose="02070309020205020404" pitchFamily="49" charset="0"/>
                <a:cs typeface="Courier New" panose="02070309020205020404" pitchFamily="49" charset="0"/>
              </a:rPr>
              <a:t>:</a:t>
            </a:r>
            <a:r>
              <a:rPr lang="en-US" sz="1600" dirty="0">
                <a:solidFill>
                  <a:srgbClr val="D4D4D4"/>
                </a:solidFill>
                <a:latin typeface="Courier New" panose="02070309020205020404" pitchFamily="49" charset="0"/>
                <a:cs typeface="Courier New" panose="02070309020205020404" pitchFamily="49" charset="0"/>
              </a:rPr>
              <a:t> ‘a -&gt; 'b, </a:t>
            </a:r>
            <a:br>
              <a:rPr lang="en-US" sz="1600" dirty="0">
                <a:solidFill>
                  <a:srgbClr val="D4D4D4"/>
                </a:solidFill>
                <a:latin typeface="Courier New" panose="02070309020205020404" pitchFamily="49" charset="0"/>
                <a:cs typeface="Courier New" panose="02070309020205020404" pitchFamily="49" charset="0"/>
              </a:rPr>
            </a:br>
            <a:r>
              <a:rPr lang="en-US" sz="1600" dirty="0">
                <a:solidFill>
                  <a:srgbClr val="D4D4D4"/>
                </a:solidFill>
                <a:latin typeface="Courier New" panose="02070309020205020404" pitchFamily="49" charset="0"/>
                <a:cs typeface="Courier New" panose="02070309020205020404" pitchFamily="49" charset="0"/>
              </a:rPr>
              <a:t>    </a:t>
            </a:r>
            <a:r>
              <a:rPr lang="en-US" sz="1600" dirty="0" err="1">
                <a:solidFill>
                  <a:srgbClr val="D4D4D4"/>
                </a:solidFill>
                <a:latin typeface="Courier New" panose="02070309020205020404" pitchFamily="49" charset="0"/>
                <a:cs typeface="Courier New" panose="02070309020205020404" pitchFamily="49" charset="0"/>
              </a:rPr>
              <a:t>bufferSize</a:t>
            </a:r>
            <a:r>
              <a:rPr lang="en-US" sz="1600" dirty="0">
                <a:solidFill>
                  <a:srgbClr val="569CD6"/>
                </a:solidFill>
                <a:latin typeface="Courier New" panose="02070309020205020404" pitchFamily="49" charset="0"/>
                <a:cs typeface="Courier New" panose="02070309020205020404" pitchFamily="49" charset="0"/>
              </a:rPr>
              <a:t>:</a:t>
            </a:r>
            <a:r>
              <a:rPr lang="en-US" sz="1600" dirty="0">
                <a:solidFill>
                  <a:srgbClr val="D4D4D4"/>
                </a:solidFill>
                <a:latin typeface="Courier New" panose="02070309020205020404" pitchFamily="49" charset="0"/>
                <a:cs typeface="Courier New" panose="02070309020205020404" pitchFamily="49" charset="0"/>
              </a:rPr>
              <a:t> int, </a:t>
            </a:r>
            <a:br>
              <a:rPr lang="en-US" sz="1600" dirty="0">
                <a:solidFill>
                  <a:srgbClr val="D4D4D4"/>
                </a:solidFill>
                <a:latin typeface="Courier New" panose="02070309020205020404" pitchFamily="49" charset="0"/>
                <a:cs typeface="Courier New" panose="02070309020205020404" pitchFamily="49" charset="0"/>
              </a:rPr>
            </a:br>
            <a:r>
              <a:rPr lang="en-US" sz="1600" dirty="0">
                <a:solidFill>
                  <a:srgbClr val="D4D4D4"/>
                </a:solidFill>
                <a:latin typeface="Courier New" panose="02070309020205020404" pitchFamily="49" charset="0"/>
                <a:cs typeface="Courier New" panose="02070309020205020404" pitchFamily="49" charset="0"/>
              </a:rPr>
              <a:t>    </a:t>
            </a:r>
            <a:r>
              <a:rPr lang="en-US" sz="1600" dirty="0" err="1">
                <a:solidFill>
                  <a:srgbClr val="D4D4D4"/>
                </a:solidFill>
                <a:latin typeface="Courier New" panose="02070309020205020404" pitchFamily="49" charset="0"/>
                <a:cs typeface="Courier New" panose="02070309020205020404" pitchFamily="49" charset="0"/>
              </a:rPr>
              <a:t>timeWindow</a:t>
            </a:r>
            <a:r>
              <a:rPr lang="en-US" sz="1600" dirty="0">
                <a:solidFill>
                  <a:srgbClr val="569CD6"/>
                </a:solidFill>
                <a:latin typeface="Courier New" panose="02070309020205020404" pitchFamily="49" charset="0"/>
                <a:cs typeface="Courier New" panose="02070309020205020404" pitchFamily="49" charset="0"/>
              </a:rPr>
              <a:t>:</a:t>
            </a:r>
            <a:r>
              <a:rPr lang="en-US" sz="1600" dirty="0">
                <a:solidFill>
                  <a:srgbClr val="D4D4D4"/>
                </a:solidFill>
                <a:latin typeface="Courier New" panose="02070309020205020404" pitchFamily="49" charset="0"/>
                <a:cs typeface="Courier New" panose="02070309020205020404" pitchFamily="49" charset="0"/>
              </a:rPr>
              <a:t> </a:t>
            </a:r>
            <a:r>
              <a:rPr lang="en-US" sz="1600" dirty="0" err="1">
                <a:solidFill>
                  <a:srgbClr val="D4D4D4"/>
                </a:solidFill>
                <a:latin typeface="Courier New" panose="02070309020205020404" pitchFamily="49" charset="0"/>
                <a:cs typeface="Courier New" panose="02070309020205020404" pitchFamily="49" charset="0"/>
              </a:rPr>
              <a:t>TimeSpan</a:t>
            </a:r>
            <a:r>
              <a:rPr lang="en-US" sz="1600" dirty="0">
                <a:solidFill>
                  <a:srgbClr val="D4D4D4"/>
                </a:solidFill>
                <a:latin typeface="Courier New" panose="02070309020205020404" pitchFamily="49" charset="0"/>
                <a:cs typeface="Courier New" panose="02070309020205020404" pitchFamily="49" charset="0"/>
              </a:rPr>
              <a:t>, </a:t>
            </a:r>
            <a:br>
              <a:rPr lang="en-US" sz="1600" dirty="0">
                <a:solidFill>
                  <a:srgbClr val="D4D4D4"/>
                </a:solidFill>
                <a:latin typeface="Courier New" panose="02070309020205020404" pitchFamily="49" charset="0"/>
                <a:cs typeface="Courier New" panose="02070309020205020404" pitchFamily="49" charset="0"/>
              </a:rPr>
            </a:br>
            <a:r>
              <a:rPr lang="en-US" sz="1600" dirty="0">
                <a:solidFill>
                  <a:srgbClr val="D4D4D4"/>
                </a:solidFill>
                <a:latin typeface="Courier New" panose="02070309020205020404" pitchFamily="49" charset="0"/>
                <a:cs typeface="Courier New" panose="02070309020205020404" pitchFamily="49" charset="0"/>
              </a:rPr>
              <a:t>    threshold</a:t>
            </a:r>
            <a:r>
              <a:rPr lang="en-US" sz="1600" dirty="0">
                <a:solidFill>
                  <a:srgbClr val="569CD6"/>
                </a:solidFill>
                <a:latin typeface="Courier New" panose="02070309020205020404" pitchFamily="49" charset="0"/>
                <a:cs typeface="Courier New" panose="02070309020205020404" pitchFamily="49" charset="0"/>
              </a:rPr>
              <a:t>:</a:t>
            </a:r>
            <a:r>
              <a:rPr lang="en-US" sz="1600" dirty="0">
                <a:solidFill>
                  <a:srgbClr val="D4D4D4"/>
                </a:solidFill>
                <a:latin typeface="Courier New" panose="02070309020205020404" pitchFamily="49" charset="0"/>
                <a:cs typeface="Courier New" panose="02070309020205020404" pitchFamily="49" charset="0"/>
              </a:rPr>
              <a:t> double,</a:t>
            </a:r>
            <a:br>
              <a:rPr lang="en-US" sz="1600" dirty="0">
                <a:solidFill>
                  <a:srgbClr val="D4D4D4"/>
                </a:solidFill>
                <a:latin typeface="Courier New" panose="02070309020205020404" pitchFamily="49" charset="0"/>
                <a:cs typeface="Courier New" panose="02070309020205020404" pitchFamily="49" charset="0"/>
              </a:rPr>
            </a:br>
            <a:r>
              <a:rPr lang="en-US" sz="1600" dirty="0">
                <a:solidFill>
                  <a:srgbClr val="D4D4D4"/>
                </a:solidFill>
                <a:latin typeface="Courier New" panose="02070309020205020404" pitchFamily="49" charset="0"/>
                <a:cs typeface="Courier New" panose="02070309020205020404" pitchFamily="49" charset="0"/>
              </a:rPr>
              <a:t>    </a:t>
            </a:r>
            <a:r>
              <a:rPr lang="en-US" sz="1600" dirty="0" err="1">
                <a:solidFill>
                  <a:srgbClr val="D4D4D4"/>
                </a:solidFill>
                <a:latin typeface="Courier New" panose="02070309020205020404" pitchFamily="49" charset="0"/>
                <a:cs typeface="Courier New" panose="02070309020205020404" pitchFamily="49" charset="0"/>
              </a:rPr>
              <a:t>getTime</a:t>
            </a:r>
            <a:r>
              <a:rPr lang="en-US" sz="1600" dirty="0">
                <a:solidFill>
                  <a:srgbClr val="569CD6"/>
                </a:solidFill>
                <a:latin typeface="Courier New" panose="02070309020205020404" pitchFamily="49" charset="0"/>
                <a:cs typeface="Courier New" panose="02070309020205020404" pitchFamily="49" charset="0"/>
              </a:rPr>
              <a:t>:</a:t>
            </a:r>
            <a:r>
              <a:rPr lang="en-US" sz="1600" dirty="0">
                <a:solidFill>
                  <a:srgbClr val="D4D4D4"/>
                </a:solidFill>
                <a:latin typeface="Courier New" panose="02070309020205020404" pitchFamily="49" charset="0"/>
                <a:cs typeface="Courier New" panose="02070309020205020404" pitchFamily="49" charset="0"/>
              </a:rPr>
              <a:t> unit </a:t>
            </a:r>
            <a:r>
              <a:rPr lang="en-US" sz="1600" dirty="0">
                <a:solidFill>
                  <a:srgbClr val="569CD6"/>
                </a:solidFill>
                <a:latin typeface="Courier New" panose="02070309020205020404" pitchFamily="49" charset="0"/>
                <a:cs typeface="Courier New" panose="02070309020205020404" pitchFamily="49" charset="0"/>
              </a:rPr>
              <a:t>-&gt;</a:t>
            </a:r>
            <a:r>
              <a:rPr lang="en-US" sz="1600" dirty="0">
                <a:solidFill>
                  <a:srgbClr val="D4D4D4"/>
                </a:solidFill>
                <a:latin typeface="Courier New" panose="02070309020205020404" pitchFamily="49" charset="0"/>
                <a:cs typeface="Courier New" panose="02070309020205020404" pitchFamily="49" charset="0"/>
              </a:rPr>
              <a:t> </a:t>
            </a:r>
            <a:r>
              <a:rPr lang="en-US" sz="1600" dirty="0" err="1">
                <a:solidFill>
                  <a:srgbClr val="D4D4D4"/>
                </a:solidFill>
                <a:latin typeface="Courier New" panose="02070309020205020404" pitchFamily="49" charset="0"/>
                <a:cs typeface="Courier New" panose="02070309020205020404" pitchFamily="49" charset="0"/>
              </a:rPr>
              <a:t>DateTime</a:t>
            </a:r>
            <a:br>
              <a:rPr lang="en-US" sz="1600" dirty="0">
                <a:solidFill>
                  <a:srgbClr val="D4D4D4"/>
                </a:solidFill>
                <a:latin typeface="Courier New" panose="02070309020205020404" pitchFamily="49" charset="0"/>
                <a:cs typeface="Courier New" panose="02070309020205020404" pitchFamily="49" charset="0"/>
              </a:rPr>
            </a:br>
            <a:r>
              <a:rPr lang="en-US" sz="1600" dirty="0">
                <a:solidFill>
                  <a:srgbClr val="D4D4D4"/>
                </a:solidFill>
                <a:latin typeface="Courier New" panose="02070309020205020404" pitchFamily="49" charset="0"/>
                <a:cs typeface="Courier New" panose="02070309020205020404" pitchFamily="49" charset="0"/>
              </a:rPr>
              <a:t>  ) </a:t>
            </a:r>
            <a:r>
              <a:rPr lang="en-US" sz="1600" dirty="0">
                <a:solidFill>
                  <a:srgbClr val="569CD6"/>
                </a:solidFill>
                <a:latin typeface="Courier New" panose="02070309020205020404" pitchFamily="49" charset="0"/>
                <a:cs typeface="Courier New" panose="02070309020205020404" pitchFamily="49" charset="0"/>
              </a:rPr>
              <a:t>= …</a:t>
            </a:r>
            <a:br>
              <a:rPr lang="en-US" sz="1600" dirty="0">
                <a:solidFill>
                  <a:srgbClr val="569CD6"/>
                </a:solidFill>
                <a:latin typeface="Courier New" panose="02070309020205020404" pitchFamily="49" charset="0"/>
                <a:cs typeface="Courier New" panose="02070309020205020404" pitchFamily="49" charset="0"/>
              </a:rPr>
            </a:br>
            <a:br>
              <a:rPr lang="en-US" sz="1600" dirty="0">
                <a:solidFill>
                  <a:srgbClr val="D4D4D4"/>
                </a:solidFill>
                <a:latin typeface="Courier New" panose="02070309020205020404" pitchFamily="49" charset="0"/>
                <a:cs typeface="Courier New" panose="02070309020205020404" pitchFamily="49" charset="0"/>
              </a:rPr>
            </a:br>
            <a:r>
              <a:rPr lang="en-US" sz="1600" dirty="0">
                <a:solidFill>
                  <a:srgbClr val="D4D4D4"/>
                </a:solidFill>
                <a:cs typeface="Courier New" panose="02070309020205020404" pitchFamily="49" charset="0"/>
              </a:rPr>
              <a:t>where </a:t>
            </a:r>
            <a:r>
              <a:rPr lang="en-US" sz="1600" dirty="0" err="1">
                <a:solidFill>
                  <a:srgbClr val="D4D4D4"/>
                </a:solidFill>
                <a:cs typeface="Courier New" panose="02070309020205020404" pitchFamily="49" charset="0"/>
              </a:rPr>
              <a:t>bufferSize</a:t>
            </a:r>
            <a:r>
              <a:rPr lang="en-US" sz="1600" dirty="0">
                <a:solidFill>
                  <a:srgbClr val="D4D4D4"/>
                </a:solidFill>
                <a:cs typeface="Courier New" panose="02070309020205020404" pitchFamily="49" charset="0"/>
              </a:rPr>
              <a:t>, </a:t>
            </a:r>
            <a:r>
              <a:rPr lang="en-US" sz="1600" dirty="0" err="1">
                <a:solidFill>
                  <a:srgbClr val="D4D4D4"/>
                </a:solidFill>
                <a:cs typeface="Courier New" panose="02070309020205020404" pitchFamily="49" charset="0"/>
              </a:rPr>
              <a:t>timeWindow</a:t>
            </a:r>
            <a:r>
              <a:rPr lang="en-US" sz="1600" dirty="0">
                <a:solidFill>
                  <a:srgbClr val="D4D4D4"/>
                </a:solidFill>
                <a:cs typeface="Courier New" panose="02070309020205020404" pitchFamily="49" charset="0"/>
              </a:rPr>
              <a:t>, and threshold control the time windowing behavior.</a:t>
            </a:r>
            <a:endParaRPr lang="en-US" sz="1600" dirty="0">
              <a:solidFill>
                <a:srgbClr val="569CD6"/>
              </a:solidFill>
              <a:cs typeface="Courier New" panose="02070309020205020404" pitchFamily="49" charset="0"/>
            </a:endParaRPr>
          </a:p>
          <a:p>
            <a:endParaRPr lang="en-US" dirty="0"/>
          </a:p>
        </p:txBody>
      </p:sp>
      <p:grpSp>
        <p:nvGrpSpPr>
          <p:cNvPr id="52" name="Group 51">
            <a:extLst>
              <a:ext uri="{FF2B5EF4-FFF2-40B4-BE49-F238E27FC236}">
                <a16:creationId xmlns:a16="http://schemas.microsoft.com/office/drawing/2014/main" id="{051C2075-8B86-407A-A59E-113C3B342F02}"/>
              </a:ext>
            </a:extLst>
          </p:cNvPr>
          <p:cNvGrpSpPr/>
          <p:nvPr/>
        </p:nvGrpSpPr>
        <p:grpSpPr>
          <a:xfrm>
            <a:off x="5627802" y="4630290"/>
            <a:ext cx="5745159" cy="1684785"/>
            <a:chOff x="3889602" y="4931437"/>
            <a:chExt cx="5745159" cy="1684785"/>
          </a:xfrm>
        </p:grpSpPr>
        <p:sp>
          <p:nvSpPr>
            <p:cNvPr id="7" name="TextBox 6">
              <a:extLst>
                <a:ext uri="{FF2B5EF4-FFF2-40B4-BE49-F238E27FC236}">
                  <a16:creationId xmlns:a16="http://schemas.microsoft.com/office/drawing/2014/main" id="{12639969-60FE-4024-A5E6-828F0B38FDD1}"/>
                </a:ext>
              </a:extLst>
            </p:cNvPr>
            <p:cNvSpPr txBox="1"/>
            <p:nvPr/>
          </p:nvSpPr>
          <p:spPr>
            <a:xfrm>
              <a:off x="4932250" y="4931437"/>
              <a:ext cx="3856150" cy="1684785"/>
            </a:xfrm>
            <a:prstGeom prst="rect">
              <a:avLst/>
            </a:prstGeom>
            <a:solidFill>
              <a:schemeClr val="accent6">
                <a:lumMod val="50000"/>
              </a:schemeClr>
            </a:solidFill>
          </p:spPr>
          <p:txBody>
            <a:bodyPr wrap="square" rtlCol="0">
              <a:noAutofit/>
            </a:bodyPr>
            <a:lstStyle/>
            <a:p>
              <a:pPr algn="ctr"/>
              <a:r>
                <a:rPr lang="en-US" sz="1400" dirty="0" err="1">
                  <a:solidFill>
                    <a:schemeClr val="bg1"/>
                  </a:solidFill>
                </a:rPr>
                <a:t>circuitBreaker</a:t>
              </a:r>
              <a:endParaRPr lang="en-US" sz="1400" dirty="0">
                <a:solidFill>
                  <a:schemeClr val="bg1"/>
                </a:solidFill>
              </a:endParaRPr>
            </a:p>
          </p:txBody>
        </p:sp>
        <p:sp>
          <p:nvSpPr>
            <p:cNvPr id="11" name="TextBox 10">
              <a:extLst>
                <a:ext uri="{FF2B5EF4-FFF2-40B4-BE49-F238E27FC236}">
                  <a16:creationId xmlns:a16="http://schemas.microsoft.com/office/drawing/2014/main" id="{B04E08EF-83C1-4753-A991-01643E3C37CE}"/>
                </a:ext>
              </a:extLst>
            </p:cNvPr>
            <p:cNvSpPr txBox="1"/>
            <p:nvPr/>
          </p:nvSpPr>
          <p:spPr>
            <a:xfrm>
              <a:off x="5627801" y="5322451"/>
              <a:ext cx="1422400" cy="369332"/>
            </a:xfrm>
            <a:prstGeom prst="rect">
              <a:avLst/>
            </a:prstGeom>
            <a:solidFill>
              <a:schemeClr val="accent1">
                <a:lumMod val="60000"/>
                <a:lumOff val="40000"/>
              </a:schemeClr>
            </a:solidFill>
          </p:spPr>
          <p:txBody>
            <a:bodyPr wrap="square" rtlCol="0">
              <a:spAutoFit/>
            </a:bodyPr>
            <a:lstStyle/>
            <a:p>
              <a:pPr algn="ctr"/>
              <a:r>
                <a:rPr lang="en-US" dirty="0">
                  <a:solidFill>
                    <a:schemeClr val="bg1"/>
                  </a:solidFill>
                </a:rPr>
                <a:t>r</a:t>
              </a:r>
            </a:p>
          </p:txBody>
        </p:sp>
        <p:sp>
          <p:nvSpPr>
            <p:cNvPr id="12" name="TextBox 11">
              <a:extLst>
                <a:ext uri="{FF2B5EF4-FFF2-40B4-BE49-F238E27FC236}">
                  <a16:creationId xmlns:a16="http://schemas.microsoft.com/office/drawing/2014/main" id="{1213BF27-2752-4461-9479-51B81D998EBD}"/>
                </a:ext>
              </a:extLst>
            </p:cNvPr>
            <p:cNvSpPr txBox="1"/>
            <p:nvPr/>
          </p:nvSpPr>
          <p:spPr>
            <a:xfrm>
              <a:off x="5627800" y="5945743"/>
              <a:ext cx="1422400" cy="369332"/>
            </a:xfrm>
            <a:prstGeom prst="rect">
              <a:avLst/>
            </a:prstGeom>
            <a:solidFill>
              <a:schemeClr val="bg2">
                <a:lumMod val="50000"/>
              </a:schemeClr>
            </a:solidFill>
          </p:spPr>
          <p:txBody>
            <a:bodyPr wrap="square" rtlCol="0">
              <a:spAutoFit/>
            </a:bodyPr>
            <a:lstStyle/>
            <a:p>
              <a:pPr algn="ctr"/>
              <a:r>
                <a:rPr lang="en-US" dirty="0">
                  <a:solidFill>
                    <a:schemeClr val="bg1"/>
                  </a:solidFill>
                </a:rPr>
                <a:t>alternate</a:t>
              </a:r>
            </a:p>
          </p:txBody>
        </p:sp>
        <p:cxnSp>
          <p:nvCxnSpPr>
            <p:cNvPr id="14" name="Straight Arrow Connector 13">
              <a:extLst>
                <a:ext uri="{FF2B5EF4-FFF2-40B4-BE49-F238E27FC236}">
                  <a16:creationId xmlns:a16="http://schemas.microsoft.com/office/drawing/2014/main" id="{BFFC4662-B874-4298-9004-E699DB3F302C}"/>
                </a:ext>
              </a:extLst>
            </p:cNvPr>
            <p:cNvCxnSpPr>
              <a:cxnSpLocks/>
              <a:endCxn id="7" idx="1"/>
            </p:cNvCxnSpPr>
            <p:nvPr/>
          </p:nvCxnSpPr>
          <p:spPr>
            <a:xfrm>
              <a:off x="3889602" y="5773829"/>
              <a:ext cx="1042648"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0" name="Connector: Elbow 19">
              <a:extLst>
                <a:ext uri="{FF2B5EF4-FFF2-40B4-BE49-F238E27FC236}">
                  <a16:creationId xmlns:a16="http://schemas.microsoft.com/office/drawing/2014/main" id="{CA110F2A-9983-4204-B4AF-FC681F7CCDFA}"/>
                </a:ext>
              </a:extLst>
            </p:cNvPr>
            <p:cNvCxnSpPr>
              <a:cxnSpLocks/>
            </p:cNvCxnSpPr>
            <p:nvPr/>
          </p:nvCxnSpPr>
          <p:spPr>
            <a:xfrm flipV="1">
              <a:off x="7050200" y="5773829"/>
              <a:ext cx="2584561" cy="398043"/>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Connector: Elbow 28">
              <a:extLst>
                <a:ext uri="{FF2B5EF4-FFF2-40B4-BE49-F238E27FC236}">
                  <a16:creationId xmlns:a16="http://schemas.microsoft.com/office/drawing/2014/main" id="{50914466-DB31-42A3-BB19-DD878F6D5E6C}"/>
                </a:ext>
              </a:extLst>
            </p:cNvPr>
            <p:cNvCxnSpPr>
              <a:cxnSpLocks/>
              <a:stCxn id="11" idx="3"/>
            </p:cNvCxnSpPr>
            <p:nvPr/>
          </p:nvCxnSpPr>
          <p:spPr>
            <a:xfrm>
              <a:off x="7050201" y="5507117"/>
              <a:ext cx="1292279" cy="261621"/>
            </a:xfrm>
            <a:prstGeom prst="bentConnector3">
              <a:avLst>
                <a:gd name="adj1" fmla="val 100121"/>
              </a:avLst>
            </a:prstGeom>
          </p:spPr>
          <p:style>
            <a:lnRef idx="3">
              <a:schemeClr val="accent1"/>
            </a:lnRef>
            <a:fillRef idx="0">
              <a:schemeClr val="accent1"/>
            </a:fillRef>
            <a:effectRef idx="2">
              <a:schemeClr val="accent1"/>
            </a:effectRef>
            <a:fontRef idx="minor">
              <a:schemeClr val="tx1"/>
            </a:fontRef>
          </p:style>
        </p:cxnSp>
        <p:cxnSp>
          <p:nvCxnSpPr>
            <p:cNvPr id="46" name="Connector: Elbow 45">
              <a:extLst>
                <a:ext uri="{FF2B5EF4-FFF2-40B4-BE49-F238E27FC236}">
                  <a16:creationId xmlns:a16="http://schemas.microsoft.com/office/drawing/2014/main" id="{6B4FE06F-FED8-4DE0-88E2-1B2B6C43D7BB}"/>
                </a:ext>
              </a:extLst>
            </p:cNvPr>
            <p:cNvCxnSpPr>
              <a:stCxn id="7" idx="1"/>
              <a:endCxn id="11" idx="1"/>
            </p:cNvCxnSpPr>
            <p:nvPr/>
          </p:nvCxnSpPr>
          <p:spPr>
            <a:xfrm rot="10800000" flipH="1">
              <a:off x="4932249" y="5507118"/>
              <a:ext cx="695551" cy="266713"/>
            </a:xfrm>
            <a:prstGeom prst="bentConnector3">
              <a:avLst>
                <a:gd name="adj1" fmla="val 62080"/>
              </a:avLst>
            </a:prstGeom>
          </p:spPr>
          <p:style>
            <a:lnRef idx="3">
              <a:schemeClr val="accent1"/>
            </a:lnRef>
            <a:fillRef idx="0">
              <a:schemeClr val="accent1"/>
            </a:fillRef>
            <a:effectRef idx="2">
              <a:schemeClr val="accent1"/>
            </a:effectRef>
            <a:fontRef idx="minor">
              <a:schemeClr val="tx1"/>
            </a:fontRef>
          </p:style>
        </p:cxnSp>
        <p:cxnSp>
          <p:nvCxnSpPr>
            <p:cNvPr id="48" name="Connector: Elbow 47">
              <a:extLst>
                <a:ext uri="{FF2B5EF4-FFF2-40B4-BE49-F238E27FC236}">
                  <a16:creationId xmlns:a16="http://schemas.microsoft.com/office/drawing/2014/main" id="{9207FD87-B439-4FE3-AEAB-333314355D4D}"/>
                </a:ext>
              </a:extLst>
            </p:cNvPr>
            <p:cNvCxnSpPr>
              <a:cxnSpLocks/>
              <a:stCxn id="7" idx="1"/>
            </p:cNvCxnSpPr>
            <p:nvPr/>
          </p:nvCxnSpPr>
          <p:spPr>
            <a:xfrm rot="10800000" flipH="1" flipV="1">
              <a:off x="4932250" y="5773830"/>
              <a:ext cx="672812" cy="355732"/>
            </a:xfrm>
            <a:prstGeom prst="bentConnector3">
              <a:avLst>
                <a:gd name="adj1" fmla="val 64178"/>
              </a:avLst>
            </a:prstGeom>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303899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CF42F-A5C6-4EB7-872A-2E1D09A99BD4}"/>
              </a:ext>
            </a:extLst>
          </p:cNvPr>
          <p:cNvSpPr>
            <a:spLocks noGrp="1"/>
          </p:cNvSpPr>
          <p:nvPr>
            <p:ph type="title"/>
          </p:nvPr>
        </p:nvSpPr>
        <p:spPr/>
        <p:txBody>
          <a:bodyPr/>
          <a:lstStyle/>
          <a:p>
            <a:r>
              <a:rPr lang="en-US" dirty="0"/>
              <a:t>Failure Injection and Simulation</a:t>
            </a:r>
          </a:p>
        </p:txBody>
      </p:sp>
      <p:sp>
        <p:nvSpPr>
          <p:cNvPr id="3" name="Slide Number Placeholder 2">
            <a:extLst>
              <a:ext uri="{FF2B5EF4-FFF2-40B4-BE49-F238E27FC236}">
                <a16:creationId xmlns:a16="http://schemas.microsoft.com/office/drawing/2014/main" id="{FAEFA124-EAC6-43B1-94AB-26F44A2A0583}"/>
              </a:ext>
            </a:extLst>
          </p:cNvPr>
          <p:cNvSpPr>
            <a:spLocks noGrp="1"/>
          </p:cNvSpPr>
          <p:nvPr>
            <p:ph type="sldNum" sz="quarter" idx="12"/>
          </p:nvPr>
        </p:nvSpPr>
        <p:spPr/>
        <p:txBody>
          <a:bodyPr/>
          <a:lstStyle/>
          <a:p>
            <a:fld id="{C263D6C4-4840-40CC-AC84-17E24B3B7BDE}" type="slidenum">
              <a:rPr lang="en-GB" smtClean="0"/>
              <a:pPr/>
              <a:t>23</a:t>
            </a:fld>
            <a:endParaRPr lang="en-GB" dirty="0"/>
          </a:p>
        </p:txBody>
      </p:sp>
      <p:sp>
        <p:nvSpPr>
          <p:cNvPr id="4" name="Content Placeholder 3">
            <a:extLst>
              <a:ext uri="{FF2B5EF4-FFF2-40B4-BE49-F238E27FC236}">
                <a16:creationId xmlns:a16="http://schemas.microsoft.com/office/drawing/2014/main" id="{2220FDE9-8707-4C7E-B0E6-42E804173DA4}"/>
              </a:ext>
            </a:extLst>
          </p:cNvPr>
          <p:cNvSpPr>
            <a:spLocks noGrp="1"/>
          </p:cNvSpPr>
          <p:nvPr>
            <p:ph sz="half" idx="1"/>
          </p:nvPr>
        </p:nvSpPr>
        <p:spPr/>
        <p:txBody>
          <a:bodyPr/>
          <a:lstStyle/>
          <a:p>
            <a:r>
              <a:rPr lang="en-US" dirty="0"/>
              <a:t>Given a desired percentage of failures, randomly throws exceptions when the function is called.</a:t>
            </a:r>
            <a:br>
              <a:rPr lang="en-US" dirty="0"/>
            </a:br>
            <a:endParaRPr lang="en-US" dirty="0"/>
          </a:p>
          <a:p>
            <a:r>
              <a:rPr lang="en-US" dirty="0"/>
              <a:t>Useful for testing how the SLAs of your service’s dependencies affect your success rate.</a:t>
            </a:r>
            <a:br>
              <a:rPr lang="en-US" dirty="0"/>
            </a:br>
            <a:endParaRPr lang="en-US" dirty="0"/>
          </a:p>
          <a:p>
            <a:r>
              <a:rPr lang="en-US" dirty="0"/>
              <a:t>Can do similar injection of latency, for asynchronous functions.</a:t>
            </a:r>
          </a:p>
        </p:txBody>
      </p:sp>
      <p:sp>
        <p:nvSpPr>
          <p:cNvPr id="5" name="Content Placeholder 4">
            <a:extLst>
              <a:ext uri="{FF2B5EF4-FFF2-40B4-BE49-F238E27FC236}">
                <a16:creationId xmlns:a16="http://schemas.microsoft.com/office/drawing/2014/main" id="{99C51BAE-F08D-40A3-B139-CAC25AD33779}"/>
              </a:ext>
            </a:extLst>
          </p:cNvPr>
          <p:cNvSpPr>
            <a:spLocks noGrp="1"/>
          </p:cNvSpPr>
          <p:nvPr>
            <p:ph sz="half" idx="2"/>
          </p:nvPr>
        </p:nvSpPr>
        <p:spPr>
          <a:xfrm>
            <a:off x="5749291" y="1517715"/>
            <a:ext cx="5909310" cy="4659248"/>
          </a:xfrm>
        </p:spPr>
        <p:txBody>
          <a:bodyPr>
            <a:normAutofit/>
          </a:bodyPr>
          <a:lstStyle/>
          <a:p>
            <a:pPr marL="0" indent="0">
              <a:buNone/>
            </a:pPr>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failingRepository</a:t>
            </a:r>
            <a:r>
              <a:rPr lang="en-US" sz="1600" dirty="0">
                <a:latin typeface="Courier New" panose="02070309020205020404" pitchFamily="49" charset="0"/>
                <a:cs typeface="Courier New" panose="02070309020205020404" pitchFamily="49" charset="0"/>
              </a:rPr>
              <a:t> ex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fun _ -&gt; raise ex</a:t>
            </a:r>
            <a:br>
              <a:rPr lang="en-US" sz="1600" dirty="0">
                <a:latin typeface="Courier New" panose="02070309020205020404" pitchFamily="49" charset="0"/>
                <a:cs typeface="Courier New" panose="02070309020205020404" pitchFamily="49" charset="0"/>
              </a:rPr>
            </a:b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selectRandomly</a:t>
            </a:r>
            <a:r>
              <a:rPr lang="en-US" sz="1600" dirty="0">
                <a:latin typeface="Courier New" panose="02070309020205020404" pitchFamily="49" charset="0"/>
                <a:cs typeface="Courier New" panose="02070309020205020404" pitchFamily="49" charset="0"/>
              </a:rPr>
              <a:t> random percent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fun _ -&gt;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random.NextDouble</a:t>
            </a:r>
            <a:r>
              <a:rPr lang="en-US" sz="1600" dirty="0">
                <a:latin typeface="Courier New" panose="02070309020205020404" pitchFamily="49" charset="0"/>
                <a:cs typeface="Courier New" panose="02070309020205020404" pitchFamily="49" charset="0"/>
              </a:rPr>
              <a:t>() &lt; percent</a:t>
            </a:r>
            <a:br>
              <a:rPr lang="en-US" sz="1600" dirty="0">
                <a:latin typeface="Courier New" panose="02070309020205020404" pitchFamily="49" charset="0"/>
                <a:cs typeface="Courier New" panose="02070309020205020404" pitchFamily="49" charset="0"/>
              </a:rPr>
            </a:b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randomlyFailing</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r: ‘a -&gt; ‘b,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random: Random,</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percent: double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let f = </a:t>
            </a:r>
            <a:r>
              <a:rPr lang="en-US" sz="1600" dirty="0" err="1">
                <a:latin typeface="Courier New" panose="02070309020205020404" pitchFamily="49" charset="0"/>
                <a:cs typeface="Courier New" panose="02070309020205020404" pitchFamily="49" charset="0"/>
              </a:rPr>
              <a:t>selectRandomly</a:t>
            </a:r>
            <a:r>
              <a:rPr lang="en-US" sz="1600" dirty="0">
                <a:latin typeface="Courier New" panose="02070309020205020404" pitchFamily="49" charset="0"/>
                <a:cs typeface="Courier New" panose="02070309020205020404" pitchFamily="49" charset="0"/>
              </a:rPr>
              <a:t> random percent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let </a:t>
            </a:r>
            <a:r>
              <a:rPr lang="en-US" sz="1600" dirty="0" err="1">
                <a:latin typeface="Courier New" panose="02070309020205020404" pitchFamily="49" charset="0"/>
                <a:cs typeface="Courier New" panose="02070309020205020404" pitchFamily="49" charset="0"/>
              </a:rPr>
              <a:t>failRepo</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failingRepository</a:t>
            </a:r>
            <a:r>
              <a:rPr lang="en-US" sz="1600" dirty="0">
                <a:latin typeface="Courier New" panose="02070309020205020404" pitchFamily="49" charset="0"/>
                <a:cs typeface="Courier New" panose="02070309020205020404" pitchFamily="49" charset="0"/>
              </a:rPr>
              <a:t>(new Exception())</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switchingRepository</a:t>
            </a:r>
            <a:r>
              <a:rPr lang="en-US" sz="1600" dirty="0">
                <a:latin typeface="Courier New" panose="02070309020205020404" pitchFamily="49" charset="0"/>
                <a:cs typeface="Courier New" panose="02070309020205020404" pitchFamily="49" charset="0"/>
              </a:rPr>
              <a:t>(f, </a:t>
            </a:r>
            <a:r>
              <a:rPr lang="en-US" sz="1600" dirty="0" err="1">
                <a:latin typeface="Courier New" panose="02070309020205020404" pitchFamily="49" charset="0"/>
                <a:cs typeface="Courier New" panose="02070309020205020404" pitchFamily="49" charset="0"/>
              </a:rPr>
              <a:t>failRepo</a:t>
            </a:r>
            <a:r>
              <a:rPr lang="en-US" sz="1600" dirty="0">
                <a:latin typeface="Courier New" panose="02070309020205020404" pitchFamily="49" charset="0"/>
                <a:cs typeface="Courier New" panose="02070309020205020404" pitchFamily="49" charset="0"/>
              </a:rPr>
              <a:t>, r)</a:t>
            </a:r>
          </a:p>
        </p:txBody>
      </p:sp>
    </p:spTree>
    <p:extLst>
      <p:ext uri="{BB962C8B-B14F-4D97-AF65-F5344CB8AC3E}">
        <p14:creationId xmlns:p14="http://schemas.microsoft.com/office/powerpoint/2010/main" val="214844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4C906-64C1-4F7B-A07F-0FD81365DF92}"/>
              </a:ext>
            </a:extLst>
          </p:cNvPr>
          <p:cNvSpPr>
            <a:spLocks noGrp="1"/>
          </p:cNvSpPr>
          <p:nvPr>
            <p:ph type="title"/>
          </p:nvPr>
        </p:nvSpPr>
        <p:spPr/>
        <p:txBody>
          <a:bodyPr/>
          <a:lstStyle/>
          <a:p>
            <a:r>
              <a:rPr lang="en-US" dirty="0"/>
              <a:t>In practice</a:t>
            </a:r>
          </a:p>
        </p:txBody>
      </p:sp>
      <p:sp>
        <p:nvSpPr>
          <p:cNvPr id="3" name="Slide Number Placeholder 2">
            <a:extLst>
              <a:ext uri="{FF2B5EF4-FFF2-40B4-BE49-F238E27FC236}">
                <a16:creationId xmlns:a16="http://schemas.microsoft.com/office/drawing/2014/main" id="{AB07C4D7-E312-4171-818A-E331FD6097DB}"/>
              </a:ext>
            </a:extLst>
          </p:cNvPr>
          <p:cNvSpPr>
            <a:spLocks noGrp="1"/>
          </p:cNvSpPr>
          <p:nvPr>
            <p:ph type="sldNum" sz="quarter" idx="12"/>
          </p:nvPr>
        </p:nvSpPr>
        <p:spPr/>
        <p:txBody>
          <a:bodyPr/>
          <a:lstStyle/>
          <a:p>
            <a:fld id="{C263D6C4-4840-40CC-AC84-17E24B3B7BDE}" type="slidenum">
              <a:rPr lang="en-GB" smtClean="0"/>
              <a:pPr/>
              <a:t>24</a:t>
            </a:fld>
            <a:endParaRPr lang="en-GB" dirty="0"/>
          </a:p>
        </p:txBody>
      </p:sp>
      <p:sp>
        <p:nvSpPr>
          <p:cNvPr id="4" name="Text Placeholder 3">
            <a:extLst>
              <a:ext uri="{FF2B5EF4-FFF2-40B4-BE49-F238E27FC236}">
                <a16:creationId xmlns:a16="http://schemas.microsoft.com/office/drawing/2014/main" id="{70FCD6CB-97C6-493F-877F-884E77C4371C}"/>
              </a:ext>
            </a:extLst>
          </p:cNvPr>
          <p:cNvSpPr>
            <a:spLocks noGrp="1"/>
          </p:cNvSpPr>
          <p:nvPr>
            <p:ph type="body" sz="quarter" idx="13"/>
          </p:nvPr>
        </p:nvSpPr>
        <p:spPr/>
        <p:txBody>
          <a:bodyPr/>
          <a:lstStyle/>
          <a:p>
            <a:r>
              <a:rPr lang="en-US" dirty="0"/>
              <a:t>A repository…</a:t>
            </a:r>
          </a:p>
          <a:p>
            <a:r>
              <a:rPr lang="en-US" dirty="0"/>
              <a:t>…with a local cache…</a:t>
            </a:r>
          </a:p>
          <a:p>
            <a:r>
              <a:rPr lang="en-US" dirty="0"/>
              <a:t>…and then a remote cache…</a:t>
            </a:r>
          </a:p>
          <a:p>
            <a:pPr lvl="1"/>
            <a:r>
              <a:rPr lang="en-US" dirty="0"/>
              <a:t>…with a stepped retry policy to handle exceptions</a:t>
            </a:r>
          </a:p>
          <a:p>
            <a:r>
              <a:rPr lang="en-US" dirty="0"/>
              <a:t>…backing a source-of-truth…</a:t>
            </a:r>
          </a:p>
          <a:p>
            <a:pPr lvl="1"/>
            <a:r>
              <a:rPr lang="en-US" dirty="0"/>
              <a:t>…which has its own retry policies…</a:t>
            </a:r>
          </a:p>
          <a:p>
            <a:pPr lvl="1"/>
            <a:r>
              <a:rPr lang="en-US" dirty="0"/>
              <a:t>…and a circuit breaker to gracefully degrade if it starts failing…</a:t>
            </a:r>
          </a:p>
          <a:p>
            <a:pPr lvl="1"/>
            <a:r>
              <a:rPr lang="en-US" dirty="0"/>
              <a:t>…and selectively modifies its results based on its input.</a:t>
            </a:r>
          </a:p>
          <a:p>
            <a:pPr lvl="1"/>
            <a:endParaRPr lang="en-US" dirty="0"/>
          </a:p>
        </p:txBody>
      </p:sp>
      <p:pic>
        <p:nvPicPr>
          <p:cNvPr id="6" name="Picture 5">
            <a:extLst>
              <a:ext uri="{FF2B5EF4-FFF2-40B4-BE49-F238E27FC236}">
                <a16:creationId xmlns:a16="http://schemas.microsoft.com/office/drawing/2014/main" id="{71D503F3-B59E-4A28-97FF-41CD615F4A33}"/>
              </a:ext>
            </a:extLst>
          </p:cNvPr>
          <p:cNvPicPr>
            <a:picLocks noChangeAspect="1"/>
          </p:cNvPicPr>
          <p:nvPr/>
        </p:nvPicPr>
        <p:blipFill>
          <a:blip r:embed="rId3"/>
          <a:stretch>
            <a:fillRect/>
          </a:stretch>
        </p:blipFill>
        <p:spPr>
          <a:xfrm rot="5400000">
            <a:off x="5028905" y="2676822"/>
            <a:ext cx="6016266" cy="1748477"/>
          </a:xfrm>
          <a:prstGeom prst="rect">
            <a:avLst/>
          </a:prstGeom>
        </p:spPr>
      </p:pic>
      <p:pic>
        <p:nvPicPr>
          <p:cNvPr id="8" name="Picture 7">
            <a:extLst>
              <a:ext uri="{FF2B5EF4-FFF2-40B4-BE49-F238E27FC236}">
                <a16:creationId xmlns:a16="http://schemas.microsoft.com/office/drawing/2014/main" id="{BE59327C-BD76-4F84-BE40-60CBE8633C77}"/>
              </a:ext>
            </a:extLst>
          </p:cNvPr>
          <p:cNvPicPr>
            <a:picLocks noChangeAspect="1"/>
          </p:cNvPicPr>
          <p:nvPr/>
        </p:nvPicPr>
        <p:blipFill>
          <a:blip r:embed="rId4"/>
          <a:stretch>
            <a:fillRect/>
          </a:stretch>
        </p:blipFill>
        <p:spPr>
          <a:xfrm rot="5400000">
            <a:off x="7101066" y="2855427"/>
            <a:ext cx="6016267" cy="1391262"/>
          </a:xfrm>
          <a:prstGeom prst="rect">
            <a:avLst/>
          </a:prstGeom>
        </p:spPr>
      </p:pic>
    </p:spTree>
    <p:extLst>
      <p:ext uri="{BB962C8B-B14F-4D97-AF65-F5344CB8AC3E}">
        <p14:creationId xmlns:p14="http://schemas.microsoft.com/office/powerpoint/2010/main" val="3053555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500"/>
                                        <p:tgtEl>
                                          <p:spTgt spid="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fade">
                                      <p:cBhvr>
                                        <p:cTn id="36" dur="500"/>
                                        <p:tgtEl>
                                          <p:spTgt spid="4">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Effect transition="in" filter="fade">
                                      <p:cBhvr>
                                        <p:cTn id="41"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8D15E-1E81-422C-A198-F8AD351017BD}"/>
              </a:ext>
            </a:extLst>
          </p:cNvPr>
          <p:cNvSpPr>
            <a:spLocks noGrp="1"/>
          </p:cNvSpPr>
          <p:nvPr>
            <p:ph type="title"/>
          </p:nvPr>
        </p:nvSpPr>
        <p:spPr/>
        <p:txBody>
          <a:bodyPr/>
          <a:lstStyle/>
          <a:p>
            <a:r>
              <a:rPr lang="en-US" dirty="0"/>
              <a:t>Examples</a:t>
            </a:r>
          </a:p>
        </p:txBody>
      </p:sp>
      <p:sp>
        <p:nvSpPr>
          <p:cNvPr id="3" name="Slide Number Placeholder 2">
            <a:extLst>
              <a:ext uri="{FF2B5EF4-FFF2-40B4-BE49-F238E27FC236}">
                <a16:creationId xmlns:a16="http://schemas.microsoft.com/office/drawing/2014/main" id="{9EA4DB17-558F-47C0-8A24-083271375B61}"/>
              </a:ext>
            </a:extLst>
          </p:cNvPr>
          <p:cNvSpPr>
            <a:spLocks noGrp="1"/>
          </p:cNvSpPr>
          <p:nvPr>
            <p:ph type="sldNum" sz="quarter" idx="12"/>
          </p:nvPr>
        </p:nvSpPr>
        <p:spPr/>
        <p:txBody>
          <a:bodyPr/>
          <a:lstStyle/>
          <a:p>
            <a:fld id="{C263D6C4-4840-40CC-AC84-17E24B3B7BDE}" type="slidenum">
              <a:rPr lang="en-GB" smtClean="0"/>
              <a:pPr/>
              <a:t>25</a:t>
            </a:fld>
            <a:endParaRPr lang="en-GB" dirty="0"/>
          </a:p>
        </p:txBody>
      </p:sp>
      <p:sp>
        <p:nvSpPr>
          <p:cNvPr id="4" name="Text Placeholder 3">
            <a:extLst>
              <a:ext uri="{FF2B5EF4-FFF2-40B4-BE49-F238E27FC236}">
                <a16:creationId xmlns:a16="http://schemas.microsoft.com/office/drawing/2014/main" id="{302504FF-7B01-4ED1-BD04-69E10DDCFDE7}"/>
              </a:ext>
            </a:extLst>
          </p:cNvPr>
          <p:cNvSpPr>
            <a:spLocks noGrp="1"/>
          </p:cNvSpPr>
          <p:nvPr>
            <p:ph type="body" sz="quarter" idx="13"/>
          </p:nvPr>
        </p:nvSpPr>
        <p:spPr/>
        <p:txBody>
          <a:bodyPr/>
          <a:lstStyle/>
          <a:p>
            <a:r>
              <a:rPr lang="en-US" dirty="0"/>
              <a:t>You want to migrate an interface from one storage backend.</a:t>
            </a:r>
          </a:p>
          <a:p>
            <a:r>
              <a:rPr lang="en-US" dirty="0"/>
              <a:t>Wrap the existing interface with one that performs dark reads/writes on your new implementation.</a:t>
            </a:r>
          </a:p>
          <a:p>
            <a:r>
              <a:rPr lang="en-US" dirty="0"/>
              <a:t>Then, replace that with one that performs comparing (or merging) reads between the old and new implementation.</a:t>
            </a:r>
          </a:p>
          <a:p>
            <a:r>
              <a:rPr lang="en-US" dirty="0"/>
              <a:t>Backfill data from the old to the new backend.</a:t>
            </a:r>
          </a:p>
          <a:p>
            <a:r>
              <a:rPr lang="en-US" dirty="0"/>
              <a:t>Switch over to the new implementation (perhaps gradually, by user ID)</a:t>
            </a:r>
          </a:p>
        </p:txBody>
      </p:sp>
      <p:pic>
        <p:nvPicPr>
          <p:cNvPr id="6" name="Picture 5">
            <a:extLst>
              <a:ext uri="{FF2B5EF4-FFF2-40B4-BE49-F238E27FC236}">
                <a16:creationId xmlns:a16="http://schemas.microsoft.com/office/drawing/2014/main" id="{E3616ED9-BD13-42B9-B0F1-AB62E53D564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769241" y="796919"/>
            <a:ext cx="3482959" cy="5232615"/>
          </a:xfrm>
          <a:prstGeom prst="rect">
            <a:avLst/>
          </a:prstGeom>
        </p:spPr>
      </p:pic>
      <p:sp>
        <p:nvSpPr>
          <p:cNvPr id="7" name="TextBox 6">
            <a:extLst>
              <a:ext uri="{FF2B5EF4-FFF2-40B4-BE49-F238E27FC236}">
                <a16:creationId xmlns:a16="http://schemas.microsoft.com/office/drawing/2014/main" id="{C6F8E053-83B5-46BB-B015-FD3DBA974C61}"/>
              </a:ext>
            </a:extLst>
          </p:cNvPr>
          <p:cNvSpPr txBox="1"/>
          <p:nvPr/>
        </p:nvSpPr>
        <p:spPr>
          <a:xfrm>
            <a:off x="7769231" y="6084243"/>
            <a:ext cx="3482969" cy="230832"/>
          </a:xfrm>
          <a:prstGeom prst="rect">
            <a:avLst/>
          </a:prstGeom>
          <a:noFill/>
        </p:spPr>
        <p:txBody>
          <a:bodyPr wrap="square" rtlCol="0">
            <a:spAutoFit/>
          </a:bodyPr>
          <a:lstStyle/>
          <a:p>
            <a:r>
              <a:rPr lang="en-US" sz="900">
                <a:hlinkClick r:id="rId4" tooltip="http://flickr.com/photos/spoiltcat/4879440540"/>
              </a:rPr>
              <a:t>This Photo</a:t>
            </a:r>
            <a:r>
              <a:rPr lang="en-US" sz="900"/>
              <a:t> by Unknown Author is licensed under </a:t>
            </a:r>
            <a:r>
              <a:rPr lang="en-US" sz="900">
                <a:hlinkClick r:id="rId5" tooltip="https://creativecommons.org/licenses/by-nc-nd/3.0/"/>
              </a:rPr>
              <a:t>CC BY-NC-ND</a:t>
            </a:r>
            <a:endParaRPr lang="en-US" sz="900"/>
          </a:p>
        </p:txBody>
      </p:sp>
    </p:spTree>
    <p:extLst>
      <p:ext uri="{BB962C8B-B14F-4D97-AF65-F5344CB8AC3E}">
        <p14:creationId xmlns:p14="http://schemas.microsoft.com/office/powerpoint/2010/main" val="249497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55DA0-8530-402A-B46C-F65F53A00154}"/>
              </a:ext>
            </a:extLst>
          </p:cNvPr>
          <p:cNvSpPr>
            <a:spLocks noGrp="1"/>
          </p:cNvSpPr>
          <p:nvPr>
            <p:ph type="title"/>
          </p:nvPr>
        </p:nvSpPr>
        <p:spPr/>
        <p:txBody>
          <a:bodyPr/>
          <a:lstStyle/>
          <a:p>
            <a:r>
              <a:rPr lang="en-US" dirty="0"/>
              <a:t>This can sound complicated…</a:t>
            </a:r>
          </a:p>
        </p:txBody>
      </p:sp>
      <p:sp>
        <p:nvSpPr>
          <p:cNvPr id="3" name="Slide Number Placeholder 2">
            <a:extLst>
              <a:ext uri="{FF2B5EF4-FFF2-40B4-BE49-F238E27FC236}">
                <a16:creationId xmlns:a16="http://schemas.microsoft.com/office/drawing/2014/main" id="{3E21FCAA-3F75-43CB-872F-333545EB95C5}"/>
              </a:ext>
            </a:extLst>
          </p:cNvPr>
          <p:cNvSpPr>
            <a:spLocks noGrp="1"/>
          </p:cNvSpPr>
          <p:nvPr>
            <p:ph type="sldNum" sz="quarter" idx="12"/>
          </p:nvPr>
        </p:nvSpPr>
        <p:spPr/>
        <p:txBody>
          <a:bodyPr/>
          <a:lstStyle/>
          <a:p>
            <a:fld id="{C263D6C4-4840-40CC-AC84-17E24B3B7BDE}" type="slidenum">
              <a:rPr lang="en-GB" smtClean="0"/>
              <a:pPr/>
              <a:t>26</a:t>
            </a:fld>
            <a:endParaRPr lang="en-GB" dirty="0"/>
          </a:p>
        </p:txBody>
      </p:sp>
      <p:sp>
        <p:nvSpPr>
          <p:cNvPr id="9" name="Picture Placeholder 8">
            <a:extLst>
              <a:ext uri="{FF2B5EF4-FFF2-40B4-BE49-F238E27FC236}">
                <a16:creationId xmlns:a16="http://schemas.microsoft.com/office/drawing/2014/main" id="{6A001E8A-074A-4335-8EC7-60B184F3E852}"/>
              </a:ext>
            </a:extLst>
          </p:cNvPr>
          <p:cNvSpPr>
            <a:spLocks noGrp="1"/>
          </p:cNvSpPr>
          <p:nvPr>
            <p:ph type="pic" idx="1"/>
          </p:nvPr>
        </p:nvSpPr>
        <p:spPr/>
      </p:sp>
      <p:sp>
        <p:nvSpPr>
          <p:cNvPr id="4" name="Text Placeholder 3">
            <a:extLst>
              <a:ext uri="{FF2B5EF4-FFF2-40B4-BE49-F238E27FC236}">
                <a16:creationId xmlns:a16="http://schemas.microsoft.com/office/drawing/2014/main" id="{AA442559-E3AB-46C9-8C60-29BBFAA1DF85}"/>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…but, you can test all of the wiring </a:t>
            </a:r>
            <a:r>
              <a:rPr lang="en-US" i="1" dirty="0"/>
              <a:t>independently</a:t>
            </a:r>
            <a:r>
              <a:rPr lang="en-US" dirty="0"/>
              <a:t> from your business logic.</a:t>
            </a:r>
          </a:p>
          <a:p>
            <a:pPr marL="285750" indent="-285750">
              <a:buFont typeface="Arial" panose="020B0604020202020204" pitchFamily="34" charset="0"/>
              <a:buChar char="•"/>
            </a:pPr>
            <a:r>
              <a:rPr lang="en-US" dirty="0"/>
              <a:t>This makes it a lot more manageable.</a:t>
            </a:r>
          </a:p>
          <a:p>
            <a:pPr marL="285750" indent="-285750">
              <a:buFont typeface="Arial" panose="020B0604020202020204" pitchFamily="34" charset="0"/>
              <a:buChar char="•"/>
            </a:pPr>
            <a:r>
              <a:rPr lang="en-US" dirty="0"/>
              <a:t>You can test the wiring with extremely basic functions.</a:t>
            </a:r>
          </a:p>
        </p:txBody>
      </p:sp>
      <p:grpSp>
        <p:nvGrpSpPr>
          <p:cNvPr id="8" name="Group 7">
            <a:extLst>
              <a:ext uri="{FF2B5EF4-FFF2-40B4-BE49-F238E27FC236}">
                <a16:creationId xmlns:a16="http://schemas.microsoft.com/office/drawing/2014/main" id="{B1D4E87B-DA13-4657-A398-592D387F62CA}"/>
              </a:ext>
            </a:extLst>
          </p:cNvPr>
          <p:cNvGrpSpPr/>
          <p:nvPr/>
        </p:nvGrpSpPr>
        <p:grpSpPr>
          <a:xfrm>
            <a:off x="4110086" y="1444649"/>
            <a:ext cx="6900813" cy="4832815"/>
            <a:chOff x="2667000" y="1143000"/>
            <a:chExt cx="6858000" cy="4802832"/>
          </a:xfrm>
        </p:grpSpPr>
        <p:pic>
          <p:nvPicPr>
            <p:cNvPr id="6" name="Picture 5">
              <a:extLst>
                <a:ext uri="{FF2B5EF4-FFF2-40B4-BE49-F238E27FC236}">
                  <a16:creationId xmlns:a16="http://schemas.microsoft.com/office/drawing/2014/main" id="{EF340282-684C-4E03-8994-D2A646C276A5}"/>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667000" y="1143000"/>
              <a:ext cx="6858000" cy="4572000"/>
            </a:xfrm>
            <a:prstGeom prst="rect">
              <a:avLst/>
            </a:prstGeom>
          </p:spPr>
        </p:pic>
        <p:sp>
          <p:nvSpPr>
            <p:cNvPr id="7" name="TextBox 6">
              <a:extLst>
                <a:ext uri="{FF2B5EF4-FFF2-40B4-BE49-F238E27FC236}">
                  <a16:creationId xmlns:a16="http://schemas.microsoft.com/office/drawing/2014/main" id="{35092F5C-892D-415A-A516-C635340734C9}"/>
                </a:ext>
              </a:extLst>
            </p:cNvPr>
            <p:cNvSpPr txBox="1"/>
            <p:nvPr/>
          </p:nvSpPr>
          <p:spPr>
            <a:xfrm>
              <a:off x="2667000" y="5715000"/>
              <a:ext cx="6858000" cy="230832"/>
            </a:xfrm>
            <a:prstGeom prst="rect">
              <a:avLst/>
            </a:prstGeom>
            <a:noFill/>
          </p:spPr>
          <p:txBody>
            <a:bodyPr wrap="square" rtlCol="0">
              <a:spAutoFit/>
            </a:bodyPr>
            <a:lstStyle/>
            <a:p>
              <a:r>
                <a:rPr lang="en-US" sz="900" dirty="0">
                  <a:hlinkClick r:id="rId4" tooltip="http://raspberrypi.stackexchange.com/questions/40079/lm35-long-electric-wire"/>
                </a:rPr>
                <a:t>This Photo</a:t>
              </a:r>
              <a:r>
                <a:rPr lang="en-US" sz="900" dirty="0"/>
                <a:t> by Unknown Author is licensed under </a:t>
              </a:r>
              <a:r>
                <a:rPr lang="en-US" sz="900" dirty="0">
                  <a:hlinkClick r:id="rId5" tooltip="https://creativecommons.org/licenses/by-sa/3.0/"/>
                </a:rPr>
                <a:t>CC BY-SA</a:t>
              </a:r>
              <a:endParaRPr lang="en-US" sz="900" dirty="0"/>
            </a:p>
          </p:txBody>
        </p:sp>
      </p:grpSp>
    </p:spTree>
    <p:extLst>
      <p:ext uri="{BB962C8B-B14F-4D97-AF65-F5344CB8AC3E}">
        <p14:creationId xmlns:p14="http://schemas.microsoft.com/office/powerpoint/2010/main" val="2402768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FED97-FD09-4DC7-88D6-A386E02B2115}"/>
              </a:ext>
            </a:extLst>
          </p:cNvPr>
          <p:cNvSpPr>
            <a:spLocks noGrp="1"/>
          </p:cNvSpPr>
          <p:nvPr>
            <p:ph type="title"/>
          </p:nvPr>
        </p:nvSpPr>
        <p:spPr/>
        <p:txBody>
          <a:bodyPr/>
          <a:lstStyle/>
          <a:p>
            <a:r>
              <a:rPr lang="en-US" dirty="0"/>
              <a:t>Slides and Sample Sketches</a:t>
            </a:r>
          </a:p>
        </p:txBody>
      </p:sp>
      <p:sp>
        <p:nvSpPr>
          <p:cNvPr id="3" name="Slide Number Placeholder 2">
            <a:extLst>
              <a:ext uri="{FF2B5EF4-FFF2-40B4-BE49-F238E27FC236}">
                <a16:creationId xmlns:a16="http://schemas.microsoft.com/office/drawing/2014/main" id="{4C15FFCD-EA8A-4634-8203-BA8F87235155}"/>
              </a:ext>
            </a:extLst>
          </p:cNvPr>
          <p:cNvSpPr>
            <a:spLocks noGrp="1"/>
          </p:cNvSpPr>
          <p:nvPr>
            <p:ph type="sldNum" sz="quarter" idx="12"/>
          </p:nvPr>
        </p:nvSpPr>
        <p:spPr/>
        <p:txBody>
          <a:bodyPr/>
          <a:lstStyle/>
          <a:p>
            <a:fld id="{C263D6C4-4840-40CC-AC84-17E24B3B7BDE}" type="slidenum">
              <a:rPr lang="en-GB" smtClean="0"/>
              <a:pPr/>
              <a:t>27</a:t>
            </a:fld>
            <a:endParaRPr lang="en-GB" dirty="0"/>
          </a:p>
        </p:txBody>
      </p:sp>
      <p:sp>
        <p:nvSpPr>
          <p:cNvPr id="4" name="Text Placeholder 3">
            <a:extLst>
              <a:ext uri="{FF2B5EF4-FFF2-40B4-BE49-F238E27FC236}">
                <a16:creationId xmlns:a16="http://schemas.microsoft.com/office/drawing/2014/main" id="{B933A1E2-7E98-4665-88A0-052BC501A605}"/>
              </a:ext>
            </a:extLst>
          </p:cNvPr>
          <p:cNvSpPr>
            <a:spLocks noGrp="1"/>
          </p:cNvSpPr>
          <p:nvPr>
            <p:ph type="body" sz="quarter" idx="13"/>
          </p:nvPr>
        </p:nvSpPr>
        <p:spPr>
          <a:xfrm>
            <a:off x="444500" y="1625385"/>
            <a:ext cx="10360660" cy="4531575"/>
          </a:xfrm>
        </p:spPr>
        <p:txBody>
          <a:bodyPr/>
          <a:lstStyle/>
          <a:p>
            <a:r>
              <a:rPr lang="en-US" dirty="0">
                <a:latin typeface="Courier New" panose="02070309020205020404" pitchFamily="49" charset="0"/>
                <a:cs typeface="Courier New" panose="02070309020205020404" pitchFamily="49" charset="0"/>
                <a:hlinkClick r:id="rId3">
                  <a:extLst>
                    <a:ext uri="{A12FA001-AC4F-418D-AE19-62706E023703}">
                      <ahyp:hlinkClr xmlns:ahyp="http://schemas.microsoft.com/office/drawing/2018/hyperlinkcolor" val="tx"/>
                    </a:ext>
                  </a:extLst>
                </a:hlinkClick>
              </a:rPr>
              <a:t>https://github.com/enovales/extend-everything</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pic>
        <p:nvPicPr>
          <p:cNvPr id="6" name="Picture 5">
            <a:extLst>
              <a:ext uri="{FF2B5EF4-FFF2-40B4-BE49-F238E27FC236}">
                <a16:creationId xmlns:a16="http://schemas.microsoft.com/office/drawing/2014/main" id="{746D255C-01C5-45F0-9249-286689C44275}"/>
              </a:ext>
            </a:extLst>
          </p:cNvPr>
          <p:cNvPicPr>
            <a:picLocks noChangeAspect="1"/>
          </p:cNvPicPr>
          <p:nvPr/>
        </p:nvPicPr>
        <p:blipFill>
          <a:blip r:embed="rId4"/>
          <a:stretch>
            <a:fillRect/>
          </a:stretch>
        </p:blipFill>
        <p:spPr>
          <a:xfrm>
            <a:off x="792480" y="2138878"/>
            <a:ext cx="9372600" cy="2688210"/>
          </a:xfrm>
          <a:prstGeom prst="rect">
            <a:avLst/>
          </a:prstGeom>
        </p:spPr>
      </p:pic>
    </p:spTree>
    <p:extLst>
      <p:ext uri="{BB962C8B-B14F-4D97-AF65-F5344CB8AC3E}">
        <p14:creationId xmlns:p14="http://schemas.microsoft.com/office/powerpoint/2010/main" val="3262242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8499D-8B2B-4CC6-B86E-9F4BD6C3C1A9}"/>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30876229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CAD21-92DF-4A2A-8949-42219F96A5A9}"/>
              </a:ext>
            </a:extLst>
          </p:cNvPr>
          <p:cNvSpPr>
            <a:spLocks noGrp="1"/>
          </p:cNvSpPr>
          <p:nvPr>
            <p:ph type="ctrTitle"/>
          </p:nvPr>
        </p:nvSpPr>
        <p:spPr>
          <a:xfrm>
            <a:off x="6360242" y="1981200"/>
            <a:ext cx="4945598" cy="1243584"/>
          </a:xfrm>
        </p:spPr>
        <p:txBody>
          <a:bodyPr/>
          <a:lstStyle/>
          <a:p>
            <a:r>
              <a:rPr lang="en-US" dirty="0"/>
              <a:t>Thank you!</a:t>
            </a:r>
          </a:p>
        </p:txBody>
      </p:sp>
      <p:sp>
        <p:nvSpPr>
          <p:cNvPr id="3" name="TextBox 2">
            <a:extLst>
              <a:ext uri="{FF2B5EF4-FFF2-40B4-BE49-F238E27FC236}">
                <a16:creationId xmlns:a16="http://schemas.microsoft.com/office/drawing/2014/main" id="{9DE2A234-9263-444F-8072-864F1E56EFE5}"/>
              </a:ext>
            </a:extLst>
          </p:cNvPr>
          <p:cNvSpPr txBox="1"/>
          <p:nvPr/>
        </p:nvSpPr>
        <p:spPr>
          <a:xfrm>
            <a:off x="6457617" y="3105834"/>
            <a:ext cx="4557092" cy="646331"/>
          </a:xfrm>
          <a:prstGeom prst="rect">
            <a:avLst/>
          </a:prstGeom>
          <a:noFill/>
        </p:spPr>
        <p:txBody>
          <a:bodyPr wrap="square" rtlCol="0">
            <a:spAutoFit/>
          </a:bodyPr>
          <a:lstStyle/>
          <a:p>
            <a:r>
              <a:rPr lang="en-US" dirty="0">
                <a:solidFill>
                  <a:schemeClr val="bg1"/>
                </a:solidFill>
              </a:rPr>
              <a:t>Erik Novales</a:t>
            </a:r>
          </a:p>
          <a:p>
            <a:r>
              <a:rPr lang="en-US" dirty="0">
                <a:solidFill>
                  <a:schemeClr val="bg1"/>
                </a:solidFill>
              </a:rPr>
              <a:t>@yankeefinn</a:t>
            </a:r>
          </a:p>
        </p:txBody>
      </p:sp>
      <p:pic>
        <p:nvPicPr>
          <p:cNvPr id="5" name="Picture 4">
            <a:extLst>
              <a:ext uri="{FF2B5EF4-FFF2-40B4-BE49-F238E27FC236}">
                <a16:creationId xmlns:a16="http://schemas.microsoft.com/office/drawing/2014/main" id="{2E550B73-F7FB-4B2D-B64D-447D223BA760}"/>
              </a:ext>
            </a:extLst>
          </p:cNvPr>
          <p:cNvPicPr>
            <a:picLocks noChangeAspect="1"/>
          </p:cNvPicPr>
          <p:nvPr/>
        </p:nvPicPr>
        <p:blipFill>
          <a:blip r:embed="rId3"/>
          <a:stretch>
            <a:fillRect/>
          </a:stretch>
        </p:blipFill>
        <p:spPr>
          <a:xfrm>
            <a:off x="886160" y="69850"/>
            <a:ext cx="4848225" cy="6464300"/>
          </a:xfrm>
          <a:prstGeom prst="rect">
            <a:avLst/>
          </a:prstGeom>
        </p:spPr>
      </p:pic>
      <p:sp>
        <p:nvSpPr>
          <p:cNvPr id="6" name="TextBox 5">
            <a:extLst>
              <a:ext uri="{FF2B5EF4-FFF2-40B4-BE49-F238E27FC236}">
                <a16:creationId xmlns:a16="http://schemas.microsoft.com/office/drawing/2014/main" id="{DA16C24E-C3BA-4E3F-B2B1-131335D0DC20}"/>
              </a:ext>
            </a:extLst>
          </p:cNvPr>
          <p:cNvSpPr txBox="1"/>
          <p:nvPr/>
        </p:nvSpPr>
        <p:spPr>
          <a:xfrm>
            <a:off x="886160" y="6553200"/>
            <a:ext cx="4854240" cy="276999"/>
          </a:xfrm>
          <a:prstGeom prst="rect">
            <a:avLst/>
          </a:prstGeom>
          <a:noFill/>
        </p:spPr>
        <p:txBody>
          <a:bodyPr wrap="square" rtlCol="0">
            <a:spAutoFit/>
          </a:bodyPr>
          <a:lstStyle/>
          <a:p>
            <a:r>
              <a:rPr lang="en-US" sz="1200" dirty="0">
                <a:solidFill>
                  <a:schemeClr val="bg1"/>
                </a:solidFill>
                <a:hlinkClick r:id="rId4"/>
              </a:rPr>
              <a:t>Susan Murtaugh</a:t>
            </a:r>
            <a:r>
              <a:rPr lang="en-US" sz="1200" dirty="0">
                <a:solidFill>
                  <a:schemeClr val="bg1"/>
                </a:solidFill>
              </a:rPr>
              <a:t>, </a:t>
            </a:r>
            <a:r>
              <a:rPr lang="en-US" sz="1200" dirty="0">
                <a:solidFill>
                  <a:schemeClr val="bg1"/>
                </a:solidFill>
                <a:hlinkClick r:id="rId5"/>
              </a:rPr>
              <a:t>CC-BY-ND 2.0</a:t>
            </a:r>
            <a:endParaRPr lang="en-US" sz="1200" dirty="0">
              <a:solidFill>
                <a:schemeClr val="bg1"/>
              </a:solidFill>
            </a:endParaRPr>
          </a:p>
        </p:txBody>
      </p:sp>
      <p:sp>
        <p:nvSpPr>
          <p:cNvPr id="4" name="Rectangle 3">
            <a:extLst>
              <a:ext uri="{FF2B5EF4-FFF2-40B4-BE49-F238E27FC236}">
                <a16:creationId xmlns:a16="http://schemas.microsoft.com/office/drawing/2014/main" id="{5B6C896C-6C0F-4B40-A908-19594D9F2A8B}"/>
              </a:ext>
            </a:extLst>
          </p:cNvPr>
          <p:cNvSpPr/>
          <p:nvPr/>
        </p:nvSpPr>
        <p:spPr>
          <a:xfrm>
            <a:off x="6207951" y="4779824"/>
            <a:ext cx="5250180" cy="1477328"/>
          </a:xfrm>
          <a:prstGeom prst="rect">
            <a:avLst/>
          </a:prstGeom>
        </p:spPr>
        <p:txBody>
          <a:bodyPr wrap="square">
            <a:spAutoFit/>
          </a:bodyPr>
          <a:lstStyle/>
          <a:p>
            <a:r>
              <a:rPr lang="en-US" dirty="0">
                <a:solidFill>
                  <a:schemeClr val="bg1"/>
                </a:solidFill>
                <a:cs typeface="Courier New" panose="02070309020205020404" pitchFamily="49" charset="0"/>
              </a:rPr>
              <a:t>This presentation will soon be available on the conference website at the following link:</a:t>
            </a:r>
            <a:br>
              <a:rPr lang="en-US" dirty="0">
                <a:cs typeface="Courier New" panose="02070309020205020404" pitchFamily="49" charset="0"/>
              </a:rPr>
            </a:br>
            <a:br>
              <a:rPr lang="en-US" dirty="0">
                <a:cs typeface="Courier New" panose="02070309020205020404" pitchFamily="49" charset="0"/>
              </a:rPr>
            </a:br>
            <a:r>
              <a:rPr lang="en-US" dirty="0">
                <a:cs typeface="Courier New" panose="02070309020205020404" pitchFamily="49" charset="0"/>
                <a:hlinkClick r:id="rId6"/>
              </a:rPr>
              <a:t>https://skillsmatter.com/conferences/10869-f-sharp-exchange-2019#skillscasts</a:t>
            </a:r>
            <a:endParaRPr lang="en-US" dirty="0"/>
          </a:p>
        </p:txBody>
      </p:sp>
    </p:spTree>
    <p:extLst>
      <p:ext uri="{BB962C8B-B14F-4D97-AF65-F5344CB8AC3E}">
        <p14:creationId xmlns:p14="http://schemas.microsoft.com/office/powerpoint/2010/main" val="2090927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8A728-A3BA-4BAA-8B4C-21242B31D461}"/>
              </a:ext>
            </a:extLst>
          </p:cNvPr>
          <p:cNvSpPr>
            <a:spLocks noGrp="1"/>
          </p:cNvSpPr>
          <p:nvPr>
            <p:ph type="title"/>
          </p:nvPr>
        </p:nvSpPr>
        <p:spPr/>
        <p:txBody>
          <a:bodyPr/>
          <a:lstStyle/>
          <a:p>
            <a:r>
              <a:rPr lang="en-US" dirty="0"/>
              <a:t>Functional programming: pure as the driven snow</a:t>
            </a:r>
          </a:p>
        </p:txBody>
      </p:sp>
      <p:sp>
        <p:nvSpPr>
          <p:cNvPr id="3" name="Slide Number Placeholder 2">
            <a:extLst>
              <a:ext uri="{FF2B5EF4-FFF2-40B4-BE49-F238E27FC236}">
                <a16:creationId xmlns:a16="http://schemas.microsoft.com/office/drawing/2014/main" id="{FCED39E5-1C8A-4DC2-976C-F150514B2B02}"/>
              </a:ext>
            </a:extLst>
          </p:cNvPr>
          <p:cNvSpPr>
            <a:spLocks noGrp="1"/>
          </p:cNvSpPr>
          <p:nvPr>
            <p:ph type="sldNum" sz="quarter" idx="12"/>
          </p:nvPr>
        </p:nvSpPr>
        <p:spPr/>
        <p:txBody>
          <a:bodyPr/>
          <a:lstStyle/>
          <a:p>
            <a:fld id="{C263D6C4-4840-40CC-AC84-17E24B3B7BDE}" type="slidenum">
              <a:rPr lang="en-GB" smtClean="0"/>
              <a:pPr/>
              <a:t>3</a:t>
            </a:fld>
            <a:endParaRPr lang="en-GB" dirty="0"/>
          </a:p>
        </p:txBody>
      </p:sp>
      <p:pic>
        <p:nvPicPr>
          <p:cNvPr id="7" name="Picture Placeholder 6">
            <a:extLst>
              <a:ext uri="{FF2B5EF4-FFF2-40B4-BE49-F238E27FC236}">
                <a16:creationId xmlns:a16="http://schemas.microsoft.com/office/drawing/2014/main" id="{757BB6CB-1B45-4C0C-BCBD-537B3BA30270}"/>
              </a:ext>
            </a:extLst>
          </p:cNvPr>
          <p:cNvPicPr>
            <a:picLocks noGrp="1" noChangeAspect="1"/>
          </p:cNvPicPr>
          <p:nvPr>
            <p:ph type="pic" idx="1"/>
          </p:nvPr>
        </p:nvPicPr>
        <p:blipFill>
          <a:blip r:embed="rId3"/>
          <a:srcRect t="4225" b="4225"/>
          <a:stretch>
            <a:fillRect/>
          </a:stretch>
        </p:blipFill>
        <p:spPr/>
      </p:pic>
      <p:sp>
        <p:nvSpPr>
          <p:cNvPr id="4" name="Text Placeholder 3">
            <a:extLst>
              <a:ext uri="{FF2B5EF4-FFF2-40B4-BE49-F238E27FC236}">
                <a16:creationId xmlns:a16="http://schemas.microsoft.com/office/drawing/2014/main" id="{AA718363-FD8C-4780-9962-F56642390A06}"/>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2000" dirty="0"/>
              <a:t>Composable transformations</a:t>
            </a:r>
          </a:p>
          <a:p>
            <a:pPr marL="285750" indent="-285750">
              <a:buFont typeface="Arial" panose="020B0604020202020204" pitchFamily="34" charset="0"/>
              <a:buChar char="•"/>
            </a:pPr>
            <a:r>
              <a:rPr lang="en-US" sz="2000" dirty="0"/>
              <a:t>Pure functions</a:t>
            </a:r>
          </a:p>
          <a:p>
            <a:pPr marL="285750" indent="-285750">
              <a:buFont typeface="Arial" panose="020B0604020202020204" pitchFamily="34" charset="0"/>
              <a:buChar char="•"/>
            </a:pPr>
            <a:r>
              <a:rPr lang="en-US" sz="2000" dirty="0"/>
              <a:t>Isolate mutations and side effects, and strictly order them</a:t>
            </a:r>
          </a:p>
        </p:txBody>
      </p:sp>
      <p:sp>
        <p:nvSpPr>
          <p:cNvPr id="8" name="TextBox 7">
            <a:extLst>
              <a:ext uri="{FF2B5EF4-FFF2-40B4-BE49-F238E27FC236}">
                <a16:creationId xmlns:a16="http://schemas.microsoft.com/office/drawing/2014/main" id="{BAB4BE1C-DF45-4E34-A5F0-1C09FD7C7DE3}"/>
              </a:ext>
            </a:extLst>
          </p:cNvPr>
          <p:cNvSpPr txBox="1"/>
          <p:nvPr/>
        </p:nvSpPr>
        <p:spPr>
          <a:xfrm>
            <a:off x="4110087" y="6023728"/>
            <a:ext cx="7548513" cy="307777"/>
          </a:xfrm>
          <a:prstGeom prst="rect">
            <a:avLst/>
          </a:prstGeom>
          <a:noFill/>
        </p:spPr>
        <p:txBody>
          <a:bodyPr wrap="square" rtlCol="0">
            <a:spAutoFit/>
          </a:bodyPr>
          <a:lstStyle/>
          <a:p>
            <a:pPr algn="r"/>
            <a:r>
              <a:rPr lang="en-US" sz="1400" dirty="0">
                <a:solidFill>
                  <a:schemeClr val="bg1"/>
                </a:solidFill>
              </a:rPr>
              <a:t>(</a:t>
            </a:r>
            <a:r>
              <a:rPr lang="en-US" sz="1400" dirty="0">
                <a:solidFill>
                  <a:schemeClr val="bg1"/>
                </a:solidFill>
                <a:hlinkClick r:id="rId4"/>
              </a:rPr>
              <a:t>McKay Savage</a:t>
            </a:r>
            <a:r>
              <a:rPr lang="en-US" sz="1400" dirty="0">
                <a:solidFill>
                  <a:schemeClr val="bg1"/>
                </a:solidFill>
              </a:rPr>
              <a:t>, </a:t>
            </a:r>
            <a:r>
              <a:rPr lang="en-US" sz="1400" dirty="0">
                <a:solidFill>
                  <a:schemeClr val="bg1"/>
                </a:solidFill>
                <a:hlinkClick r:id="rId5"/>
              </a:rPr>
              <a:t>CC BY 2.0</a:t>
            </a:r>
            <a:r>
              <a:rPr lang="en-US" sz="1400" dirty="0">
                <a:solidFill>
                  <a:schemeClr val="bg1"/>
                </a:solidFill>
              </a:rPr>
              <a:t>)</a:t>
            </a:r>
          </a:p>
        </p:txBody>
      </p:sp>
    </p:spTree>
    <p:extLst>
      <p:ext uri="{BB962C8B-B14F-4D97-AF65-F5344CB8AC3E}">
        <p14:creationId xmlns:p14="http://schemas.microsoft.com/office/powerpoint/2010/main" val="3904707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BE839-B4E7-40E5-96AF-AFE8EB405B3F}"/>
              </a:ext>
            </a:extLst>
          </p:cNvPr>
          <p:cNvSpPr>
            <a:spLocks noGrp="1"/>
          </p:cNvSpPr>
          <p:nvPr>
            <p:ph type="title"/>
          </p:nvPr>
        </p:nvSpPr>
        <p:spPr/>
        <p:txBody>
          <a:bodyPr/>
          <a:lstStyle/>
          <a:p>
            <a:r>
              <a:rPr lang="en-US" dirty="0"/>
              <a:t>Reality: snow mixed with salt, sand, broken glass, motor oil </a:t>
            </a:r>
          </a:p>
        </p:txBody>
      </p:sp>
      <p:sp>
        <p:nvSpPr>
          <p:cNvPr id="3" name="Slide Number Placeholder 2">
            <a:extLst>
              <a:ext uri="{FF2B5EF4-FFF2-40B4-BE49-F238E27FC236}">
                <a16:creationId xmlns:a16="http://schemas.microsoft.com/office/drawing/2014/main" id="{53F4C6C2-A812-49C4-BEC7-D4B48B443742}"/>
              </a:ext>
            </a:extLst>
          </p:cNvPr>
          <p:cNvSpPr>
            <a:spLocks noGrp="1"/>
          </p:cNvSpPr>
          <p:nvPr>
            <p:ph type="sldNum" sz="quarter" idx="12"/>
          </p:nvPr>
        </p:nvSpPr>
        <p:spPr/>
        <p:txBody>
          <a:bodyPr/>
          <a:lstStyle/>
          <a:p>
            <a:fld id="{C263D6C4-4840-40CC-AC84-17E24B3B7BDE}" type="slidenum">
              <a:rPr lang="en-GB" smtClean="0"/>
              <a:pPr/>
              <a:t>4</a:t>
            </a:fld>
            <a:endParaRPr lang="en-GB" dirty="0"/>
          </a:p>
        </p:txBody>
      </p:sp>
      <p:pic>
        <p:nvPicPr>
          <p:cNvPr id="9" name="Picture Placeholder 8">
            <a:extLst>
              <a:ext uri="{FF2B5EF4-FFF2-40B4-BE49-F238E27FC236}">
                <a16:creationId xmlns:a16="http://schemas.microsoft.com/office/drawing/2014/main" id="{3640E6FD-AF0B-4247-B1CF-C2A4ADE8AFA3}"/>
              </a:ext>
            </a:extLst>
          </p:cNvPr>
          <p:cNvPicPr>
            <a:picLocks noGrp="1" noChangeAspect="1"/>
          </p:cNvPicPr>
          <p:nvPr>
            <p:ph type="pic" idx="1"/>
          </p:nvPr>
        </p:nvPicPr>
        <p:blipFill>
          <a:blip r:embed="rId3"/>
          <a:srcRect l="3629" r="3629"/>
          <a:stretch>
            <a:fillRect/>
          </a:stretch>
        </p:blipFill>
        <p:spPr/>
      </p:pic>
      <p:sp>
        <p:nvSpPr>
          <p:cNvPr id="4" name="Content Placeholder 3">
            <a:extLst>
              <a:ext uri="{FF2B5EF4-FFF2-40B4-BE49-F238E27FC236}">
                <a16:creationId xmlns:a16="http://schemas.microsoft.com/office/drawing/2014/main" id="{D249FF84-4A1C-4C69-9EF9-2552AA9EFA1D}"/>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2000" dirty="0"/>
              <a:t>Everything needs to be maintainable, forever</a:t>
            </a:r>
          </a:p>
          <a:p>
            <a:pPr marL="285750" indent="-285750">
              <a:buFont typeface="Arial" panose="020B0604020202020204" pitchFamily="34" charset="0"/>
              <a:buChar char="•"/>
            </a:pPr>
            <a:r>
              <a:rPr lang="en-US" sz="2000" dirty="0"/>
              <a:t>Lots of business logic that needs to be changed, safely</a:t>
            </a:r>
          </a:p>
          <a:p>
            <a:pPr marL="285750" indent="-285750">
              <a:buFont typeface="Arial" panose="020B0604020202020204" pitchFamily="34" charset="0"/>
              <a:buChar char="•"/>
            </a:pPr>
            <a:r>
              <a:rPr lang="en-US" sz="2000" dirty="0"/>
              <a:t>Lots of operational work (migrations, logging, telemetry), that has little to do with the actual business logic</a:t>
            </a:r>
          </a:p>
          <a:p>
            <a:pPr marL="285750" indent="-285750">
              <a:buFont typeface="Arial" panose="020B0604020202020204" pitchFamily="34" charset="0"/>
              <a:buChar char="•"/>
            </a:pPr>
            <a:r>
              <a:rPr lang="en-US" sz="2000" dirty="0"/>
              <a:t>Nothing is ever reliable enough</a:t>
            </a:r>
          </a:p>
        </p:txBody>
      </p:sp>
    </p:spTree>
    <p:extLst>
      <p:ext uri="{BB962C8B-B14F-4D97-AF65-F5344CB8AC3E}">
        <p14:creationId xmlns:p14="http://schemas.microsoft.com/office/powerpoint/2010/main" val="25223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A62C-3966-4D5F-A735-FF0CA0EFBF8D}"/>
              </a:ext>
            </a:extLst>
          </p:cNvPr>
          <p:cNvSpPr>
            <a:spLocks noGrp="1"/>
          </p:cNvSpPr>
          <p:nvPr>
            <p:ph type="title"/>
          </p:nvPr>
        </p:nvSpPr>
        <p:spPr/>
        <p:txBody>
          <a:bodyPr>
            <a:normAutofit fontScale="90000"/>
          </a:bodyPr>
          <a:lstStyle/>
          <a:p>
            <a:r>
              <a:rPr lang="en-US" dirty="0"/>
              <a:t>An important aspect of functional programming is that, in a sense, all functions are “interfaces”, meaning that many of the roles that interfaces play in object-oriented design are implicit in the way that functions work.</a:t>
            </a:r>
          </a:p>
        </p:txBody>
      </p:sp>
      <p:sp>
        <p:nvSpPr>
          <p:cNvPr id="3" name="Slide Number Placeholder 2">
            <a:extLst>
              <a:ext uri="{FF2B5EF4-FFF2-40B4-BE49-F238E27FC236}">
                <a16:creationId xmlns:a16="http://schemas.microsoft.com/office/drawing/2014/main" id="{E1F0543D-2B74-4FE2-AC07-217943EEE3EF}"/>
              </a:ext>
            </a:extLst>
          </p:cNvPr>
          <p:cNvSpPr>
            <a:spLocks noGrp="1"/>
          </p:cNvSpPr>
          <p:nvPr>
            <p:ph type="sldNum" sz="quarter" idx="12"/>
          </p:nvPr>
        </p:nvSpPr>
        <p:spPr/>
        <p:txBody>
          <a:bodyPr/>
          <a:lstStyle/>
          <a:p>
            <a:fld id="{C263D6C4-4840-40CC-AC84-17E24B3B7BDE}" type="slidenum">
              <a:rPr lang="en-GB" smtClean="0"/>
              <a:pPr/>
              <a:t>5</a:t>
            </a:fld>
            <a:endParaRPr lang="en-GB" dirty="0"/>
          </a:p>
        </p:txBody>
      </p:sp>
      <p:sp>
        <p:nvSpPr>
          <p:cNvPr id="4" name="TextBox 3">
            <a:extLst>
              <a:ext uri="{FF2B5EF4-FFF2-40B4-BE49-F238E27FC236}">
                <a16:creationId xmlns:a16="http://schemas.microsoft.com/office/drawing/2014/main" id="{B5C69163-74E7-4B47-8B37-E5610F5E946A}"/>
              </a:ext>
            </a:extLst>
          </p:cNvPr>
          <p:cNvSpPr txBox="1"/>
          <p:nvPr/>
        </p:nvSpPr>
        <p:spPr>
          <a:xfrm>
            <a:off x="533399" y="6059713"/>
            <a:ext cx="7143943" cy="369332"/>
          </a:xfrm>
          <a:prstGeom prst="rect">
            <a:avLst/>
          </a:prstGeom>
          <a:noFill/>
        </p:spPr>
        <p:txBody>
          <a:bodyPr wrap="none" rtlCol="0">
            <a:spAutoFit/>
          </a:bodyPr>
          <a:lstStyle/>
          <a:p>
            <a:r>
              <a:rPr lang="en-US" dirty="0">
                <a:solidFill>
                  <a:schemeClr val="bg1"/>
                </a:solidFill>
              </a:rPr>
              <a:t>(from Scott </a:t>
            </a:r>
            <a:r>
              <a:rPr lang="en-US" dirty="0" err="1">
                <a:solidFill>
                  <a:schemeClr val="bg1"/>
                </a:solidFill>
              </a:rPr>
              <a:t>Wlaschin’s</a:t>
            </a:r>
            <a:r>
              <a:rPr lang="en-US" dirty="0">
                <a:solidFill>
                  <a:schemeClr val="bg1"/>
                </a:solidFill>
              </a:rPr>
              <a:t> </a:t>
            </a:r>
            <a:r>
              <a:rPr lang="en-US" dirty="0">
                <a:solidFill>
                  <a:schemeClr val="bg1"/>
                </a:solidFill>
                <a:hlinkClick r:id="rId3"/>
              </a:rPr>
              <a:t>F# for fun and profit: Functions as Interfaces)</a:t>
            </a:r>
            <a:endParaRPr lang="en-US" dirty="0">
              <a:solidFill>
                <a:schemeClr val="bg1"/>
              </a:solidFill>
            </a:endParaRPr>
          </a:p>
        </p:txBody>
      </p:sp>
    </p:spTree>
    <p:extLst>
      <p:ext uri="{BB962C8B-B14F-4D97-AF65-F5344CB8AC3E}">
        <p14:creationId xmlns:p14="http://schemas.microsoft.com/office/powerpoint/2010/main" val="1010139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A62C-3966-4D5F-A735-FF0CA0EFBF8D}"/>
              </a:ext>
            </a:extLst>
          </p:cNvPr>
          <p:cNvSpPr>
            <a:spLocks noGrp="1"/>
          </p:cNvSpPr>
          <p:nvPr>
            <p:ph type="title"/>
          </p:nvPr>
        </p:nvSpPr>
        <p:spPr/>
        <p:txBody>
          <a:bodyPr>
            <a:normAutofit/>
          </a:bodyPr>
          <a:lstStyle/>
          <a:p>
            <a:r>
              <a:rPr lang="en-US" dirty="0"/>
              <a:t>As long as the new function has exactly the same inputs and outputs as the original function, the new can be substituted for the original anywhere.</a:t>
            </a:r>
          </a:p>
        </p:txBody>
      </p:sp>
      <p:sp>
        <p:nvSpPr>
          <p:cNvPr id="3" name="Slide Number Placeholder 2">
            <a:extLst>
              <a:ext uri="{FF2B5EF4-FFF2-40B4-BE49-F238E27FC236}">
                <a16:creationId xmlns:a16="http://schemas.microsoft.com/office/drawing/2014/main" id="{E1F0543D-2B74-4FE2-AC07-217943EEE3EF}"/>
              </a:ext>
            </a:extLst>
          </p:cNvPr>
          <p:cNvSpPr>
            <a:spLocks noGrp="1"/>
          </p:cNvSpPr>
          <p:nvPr>
            <p:ph type="sldNum" sz="quarter" idx="12"/>
          </p:nvPr>
        </p:nvSpPr>
        <p:spPr/>
        <p:txBody>
          <a:bodyPr/>
          <a:lstStyle/>
          <a:p>
            <a:fld id="{C263D6C4-4840-40CC-AC84-17E24B3B7BDE}" type="slidenum">
              <a:rPr lang="en-GB" smtClean="0"/>
              <a:pPr/>
              <a:t>6</a:t>
            </a:fld>
            <a:endParaRPr lang="en-GB" dirty="0"/>
          </a:p>
        </p:txBody>
      </p:sp>
      <p:sp>
        <p:nvSpPr>
          <p:cNvPr id="4" name="TextBox 3">
            <a:extLst>
              <a:ext uri="{FF2B5EF4-FFF2-40B4-BE49-F238E27FC236}">
                <a16:creationId xmlns:a16="http://schemas.microsoft.com/office/drawing/2014/main" id="{04741A38-443D-4ECD-AE36-EA4B040DE4A4}"/>
              </a:ext>
            </a:extLst>
          </p:cNvPr>
          <p:cNvSpPr txBox="1"/>
          <p:nvPr/>
        </p:nvSpPr>
        <p:spPr>
          <a:xfrm>
            <a:off x="533399" y="6059713"/>
            <a:ext cx="7143943" cy="369332"/>
          </a:xfrm>
          <a:prstGeom prst="rect">
            <a:avLst/>
          </a:prstGeom>
          <a:noFill/>
        </p:spPr>
        <p:txBody>
          <a:bodyPr wrap="none" rtlCol="0">
            <a:spAutoFit/>
          </a:bodyPr>
          <a:lstStyle/>
          <a:p>
            <a:r>
              <a:rPr lang="en-US" dirty="0">
                <a:solidFill>
                  <a:schemeClr val="bg1"/>
                </a:solidFill>
              </a:rPr>
              <a:t>(from Scott </a:t>
            </a:r>
            <a:r>
              <a:rPr lang="en-US" dirty="0" err="1">
                <a:solidFill>
                  <a:schemeClr val="bg1"/>
                </a:solidFill>
              </a:rPr>
              <a:t>Wlaschin’s</a:t>
            </a:r>
            <a:r>
              <a:rPr lang="en-US" dirty="0">
                <a:solidFill>
                  <a:schemeClr val="bg1"/>
                </a:solidFill>
              </a:rPr>
              <a:t> </a:t>
            </a:r>
            <a:r>
              <a:rPr lang="en-US" dirty="0">
                <a:solidFill>
                  <a:schemeClr val="bg1"/>
                </a:solidFill>
                <a:hlinkClick r:id="rId3"/>
              </a:rPr>
              <a:t>F# for fun and profit: Functions as Interfaces)</a:t>
            </a:r>
            <a:endParaRPr lang="en-US" dirty="0">
              <a:solidFill>
                <a:schemeClr val="bg1"/>
              </a:solidFill>
            </a:endParaRPr>
          </a:p>
        </p:txBody>
      </p:sp>
      <p:sp>
        <p:nvSpPr>
          <p:cNvPr id="6" name="TextBox 5">
            <a:extLst>
              <a:ext uri="{FF2B5EF4-FFF2-40B4-BE49-F238E27FC236}">
                <a16:creationId xmlns:a16="http://schemas.microsoft.com/office/drawing/2014/main" id="{E1B91955-A08A-414A-84D8-ED7FEBD1ECDE}"/>
              </a:ext>
            </a:extLst>
          </p:cNvPr>
          <p:cNvSpPr txBox="1"/>
          <p:nvPr/>
        </p:nvSpPr>
        <p:spPr>
          <a:xfrm flipH="1">
            <a:off x="8900159" y="3186946"/>
            <a:ext cx="906781"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dirty="0"/>
              <a:t>X</a:t>
            </a:r>
          </a:p>
        </p:txBody>
      </p:sp>
      <p:sp>
        <p:nvSpPr>
          <p:cNvPr id="7" name="TextBox 6">
            <a:extLst>
              <a:ext uri="{FF2B5EF4-FFF2-40B4-BE49-F238E27FC236}">
                <a16:creationId xmlns:a16="http://schemas.microsoft.com/office/drawing/2014/main" id="{2229A694-93C2-49CE-8B40-9492C890796E}"/>
              </a:ext>
            </a:extLst>
          </p:cNvPr>
          <p:cNvSpPr txBox="1"/>
          <p:nvPr/>
        </p:nvSpPr>
        <p:spPr>
          <a:xfrm flipH="1">
            <a:off x="10450825" y="2842260"/>
            <a:ext cx="906781" cy="11658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nchor="ctr" anchorCtr="0">
            <a:noAutofit/>
          </a:bodyPr>
          <a:lstStyle/>
          <a:p>
            <a:pPr algn="ctr"/>
            <a:r>
              <a:rPr lang="en-US" dirty="0"/>
              <a:t>Y</a:t>
            </a:r>
          </a:p>
        </p:txBody>
      </p:sp>
      <p:cxnSp>
        <p:nvCxnSpPr>
          <p:cNvPr id="9" name="Straight Arrow Connector 8">
            <a:extLst>
              <a:ext uri="{FF2B5EF4-FFF2-40B4-BE49-F238E27FC236}">
                <a16:creationId xmlns:a16="http://schemas.microsoft.com/office/drawing/2014/main" id="{DFFA64B7-97C4-48FA-9694-29A38068F687}"/>
              </a:ext>
            </a:extLst>
          </p:cNvPr>
          <p:cNvCxnSpPr>
            <a:cxnSpLocks/>
            <a:endCxn id="6" idx="0"/>
          </p:cNvCxnSpPr>
          <p:nvPr/>
        </p:nvCxnSpPr>
        <p:spPr>
          <a:xfrm>
            <a:off x="9353549" y="1554480"/>
            <a:ext cx="0" cy="1632466"/>
          </a:xfrm>
          <a:prstGeom prst="straightConnector1">
            <a:avLst/>
          </a:prstGeom>
          <a:ln w="7620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C8BA99D9-A576-4B40-98DD-9808094A873B}"/>
              </a:ext>
            </a:extLst>
          </p:cNvPr>
          <p:cNvCxnSpPr>
            <a:cxnSpLocks/>
          </p:cNvCxnSpPr>
          <p:nvPr/>
        </p:nvCxnSpPr>
        <p:spPr>
          <a:xfrm>
            <a:off x="10904218" y="1567934"/>
            <a:ext cx="0" cy="1274326"/>
          </a:xfrm>
          <a:prstGeom prst="straightConnector1">
            <a:avLst/>
          </a:prstGeom>
          <a:ln w="7620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FA7B36F2-BADE-4320-87A8-4D7BF2AD0A88}"/>
              </a:ext>
            </a:extLst>
          </p:cNvPr>
          <p:cNvCxnSpPr>
            <a:stCxn id="6" idx="2"/>
          </p:cNvCxnSpPr>
          <p:nvPr/>
        </p:nvCxnSpPr>
        <p:spPr>
          <a:xfrm>
            <a:off x="9353549" y="3556278"/>
            <a:ext cx="0" cy="1808202"/>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14" name="Straight Arrow Connector 13">
            <a:extLst>
              <a:ext uri="{FF2B5EF4-FFF2-40B4-BE49-F238E27FC236}">
                <a16:creationId xmlns:a16="http://schemas.microsoft.com/office/drawing/2014/main" id="{5132F19C-0635-4838-98C3-A1D1E51CB0E0}"/>
              </a:ext>
            </a:extLst>
          </p:cNvPr>
          <p:cNvCxnSpPr>
            <a:cxnSpLocks/>
          </p:cNvCxnSpPr>
          <p:nvPr/>
        </p:nvCxnSpPr>
        <p:spPr>
          <a:xfrm>
            <a:off x="10930885" y="4008120"/>
            <a:ext cx="0" cy="135636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15" name="TextBox 14">
            <a:extLst>
              <a:ext uri="{FF2B5EF4-FFF2-40B4-BE49-F238E27FC236}">
                <a16:creationId xmlns:a16="http://schemas.microsoft.com/office/drawing/2014/main" id="{719D98A4-9BEB-4DDC-BC38-0AFD0EA2FAE6}"/>
              </a:ext>
            </a:extLst>
          </p:cNvPr>
          <p:cNvSpPr txBox="1"/>
          <p:nvPr/>
        </p:nvSpPr>
        <p:spPr>
          <a:xfrm>
            <a:off x="9570720" y="2324994"/>
            <a:ext cx="45719" cy="369332"/>
          </a:xfrm>
          <a:prstGeom prst="rect">
            <a:avLst/>
          </a:prstGeom>
          <a:noFill/>
        </p:spPr>
        <p:txBody>
          <a:bodyPr wrap="square" rtlCol="0">
            <a:spAutoFit/>
          </a:bodyPr>
          <a:lstStyle/>
          <a:p>
            <a:r>
              <a:rPr lang="en-US" dirty="0">
                <a:solidFill>
                  <a:schemeClr val="bg1"/>
                </a:solidFill>
              </a:rPr>
              <a:t>a</a:t>
            </a:r>
          </a:p>
        </p:txBody>
      </p:sp>
      <p:sp>
        <p:nvSpPr>
          <p:cNvPr id="17" name="TextBox 16">
            <a:extLst>
              <a:ext uri="{FF2B5EF4-FFF2-40B4-BE49-F238E27FC236}">
                <a16:creationId xmlns:a16="http://schemas.microsoft.com/office/drawing/2014/main" id="{2B855165-D3DB-4DAB-9ACE-CAD5C1AD4D02}"/>
              </a:ext>
            </a:extLst>
          </p:cNvPr>
          <p:cNvSpPr txBox="1"/>
          <p:nvPr/>
        </p:nvSpPr>
        <p:spPr>
          <a:xfrm>
            <a:off x="11144247" y="2384167"/>
            <a:ext cx="45719" cy="369332"/>
          </a:xfrm>
          <a:prstGeom prst="rect">
            <a:avLst/>
          </a:prstGeom>
          <a:noFill/>
        </p:spPr>
        <p:txBody>
          <a:bodyPr wrap="square" rtlCol="0">
            <a:spAutoFit/>
          </a:bodyPr>
          <a:lstStyle/>
          <a:p>
            <a:r>
              <a:rPr lang="en-US" dirty="0">
                <a:solidFill>
                  <a:schemeClr val="bg1"/>
                </a:solidFill>
              </a:rPr>
              <a:t>a</a:t>
            </a:r>
          </a:p>
        </p:txBody>
      </p:sp>
      <p:sp>
        <p:nvSpPr>
          <p:cNvPr id="18" name="TextBox 17">
            <a:extLst>
              <a:ext uri="{FF2B5EF4-FFF2-40B4-BE49-F238E27FC236}">
                <a16:creationId xmlns:a16="http://schemas.microsoft.com/office/drawing/2014/main" id="{76930C68-548D-4878-9F35-382EF99C8215}"/>
              </a:ext>
            </a:extLst>
          </p:cNvPr>
          <p:cNvSpPr txBox="1"/>
          <p:nvPr/>
        </p:nvSpPr>
        <p:spPr>
          <a:xfrm>
            <a:off x="9570720" y="4061460"/>
            <a:ext cx="45719" cy="369332"/>
          </a:xfrm>
          <a:prstGeom prst="rect">
            <a:avLst/>
          </a:prstGeom>
          <a:noFill/>
        </p:spPr>
        <p:txBody>
          <a:bodyPr wrap="square" rtlCol="0">
            <a:spAutoFit/>
          </a:bodyPr>
          <a:lstStyle/>
          <a:p>
            <a:r>
              <a:rPr lang="en-US" dirty="0">
                <a:solidFill>
                  <a:schemeClr val="bg1"/>
                </a:solidFill>
              </a:rPr>
              <a:t>b</a:t>
            </a:r>
          </a:p>
        </p:txBody>
      </p:sp>
      <p:sp>
        <p:nvSpPr>
          <p:cNvPr id="19" name="TextBox 18">
            <a:extLst>
              <a:ext uri="{FF2B5EF4-FFF2-40B4-BE49-F238E27FC236}">
                <a16:creationId xmlns:a16="http://schemas.microsoft.com/office/drawing/2014/main" id="{B73CCD81-1E68-41DA-A366-9BA420A6F84D}"/>
              </a:ext>
            </a:extLst>
          </p:cNvPr>
          <p:cNvSpPr txBox="1"/>
          <p:nvPr/>
        </p:nvSpPr>
        <p:spPr>
          <a:xfrm>
            <a:off x="11144247" y="4120633"/>
            <a:ext cx="45719" cy="369332"/>
          </a:xfrm>
          <a:prstGeom prst="rect">
            <a:avLst/>
          </a:prstGeom>
          <a:noFill/>
        </p:spPr>
        <p:txBody>
          <a:bodyPr wrap="square" rtlCol="0">
            <a:spAutoFit/>
          </a:bodyPr>
          <a:lstStyle/>
          <a:p>
            <a:r>
              <a:rPr lang="en-US" dirty="0">
                <a:solidFill>
                  <a:schemeClr val="bg1"/>
                </a:solidFill>
              </a:rPr>
              <a:t>b</a:t>
            </a:r>
          </a:p>
        </p:txBody>
      </p:sp>
    </p:spTree>
    <p:extLst>
      <p:ext uri="{BB962C8B-B14F-4D97-AF65-F5344CB8AC3E}">
        <p14:creationId xmlns:p14="http://schemas.microsoft.com/office/powerpoint/2010/main" val="1318478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1F12A-1509-45CA-BD23-7535FF1017F0}"/>
              </a:ext>
            </a:extLst>
          </p:cNvPr>
          <p:cNvSpPr>
            <a:spLocks noGrp="1"/>
          </p:cNvSpPr>
          <p:nvPr>
            <p:ph type="title"/>
          </p:nvPr>
        </p:nvSpPr>
        <p:spPr>
          <a:xfrm>
            <a:off x="444500" y="542925"/>
            <a:ext cx="11214100" cy="535531"/>
          </a:xfrm>
        </p:spPr>
        <p:txBody>
          <a:bodyPr/>
          <a:lstStyle/>
          <a:p>
            <a:r>
              <a:rPr lang="en-US" dirty="0"/>
              <a:t>What can you do with this?</a:t>
            </a:r>
          </a:p>
        </p:txBody>
      </p:sp>
      <p:sp>
        <p:nvSpPr>
          <p:cNvPr id="3" name="Slide Number Placeholder 2">
            <a:extLst>
              <a:ext uri="{FF2B5EF4-FFF2-40B4-BE49-F238E27FC236}">
                <a16:creationId xmlns:a16="http://schemas.microsoft.com/office/drawing/2014/main" id="{5EE3411F-B067-487C-B554-D213F03B902F}"/>
              </a:ext>
            </a:extLst>
          </p:cNvPr>
          <p:cNvSpPr>
            <a:spLocks noGrp="1"/>
          </p:cNvSpPr>
          <p:nvPr>
            <p:ph type="sldNum" sz="quarter" idx="12"/>
          </p:nvPr>
        </p:nvSpPr>
        <p:spPr/>
        <p:txBody>
          <a:bodyPr/>
          <a:lstStyle/>
          <a:p>
            <a:fld id="{C263D6C4-4840-40CC-AC84-17E24B3B7BDE}" type="slidenum">
              <a:rPr lang="en-GB" smtClean="0"/>
              <a:pPr/>
              <a:t>7</a:t>
            </a:fld>
            <a:endParaRPr lang="en-GB" dirty="0"/>
          </a:p>
        </p:txBody>
      </p:sp>
      <p:sp>
        <p:nvSpPr>
          <p:cNvPr id="4" name="Text Placeholder 3">
            <a:extLst>
              <a:ext uri="{FF2B5EF4-FFF2-40B4-BE49-F238E27FC236}">
                <a16:creationId xmlns:a16="http://schemas.microsoft.com/office/drawing/2014/main" id="{9A954291-9669-4E9D-BA0A-59ABB81D0FAF}"/>
              </a:ext>
            </a:extLst>
          </p:cNvPr>
          <p:cNvSpPr>
            <a:spLocks noGrp="1"/>
          </p:cNvSpPr>
          <p:nvPr>
            <p:ph sz="half" idx="1"/>
          </p:nvPr>
        </p:nvSpPr>
        <p:spPr/>
        <p:txBody>
          <a:bodyPr/>
          <a:lstStyle/>
          <a:p>
            <a:r>
              <a:rPr lang="en-US" dirty="0"/>
              <a:t>As long as you honor the signature and intent of the function you’re wrapping, you can do pretty much whatever you want…</a:t>
            </a:r>
          </a:p>
        </p:txBody>
      </p:sp>
      <p:grpSp>
        <p:nvGrpSpPr>
          <p:cNvPr id="5" name="Group 4">
            <a:extLst>
              <a:ext uri="{FF2B5EF4-FFF2-40B4-BE49-F238E27FC236}">
                <a16:creationId xmlns:a16="http://schemas.microsoft.com/office/drawing/2014/main" id="{B960A06F-7EA8-4629-9639-36916B587011}"/>
              </a:ext>
            </a:extLst>
          </p:cNvPr>
          <p:cNvGrpSpPr/>
          <p:nvPr/>
        </p:nvGrpSpPr>
        <p:grpSpPr>
          <a:xfrm>
            <a:off x="7045959" y="1524000"/>
            <a:ext cx="906781" cy="3810000"/>
            <a:chOff x="8900159" y="1554480"/>
            <a:chExt cx="906781" cy="3810000"/>
          </a:xfrm>
        </p:grpSpPr>
        <p:sp>
          <p:nvSpPr>
            <p:cNvPr id="15" name="TextBox 14">
              <a:extLst>
                <a:ext uri="{FF2B5EF4-FFF2-40B4-BE49-F238E27FC236}">
                  <a16:creationId xmlns:a16="http://schemas.microsoft.com/office/drawing/2014/main" id="{6872623B-5C03-473F-8011-951244C4A9A9}"/>
                </a:ext>
              </a:extLst>
            </p:cNvPr>
            <p:cNvSpPr txBox="1"/>
            <p:nvPr/>
          </p:nvSpPr>
          <p:spPr>
            <a:xfrm flipH="1">
              <a:off x="8900159" y="3186946"/>
              <a:ext cx="906781"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dirty="0"/>
                <a:t>X</a:t>
              </a:r>
            </a:p>
          </p:txBody>
        </p:sp>
        <p:cxnSp>
          <p:nvCxnSpPr>
            <p:cNvPr id="17" name="Straight Arrow Connector 16">
              <a:extLst>
                <a:ext uri="{FF2B5EF4-FFF2-40B4-BE49-F238E27FC236}">
                  <a16:creationId xmlns:a16="http://schemas.microsoft.com/office/drawing/2014/main" id="{067ABFE3-D975-4EF1-B236-5211DA1D91DE}"/>
                </a:ext>
              </a:extLst>
            </p:cNvPr>
            <p:cNvCxnSpPr>
              <a:cxnSpLocks/>
              <a:endCxn id="15" idx="0"/>
            </p:cNvCxnSpPr>
            <p:nvPr/>
          </p:nvCxnSpPr>
          <p:spPr>
            <a:xfrm>
              <a:off x="9353549" y="1554480"/>
              <a:ext cx="0" cy="1632466"/>
            </a:xfrm>
            <a:prstGeom prst="straightConnector1">
              <a:avLst/>
            </a:prstGeom>
            <a:ln w="7620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D55035D8-E003-48F8-849C-6C3C2D7F0B9A}"/>
                </a:ext>
              </a:extLst>
            </p:cNvPr>
            <p:cNvCxnSpPr>
              <a:stCxn id="15" idx="2"/>
            </p:cNvCxnSpPr>
            <p:nvPr/>
          </p:nvCxnSpPr>
          <p:spPr>
            <a:xfrm>
              <a:off x="9353549" y="3556278"/>
              <a:ext cx="0" cy="1808202"/>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21" name="TextBox 20">
              <a:extLst>
                <a:ext uri="{FF2B5EF4-FFF2-40B4-BE49-F238E27FC236}">
                  <a16:creationId xmlns:a16="http://schemas.microsoft.com/office/drawing/2014/main" id="{3F9B70A9-D834-451D-AC1E-22DAE4FFED20}"/>
                </a:ext>
              </a:extLst>
            </p:cNvPr>
            <p:cNvSpPr txBox="1"/>
            <p:nvPr/>
          </p:nvSpPr>
          <p:spPr>
            <a:xfrm>
              <a:off x="9570720" y="2324994"/>
              <a:ext cx="45719" cy="369332"/>
            </a:xfrm>
            <a:prstGeom prst="rect">
              <a:avLst/>
            </a:prstGeom>
            <a:noFill/>
          </p:spPr>
          <p:txBody>
            <a:bodyPr wrap="square" rtlCol="0">
              <a:spAutoFit/>
            </a:bodyPr>
            <a:lstStyle/>
            <a:p>
              <a:r>
                <a:rPr lang="en-US" dirty="0">
                  <a:solidFill>
                    <a:schemeClr val="bg1"/>
                  </a:solidFill>
                </a:rPr>
                <a:t>a</a:t>
              </a:r>
            </a:p>
          </p:txBody>
        </p:sp>
        <p:sp>
          <p:nvSpPr>
            <p:cNvPr id="23" name="TextBox 22">
              <a:extLst>
                <a:ext uri="{FF2B5EF4-FFF2-40B4-BE49-F238E27FC236}">
                  <a16:creationId xmlns:a16="http://schemas.microsoft.com/office/drawing/2014/main" id="{DD89FEAF-2D04-4A15-B0CF-D0FEAB4E6A8E}"/>
                </a:ext>
              </a:extLst>
            </p:cNvPr>
            <p:cNvSpPr txBox="1"/>
            <p:nvPr/>
          </p:nvSpPr>
          <p:spPr>
            <a:xfrm>
              <a:off x="9570720" y="4061460"/>
              <a:ext cx="45719" cy="369332"/>
            </a:xfrm>
            <a:prstGeom prst="rect">
              <a:avLst/>
            </a:prstGeom>
            <a:noFill/>
          </p:spPr>
          <p:txBody>
            <a:bodyPr wrap="square" rtlCol="0">
              <a:spAutoFit/>
            </a:bodyPr>
            <a:lstStyle/>
            <a:p>
              <a:r>
                <a:rPr lang="en-US" dirty="0">
                  <a:solidFill>
                    <a:schemeClr val="bg1"/>
                  </a:solidFill>
                </a:rPr>
                <a:t>b</a:t>
              </a:r>
            </a:p>
          </p:txBody>
        </p:sp>
      </p:grpSp>
      <p:grpSp>
        <p:nvGrpSpPr>
          <p:cNvPr id="7" name="Group 6">
            <a:extLst>
              <a:ext uri="{FF2B5EF4-FFF2-40B4-BE49-F238E27FC236}">
                <a16:creationId xmlns:a16="http://schemas.microsoft.com/office/drawing/2014/main" id="{87A06445-A800-46B3-9396-D03299BC0EBF}"/>
              </a:ext>
            </a:extLst>
          </p:cNvPr>
          <p:cNvGrpSpPr/>
          <p:nvPr/>
        </p:nvGrpSpPr>
        <p:grpSpPr>
          <a:xfrm>
            <a:off x="8596624" y="1537454"/>
            <a:ext cx="906782" cy="3796546"/>
            <a:chOff x="8596624" y="1537454"/>
            <a:chExt cx="906782" cy="3796546"/>
          </a:xfrm>
        </p:grpSpPr>
        <p:sp>
          <p:nvSpPr>
            <p:cNvPr id="16" name="TextBox 15">
              <a:extLst>
                <a:ext uri="{FF2B5EF4-FFF2-40B4-BE49-F238E27FC236}">
                  <a16:creationId xmlns:a16="http://schemas.microsoft.com/office/drawing/2014/main" id="{D1EB1024-FE17-4581-8D93-2390C66FCD8C}"/>
                </a:ext>
              </a:extLst>
            </p:cNvPr>
            <p:cNvSpPr txBox="1"/>
            <p:nvPr/>
          </p:nvSpPr>
          <p:spPr>
            <a:xfrm flipH="1">
              <a:off x="8596625" y="2811780"/>
              <a:ext cx="906781" cy="11658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nchor="ctr" anchorCtr="0">
              <a:noAutofit/>
            </a:bodyPr>
            <a:lstStyle/>
            <a:p>
              <a:pPr algn="ctr"/>
              <a:r>
                <a:rPr lang="en-US" dirty="0"/>
                <a:t>Y</a:t>
              </a:r>
            </a:p>
          </p:txBody>
        </p:sp>
        <p:cxnSp>
          <p:nvCxnSpPr>
            <p:cNvPr id="18" name="Straight Arrow Connector 17">
              <a:extLst>
                <a:ext uri="{FF2B5EF4-FFF2-40B4-BE49-F238E27FC236}">
                  <a16:creationId xmlns:a16="http://schemas.microsoft.com/office/drawing/2014/main" id="{C6311A36-021B-43CF-BCDA-4C5B40ECB5C0}"/>
                </a:ext>
              </a:extLst>
            </p:cNvPr>
            <p:cNvCxnSpPr>
              <a:cxnSpLocks/>
            </p:cNvCxnSpPr>
            <p:nvPr/>
          </p:nvCxnSpPr>
          <p:spPr>
            <a:xfrm>
              <a:off x="9050018" y="1537454"/>
              <a:ext cx="0" cy="1274326"/>
            </a:xfrm>
            <a:prstGeom prst="straightConnector1">
              <a:avLst/>
            </a:prstGeom>
            <a:ln w="7620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2E413DAF-6A78-480C-91A9-A64788C2EB99}"/>
                </a:ext>
              </a:extLst>
            </p:cNvPr>
            <p:cNvCxnSpPr>
              <a:cxnSpLocks/>
            </p:cNvCxnSpPr>
            <p:nvPr/>
          </p:nvCxnSpPr>
          <p:spPr>
            <a:xfrm>
              <a:off x="9076685" y="3977640"/>
              <a:ext cx="0" cy="135636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22" name="TextBox 21">
              <a:extLst>
                <a:ext uri="{FF2B5EF4-FFF2-40B4-BE49-F238E27FC236}">
                  <a16:creationId xmlns:a16="http://schemas.microsoft.com/office/drawing/2014/main" id="{A086C9CA-EDA7-40F6-B4B1-16A8CCD928C7}"/>
                </a:ext>
              </a:extLst>
            </p:cNvPr>
            <p:cNvSpPr txBox="1"/>
            <p:nvPr/>
          </p:nvSpPr>
          <p:spPr>
            <a:xfrm>
              <a:off x="9290047" y="2353687"/>
              <a:ext cx="45719" cy="369332"/>
            </a:xfrm>
            <a:prstGeom prst="rect">
              <a:avLst/>
            </a:prstGeom>
            <a:noFill/>
          </p:spPr>
          <p:txBody>
            <a:bodyPr wrap="square" rtlCol="0">
              <a:spAutoFit/>
            </a:bodyPr>
            <a:lstStyle/>
            <a:p>
              <a:r>
                <a:rPr lang="en-US" dirty="0">
                  <a:solidFill>
                    <a:schemeClr val="bg1"/>
                  </a:solidFill>
                </a:rPr>
                <a:t>a</a:t>
              </a:r>
            </a:p>
          </p:txBody>
        </p:sp>
        <p:sp>
          <p:nvSpPr>
            <p:cNvPr id="24" name="TextBox 23">
              <a:extLst>
                <a:ext uri="{FF2B5EF4-FFF2-40B4-BE49-F238E27FC236}">
                  <a16:creationId xmlns:a16="http://schemas.microsoft.com/office/drawing/2014/main" id="{A6B0F8D4-00C8-4B9A-81D4-7C9F59C9E86B}"/>
                </a:ext>
              </a:extLst>
            </p:cNvPr>
            <p:cNvSpPr txBox="1"/>
            <p:nvPr/>
          </p:nvSpPr>
          <p:spPr>
            <a:xfrm>
              <a:off x="9290047" y="4090153"/>
              <a:ext cx="45719" cy="369332"/>
            </a:xfrm>
            <a:prstGeom prst="rect">
              <a:avLst/>
            </a:prstGeom>
            <a:noFill/>
          </p:spPr>
          <p:txBody>
            <a:bodyPr wrap="square" rtlCol="0">
              <a:spAutoFit/>
            </a:bodyPr>
            <a:lstStyle/>
            <a:p>
              <a:r>
                <a:rPr lang="en-US" dirty="0">
                  <a:solidFill>
                    <a:schemeClr val="bg1"/>
                  </a:solidFill>
                </a:rPr>
                <a:t>b</a:t>
              </a:r>
            </a:p>
          </p:txBody>
        </p:sp>
        <p:sp>
          <p:nvSpPr>
            <p:cNvPr id="26" name="Rectangle 25">
              <a:extLst>
                <a:ext uri="{FF2B5EF4-FFF2-40B4-BE49-F238E27FC236}">
                  <a16:creationId xmlns:a16="http://schemas.microsoft.com/office/drawing/2014/main" id="{03C7ABA3-6675-4008-8A69-EB9E44E30BE3}"/>
                </a:ext>
              </a:extLst>
            </p:cNvPr>
            <p:cNvSpPr/>
            <p:nvPr/>
          </p:nvSpPr>
          <p:spPr>
            <a:xfrm>
              <a:off x="8596625" y="2811780"/>
              <a:ext cx="906769" cy="344686"/>
            </a:xfrm>
            <a:prstGeom prst="rect">
              <a:avLst/>
            </a:prstGeom>
            <a:solidFill>
              <a:schemeClr val="accent1"/>
            </a:solidFill>
            <a:ln>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7" name="Rectangle 26">
              <a:extLst>
                <a:ext uri="{FF2B5EF4-FFF2-40B4-BE49-F238E27FC236}">
                  <a16:creationId xmlns:a16="http://schemas.microsoft.com/office/drawing/2014/main" id="{8F9BD815-F084-4EE8-B288-8D76F8E5AE17}"/>
                </a:ext>
              </a:extLst>
            </p:cNvPr>
            <p:cNvSpPr/>
            <p:nvPr/>
          </p:nvSpPr>
          <p:spPr>
            <a:xfrm>
              <a:off x="8596624" y="3628013"/>
              <a:ext cx="906769" cy="369332"/>
            </a:xfrm>
            <a:prstGeom prst="rect">
              <a:avLst/>
            </a:prstGeom>
            <a:solidFill>
              <a:schemeClr val="accent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027668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1F12A-1509-45CA-BD23-7535FF1017F0}"/>
              </a:ext>
            </a:extLst>
          </p:cNvPr>
          <p:cNvSpPr>
            <a:spLocks noGrp="1"/>
          </p:cNvSpPr>
          <p:nvPr>
            <p:ph type="title"/>
          </p:nvPr>
        </p:nvSpPr>
        <p:spPr>
          <a:xfrm>
            <a:off x="444500" y="542925"/>
            <a:ext cx="11214100" cy="535531"/>
          </a:xfrm>
        </p:spPr>
        <p:txBody>
          <a:bodyPr/>
          <a:lstStyle/>
          <a:p>
            <a:r>
              <a:rPr lang="en-US" dirty="0"/>
              <a:t>What can you do with this?</a:t>
            </a:r>
          </a:p>
        </p:txBody>
      </p:sp>
      <p:sp>
        <p:nvSpPr>
          <p:cNvPr id="3" name="Slide Number Placeholder 2">
            <a:extLst>
              <a:ext uri="{FF2B5EF4-FFF2-40B4-BE49-F238E27FC236}">
                <a16:creationId xmlns:a16="http://schemas.microsoft.com/office/drawing/2014/main" id="{5EE3411F-B067-487C-B554-D213F03B902F}"/>
              </a:ext>
            </a:extLst>
          </p:cNvPr>
          <p:cNvSpPr>
            <a:spLocks noGrp="1"/>
          </p:cNvSpPr>
          <p:nvPr>
            <p:ph type="sldNum" sz="quarter" idx="12"/>
          </p:nvPr>
        </p:nvSpPr>
        <p:spPr/>
        <p:txBody>
          <a:bodyPr/>
          <a:lstStyle/>
          <a:p>
            <a:fld id="{C263D6C4-4840-40CC-AC84-17E24B3B7BDE}" type="slidenum">
              <a:rPr lang="en-GB" smtClean="0"/>
              <a:pPr/>
              <a:t>8</a:t>
            </a:fld>
            <a:endParaRPr lang="en-GB" dirty="0"/>
          </a:p>
        </p:txBody>
      </p:sp>
      <p:sp>
        <p:nvSpPr>
          <p:cNvPr id="4" name="Text Placeholder 3">
            <a:extLst>
              <a:ext uri="{FF2B5EF4-FFF2-40B4-BE49-F238E27FC236}">
                <a16:creationId xmlns:a16="http://schemas.microsoft.com/office/drawing/2014/main" id="{9A954291-9669-4E9D-BA0A-59ABB81D0FAF}"/>
              </a:ext>
            </a:extLst>
          </p:cNvPr>
          <p:cNvSpPr>
            <a:spLocks noGrp="1"/>
          </p:cNvSpPr>
          <p:nvPr>
            <p:ph sz="half" idx="1"/>
          </p:nvPr>
        </p:nvSpPr>
        <p:spPr/>
        <p:txBody>
          <a:bodyPr/>
          <a:lstStyle/>
          <a:p>
            <a:r>
              <a:rPr lang="en-US" dirty="0"/>
              <a:t>As long as you honor the signature and intent of the function you’re wrapping, you can do pretty much whatever you want…</a:t>
            </a:r>
          </a:p>
          <a:p>
            <a:r>
              <a:rPr lang="en-US" dirty="0"/>
              <a:t>…and a lot of it, too.</a:t>
            </a:r>
          </a:p>
          <a:p>
            <a:r>
              <a:rPr lang="en-US" dirty="0" err="1"/>
              <a:t>GoF</a:t>
            </a:r>
            <a:r>
              <a:rPr lang="en-US" dirty="0"/>
              <a:t> design patterns: decorators, strategies, adapters, composites</a:t>
            </a:r>
          </a:p>
        </p:txBody>
      </p:sp>
      <p:grpSp>
        <p:nvGrpSpPr>
          <p:cNvPr id="5" name="Group 4">
            <a:extLst>
              <a:ext uri="{FF2B5EF4-FFF2-40B4-BE49-F238E27FC236}">
                <a16:creationId xmlns:a16="http://schemas.microsoft.com/office/drawing/2014/main" id="{B960A06F-7EA8-4629-9639-36916B587011}"/>
              </a:ext>
            </a:extLst>
          </p:cNvPr>
          <p:cNvGrpSpPr/>
          <p:nvPr/>
        </p:nvGrpSpPr>
        <p:grpSpPr>
          <a:xfrm>
            <a:off x="7045959" y="1524000"/>
            <a:ext cx="906781" cy="3810000"/>
            <a:chOff x="8900159" y="1554480"/>
            <a:chExt cx="906781" cy="3810000"/>
          </a:xfrm>
        </p:grpSpPr>
        <p:sp>
          <p:nvSpPr>
            <p:cNvPr id="15" name="TextBox 14">
              <a:extLst>
                <a:ext uri="{FF2B5EF4-FFF2-40B4-BE49-F238E27FC236}">
                  <a16:creationId xmlns:a16="http://schemas.microsoft.com/office/drawing/2014/main" id="{6872623B-5C03-473F-8011-951244C4A9A9}"/>
                </a:ext>
              </a:extLst>
            </p:cNvPr>
            <p:cNvSpPr txBox="1"/>
            <p:nvPr/>
          </p:nvSpPr>
          <p:spPr>
            <a:xfrm flipH="1">
              <a:off x="8900159" y="3186946"/>
              <a:ext cx="906781"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dirty="0"/>
                <a:t>X</a:t>
              </a:r>
            </a:p>
          </p:txBody>
        </p:sp>
        <p:cxnSp>
          <p:nvCxnSpPr>
            <p:cNvPr id="17" name="Straight Arrow Connector 16">
              <a:extLst>
                <a:ext uri="{FF2B5EF4-FFF2-40B4-BE49-F238E27FC236}">
                  <a16:creationId xmlns:a16="http://schemas.microsoft.com/office/drawing/2014/main" id="{067ABFE3-D975-4EF1-B236-5211DA1D91DE}"/>
                </a:ext>
              </a:extLst>
            </p:cNvPr>
            <p:cNvCxnSpPr>
              <a:cxnSpLocks/>
              <a:endCxn id="15" idx="0"/>
            </p:cNvCxnSpPr>
            <p:nvPr/>
          </p:nvCxnSpPr>
          <p:spPr>
            <a:xfrm>
              <a:off x="9353549" y="1554480"/>
              <a:ext cx="0" cy="1632466"/>
            </a:xfrm>
            <a:prstGeom prst="straightConnector1">
              <a:avLst/>
            </a:prstGeom>
            <a:ln w="7620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D55035D8-E003-48F8-849C-6C3C2D7F0B9A}"/>
                </a:ext>
              </a:extLst>
            </p:cNvPr>
            <p:cNvCxnSpPr>
              <a:stCxn id="15" idx="2"/>
            </p:cNvCxnSpPr>
            <p:nvPr/>
          </p:nvCxnSpPr>
          <p:spPr>
            <a:xfrm>
              <a:off x="9353549" y="3556278"/>
              <a:ext cx="0" cy="1808202"/>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21" name="TextBox 20">
              <a:extLst>
                <a:ext uri="{FF2B5EF4-FFF2-40B4-BE49-F238E27FC236}">
                  <a16:creationId xmlns:a16="http://schemas.microsoft.com/office/drawing/2014/main" id="{3F9B70A9-D834-451D-AC1E-22DAE4FFED20}"/>
                </a:ext>
              </a:extLst>
            </p:cNvPr>
            <p:cNvSpPr txBox="1"/>
            <p:nvPr/>
          </p:nvSpPr>
          <p:spPr>
            <a:xfrm>
              <a:off x="9570720" y="2324994"/>
              <a:ext cx="45719" cy="369332"/>
            </a:xfrm>
            <a:prstGeom prst="rect">
              <a:avLst/>
            </a:prstGeom>
            <a:noFill/>
          </p:spPr>
          <p:txBody>
            <a:bodyPr wrap="square" rtlCol="0">
              <a:spAutoFit/>
            </a:bodyPr>
            <a:lstStyle/>
            <a:p>
              <a:r>
                <a:rPr lang="en-US" dirty="0">
                  <a:solidFill>
                    <a:schemeClr val="bg1"/>
                  </a:solidFill>
                </a:rPr>
                <a:t>a</a:t>
              </a:r>
            </a:p>
          </p:txBody>
        </p:sp>
        <p:sp>
          <p:nvSpPr>
            <p:cNvPr id="23" name="TextBox 22">
              <a:extLst>
                <a:ext uri="{FF2B5EF4-FFF2-40B4-BE49-F238E27FC236}">
                  <a16:creationId xmlns:a16="http://schemas.microsoft.com/office/drawing/2014/main" id="{DD89FEAF-2D04-4A15-B0CF-D0FEAB4E6A8E}"/>
                </a:ext>
              </a:extLst>
            </p:cNvPr>
            <p:cNvSpPr txBox="1"/>
            <p:nvPr/>
          </p:nvSpPr>
          <p:spPr>
            <a:xfrm>
              <a:off x="9570720" y="4061460"/>
              <a:ext cx="45719" cy="369332"/>
            </a:xfrm>
            <a:prstGeom prst="rect">
              <a:avLst/>
            </a:prstGeom>
            <a:noFill/>
          </p:spPr>
          <p:txBody>
            <a:bodyPr wrap="square" rtlCol="0">
              <a:spAutoFit/>
            </a:bodyPr>
            <a:lstStyle/>
            <a:p>
              <a:r>
                <a:rPr lang="en-US" dirty="0">
                  <a:solidFill>
                    <a:schemeClr val="bg1"/>
                  </a:solidFill>
                </a:rPr>
                <a:t>b</a:t>
              </a:r>
            </a:p>
          </p:txBody>
        </p:sp>
      </p:grpSp>
      <p:grpSp>
        <p:nvGrpSpPr>
          <p:cNvPr id="9" name="Group 8">
            <a:extLst>
              <a:ext uri="{FF2B5EF4-FFF2-40B4-BE49-F238E27FC236}">
                <a16:creationId xmlns:a16="http://schemas.microsoft.com/office/drawing/2014/main" id="{0E8794F3-466C-4ED0-9090-C2D0BB9A5466}"/>
              </a:ext>
            </a:extLst>
          </p:cNvPr>
          <p:cNvGrpSpPr/>
          <p:nvPr/>
        </p:nvGrpSpPr>
        <p:grpSpPr>
          <a:xfrm>
            <a:off x="8596624" y="1537454"/>
            <a:ext cx="906782" cy="3796546"/>
            <a:chOff x="8596624" y="1537454"/>
            <a:chExt cx="906782" cy="3796546"/>
          </a:xfrm>
        </p:grpSpPr>
        <p:sp>
          <p:nvSpPr>
            <p:cNvPr id="16" name="TextBox 15">
              <a:extLst>
                <a:ext uri="{FF2B5EF4-FFF2-40B4-BE49-F238E27FC236}">
                  <a16:creationId xmlns:a16="http://schemas.microsoft.com/office/drawing/2014/main" id="{D1EB1024-FE17-4581-8D93-2390C66FCD8C}"/>
                </a:ext>
              </a:extLst>
            </p:cNvPr>
            <p:cNvSpPr txBox="1"/>
            <p:nvPr/>
          </p:nvSpPr>
          <p:spPr>
            <a:xfrm flipH="1">
              <a:off x="8596625" y="2811780"/>
              <a:ext cx="906781" cy="11658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nchor="ctr" anchorCtr="0">
              <a:noAutofit/>
            </a:bodyPr>
            <a:lstStyle/>
            <a:p>
              <a:pPr algn="ctr"/>
              <a:r>
                <a:rPr lang="en-US" dirty="0"/>
                <a:t>Y</a:t>
              </a:r>
            </a:p>
          </p:txBody>
        </p:sp>
        <p:cxnSp>
          <p:nvCxnSpPr>
            <p:cNvPr id="18" name="Straight Arrow Connector 17">
              <a:extLst>
                <a:ext uri="{FF2B5EF4-FFF2-40B4-BE49-F238E27FC236}">
                  <a16:creationId xmlns:a16="http://schemas.microsoft.com/office/drawing/2014/main" id="{C6311A36-021B-43CF-BCDA-4C5B40ECB5C0}"/>
                </a:ext>
              </a:extLst>
            </p:cNvPr>
            <p:cNvCxnSpPr>
              <a:cxnSpLocks/>
            </p:cNvCxnSpPr>
            <p:nvPr/>
          </p:nvCxnSpPr>
          <p:spPr>
            <a:xfrm>
              <a:off x="9050018" y="1537454"/>
              <a:ext cx="0" cy="1274326"/>
            </a:xfrm>
            <a:prstGeom prst="straightConnector1">
              <a:avLst/>
            </a:prstGeom>
            <a:ln w="7620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2E413DAF-6A78-480C-91A9-A64788C2EB99}"/>
                </a:ext>
              </a:extLst>
            </p:cNvPr>
            <p:cNvCxnSpPr>
              <a:cxnSpLocks/>
            </p:cNvCxnSpPr>
            <p:nvPr/>
          </p:nvCxnSpPr>
          <p:spPr>
            <a:xfrm>
              <a:off x="9076685" y="3977640"/>
              <a:ext cx="0" cy="135636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22" name="TextBox 21">
              <a:extLst>
                <a:ext uri="{FF2B5EF4-FFF2-40B4-BE49-F238E27FC236}">
                  <a16:creationId xmlns:a16="http://schemas.microsoft.com/office/drawing/2014/main" id="{A086C9CA-EDA7-40F6-B4B1-16A8CCD928C7}"/>
                </a:ext>
              </a:extLst>
            </p:cNvPr>
            <p:cNvSpPr txBox="1"/>
            <p:nvPr/>
          </p:nvSpPr>
          <p:spPr>
            <a:xfrm>
              <a:off x="9290047" y="2353687"/>
              <a:ext cx="45719" cy="369332"/>
            </a:xfrm>
            <a:prstGeom prst="rect">
              <a:avLst/>
            </a:prstGeom>
            <a:noFill/>
          </p:spPr>
          <p:txBody>
            <a:bodyPr wrap="square" rtlCol="0">
              <a:spAutoFit/>
            </a:bodyPr>
            <a:lstStyle/>
            <a:p>
              <a:r>
                <a:rPr lang="en-US" dirty="0">
                  <a:solidFill>
                    <a:schemeClr val="bg1"/>
                  </a:solidFill>
                </a:rPr>
                <a:t>a</a:t>
              </a:r>
            </a:p>
          </p:txBody>
        </p:sp>
        <p:sp>
          <p:nvSpPr>
            <p:cNvPr id="24" name="TextBox 23">
              <a:extLst>
                <a:ext uri="{FF2B5EF4-FFF2-40B4-BE49-F238E27FC236}">
                  <a16:creationId xmlns:a16="http://schemas.microsoft.com/office/drawing/2014/main" id="{A6B0F8D4-00C8-4B9A-81D4-7C9F59C9E86B}"/>
                </a:ext>
              </a:extLst>
            </p:cNvPr>
            <p:cNvSpPr txBox="1"/>
            <p:nvPr/>
          </p:nvSpPr>
          <p:spPr>
            <a:xfrm>
              <a:off x="9290047" y="4090153"/>
              <a:ext cx="45719" cy="369332"/>
            </a:xfrm>
            <a:prstGeom prst="rect">
              <a:avLst/>
            </a:prstGeom>
            <a:noFill/>
          </p:spPr>
          <p:txBody>
            <a:bodyPr wrap="square" rtlCol="0">
              <a:spAutoFit/>
            </a:bodyPr>
            <a:lstStyle/>
            <a:p>
              <a:r>
                <a:rPr lang="en-US" dirty="0">
                  <a:solidFill>
                    <a:schemeClr val="bg1"/>
                  </a:solidFill>
                </a:rPr>
                <a:t>b</a:t>
              </a:r>
            </a:p>
          </p:txBody>
        </p:sp>
        <p:sp>
          <p:nvSpPr>
            <p:cNvPr id="26" name="Rectangle 25">
              <a:extLst>
                <a:ext uri="{FF2B5EF4-FFF2-40B4-BE49-F238E27FC236}">
                  <a16:creationId xmlns:a16="http://schemas.microsoft.com/office/drawing/2014/main" id="{03C7ABA3-6675-4008-8A69-EB9E44E30BE3}"/>
                </a:ext>
              </a:extLst>
            </p:cNvPr>
            <p:cNvSpPr/>
            <p:nvPr/>
          </p:nvSpPr>
          <p:spPr>
            <a:xfrm>
              <a:off x="8596625" y="2811780"/>
              <a:ext cx="906769" cy="344686"/>
            </a:xfrm>
            <a:prstGeom prst="rect">
              <a:avLst/>
            </a:prstGeom>
            <a:solidFill>
              <a:schemeClr val="accent1"/>
            </a:solidFill>
            <a:ln>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7" name="Rectangle 26">
              <a:extLst>
                <a:ext uri="{FF2B5EF4-FFF2-40B4-BE49-F238E27FC236}">
                  <a16:creationId xmlns:a16="http://schemas.microsoft.com/office/drawing/2014/main" id="{8F9BD815-F084-4EE8-B288-8D76F8E5AE17}"/>
                </a:ext>
              </a:extLst>
            </p:cNvPr>
            <p:cNvSpPr/>
            <p:nvPr/>
          </p:nvSpPr>
          <p:spPr>
            <a:xfrm>
              <a:off x="8596624" y="3628013"/>
              <a:ext cx="906769" cy="369332"/>
            </a:xfrm>
            <a:prstGeom prst="rect">
              <a:avLst/>
            </a:prstGeom>
            <a:solidFill>
              <a:schemeClr val="accent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2CBE67F1-09EC-4C58-87FF-83341492D30E}"/>
              </a:ext>
            </a:extLst>
          </p:cNvPr>
          <p:cNvGrpSpPr/>
          <p:nvPr/>
        </p:nvGrpSpPr>
        <p:grpSpPr>
          <a:xfrm>
            <a:off x="10147275" y="1537454"/>
            <a:ext cx="906783" cy="3796546"/>
            <a:chOff x="10147275" y="1537454"/>
            <a:chExt cx="906783" cy="3796546"/>
          </a:xfrm>
        </p:grpSpPr>
        <p:sp>
          <p:nvSpPr>
            <p:cNvPr id="28" name="TextBox 27">
              <a:extLst>
                <a:ext uri="{FF2B5EF4-FFF2-40B4-BE49-F238E27FC236}">
                  <a16:creationId xmlns:a16="http://schemas.microsoft.com/office/drawing/2014/main" id="{D9B542A7-3C7D-4AEC-83FA-B3A301DAF679}"/>
                </a:ext>
              </a:extLst>
            </p:cNvPr>
            <p:cNvSpPr txBox="1"/>
            <p:nvPr/>
          </p:nvSpPr>
          <p:spPr>
            <a:xfrm flipH="1">
              <a:off x="10147277" y="2811780"/>
              <a:ext cx="906781" cy="11658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nchor="ctr" anchorCtr="0">
              <a:noAutofit/>
            </a:bodyPr>
            <a:lstStyle/>
            <a:p>
              <a:pPr algn="ctr"/>
              <a:r>
                <a:rPr lang="en-US" dirty="0"/>
                <a:t>Z</a:t>
              </a:r>
            </a:p>
          </p:txBody>
        </p:sp>
        <p:cxnSp>
          <p:nvCxnSpPr>
            <p:cNvPr id="29" name="Straight Arrow Connector 28">
              <a:extLst>
                <a:ext uri="{FF2B5EF4-FFF2-40B4-BE49-F238E27FC236}">
                  <a16:creationId xmlns:a16="http://schemas.microsoft.com/office/drawing/2014/main" id="{8EF751C6-F010-4DD5-B4E0-F17B32C24C51}"/>
                </a:ext>
              </a:extLst>
            </p:cNvPr>
            <p:cNvCxnSpPr>
              <a:cxnSpLocks/>
              <a:endCxn id="37" idx="0"/>
            </p:cNvCxnSpPr>
            <p:nvPr/>
          </p:nvCxnSpPr>
          <p:spPr>
            <a:xfrm flipH="1">
              <a:off x="10600661" y="1537454"/>
              <a:ext cx="10" cy="562065"/>
            </a:xfrm>
            <a:prstGeom prst="straightConnector1">
              <a:avLst/>
            </a:prstGeom>
            <a:ln w="7620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30" name="Straight Arrow Connector 29">
              <a:extLst>
                <a:ext uri="{FF2B5EF4-FFF2-40B4-BE49-F238E27FC236}">
                  <a16:creationId xmlns:a16="http://schemas.microsoft.com/office/drawing/2014/main" id="{C3EC5A66-7E84-495A-8821-F8218A5C359B}"/>
                </a:ext>
              </a:extLst>
            </p:cNvPr>
            <p:cNvCxnSpPr>
              <a:cxnSpLocks/>
              <a:stCxn id="38" idx="2"/>
            </p:cNvCxnSpPr>
            <p:nvPr/>
          </p:nvCxnSpPr>
          <p:spPr>
            <a:xfrm>
              <a:off x="10600660" y="4726940"/>
              <a:ext cx="0" cy="60706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31" name="TextBox 30">
              <a:extLst>
                <a:ext uri="{FF2B5EF4-FFF2-40B4-BE49-F238E27FC236}">
                  <a16:creationId xmlns:a16="http://schemas.microsoft.com/office/drawing/2014/main" id="{4EB71595-3FC9-49D0-BD3F-2EFD44311117}"/>
                </a:ext>
              </a:extLst>
            </p:cNvPr>
            <p:cNvSpPr txBox="1"/>
            <p:nvPr/>
          </p:nvSpPr>
          <p:spPr>
            <a:xfrm>
              <a:off x="10840699" y="1566287"/>
              <a:ext cx="45719" cy="369332"/>
            </a:xfrm>
            <a:prstGeom prst="rect">
              <a:avLst/>
            </a:prstGeom>
            <a:noFill/>
          </p:spPr>
          <p:txBody>
            <a:bodyPr wrap="square" rtlCol="0">
              <a:spAutoFit/>
            </a:bodyPr>
            <a:lstStyle/>
            <a:p>
              <a:r>
                <a:rPr lang="en-US" dirty="0">
                  <a:solidFill>
                    <a:schemeClr val="bg1"/>
                  </a:solidFill>
                </a:rPr>
                <a:t>a</a:t>
              </a:r>
            </a:p>
          </p:txBody>
        </p:sp>
        <p:sp>
          <p:nvSpPr>
            <p:cNvPr id="32" name="TextBox 31">
              <a:extLst>
                <a:ext uri="{FF2B5EF4-FFF2-40B4-BE49-F238E27FC236}">
                  <a16:creationId xmlns:a16="http://schemas.microsoft.com/office/drawing/2014/main" id="{F7E1FF88-5B0B-4A15-B03E-34FBDAC3825E}"/>
                </a:ext>
              </a:extLst>
            </p:cNvPr>
            <p:cNvSpPr txBox="1"/>
            <p:nvPr/>
          </p:nvSpPr>
          <p:spPr>
            <a:xfrm>
              <a:off x="10840699" y="4839453"/>
              <a:ext cx="45719" cy="369332"/>
            </a:xfrm>
            <a:prstGeom prst="rect">
              <a:avLst/>
            </a:prstGeom>
            <a:noFill/>
          </p:spPr>
          <p:txBody>
            <a:bodyPr wrap="square" rtlCol="0">
              <a:spAutoFit/>
            </a:bodyPr>
            <a:lstStyle/>
            <a:p>
              <a:r>
                <a:rPr lang="en-US" dirty="0">
                  <a:solidFill>
                    <a:schemeClr val="bg1"/>
                  </a:solidFill>
                </a:rPr>
                <a:t>b</a:t>
              </a:r>
            </a:p>
          </p:txBody>
        </p:sp>
        <p:sp>
          <p:nvSpPr>
            <p:cNvPr id="33" name="Rectangle 32">
              <a:extLst>
                <a:ext uri="{FF2B5EF4-FFF2-40B4-BE49-F238E27FC236}">
                  <a16:creationId xmlns:a16="http://schemas.microsoft.com/office/drawing/2014/main" id="{43BAF74C-2015-4BFB-AC4A-5A3A0D9F9923}"/>
                </a:ext>
              </a:extLst>
            </p:cNvPr>
            <p:cNvSpPr/>
            <p:nvPr/>
          </p:nvSpPr>
          <p:spPr>
            <a:xfrm>
              <a:off x="10147277" y="2811780"/>
              <a:ext cx="906769" cy="344686"/>
            </a:xfrm>
            <a:prstGeom prst="rect">
              <a:avLst/>
            </a:prstGeom>
            <a:solidFill>
              <a:schemeClr val="accent1"/>
            </a:solidFill>
            <a:ln>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4" name="Rectangle 33">
              <a:extLst>
                <a:ext uri="{FF2B5EF4-FFF2-40B4-BE49-F238E27FC236}">
                  <a16:creationId xmlns:a16="http://schemas.microsoft.com/office/drawing/2014/main" id="{F973E1DB-3470-44E3-BC37-D923CF743630}"/>
                </a:ext>
              </a:extLst>
            </p:cNvPr>
            <p:cNvSpPr/>
            <p:nvPr/>
          </p:nvSpPr>
          <p:spPr>
            <a:xfrm>
              <a:off x="10147276" y="3628013"/>
              <a:ext cx="906769" cy="369332"/>
            </a:xfrm>
            <a:prstGeom prst="rect">
              <a:avLst/>
            </a:prstGeom>
            <a:solidFill>
              <a:schemeClr val="accent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5" name="Rectangle 34">
              <a:extLst>
                <a:ext uri="{FF2B5EF4-FFF2-40B4-BE49-F238E27FC236}">
                  <a16:creationId xmlns:a16="http://schemas.microsoft.com/office/drawing/2014/main" id="{418E7FA0-12FC-4A35-9E9E-57A9D4B792D6}"/>
                </a:ext>
              </a:extLst>
            </p:cNvPr>
            <p:cNvSpPr/>
            <p:nvPr/>
          </p:nvSpPr>
          <p:spPr>
            <a:xfrm>
              <a:off x="10147276" y="2454672"/>
              <a:ext cx="906769" cy="344686"/>
            </a:xfrm>
            <a:prstGeom prst="rect">
              <a:avLst/>
            </a:prstGeom>
            <a:solidFill>
              <a:schemeClr val="accent5">
                <a:lumMod val="40000"/>
                <a:lumOff val="60000"/>
              </a:schemeClr>
            </a:solidFill>
            <a:ln>
              <a:solidFill>
                <a:schemeClr val="accent5">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BFA7D7CD-B3E3-4D59-ADB5-EE4F6D666B17}"/>
                </a:ext>
              </a:extLst>
            </p:cNvPr>
            <p:cNvSpPr/>
            <p:nvPr/>
          </p:nvSpPr>
          <p:spPr>
            <a:xfrm>
              <a:off x="10147276" y="4018280"/>
              <a:ext cx="906769" cy="344686"/>
            </a:xfrm>
            <a:prstGeom prst="rect">
              <a:avLst/>
            </a:prstGeom>
            <a:solidFill>
              <a:schemeClr val="accent5">
                <a:lumMod val="40000"/>
                <a:lumOff val="60000"/>
              </a:schemeClr>
            </a:solidFill>
            <a:ln>
              <a:solidFill>
                <a:schemeClr val="accent5">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57D69E3D-0AC0-406C-8518-8DFB49F12657}"/>
                </a:ext>
              </a:extLst>
            </p:cNvPr>
            <p:cNvSpPr/>
            <p:nvPr/>
          </p:nvSpPr>
          <p:spPr>
            <a:xfrm>
              <a:off x="10147276" y="2099519"/>
              <a:ext cx="906769" cy="344686"/>
            </a:xfrm>
            <a:prstGeom prst="rect">
              <a:avLst/>
            </a:prstGeom>
            <a:solidFill>
              <a:schemeClr val="accent6"/>
            </a:solidFill>
            <a:ln>
              <a:solidFill>
                <a:schemeClr val="accent6"/>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8" name="Rectangle 37">
              <a:extLst>
                <a:ext uri="{FF2B5EF4-FFF2-40B4-BE49-F238E27FC236}">
                  <a16:creationId xmlns:a16="http://schemas.microsoft.com/office/drawing/2014/main" id="{D87F09BD-39C4-49ED-996A-B44E3837F4C8}"/>
                </a:ext>
              </a:extLst>
            </p:cNvPr>
            <p:cNvSpPr/>
            <p:nvPr/>
          </p:nvSpPr>
          <p:spPr>
            <a:xfrm>
              <a:off x="10147275" y="4382254"/>
              <a:ext cx="906769" cy="344686"/>
            </a:xfrm>
            <a:prstGeom prst="rect">
              <a:avLst/>
            </a:prstGeom>
            <a:solidFill>
              <a:schemeClr val="accent6"/>
            </a:solidFill>
            <a:ln>
              <a:solidFill>
                <a:schemeClr val="accent6"/>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2014032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1F12A-1509-45CA-BD23-7535FF1017F0}"/>
              </a:ext>
            </a:extLst>
          </p:cNvPr>
          <p:cNvSpPr>
            <a:spLocks noGrp="1"/>
          </p:cNvSpPr>
          <p:nvPr>
            <p:ph type="title"/>
          </p:nvPr>
        </p:nvSpPr>
        <p:spPr>
          <a:xfrm>
            <a:off x="444500" y="542925"/>
            <a:ext cx="11214100" cy="535531"/>
          </a:xfrm>
        </p:spPr>
        <p:txBody>
          <a:bodyPr/>
          <a:lstStyle/>
          <a:p>
            <a:r>
              <a:rPr lang="en-US" dirty="0"/>
              <a:t>What can you do with this?</a:t>
            </a:r>
          </a:p>
        </p:txBody>
      </p:sp>
      <p:sp>
        <p:nvSpPr>
          <p:cNvPr id="3" name="Slide Number Placeholder 2">
            <a:extLst>
              <a:ext uri="{FF2B5EF4-FFF2-40B4-BE49-F238E27FC236}">
                <a16:creationId xmlns:a16="http://schemas.microsoft.com/office/drawing/2014/main" id="{5EE3411F-B067-487C-B554-D213F03B902F}"/>
              </a:ext>
            </a:extLst>
          </p:cNvPr>
          <p:cNvSpPr>
            <a:spLocks noGrp="1"/>
          </p:cNvSpPr>
          <p:nvPr>
            <p:ph type="sldNum" sz="quarter" idx="12"/>
          </p:nvPr>
        </p:nvSpPr>
        <p:spPr/>
        <p:txBody>
          <a:bodyPr/>
          <a:lstStyle/>
          <a:p>
            <a:fld id="{C263D6C4-4840-40CC-AC84-17E24B3B7BDE}" type="slidenum">
              <a:rPr lang="en-GB" smtClean="0"/>
              <a:pPr/>
              <a:t>9</a:t>
            </a:fld>
            <a:endParaRPr lang="en-GB" dirty="0"/>
          </a:p>
        </p:txBody>
      </p:sp>
      <p:sp>
        <p:nvSpPr>
          <p:cNvPr id="4" name="Text Placeholder 3">
            <a:extLst>
              <a:ext uri="{FF2B5EF4-FFF2-40B4-BE49-F238E27FC236}">
                <a16:creationId xmlns:a16="http://schemas.microsoft.com/office/drawing/2014/main" id="{9A954291-9669-4E9D-BA0A-59ABB81D0FAF}"/>
              </a:ext>
            </a:extLst>
          </p:cNvPr>
          <p:cNvSpPr>
            <a:spLocks noGrp="1"/>
          </p:cNvSpPr>
          <p:nvPr>
            <p:ph sz="half" idx="1"/>
          </p:nvPr>
        </p:nvSpPr>
        <p:spPr/>
        <p:txBody>
          <a:bodyPr/>
          <a:lstStyle/>
          <a:p>
            <a:r>
              <a:rPr lang="en-US" dirty="0"/>
              <a:t>As long as you honor the signature and intent of the function you’re wrapping, you can do pretty much whatever you want…</a:t>
            </a:r>
          </a:p>
          <a:p>
            <a:r>
              <a:rPr lang="en-US" dirty="0"/>
              <a:t>…and a lot of it, too.</a:t>
            </a:r>
          </a:p>
          <a:p>
            <a:r>
              <a:rPr lang="en-US" dirty="0" err="1"/>
              <a:t>GoF</a:t>
            </a:r>
            <a:r>
              <a:rPr lang="en-US" dirty="0"/>
              <a:t> design patterns: decorators, strategies, adapters, composites</a:t>
            </a:r>
          </a:p>
          <a:p>
            <a:r>
              <a:rPr lang="en-US" dirty="0"/>
              <a:t>What you can take away from this: some inspiration about where you might apply this technique in your own systems</a:t>
            </a:r>
          </a:p>
          <a:p>
            <a:endParaRPr lang="en-US" dirty="0"/>
          </a:p>
        </p:txBody>
      </p:sp>
      <p:grpSp>
        <p:nvGrpSpPr>
          <p:cNvPr id="5" name="Group 4">
            <a:extLst>
              <a:ext uri="{FF2B5EF4-FFF2-40B4-BE49-F238E27FC236}">
                <a16:creationId xmlns:a16="http://schemas.microsoft.com/office/drawing/2014/main" id="{B960A06F-7EA8-4629-9639-36916B587011}"/>
              </a:ext>
            </a:extLst>
          </p:cNvPr>
          <p:cNvGrpSpPr/>
          <p:nvPr/>
        </p:nvGrpSpPr>
        <p:grpSpPr>
          <a:xfrm>
            <a:off x="7045959" y="1524000"/>
            <a:ext cx="906781" cy="3810000"/>
            <a:chOff x="8900159" y="1554480"/>
            <a:chExt cx="906781" cy="3810000"/>
          </a:xfrm>
        </p:grpSpPr>
        <p:sp>
          <p:nvSpPr>
            <p:cNvPr id="15" name="TextBox 14">
              <a:extLst>
                <a:ext uri="{FF2B5EF4-FFF2-40B4-BE49-F238E27FC236}">
                  <a16:creationId xmlns:a16="http://schemas.microsoft.com/office/drawing/2014/main" id="{6872623B-5C03-473F-8011-951244C4A9A9}"/>
                </a:ext>
              </a:extLst>
            </p:cNvPr>
            <p:cNvSpPr txBox="1"/>
            <p:nvPr/>
          </p:nvSpPr>
          <p:spPr>
            <a:xfrm flipH="1">
              <a:off x="8900159" y="3186946"/>
              <a:ext cx="906781"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dirty="0"/>
                <a:t>X</a:t>
              </a:r>
            </a:p>
          </p:txBody>
        </p:sp>
        <p:cxnSp>
          <p:nvCxnSpPr>
            <p:cNvPr id="17" name="Straight Arrow Connector 16">
              <a:extLst>
                <a:ext uri="{FF2B5EF4-FFF2-40B4-BE49-F238E27FC236}">
                  <a16:creationId xmlns:a16="http://schemas.microsoft.com/office/drawing/2014/main" id="{067ABFE3-D975-4EF1-B236-5211DA1D91DE}"/>
                </a:ext>
              </a:extLst>
            </p:cNvPr>
            <p:cNvCxnSpPr>
              <a:cxnSpLocks/>
              <a:endCxn id="15" idx="0"/>
            </p:cNvCxnSpPr>
            <p:nvPr/>
          </p:nvCxnSpPr>
          <p:spPr>
            <a:xfrm>
              <a:off x="9353549" y="1554480"/>
              <a:ext cx="0" cy="1632466"/>
            </a:xfrm>
            <a:prstGeom prst="straightConnector1">
              <a:avLst/>
            </a:prstGeom>
            <a:ln w="7620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D55035D8-E003-48F8-849C-6C3C2D7F0B9A}"/>
                </a:ext>
              </a:extLst>
            </p:cNvPr>
            <p:cNvCxnSpPr>
              <a:stCxn id="15" idx="2"/>
            </p:cNvCxnSpPr>
            <p:nvPr/>
          </p:nvCxnSpPr>
          <p:spPr>
            <a:xfrm>
              <a:off x="9353549" y="3556278"/>
              <a:ext cx="0" cy="1808202"/>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21" name="TextBox 20">
              <a:extLst>
                <a:ext uri="{FF2B5EF4-FFF2-40B4-BE49-F238E27FC236}">
                  <a16:creationId xmlns:a16="http://schemas.microsoft.com/office/drawing/2014/main" id="{3F9B70A9-D834-451D-AC1E-22DAE4FFED20}"/>
                </a:ext>
              </a:extLst>
            </p:cNvPr>
            <p:cNvSpPr txBox="1"/>
            <p:nvPr/>
          </p:nvSpPr>
          <p:spPr>
            <a:xfrm>
              <a:off x="9570720" y="2324994"/>
              <a:ext cx="45719" cy="369332"/>
            </a:xfrm>
            <a:prstGeom prst="rect">
              <a:avLst/>
            </a:prstGeom>
            <a:noFill/>
          </p:spPr>
          <p:txBody>
            <a:bodyPr wrap="square" rtlCol="0">
              <a:spAutoFit/>
            </a:bodyPr>
            <a:lstStyle/>
            <a:p>
              <a:r>
                <a:rPr lang="en-US" dirty="0">
                  <a:solidFill>
                    <a:schemeClr val="bg1"/>
                  </a:solidFill>
                </a:rPr>
                <a:t>a</a:t>
              </a:r>
            </a:p>
          </p:txBody>
        </p:sp>
        <p:sp>
          <p:nvSpPr>
            <p:cNvPr id="23" name="TextBox 22">
              <a:extLst>
                <a:ext uri="{FF2B5EF4-FFF2-40B4-BE49-F238E27FC236}">
                  <a16:creationId xmlns:a16="http://schemas.microsoft.com/office/drawing/2014/main" id="{DD89FEAF-2D04-4A15-B0CF-D0FEAB4E6A8E}"/>
                </a:ext>
              </a:extLst>
            </p:cNvPr>
            <p:cNvSpPr txBox="1"/>
            <p:nvPr/>
          </p:nvSpPr>
          <p:spPr>
            <a:xfrm>
              <a:off x="9570720" y="4061460"/>
              <a:ext cx="45719" cy="369332"/>
            </a:xfrm>
            <a:prstGeom prst="rect">
              <a:avLst/>
            </a:prstGeom>
            <a:noFill/>
          </p:spPr>
          <p:txBody>
            <a:bodyPr wrap="square" rtlCol="0">
              <a:spAutoFit/>
            </a:bodyPr>
            <a:lstStyle/>
            <a:p>
              <a:r>
                <a:rPr lang="en-US" dirty="0">
                  <a:solidFill>
                    <a:schemeClr val="bg1"/>
                  </a:solidFill>
                </a:rPr>
                <a:t>b</a:t>
              </a:r>
            </a:p>
          </p:txBody>
        </p:sp>
      </p:grpSp>
      <p:grpSp>
        <p:nvGrpSpPr>
          <p:cNvPr id="9" name="Group 8">
            <a:extLst>
              <a:ext uri="{FF2B5EF4-FFF2-40B4-BE49-F238E27FC236}">
                <a16:creationId xmlns:a16="http://schemas.microsoft.com/office/drawing/2014/main" id="{0E8794F3-466C-4ED0-9090-C2D0BB9A5466}"/>
              </a:ext>
            </a:extLst>
          </p:cNvPr>
          <p:cNvGrpSpPr/>
          <p:nvPr/>
        </p:nvGrpSpPr>
        <p:grpSpPr>
          <a:xfrm>
            <a:off x="8596624" y="1537454"/>
            <a:ext cx="906782" cy="3796546"/>
            <a:chOff x="8596624" y="1537454"/>
            <a:chExt cx="906782" cy="3796546"/>
          </a:xfrm>
        </p:grpSpPr>
        <p:sp>
          <p:nvSpPr>
            <p:cNvPr id="16" name="TextBox 15">
              <a:extLst>
                <a:ext uri="{FF2B5EF4-FFF2-40B4-BE49-F238E27FC236}">
                  <a16:creationId xmlns:a16="http://schemas.microsoft.com/office/drawing/2014/main" id="{D1EB1024-FE17-4581-8D93-2390C66FCD8C}"/>
                </a:ext>
              </a:extLst>
            </p:cNvPr>
            <p:cNvSpPr txBox="1"/>
            <p:nvPr/>
          </p:nvSpPr>
          <p:spPr>
            <a:xfrm flipH="1">
              <a:off x="8596625" y="2811780"/>
              <a:ext cx="906781" cy="11658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nchor="ctr" anchorCtr="0">
              <a:noAutofit/>
            </a:bodyPr>
            <a:lstStyle/>
            <a:p>
              <a:pPr algn="ctr"/>
              <a:r>
                <a:rPr lang="en-US" dirty="0"/>
                <a:t>Y</a:t>
              </a:r>
            </a:p>
          </p:txBody>
        </p:sp>
        <p:cxnSp>
          <p:nvCxnSpPr>
            <p:cNvPr id="18" name="Straight Arrow Connector 17">
              <a:extLst>
                <a:ext uri="{FF2B5EF4-FFF2-40B4-BE49-F238E27FC236}">
                  <a16:creationId xmlns:a16="http://schemas.microsoft.com/office/drawing/2014/main" id="{C6311A36-021B-43CF-BCDA-4C5B40ECB5C0}"/>
                </a:ext>
              </a:extLst>
            </p:cNvPr>
            <p:cNvCxnSpPr>
              <a:cxnSpLocks/>
            </p:cNvCxnSpPr>
            <p:nvPr/>
          </p:nvCxnSpPr>
          <p:spPr>
            <a:xfrm>
              <a:off x="9050018" y="1537454"/>
              <a:ext cx="0" cy="1274326"/>
            </a:xfrm>
            <a:prstGeom prst="straightConnector1">
              <a:avLst/>
            </a:prstGeom>
            <a:ln w="7620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2E413DAF-6A78-480C-91A9-A64788C2EB99}"/>
                </a:ext>
              </a:extLst>
            </p:cNvPr>
            <p:cNvCxnSpPr>
              <a:cxnSpLocks/>
            </p:cNvCxnSpPr>
            <p:nvPr/>
          </p:nvCxnSpPr>
          <p:spPr>
            <a:xfrm>
              <a:off x="9076685" y="3977640"/>
              <a:ext cx="0" cy="135636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22" name="TextBox 21">
              <a:extLst>
                <a:ext uri="{FF2B5EF4-FFF2-40B4-BE49-F238E27FC236}">
                  <a16:creationId xmlns:a16="http://schemas.microsoft.com/office/drawing/2014/main" id="{A086C9CA-EDA7-40F6-B4B1-16A8CCD928C7}"/>
                </a:ext>
              </a:extLst>
            </p:cNvPr>
            <p:cNvSpPr txBox="1"/>
            <p:nvPr/>
          </p:nvSpPr>
          <p:spPr>
            <a:xfrm>
              <a:off x="9290047" y="2353687"/>
              <a:ext cx="45719" cy="369332"/>
            </a:xfrm>
            <a:prstGeom prst="rect">
              <a:avLst/>
            </a:prstGeom>
            <a:noFill/>
          </p:spPr>
          <p:txBody>
            <a:bodyPr wrap="square" rtlCol="0">
              <a:spAutoFit/>
            </a:bodyPr>
            <a:lstStyle/>
            <a:p>
              <a:r>
                <a:rPr lang="en-US" dirty="0">
                  <a:solidFill>
                    <a:schemeClr val="bg1"/>
                  </a:solidFill>
                </a:rPr>
                <a:t>a</a:t>
              </a:r>
            </a:p>
          </p:txBody>
        </p:sp>
        <p:sp>
          <p:nvSpPr>
            <p:cNvPr id="24" name="TextBox 23">
              <a:extLst>
                <a:ext uri="{FF2B5EF4-FFF2-40B4-BE49-F238E27FC236}">
                  <a16:creationId xmlns:a16="http://schemas.microsoft.com/office/drawing/2014/main" id="{A6B0F8D4-00C8-4B9A-81D4-7C9F59C9E86B}"/>
                </a:ext>
              </a:extLst>
            </p:cNvPr>
            <p:cNvSpPr txBox="1"/>
            <p:nvPr/>
          </p:nvSpPr>
          <p:spPr>
            <a:xfrm>
              <a:off x="9290047" y="4090153"/>
              <a:ext cx="45719" cy="369332"/>
            </a:xfrm>
            <a:prstGeom prst="rect">
              <a:avLst/>
            </a:prstGeom>
            <a:noFill/>
          </p:spPr>
          <p:txBody>
            <a:bodyPr wrap="square" rtlCol="0">
              <a:spAutoFit/>
            </a:bodyPr>
            <a:lstStyle/>
            <a:p>
              <a:r>
                <a:rPr lang="en-US" dirty="0">
                  <a:solidFill>
                    <a:schemeClr val="bg1"/>
                  </a:solidFill>
                </a:rPr>
                <a:t>b</a:t>
              </a:r>
            </a:p>
          </p:txBody>
        </p:sp>
        <p:sp>
          <p:nvSpPr>
            <p:cNvPr id="26" name="Rectangle 25">
              <a:extLst>
                <a:ext uri="{FF2B5EF4-FFF2-40B4-BE49-F238E27FC236}">
                  <a16:creationId xmlns:a16="http://schemas.microsoft.com/office/drawing/2014/main" id="{03C7ABA3-6675-4008-8A69-EB9E44E30BE3}"/>
                </a:ext>
              </a:extLst>
            </p:cNvPr>
            <p:cNvSpPr/>
            <p:nvPr/>
          </p:nvSpPr>
          <p:spPr>
            <a:xfrm>
              <a:off x="8596625" y="2811780"/>
              <a:ext cx="906769" cy="344686"/>
            </a:xfrm>
            <a:prstGeom prst="rect">
              <a:avLst/>
            </a:prstGeom>
            <a:solidFill>
              <a:schemeClr val="accent1"/>
            </a:solidFill>
            <a:ln>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7" name="Rectangle 26">
              <a:extLst>
                <a:ext uri="{FF2B5EF4-FFF2-40B4-BE49-F238E27FC236}">
                  <a16:creationId xmlns:a16="http://schemas.microsoft.com/office/drawing/2014/main" id="{8F9BD815-F084-4EE8-B288-8D76F8E5AE17}"/>
                </a:ext>
              </a:extLst>
            </p:cNvPr>
            <p:cNvSpPr/>
            <p:nvPr/>
          </p:nvSpPr>
          <p:spPr>
            <a:xfrm>
              <a:off x="8596624" y="3628013"/>
              <a:ext cx="906769" cy="369332"/>
            </a:xfrm>
            <a:prstGeom prst="rect">
              <a:avLst/>
            </a:prstGeom>
            <a:solidFill>
              <a:schemeClr val="accent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A8475EFD-300B-486F-8F4D-A28FB4BF26DA}"/>
              </a:ext>
            </a:extLst>
          </p:cNvPr>
          <p:cNvGrpSpPr/>
          <p:nvPr/>
        </p:nvGrpSpPr>
        <p:grpSpPr>
          <a:xfrm>
            <a:off x="10147275" y="1537454"/>
            <a:ext cx="906783" cy="3796546"/>
            <a:chOff x="10147275" y="1537454"/>
            <a:chExt cx="906783" cy="3796546"/>
          </a:xfrm>
        </p:grpSpPr>
        <p:sp>
          <p:nvSpPr>
            <p:cNvPr id="28" name="TextBox 27">
              <a:extLst>
                <a:ext uri="{FF2B5EF4-FFF2-40B4-BE49-F238E27FC236}">
                  <a16:creationId xmlns:a16="http://schemas.microsoft.com/office/drawing/2014/main" id="{D9B542A7-3C7D-4AEC-83FA-B3A301DAF679}"/>
                </a:ext>
              </a:extLst>
            </p:cNvPr>
            <p:cNvSpPr txBox="1"/>
            <p:nvPr/>
          </p:nvSpPr>
          <p:spPr>
            <a:xfrm flipH="1">
              <a:off x="10147277" y="2811780"/>
              <a:ext cx="906781" cy="11658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nchor="ctr" anchorCtr="0">
              <a:noAutofit/>
            </a:bodyPr>
            <a:lstStyle/>
            <a:p>
              <a:pPr algn="ctr"/>
              <a:r>
                <a:rPr lang="en-US" dirty="0"/>
                <a:t>Z</a:t>
              </a:r>
            </a:p>
          </p:txBody>
        </p:sp>
        <p:cxnSp>
          <p:nvCxnSpPr>
            <p:cNvPr id="29" name="Straight Arrow Connector 28">
              <a:extLst>
                <a:ext uri="{FF2B5EF4-FFF2-40B4-BE49-F238E27FC236}">
                  <a16:creationId xmlns:a16="http://schemas.microsoft.com/office/drawing/2014/main" id="{8EF751C6-F010-4DD5-B4E0-F17B32C24C51}"/>
                </a:ext>
              </a:extLst>
            </p:cNvPr>
            <p:cNvCxnSpPr>
              <a:cxnSpLocks/>
              <a:endCxn id="37" idx="0"/>
            </p:cNvCxnSpPr>
            <p:nvPr/>
          </p:nvCxnSpPr>
          <p:spPr>
            <a:xfrm flipH="1">
              <a:off x="10600661" y="1537454"/>
              <a:ext cx="10" cy="562065"/>
            </a:xfrm>
            <a:prstGeom prst="straightConnector1">
              <a:avLst/>
            </a:prstGeom>
            <a:ln w="7620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30" name="Straight Arrow Connector 29">
              <a:extLst>
                <a:ext uri="{FF2B5EF4-FFF2-40B4-BE49-F238E27FC236}">
                  <a16:creationId xmlns:a16="http://schemas.microsoft.com/office/drawing/2014/main" id="{C3EC5A66-7E84-495A-8821-F8218A5C359B}"/>
                </a:ext>
              </a:extLst>
            </p:cNvPr>
            <p:cNvCxnSpPr>
              <a:cxnSpLocks/>
              <a:stCxn id="38" idx="2"/>
            </p:cNvCxnSpPr>
            <p:nvPr/>
          </p:nvCxnSpPr>
          <p:spPr>
            <a:xfrm>
              <a:off x="10600660" y="4726940"/>
              <a:ext cx="0" cy="60706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31" name="TextBox 30">
              <a:extLst>
                <a:ext uri="{FF2B5EF4-FFF2-40B4-BE49-F238E27FC236}">
                  <a16:creationId xmlns:a16="http://schemas.microsoft.com/office/drawing/2014/main" id="{4EB71595-3FC9-49D0-BD3F-2EFD44311117}"/>
                </a:ext>
              </a:extLst>
            </p:cNvPr>
            <p:cNvSpPr txBox="1"/>
            <p:nvPr/>
          </p:nvSpPr>
          <p:spPr>
            <a:xfrm>
              <a:off x="10840699" y="1566287"/>
              <a:ext cx="45719" cy="369332"/>
            </a:xfrm>
            <a:prstGeom prst="rect">
              <a:avLst/>
            </a:prstGeom>
            <a:noFill/>
          </p:spPr>
          <p:txBody>
            <a:bodyPr wrap="square" rtlCol="0">
              <a:spAutoFit/>
            </a:bodyPr>
            <a:lstStyle/>
            <a:p>
              <a:r>
                <a:rPr lang="en-US" dirty="0">
                  <a:solidFill>
                    <a:schemeClr val="bg1"/>
                  </a:solidFill>
                </a:rPr>
                <a:t>a</a:t>
              </a:r>
            </a:p>
          </p:txBody>
        </p:sp>
        <p:sp>
          <p:nvSpPr>
            <p:cNvPr id="32" name="TextBox 31">
              <a:extLst>
                <a:ext uri="{FF2B5EF4-FFF2-40B4-BE49-F238E27FC236}">
                  <a16:creationId xmlns:a16="http://schemas.microsoft.com/office/drawing/2014/main" id="{F7E1FF88-5B0B-4A15-B03E-34FBDAC3825E}"/>
                </a:ext>
              </a:extLst>
            </p:cNvPr>
            <p:cNvSpPr txBox="1"/>
            <p:nvPr/>
          </p:nvSpPr>
          <p:spPr>
            <a:xfrm>
              <a:off x="10840699" y="4839453"/>
              <a:ext cx="45719" cy="369332"/>
            </a:xfrm>
            <a:prstGeom prst="rect">
              <a:avLst/>
            </a:prstGeom>
            <a:noFill/>
          </p:spPr>
          <p:txBody>
            <a:bodyPr wrap="square" rtlCol="0">
              <a:spAutoFit/>
            </a:bodyPr>
            <a:lstStyle/>
            <a:p>
              <a:r>
                <a:rPr lang="en-US" dirty="0">
                  <a:solidFill>
                    <a:schemeClr val="bg1"/>
                  </a:solidFill>
                </a:rPr>
                <a:t>b</a:t>
              </a:r>
            </a:p>
          </p:txBody>
        </p:sp>
        <p:sp>
          <p:nvSpPr>
            <p:cNvPr id="33" name="Rectangle 32">
              <a:extLst>
                <a:ext uri="{FF2B5EF4-FFF2-40B4-BE49-F238E27FC236}">
                  <a16:creationId xmlns:a16="http://schemas.microsoft.com/office/drawing/2014/main" id="{43BAF74C-2015-4BFB-AC4A-5A3A0D9F9923}"/>
                </a:ext>
              </a:extLst>
            </p:cNvPr>
            <p:cNvSpPr/>
            <p:nvPr/>
          </p:nvSpPr>
          <p:spPr>
            <a:xfrm>
              <a:off x="10147277" y="2811780"/>
              <a:ext cx="906769" cy="344686"/>
            </a:xfrm>
            <a:prstGeom prst="rect">
              <a:avLst/>
            </a:prstGeom>
            <a:solidFill>
              <a:schemeClr val="accent1"/>
            </a:solidFill>
            <a:ln>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4" name="Rectangle 33">
              <a:extLst>
                <a:ext uri="{FF2B5EF4-FFF2-40B4-BE49-F238E27FC236}">
                  <a16:creationId xmlns:a16="http://schemas.microsoft.com/office/drawing/2014/main" id="{F973E1DB-3470-44E3-BC37-D923CF743630}"/>
                </a:ext>
              </a:extLst>
            </p:cNvPr>
            <p:cNvSpPr/>
            <p:nvPr/>
          </p:nvSpPr>
          <p:spPr>
            <a:xfrm>
              <a:off x="10147276" y="3628013"/>
              <a:ext cx="906769" cy="369332"/>
            </a:xfrm>
            <a:prstGeom prst="rect">
              <a:avLst/>
            </a:prstGeom>
            <a:solidFill>
              <a:schemeClr val="accent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5" name="Rectangle 34">
              <a:extLst>
                <a:ext uri="{FF2B5EF4-FFF2-40B4-BE49-F238E27FC236}">
                  <a16:creationId xmlns:a16="http://schemas.microsoft.com/office/drawing/2014/main" id="{418E7FA0-12FC-4A35-9E9E-57A9D4B792D6}"/>
                </a:ext>
              </a:extLst>
            </p:cNvPr>
            <p:cNvSpPr/>
            <p:nvPr/>
          </p:nvSpPr>
          <p:spPr>
            <a:xfrm>
              <a:off x="10147276" y="2454672"/>
              <a:ext cx="906769" cy="344686"/>
            </a:xfrm>
            <a:prstGeom prst="rect">
              <a:avLst/>
            </a:prstGeom>
            <a:solidFill>
              <a:schemeClr val="accent5">
                <a:lumMod val="40000"/>
                <a:lumOff val="60000"/>
              </a:schemeClr>
            </a:solidFill>
            <a:ln>
              <a:solidFill>
                <a:schemeClr val="accent5">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BFA7D7CD-B3E3-4D59-ADB5-EE4F6D666B17}"/>
                </a:ext>
              </a:extLst>
            </p:cNvPr>
            <p:cNvSpPr/>
            <p:nvPr/>
          </p:nvSpPr>
          <p:spPr>
            <a:xfrm>
              <a:off x="10147276" y="4018280"/>
              <a:ext cx="906769" cy="344686"/>
            </a:xfrm>
            <a:prstGeom prst="rect">
              <a:avLst/>
            </a:prstGeom>
            <a:solidFill>
              <a:schemeClr val="accent5">
                <a:lumMod val="40000"/>
                <a:lumOff val="60000"/>
              </a:schemeClr>
            </a:solidFill>
            <a:ln>
              <a:solidFill>
                <a:schemeClr val="accent5">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57D69E3D-0AC0-406C-8518-8DFB49F12657}"/>
                </a:ext>
              </a:extLst>
            </p:cNvPr>
            <p:cNvSpPr/>
            <p:nvPr/>
          </p:nvSpPr>
          <p:spPr>
            <a:xfrm>
              <a:off x="10147276" y="2099519"/>
              <a:ext cx="906769" cy="344686"/>
            </a:xfrm>
            <a:prstGeom prst="rect">
              <a:avLst/>
            </a:prstGeom>
            <a:solidFill>
              <a:schemeClr val="accent6"/>
            </a:solidFill>
            <a:ln>
              <a:solidFill>
                <a:schemeClr val="accent6"/>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8" name="Rectangle 37">
              <a:extLst>
                <a:ext uri="{FF2B5EF4-FFF2-40B4-BE49-F238E27FC236}">
                  <a16:creationId xmlns:a16="http://schemas.microsoft.com/office/drawing/2014/main" id="{D87F09BD-39C4-49ED-996A-B44E3837F4C8}"/>
                </a:ext>
              </a:extLst>
            </p:cNvPr>
            <p:cNvSpPr/>
            <p:nvPr/>
          </p:nvSpPr>
          <p:spPr>
            <a:xfrm>
              <a:off x="10147275" y="4382254"/>
              <a:ext cx="906769" cy="344686"/>
            </a:xfrm>
            <a:prstGeom prst="rect">
              <a:avLst/>
            </a:prstGeom>
            <a:solidFill>
              <a:schemeClr val="accent6"/>
            </a:solidFill>
            <a:ln>
              <a:solidFill>
                <a:schemeClr val="accent6"/>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2141246267"/>
      </p:ext>
    </p:extLst>
  </p:cSld>
  <p:clrMapOvr>
    <a:masterClrMapping/>
  </p:clrMapOvr>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ttern_Template_02_CA - v4" id="{4EEF56C3-EEFC-48A7-8548-6C1D4240D170}" vid="{CAB35229-5F5E-4461-A564-6737846920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95DE24-D6C3-4A00-9085-D9594C193AE1}">
  <ds:schemaRefs>
    <ds:schemaRef ds:uri="http://schemas.microsoft.com/sharepoint/v3/contenttype/forms"/>
  </ds:schemaRefs>
</ds:datastoreItem>
</file>

<file path=customXml/itemProps2.xml><?xml version="1.0" encoding="utf-8"?>
<ds:datastoreItem xmlns:ds="http://schemas.openxmlformats.org/officeDocument/2006/customXml" ds:itemID="{F8992231-163D-4428-A2B8-DA1FE0274129}">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5404</Words>
  <Application>Microsoft Office PowerPoint</Application>
  <PresentationFormat>Widescreen</PresentationFormat>
  <Paragraphs>401</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Courier New</vt:lpstr>
      <vt:lpstr>Trade Gothic LT Pro</vt:lpstr>
      <vt:lpstr>Trebuchet MS</vt:lpstr>
      <vt:lpstr>Office Theme</vt:lpstr>
      <vt:lpstr>Functions as Interfaces</vt:lpstr>
      <vt:lpstr>What and why?</vt:lpstr>
      <vt:lpstr>Functional programming: pure as the driven snow</vt:lpstr>
      <vt:lpstr>Reality: snow mixed with salt, sand, broken glass, motor oil </vt:lpstr>
      <vt:lpstr>An important aspect of functional programming is that, in a sense, all functions are “interfaces”, meaning that many of the roles that interfaces play in object-oriented design are implicit in the way that functions work.</vt:lpstr>
      <vt:lpstr>As long as the new function has exactly the same inputs and outputs as the original function, the new can be substituted for the original anywhere.</vt:lpstr>
      <vt:lpstr>What can you do with this?</vt:lpstr>
      <vt:lpstr>What can you do with this?</vt:lpstr>
      <vt:lpstr>What can you do with this?</vt:lpstr>
      <vt:lpstr>The general pattern</vt:lpstr>
      <vt:lpstr>Consumer of these functions</vt:lpstr>
      <vt:lpstr>Async signatures</vt:lpstr>
      <vt:lpstr>Async signatures</vt:lpstr>
      <vt:lpstr>Async signatures</vt:lpstr>
      <vt:lpstr>Examples</vt:lpstr>
      <vt:lpstr>Dark Reads</vt:lpstr>
      <vt:lpstr>Comparing</vt:lpstr>
      <vt:lpstr>Feature Flags</vt:lpstr>
      <vt:lpstr>Switch/Jump Table</vt:lpstr>
      <vt:lpstr>Caching</vt:lpstr>
      <vt:lpstr>Retries</vt:lpstr>
      <vt:lpstr>Circuit Breakers</vt:lpstr>
      <vt:lpstr>Failure Injection and Simulation</vt:lpstr>
      <vt:lpstr>In practice</vt:lpstr>
      <vt:lpstr>Examples</vt:lpstr>
      <vt:lpstr>This can sound complicated…</vt:lpstr>
      <vt:lpstr>Slides and Sample Sketches</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2018-08-28T15:13:34Z</dcterms:created>
  <dcterms:modified xsi:type="dcterms:W3CDTF">2019-04-04T07:05:40Z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