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Lst>
  <p:notesMasterIdLst>
    <p:notesMasterId r:id="rId23"/>
  </p:notesMasterIdLst>
  <p:sldIdLst>
    <p:sldId id="339" r:id="rId5"/>
    <p:sldId id="384" r:id="rId6"/>
    <p:sldId id="391" r:id="rId7"/>
    <p:sldId id="405" r:id="rId8"/>
    <p:sldId id="383" r:id="rId9"/>
    <p:sldId id="385" r:id="rId10"/>
    <p:sldId id="403" r:id="rId11"/>
    <p:sldId id="386" r:id="rId12"/>
    <p:sldId id="387" r:id="rId13"/>
    <p:sldId id="409" r:id="rId14"/>
    <p:sldId id="389" r:id="rId15"/>
    <p:sldId id="392" r:id="rId16"/>
    <p:sldId id="398" r:id="rId17"/>
    <p:sldId id="394" r:id="rId18"/>
    <p:sldId id="395" r:id="rId19"/>
    <p:sldId id="396" r:id="rId20"/>
    <p:sldId id="399" r:id="rId21"/>
    <p:sldId id="400"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Ubisoft Sans Bold" panose="020B0604020202020204" charset="0"/>
      <p:bold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vod u gamedev" id="{126E99EB-18D5-4E43-8780-16411D6D88CB}">
          <p14:sldIdLst>
            <p14:sldId id="339"/>
            <p14:sldId id="384"/>
            <p14:sldId id="391"/>
            <p14:sldId id="405"/>
            <p14:sldId id="383"/>
            <p14:sldId id="385"/>
            <p14:sldId id="403"/>
            <p14:sldId id="386"/>
            <p14:sldId id="387"/>
            <p14:sldId id="409"/>
            <p14:sldId id="389"/>
            <p14:sldId id="392"/>
            <p14:sldId id="398"/>
            <p14:sldId id="394"/>
            <p14:sldId id="395"/>
            <p14:sldId id="396"/>
            <p14:sldId id="399"/>
            <p14:sldId id="400"/>
          </p14:sldIdLst>
        </p14:section>
        <p14:section name="Game architecture" id="{F56B363A-AFB7-4411-A727-71E5A0344499}">
          <p14:sldIdLst/>
        </p14:section>
        <p14:section name="Windows" id="{E5C66627-B1C8-4984-9F31-4A01D8910CB5}">
          <p14:sldIdLst/>
        </p14:section>
        <p14:section name="Git intro" id="{F447E999-4F3A-4B41-BF8C-3318E39B43C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93E"/>
    <a:srgbClr val="36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E5A13-6596-BCD9-A499-EE62EEC4986B}" v="1653" dt="2020-11-21T10:43:41.897"/>
    <p1510:client id="{1ED01211-6144-E8A2-E57E-58AD823EC39C}" v="16" dt="2020-10-31T10:24:27.042"/>
    <p1510:client id="{399625BA-7274-4C43-B8A2-9104FFE5E80D}" v="112" dt="2020-10-30T20:44:58.548"/>
    <p1510:client id="{5F6BC617-6311-6612-517F-933719DB2584}" v="472" dt="2020-12-18T18:51:24.916"/>
    <p1510:client id="{63FB15B1-3048-C2F7-C75C-0BC457969356}" v="242" dt="2020-11-07T09:34:13.952"/>
    <p1510:client id="{6FDA8B7C-DCA4-1774-33EA-15B7A719D1D8}" v="6523" dt="2020-10-31T01:33:55.354"/>
    <p1510:client id="{71502E13-3353-9FB9-7AC7-8AC480C785F1}" v="393" dt="2020-11-29T12:23:20.009"/>
    <p1510:client id="{8BE14B61-F963-63BF-A850-03BE4F934145}" v="44" dt="2020-11-14T10:28:32.337"/>
    <p1510:client id="{9022736A-BFBB-03D1-0F1A-5718324A5187}" v="3589" dt="2020-11-21T01:17:54.591"/>
    <p1510:client id="{998C7AF8-1BA2-7EEA-D494-DF0B0FA04887}" v="1190" dt="2020-12-13T15:58:39.845"/>
    <p1510:client id="{A1BCAA78-4F49-BD5B-17CB-4645596D483C}" v="7" dt="2020-12-13T16:41:02.818"/>
    <p1510:client id="{C0CA3DCE-4DFF-DB16-CCFF-E79E2F099BE4}" v="1" dt="2020-10-30T15:24:57.192"/>
    <p1510:client id="{C76C2956-4F83-0B3D-BBBE-C3095213C70E}" v="7641" dt="2020-11-14T00:55:00.903"/>
    <p1510:client id="{D02A005F-6ABD-48FF-B036-DB7EC7DE4A8E}" v="194" dt="2020-02-11T13:32:30.060"/>
    <p1510:client id="{E6F94E33-55C7-FC8A-2D68-D23CC0C5D418}" v="99" dt="2020-10-30T16:26:57.221"/>
    <p1510:client id="{EA98C2C4-6E34-AD29-11CF-17DDE6234AFB}" v="3676" dt="2020-12-24T21:11:04.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48" autoAdjust="0"/>
  </p:normalViewPr>
  <p:slideViewPr>
    <p:cSldViewPr snapToGrid="0">
      <p:cViewPr varScale="1">
        <p:scale>
          <a:sx n="96" d="100"/>
          <a:sy n="96" d="100"/>
        </p:scale>
        <p:origin x="111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D4EFA-7BF0-4A92-9EC6-1517F340A5D6}" type="datetimeFigureOut">
              <a:rPr lang="en-US" smtClean="0"/>
              <a:pPr/>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BA42D-EB52-4964-845A-2C50488A114D}" type="slidenum">
              <a:rPr lang="en-US" smtClean="0"/>
              <a:pPr/>
              <a:t>‹#›</a:t>
            </a:fld>
            <a:endParaRPr lang="en-US"/>
          </a:p>
        </p:txBody>
      </p:sp>
    </p:spTree>
    <p:extLst>
      <p:ext uri="{BB962C8B-B14F-4D97-AF65-F5344CB8AC3E}">
        <p14:creationId xmlns:p14="http://schemas.microsoft.com/office/powerpoint/2010/main" val="563746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3BA42D-EB52-4964-845A-2C50488A11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9546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10</a:t>
            </a:fld>
            <a:endParaRPr lang="en-US"/>
          </a:p>
        </p:txBody>
      </p:sp>
    </p:spTree>
    <p:extLst>
      <p:ext uri="{BB962C8B-B14F-4D97-AF65-F5344CB8AC3E}">
        <p14:creationId xmlns:p14="http://schemas.microsoft.com/office/powerpoint/2010/main" val="237849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11</a:t>
            </a:fld>
            <a:endParaRPr lang="en-US"/>
          </a:p>
        </p:txBody>
      </p:sp>
    </p:spTree>
    <p:extLst>
      <p:ext uri="{BB962C8B-B14F-4D97-AF65-F5344CB8AC3E}">
        <p14:creationId xmlns:p14="http://schemas.microsoft.com/office/powerpoint/2010/main" val="333747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12</a:t>
            </a:fld>
            <a:endParaRPr lang="en-US"/>
          </a:p>
        </p:txBody>
      </p:sp>
    </p:spTree>
    <p:extLst>
      <p:ext uri="{BB962C8B-B14F-4D97-AF65-F5344CB8AC3E}">
        <p14:creationId xmlns:p14="http://schemas.microsoft.com/office/powerpoint/2010/main" val="136414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13</a:t>
            </a:fld>
            <a:endParaRPr lang="en-US"/>
          </a:p>
        </p:txBody>
      </p:sp>
    </p:spTree>
    <p:extLst>
      <p:ext uri="{BB962C8B-B14F-4D97-AF65-F5344CB8AC3E}">
        <p14:creationId xmlns:p14="http://schemas.microsoft.com/office/powerpoint/2010/main" val="3050734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14</a:t>
            </a:fld>
            <a:endParaRPr lang="en-US"/>
          </a:p>
        </p:txBody>
      </p:sp>
    </p:spTree>
    <p:extLst>
      <p:ext uri="{BB962C8B-B14F-4D97-AF65-F5344CB8AC3E}">
        <p14:creationId xmlns:p14="http://schemas.microsoft.com/office/powerpoint/2010/main" val="1495987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15</a:t>
            </a:fld>
            <a:endParaRPr lang="en-US"/>
          </a:p>
        </p:txBody>
      </p:sp>
    </p:spTree>
    <p:extLst>
      <p:ext uri="{BB962C8B-B14F-4D97-AF65-F5344CB8AC3E}">
        <p14:creationId xmlns:p14="http://schemas.microsoft.com/office/powerpoint/2010/main" val="1341370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16</a:t>
            </a:fld>
            <a:endParaRPr lang="en-US"/>
          </a:p>
        </p:txBody>
      </p:sp>
    </p:spTree>
    <p:extLst>
      <p:ext uri="{BB962C8B-B14F-4D97-AF65-F5344CB8AC3E}">
        <p14:creationId xmlns:p14="http://schemas.microsoft.com/office/powerpoint/2010/main" val="204014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17</a:t>
            </a:fld>
            <a:endParaRPr lang="en-US"/>
          </a:p>
        </p:txBody>
      </p:sp>
    </p:spTree>
    <p:extLst>
      <p:ext uri="{BB962C8B-B14F-4D97-AF65-F5344CB8AC3E}">
        <p14:creationId xmlns:p14="http://schemas.microsoft.com/office/powerpoint/2010/main" val="3209292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18</a:t>
            </a:fld>
            <a:endParaRPr lang="en-US"/>
          </a:p>
        </p:txBody>
      </p:sp>
    </p:spTree>
    <p:extLst>
      <p:ext uri="{BB962C8B-B14F-4D97-AF65-F5344CB8AC3E}">
        <p14:creationId xmlns:p14="http://schemas.microsoft.com/office/powerpoint/2010/main" val="234072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dirty="0">
                <a:solidFill>
                  <a:schemeClr val="tx1"/>
                </a:solidFill>
                <a:latin typeface="+mn-lt"/>
                <a:ea typeface="+mn-ea"/>
                <a:cs typeface="+mn-cs"/>
              </a:rPr>
              <a:t>Y</a:t>
            </a:r>
            <a:r>
              <a:rPr lang="en-US" sz="1200" b="0" i="0" u="none" strike="noStrike" kern="1200" baseline="0" dirty="0" err="1">
                <a:solidFill>
                  <a:schemeClr val="tx1"/>
                </a:solidFill>
                <a:latin typeface="+mn-lt"/>
                <a:ea typeface="+mn-ea"/>
                <a:cs typeface="+mn-cs"/>
              </a:rPr>
              <a:t>ou</a:t>
            </a:r>
            <a:r>
              <a:rPr lang="en-US" sz="1200" b="0" i="0" u="none" strike="noStrike" kern="1200" baseline="0" dirty="0">
                <a:solidFill>
                  <a:schemeClr val="tx1"/>
                </a:solidFill>
                <a:latin typeface="+mn-lt"/>
                <a:ea typeface="+mn-ea"/>
                <a:cs typeface="+mn-cs"/>
              </a:rPr>
              <a:t> should have a working knowledge</a:t>
            </a:r>
          </a:p>
          <a:p>
            <a:r>
              <a:rPr lang="en-US" sz="1200" b="0" i="0" u="none" strike="noStrike" kern="1200" baseline="0" dirty="0">
                <a:solidFill>
                  <a:schemeClr val="tx1"/>
                </a:solidFill>
                <a:latin typeface="+mn-lt"/>
                <a:ea typeface="+mn-ea"/>
                <a:cs typeface="+mn-cs"/>
              </a:rPr>
              <a:t>of basic object-oriented programming concepts and at least some experience</a:t>
            </a:r>
          </a:p>
          <a:p>
            <a:r>
              <a:rPr lang="en-US" sz="1200" b="0" i="0" u="none" strike="noStrike" kern="1200" baseline="0" dirty="0">
                <a:solidFill>
                  <a:schemeClr val="tx1"/>
                </a:solidFill>
                <a:latin typeface="+mn-lt"/>
                <a:ea typeface="+mn-ea"/>
                <a:cs typeface="+mn-cs"/>
              </a:rPr>
              <a:t>programming in C++.</a:t>
            </a:r>
            <a:endParaRPr lang="en-US" dirty="0"/>
          </a:p>
          <a:p>
            <a:endParaRPr lang="en-US" dirty="0"/>
          </a:p>
        </p:txBody>
      </p:sp>
      <p:sp>
        <p:nvSpPr>
          <p:cNvPr id="4" name="Slide Number Placeholder 3"/>
          <p:cNvSpPr>
            <a:spLocks noGrp="1"/>
          </p:cNvSpPr>
          <p:nvPr>
            <p:ph type="sldNum" sz="quarter" idx="5"/>
          </p:nvPr>
        </p:nvSpPr>
        <p:spPr/>
        <p:txBody>
          <a:bodyPr/>
          <a:lstStyle/>
          <a:p>
            <a:fld id="{1F3BA42D-EB52-4964-845A-2C50488A114D}" type="slidenum">
              <a:rPr lang="en-US" smtClean="0"/>
              <a:pPr/>
              <a:t>2</a:t>
            </a:fld>
            <a:endParaRPr lang="en-US"/>
          </a:p>
        </p:txBody>
      </p:sp>
    </p:spTree>
    <p:extLst>
      <p:ext uri="{BB962C8B-B14F-4D97-AF65-F5344CB8AC3E}">
        <p14:creationId xmlns:p14="http://schemas.microsoft.com/office/powerpoint/2010/main" val="216045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two players are getting ready for the race.</a:t>
            </a:r>
            <a:endParaRPr lang="en-US" dirty="0"/>
          </a:p>
          <a:p>
            <a:endParaRPr lang="en-US" dirty="0"/>
          </a:p>
        </p:txBody>
      </p:sp>
      <p:sp>
        <p:nvSpPr>
          <p:cNvPr id="4" name="Slide Number Placeholder 3"/>
          <p:cNvSpPr>
            <a:spLocks noGrp="1"/>
          </p:cNvSpPr>
          <p:nvPr>
            <p:ph type="sldNum" sz="quarter" idx="5"/>
          </p:nvPr>
        </p:nvSpPr>
        <p:spPr/>
        <p:txBody>
          <a:bodyPr/>
          <a:lstStyle/>
          <a:p>
            <a:fld id="{1F3BA42D-EB52-4964-845A-2C50488A114D}" type="slidenum">
              <a:rPr lang="en-US" smtClean="0"/>
              <a:pPr/>
              <a:t>3</a:t>
            </a:fld>
            <a:endParaRPr lang="en-US"/>
          </a:p>
        </p:txBody>
      </p:sp>
    </p:spTree>
    <p:extLst>
      <p:ext uri="{BB962C8B-B14F-4D97-AF65-F5344CB8AC3E}">
        <p14:creationId xmlns:p14="http://schemas.microsoft.com/office/powerpoint/2010/main" val="1437375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Race begins, player 2 in the lead.</a:t>
            </a:r>
            <a:endParaRPr lang="en-US" dirty="0"/>
          </a:p>
          <a:p>
            <a:endParaRPr lang="en-US" dirty="0"/>
          </a:p>
        </p:txBody>
      </p:sp>
      <p:sp>
        <p:nvSpPr>
          <p:cNvPr id="4" name="Slide Number Placeholder 3"/>
          <p:cNvSpPr>
            <a:spLocks noGrp="1"/>
          </p:cNvSpPr>
          <p:nvPr>
            <p:ph type="sldNum" sz="quarter" idx="5"/>
          </p:nvPr>
        </p:nvSpPr>
        <p:spPr/>
        <p:txBody>
          <a:bodyPr/>
          <a:lstStyle/>
          <a:p>
            <a:fld id="{1F3BA42D-EB52-4964-845A-2C50488A114D}" type="slidenum">
              <a:rPr lang="en-US" smtClean="0"/>
              <a:pPr/>
              <a:t>4</a:t>
            </a:fld>
            <a:endParaRPr lang="en-US"/>
          </a:p>
        </p:txBody>
      </p:sp>
    </p:spTree>
    <p:extLst>
      <p:ext uri="{BB962C8B-B14F-4D97-AF65-F5344CB8AC3E}">
        <p14:creationId xmlns:p14="http://schemas.microsoft.com/office/powerpoint/2010/main" val="143737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5</a:t>
            </a:fld>
            <a:endParaRPr lang="en-US"/>
          </a:p>
        </p:txBody>
      </p:sp>
    </p:spTree>
    <p:extLst>
      <p:ext uri="{BB962C8B-B14F-4D97-AF65-F5344CB8AC3E}">
        <p14:creationId xmlns:p14="http://schemas.microsoft.com/office/powerpoint/2010/main" val="390742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6</a:t>
            </a:fld>
            <a:endParaRPr lang="en-US"/>
          </a:p>
        </p:txBody>
      </p:sp>
    </p:spTree>
    <p:extLst>
      <p:ext uri="{BB962C8B-B14F-4D97-AF65-F5344CB8AC3E}">
        <p14:creationId xmlns:p14="http://schemas.microsoft.com/office/powerpoint/2010/main" val="66341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7</a:t>
            </a:fld>
            <a:endParaRPr lang="en-US"/>
          </a:p>
        </p:txBody>
      </p:sp>
    </p:spTree>
    <p:extLst>
      <p:ext uri="{BB962C8B-B14F-4D97-AF65-F5344CB8AC3E}">
        <p14:creationId xmlns:p14="http://schemas.microsoft.com/office/powerpoint/2010/main" val="3990917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8</a:t>
            </a:fld>
            <a:endParaRPr lang="en-US"/>
          </a:p>
        </p:txBody>
      </p:sp>
    </p:spTree>
    <p:extLst>
      <p:ext uri="{BB962C8B-B14F-4D97-AF65-F5344CB8AC3E}">
        <p14:creationId xmlns:p14="http://schemas.microsoft.com/office/powerpoint/2010/main" val="2429848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a:solidFill>
                  <a:schemeClr val="tx1"/>
                </a:solidFill>
                <a:latin typeface="+mn-lt"/>
                <a:ea typeface="+mn-ea"/>
                <a:cs typeface="+mn-cs"/>
              </a:rPr>
              <a:t>Y</a:t>
            </a:r>
            <a:r>
              <a:rPr lang="en-US" sz="1200" b="0" i="0" u="none" strike="noStrike" kern="1200" baseline="0" err="1">
                <a:solidFill>
                  <a:schemeClr val="tx1"/>
                </a:solidFill>
                <a:latin typeface="+mn-lt"/>
                <a:ea typeface="+mn-ea"/>
                <a:cs typeface="+mn-cs"/>
              </a:rPr>
              <a:t>ou</a:t>
            </a:r>
            <a:r>
              <a:rPr lang="en-US" sz="1200" b="0" i="0" u="none" strike="noStrike" kern="1200" baseline="0">
                <a:solidFill>
                  <a:schemeClr val="tx1"/>
                </a:solidFill>
                <a:latin typeface="+mn-lt"/>
                <a:ea typeface="+mn-ea"/>
                <a:cs typeface="+mn-cs"/>
              </a:rPr>
              <a:t> should have a working knowledge</a:t>
            </a:r>
          </a:p>
          <a:p>
            <a:r>
              <a:rPr lang="en-US" sz="1200" b="0" i="0" u="none" strike="noStrike" kern="1200" baseline="0">
                <a:solidFill>
                  <a:schemeClr val="tx1"/>
                </a:solidFill>
                <a:latin typeface="+mn-lt"/>
                <a:ea typeface="+mn-ea"/>
                <a:cs typeface="+mn-cs"/>
              </a:rPr>
              <a:t>of basic object-oriented programming concepts and at least some experience</a:t>
            </a:r>
          </a:p>
          <a:p>
            <a:r>
              <a:rPr lang="en-US" sz="1200" b="0" i="0" u="none" strike="noStrike" kern="1200" baseline="0">
                <a:solidFill>
                  <a:schemeClr val="tx1"/>
                </a:solidFill>
                <a:latin typeface="+mn-lt"/>
                <a:ea typeface="+mn-ea"/>
                <a:cs typeface="+mn-cs"/>
              </a:rPr>
              <a:t>programming in C++.</a:t>
            </a:r>
            <a:endParaRPr lang="en-US"/>
          </a:p>
          <a:p>
            <a:endParaRPr lang="en-US"/>
          </a:p>
        </p:txBody>
      </p:sp>
      <p:sp>
        <p:nvSpPr>
          <p:cNvPr id="4" name="Slide Number Placeholder 3"/>
          <p:cNvSpPr>
            <a:spLocks noGrp="1"/>
          </p:cNvSpPr>
          <p:nvPr>
            <p:ph type="sldNum" sz="quarter" idx="5"/>
          </p:nvPr>
        </p:nvSpPr>
        <p:spPr/>
        <p:txBody>
          <a:bodyPr/>
          <a:lstStyle/>
          <a:p>
            <a:fld id="{1F3BA42D-EB52-4964-845A-2C50488A114D}" type="slidenum">
              <a:rPr lang="en-US" smtClean="0"/>
              <a:pPr/>
              <a:t>9</a:t>
            </a:fld>
            <a:endParaRPr lang="en-US"/>
          </a:p>
        </p:txBody>
      </p:sp>
    </p:spTree>
    <p:extLst>
      <p:ext uri="{BB962C8B-B14F-4D97-AF65-F5344CB8AC3E}">
        <p14:creationId xmlns:p14="http://schemas.microsoft.com/office/powerpoint/2010/main" val="288314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571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724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257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2533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6968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75956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6373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1778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8933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ver">
    <p:spTree>
      <p:nvGrpSpPr>
        <p:cNvPr id="1" name=""/>
        <p:cNvGrpSpPr/>
        <p:nvPr/>
      </p:nvGrpSpPr>
      <p:grpSpPr>
        <a:xfrm>
          <a:off x="0" y="0"/>
          <a:ext cx="0" cy="0"/>
          <a:chOff x="0" y="0"/>
          <a:chExt cx="0" cy="0"/>
        </a:xfrm>
      </p:grpSpPr>
      <p:sp>
        <p:nvSpPr>
          <p:cNvPr id="128" name="Image"/>
          <p:cNvSpPr>
            <a:spLocks noGrp="1"/>
          </p:cNvSpPr>
          <p:nvPr>
            <p:ph type="pic" idx="13"/>
          </p:nvPr>
        </p:nvSpPr>
        <p:spPr>
          <a:xfrm>
            <a:off x="0" y="0"/>
            <a:ext cx="12192000" cy="6858000"/>
          </a:xfrm>
          <a:prstGeom prst="rect">
            <a:avLst/>
          </a:prstGeom>
        </p:spPr>
        <p:txBody>
          <a:bodyPr lIns="34290" tIns="17145" rIns="34290" bIns="17145" anchor="t">
            <a:noAutofit/>
          </a:bodyPr>
          <a:lstStyle/>
          <a:p>
            <a:endParaRPr/>
          </a:p>
        </p:txBody>
      </p:sp>
      <p:sp>
        <p:nvSpPr>
          <p:cNvPr id="129" name="Title Text"/>
          <p:cNvSpPr txBox="1">
            <a:spLocks noGrp="1"/>
          </p:cNvSpPr>
          <p:nvPr>
            <p:ph type="title"/>
          </p:nvPr>
        </p:nvSpPr>
        <p:spPr>
          <a:xfrm>
            <a:off x="251573" y="2677480"/>
            <a:ext cx="11688857" cy="1143000"/>
          </a:xfrm>
          <a:prstGeom prst="rect">
            <a:avLst/>
          </a:prstGeom>
        </p:spPr>
        <p:txBody>
          <a:bodyPr anchor="t"/>
          <a:lstStyle>
            <a:lvl1pPr algn="ctr">
              <a:lnSpc>
                <a:spcPct val="90000"/>
              </a:lnSpc>
              <a:defRPr sz="6000"/>
            </a:lvl1pPr>
          </a:lstStyle>
          <a:p>
            <a:r>
              <a:t>Title Text</a:t>
            </a:r>
          </a:p>
        </p:txBody>
      </p:sp>
      <p:pic>
        <p:nvPicPr>
          <p:cNvPr id="130" name="Ubisoft+Horizontal+Logo+WHITE.png" descr="Ubisoft+Horizontal+Logo+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154418" y="626432"/>
            <a:ext cx="1883135" cy="607429"/>
          </a:xfrm>
          <a:prstGeom prst="rect">
            <a:avLst/>
          </a:prstGeom>
          <a:ln w="12700">
            <a:miter lim="400000"/>
          </a:ln>
        </p:spPr>
      </p:pic>
      <p:sp>
        <p:nvSpPr>
          <p:cNvPr id="131" name="Ubisoft.com 2.0 + Community Platform"/>
          <p:cNvSpPr txBox="1">
            <a:spLocks noGrp="1"/>
          </p:cNvSpPr>
          <p:nvPr>
            <p:ph type="body" sz="quarter" idx="14"/>
          </p:nvPr>
        </p:nvSpPr>
        <p:spPr>
          <a:xfrm>
            <a:off x="3960768" y="6040886"/>
            <a:ext cx="4270464" cy="322204"/>
          </a:xfrm>
          <a:prstGeom prst="rect">
            <a:avLst/>
          </a:prstGeom>
        </p:spPr>
        <p:txBody>
          <a:bodyPr wrap="none">
            <a:spAutoFit/>
          </a:bodyPr>
          <a:lstStyle>
            <a:lvl1pPr marL="0" indent="0" algn="ctr">
              <a:lnSpc>
                <a:spcPct val="80000"/>
              </a:lnSpc>
              <a:spcBef>
                <a:spcPts val="0"/>
              </a:spcBef>
              <a:buSzTx/>
              <a:buNone/>
              <a:defRPr sz="1867">
                <a:solidFill>
                  <a:srgbClr val="FFFFFF"/>
                </a:solidFill>
                <a:latin typeface="+mn-lt"/>
                <a:ea typeface="+mn-ea"/>
                <a:cs typeface="+mn-cs"/>
                <a:sym typeface="Open Sans"/>
              </a:defRPr>
            </a:lvl1pPr>
          </a:lstStyle>
          <a:p>
            <a:r>
              <a:t>Ubisoft.com 2.0 + Community Platform</a:t>
            </a:r>
          </a:p>
        </p:txBody>
      </p:sp>
      <p:sp>
        <p:nvSpPr>
          <p:cNvPr id="132" name="Slide Number"/>
          <p:cNvSpPr txBox="1">
            <a:spLocks noGrp="1"/>
          </p:cNvSpPr>
          <p:nvPr>
            <p:ph type="sldNum" sz="quarter" idx="2"/>
          </p:nvPr>
        </p:nvSpPr>
        <p:spPr>
          <a:xfrm>
            <a:off x="11807081" y="6524147"/>
            <a:ext cx="153888" cy="153888"/>
          </a:xfrm>
          <a:prstGeom prst="rect">
            <a:avLst/>
          </a:prstGeom>
        </p:spPr>
        <p:txBody>
          <a:bodyPr anchor="ctr"/>
          <a:lstStyle>
            <a:lvl1pPr>
              <a:defRPr sz="667" b="0">
                <a:solidFill>
                  <a:srgbClr val="FFFFFF"/>
                </a:solidFill>
                <a:latin typeface="Ubisoft Sans Bold"/>
                <a:ea typeface="Roboto"/>
                <a:cs typeface="Ubisoft Sans Bold"/>
                <a:sym typeface="Roboto"/>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4215552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488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5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022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43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123098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6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11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5/30/2024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787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5/30/2024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3767921"/>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r"/>
            <a:r>
              <a:rPr lang="en-US" sz="5200" b="1" dirty="0">
                <a:effectLst>
                  <a:glow rad="38100">
                    <a:prstClr val="black">
                      <a:lumMod val="65000"/>
                      <a:lumOff val="35000"/>
                      <a:alpha val="40000"/>
                    </a:prstClr>
                  </a:glow>
                  <a:outerShdw blurRad="28575" dist="38100" dir="14040000" algn="tl" rotWithShape="0">
                    <a:srgbClr val="000000">
                      <a:alpha val="25000"/>
                    </a:srgbClr>
                  </a:outerShdw>
                </a:effectLst>
                <a:latin typeface="Calibri"/>
                <a:cs typeface="Calibri"/>
              </a:rPr>
              <a:t>Pacman</a:t>
            </a:r>
            <a:br>
              <a:rPr lang="en-US" sz="5200" u="sng" dirty="0">
                <a:effectLst>
                  <a:glow rad="38100">
                    <a:prstClr val="black">
                      <a:lumMod val="65000"/>
                      <a:lumOff val="35000"/>
                      <a:alpha val="40000"/>
                    </a:prstClr>
                  </a:glow>
                  <a:outerShdw blurRad="28575" dist="38100" dir="14040000" algn="tl" rotWithShape="0">
                    <a:srgbClr val="000000">
                      <a:alpha val="25000"/>
                    </a:srgbClr>
                  </a:outerShdw>
                </a:effectLst>
                <a:latin typeface="Calibri"/>
                <a:cs typeface="Calibri"/>
              </a:rPr>
            </a:br>
            <a:r>
              <a:rPr lang="en-US" sz="4400" dirty="0">
                <a:latin typeface="Calibri"/>
                <a:cs typeface="Calibri"/>
              </a:rPr>
              <a:t>by </a:t>
            </a:r>
            <a:r>
              <a:rPr lang="en-US" sz="4400" b="1" dirty="0" err="1">
                <a:latin typeface="Calibri"/>
                <a:cs typeface="Calibri"/>
              </a:rPr>
              <a:t>TiM</a:t>
            </a:r>
            <a:endParaRPr lang="en-US" sz="44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Tree>
    <p:extLst>
      <p:ext uri="{BB962C8B-B14F-4D97-AF65-F5344CB8AC3E}">
        <p14:creationId xmlns:p14="http://schemas.microsoft.com/office/powerpoint/2010/main" val="109288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Game features</a:t>
            </a:r>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560669"/>
            <a:ext cx="9905998" cy="3489252"/>
          </a:xfrm>
        </p:spPr>
        <p:txBody>
          <a:bodyPr>
            <a:normAutofit/>
          </a:bodyPr>
          <a:lstStyle/>
          <a:p>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Maze, Collision</a:t>
            </a:r>
          </a:p>
          <a:p>
            <a:pPr marL="0" indent="0">
              <a:buNone/>
            </a:pPr>
            <a:b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br>
            <a:r>
              <a:rPr lang="en-US" sz="34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Implemented by </a:t>
            </a:r>
            <a:r>
              <a:rPr lang="en-US" sz="34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Minja</a:t>
            </a:r>
            <a:r>
              <a:rPr lang="en-US" sz="34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 &amp; </a:t>
            </a:r>
            <a:r>
              <a:rPr lang="en-US" sz="34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Tihomir</a:t>
            </a:r>
            <a:endParaRPr lang="en-US" sz="3400" b="1" u="sng"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58822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Game features</a:t>
            </a:r>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528773"/>
            <a:ext cx="9905998" cy="3581401"/>
          </a:xfrm>
        </p:spPr>
        <p:txBody>
          <a:bodyPr>
            <a:normAutofit fontScale="85000" lnSpcReduction="20000"/>
          </a:bodyPr>
          <a:lstStyle/>
          <a:p>
            <a:r>
              <a:rPr lang="en-US" sz="3300" b="1" dirty="0"/>
              <a:t>Win Conditions:</a:t>
            </a:r>
          </a:p>
          <a:p>
            <a:pPr marL="0" indent="0">
              <a:buNone/>
            </a:pPr>
            <a:r>
              <a:rPr lang="en-US" sz="3200" dirty="0"/>
              <a:t>	</a:t>
            </a:r>
            <a:r>
              <a:rPr lang="en-US" sz="3300" dirty="0"/>
              <a:t>Players win by clearing all the pellets from the maze, 	completing the current level.</a:t>
            </a:r>
          </a:p>
          <a:p>
            <a:r>
              <a:rPr lang="en-US" sz="33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Lose Conditions:</a:t>
            </a:r>
          </a:p>
          <a:p>
            <a:pPr marL="457200" lvl="1" indent="0">
              <a:buNone/>
            </a:pPr>
            <a:r>
              <a:rPr lang="en-US" sz="3300" dirty="0"/>
              <a:t>Players lose a life if Pacman comes into contact with a ghost</a:t>
            </a:r>
            <a:br>
              <a:rPr lang="en-US" sz="33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br>
            <a:endParaRPr lang="en-US" sz="33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a:p>
            <a:r>
              <a:rPr lang="en-US" sz="3200" dirty="0">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Calibri"/>
              </a:rPr>
              <a:t>Implemented by </a:t>
            </a:r>
            <a:r>
              <a:rPr lang="en-US" sz="32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Calibri"/>
              </a:rPr>
              <a:t>Tihomir</a:t>
            </a:r>
            <a:r>
              <a:rPr lang="en-US" sz="3200" b="1" dirty="0">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Calibri"/>
              </a:rPr>
              <a:t> &amp; </a:t>
            </a:r>
            <a:r>
              <a:rPr lang="en-US" sz="32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Calibri"/>
              </a:rPr>
              <a:t>Minja</a:t>
            </a: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51613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Postmortem</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p:txBody>
          <a:bodyPr>
            <a:normAutofit lnSpcReduction="10000"/>
          </a:bodyPr>
          <a:lstStyle/>
          <a:p>
            <a:pPr marL="0" indent="0">
              <a:buNone/>
            </a:pPr>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What went well?</a:t>
            </a:r>
          </a:p>
          <a:p>
            <a:r>
              <a:rPr lang="en-US" sz="3200" dirty="0"/>
              <a:t>Effective Communication</a:t>
            </a:r>
          </a:p>
          <a:p>
            <a:r>
              <a:rPr lang="en-US" sz="3200" dirty="0"/>
              <a:t>Code Consistency</a:t>
            </a:r>
          </a:p>
          <a:p>
            <a:r>
              <a:rPr lang="en-US" sz="3200" dirty="0"/>
              <a:t>Division of Tasks</a:t>
            </a:r>
          </a:p>
          <a:p>
            <a:r>
              <a:rPr lang="en-US" sz="3200" dirty="0"/>
              <a:t>Problem-solving</a:t>
            </a:r>
            <a:endPar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281050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Postmortem</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p:txBody>
          <a:bodyPr>
            <a:normAutofit/>
          </a:bodyPr>
          <a:lstStyle/>
          <a:p>
            <a:pPr marL="0" indent="0">
              <a:buNone/>
            </a:pPr>
            <a:r>
              <a:rPr lang="sr-Latn-R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Features not implemented:</a:t>
            </a:r>
          </a:p>
          <a:p>
            <a:r>
              <a:rPr lang="en-US" sz="3600" dirty="0">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rPr>
              <a:t>Power-ups </a:t>
            </a:r>
            <a:r>
              <a:rPr lang="en-US" sz="3200" dirty="0">
                <a:latin typeface="Calibri" panose="020F0502020204030204" pitchFamily="34" charset="0"/>
                <a:cs typeface="Calibri" panose="020F0502020204030204" pitchFamily="34" charset="0"/>
              </a:rPr>
              <a:t>for consuming ghosts</a:t>
            </a:r>
          </a:p>
          <a:p>
            <a:endParaRPr lang="en-US" sz="36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297937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Postmortem</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666999"/>
            <a:ext cx="10650094" cy="3124201"/>
          </a:xfrm>
        </p:spPr>
        <p:txBody>
          <a:bodyPr>
            <a:normAutofit/>
          </a:bodyPr>
          <a:lstStyle/>
          <a:p>
            <a:pPr marL="0" indent="0">
              <a:buNone/>
            </a:pPr>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What went wrong?</a:t>
            </a:r>
          </a:p>
          <a:p>
            <a:r>
              <a:rPr lang="en-US" sz="3200" dirty="0"/>
              <a:t>In case we had multiple ghosts, they always moved identically; we couldn't separate them. We were stuck on this problem</a:t>
            </a:r>
            <a:r>
              <a:rPr lang="en-US" sz="3200" dirty="0">
                <a:effectLst>
                  <a:glow rad="38100">
                    <a:prstClr val="black">
                      <a:lumMod val="50000"/>
                      <a:lumOff val="50000"/>
                      <a:alpha val="20000"/>
                    </a:prstClr>
                  </a:glow>
                  <a:outerShdw blurRad="44450" dist="12700" dir="13860000" algn="tl" rotWithShape="0">
                    <a:srgbClr val="000000">
                      <a:alpha val="20000"/>
                    </a:srgbClr>
                  </a:outerShdw>
                </a:effectLst>
                <a:cs typeface="Calibri"/>
              </a:rPr>
              <a:t> for a long time</a:t>
            </a:r>
          </a:p>
        </p:txBody>
      </p:sp>
    </p:spTree>
    <p:extLst>
      <p:ext uri="{BB962C8B-B14F-4D97-AF65-F5344CB8AC3E}">
        <p14:creationId xmlns:p14="http://schemas.microsoft.com/office/powerpoint/2010/main" val="1843433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Postmortem</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507509"/>
            <a:ext cx="9905998" cy="3425456"/>
          </a:xfrm>
        </p:spPr>
        <p:txBody>
          <a:bodyPr>
            <a:normAutofit/>
          </a:bodyPr>
          <a:lstStyle/>
          <a:p>
            <a:pPr marL="0" indent="0">
              <a:buNone/>
            </a:pPr>
            <a:r>
              <a:rPr lang="sr-Latn-R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If we could start over, we would:</a:t>
            </a:r>
          </a:p>
          <a:p>
            <a:r>
              <a:rPr lang="en-US" sz="36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start earlier</a:t>
            </a:r>
          </a:p>
        </p:txBody>
      </p:sp>
    </p:spTree>
    <p:extLst>
      <p:ext uri="{BB962C8B-B14F-4D97-AF65-F5344CB8AC3E}">
        <p14:creationId xmlns:p14="http://schemas.microsoft.com/office/powerpoint/2010/main" val="214153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Postmortem</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471184"/>
            <a:ext cx="10288587" cy="3744434"/>
          </a:xfrm>
        </p:spPr>
        <p:txBody>
          <a:bodyPr>
            <a:normAutofit/>
          </a:bodyPr>
          <a:lstStyle/>
          <a:p>
            <a:pPr marL="0" indent="0">
              <a:buNone/>
            </a:pPr>
            <a:r>
              <a:rPr lang="en-US" sz="34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What have we learned?</a:t>
            </a:r>
          </a:p>
          <a:p>
            <a:r>
              <a:rPr lang="en-US" sz="3200" dirty="0"/>
              <a:t>Working in teams can be fun but also challenging</a:t>
            </a:r>
            <a:endParaRPr lang="en-US" sz="34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a:p>
            <a:r>
              <a:rPr lang="en-US" sz="3200" dirty="0"/>
              <a:t>Dagger can be confusing in the beginning, but once you get used to it, it is great</a:t>
            </a:r>
            <a:endParaRPr lang="en-US" sz="34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135642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normAutofit/>
          </a:bodyPr>
          <a:lstStyle/>
          <a:p>
            <a:r>
              <a:rPr lang="en-US" sz="4800" dirty="0">
                <a:effectLst/>
              </a:rPr>
              <a:t>Thank you!</a:t>
            </a:r>
            <a:endParaRPr lang="en-US" sz="4800">
              <a:effectLst>
                <a:glow rad="38100">
                  <a:prstClr val="black">
                    <a:lumMod val="65000"/>
                    <a:lumOff val="35000"/>
                    <a:alpha val="40000"/>
                  </a:prstClr>
                </a:glow>
                <a:outerShdw blurRad="28575" dist="38100" dir="14040000" algn="tl" rotWithShape="0">
                  <a:srgbClr val="000000">
                    <a:alpha val="25000"/>
                  </a:srgbClr>
                </a:outerShdw>
              </a:effectLst>
            </a:endParaRPr>
          </a:p>
        </p:txBody>
      </p:sp>
    </p:spTree>
    <p:extLst>
      <p:ext uri="{BB962C8B-B14F-4D97-AF65-F5344CB8AC3E}">
        <p14:creationId xmlns:p14="http://schemas.microsoft.com/office/powerpoint/2010/main" val="261264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normAutofit/>
          </a:bodyPr>
          <a:lstStyle/>
          <a:p>
            <a:r>
              <a:rPr lang="en-US" sz="4800" dirty="0">
                <a:effectLst/>
              </a:rPr>
              <a:t>Questions</a:t>
            </a:r>
            <a:endParaRPr lang="en-US" dirty="0"/>
          </a:p>
        </p:txBody>
      </p:sp>
    </p:spTree>
    <p:extLst>
      <p:ext uri="{BB962C8B-B14F-4D97-AF65-F5344CB8AC3E}">
        <p14:creationId xmlns:p14="http://schemas.microsoft.com/office/powerpoint/2010/main" val="30525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a:xfrm>
            <a:off x="918130" y="630865"/>
            <a:ext cx="9905998" cy="1905000"/>
          </a:xfrm>
        </p:spPr>
        <p:txBody>
          <a:bodyPr/>
          <a:lstStyle/>
          <a:p>
            <a:r>
              <a:rPr lang="en-US" dirty="0">
                <a:effectLst/>
              </a:rPr>
              <a:t>Team project</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918130" y="2535865"/>
            <a:ext cx="10692623" cy="2971800"/>
          </a:xfrm>
        </p:spPr>
        <p:txBody>
          <a:bodyPr>
            <a:normAutofit fontScale="85000" lnSpcReduction="20000"/>
          </a:bodyPr>
          <a:lstStyle/>
          <a:p>
            <a:r>
              <a:rPr lang="en-US" sz="2100" b="1" i="0" u="none" strike="noStrike" cap="small" dirty="0">
                <a:solidFill>
                  <a:srgbClr val="FFFFFF"/>
                </a:solidFill>
                <a:effectLst/>
                <a:latin typeface="Calibri" panose="020F0502020204030204" pitchFamily="34" charset="0"/>
              </a:rPr>
              <a:t>What is our game</a:t>
            </a:r>
            <a:endParaRPr lang="en-US" sz="4200" dirty="0"/>
          </a:p>
          <a:p>
            <a:r>
              <a:rPr lang="en-US" sz="3300" dirty="0"/>
              <a:t>Our adaptation of the classic arcade game </a:t>
            </a:r>
            <a:r>
              <a:rPr lang="en-US" sz="3300" dirty="0" err="1"/>
              <a:t>pacman</a:t>
            </a:r>
            <a:r>
              <a:rPr lang="en-US" sz="3300" dirty="0"/>
              <a:t> </a:t>
            </a:r>
          </a:p>
          <a:p>
            <a:r>
              <a:rPr lang="en-US" sz="2100" b="1" i="0" u="none" strike="noStrike" cap="small" dirty="0">
                <a:solidFill>
                  <a:srgbClr val="FFFFFF"/>
                </a:solidFill>
                <a:effectLst/>
                <a:latin typeface="Calibri" panose="020F0502020204030204" pitchFamily="34" charset="0"/>
              </a:rPr>
              <a:t>Who would love our game</a:t>
            </a:r>
            <a:endParaRPr lang="en-US" sz="3800" dirty="0"/>
          </a:p>
          <a:p>
            <a:r>
              <a:rPr lang="en-US" sz="3300" dirty="0"/>
              <a:t>Fans of classic arcade games and casual gamers will love our game for its nostalgic charm </a:t>
            </a:r>
          </a:p>
          <a:p>
            <a:r>
              <a:rPr lang="en-US" sz="2100" b="1" dirty="0">
                <a:effectLst>
                  <a:glow rad="38100">
                    <a:prstClr val="black">
                      <a:lumMod val="50000"/>
                      <a:lumOff val="50000"/>
                      <a:alpha val="20000"/>
                    </a:prstClr>
                  </a:glow>
                </a:effectLst>
                <a:latin typeface="Calibri"/>
                <a:cs typeface="Calibri"/>
              </a:rPr>
              <a:t>Where can it be found:</a:t>
            </a:r>
          </a:p>
          <a:p>
            <a:r>
              <a:rPr lang="en-US" sz="36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 </a:t>
            </a:r>
            <a:r>
              <a:rPr lang="en-US" sz="33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https://</a:t>
            </a:r>
            <a:r>
              <a:rPr lang="en-US" sz="3300"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github.com</a:t>
            </a:r>
            <a:r>
              <a:rPr lang="en-US" sz="33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a:t>
            </a:r>
            <a:r>
              <a:rPr lang="en-US" sz="3300"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enoxum</a:t>
            </a:r>
            <a:r>
              <a:rPr lang="en-US" sz="33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a:t>
            </a:r>
            <a:r>
              <a:rPr lang="en-US" sz="3300"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UbiBelPMF_2024</a:t>
            </a:r>
            <a:r>
              <a:rPr lang="en-US" sz="33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/tree/</a:t>
            </a:r>
            <a:r>
              <a:rPr lang="en-US" sz="3300"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TiM</a:t>
            </a:r>
            <a:endParaRPr lang="en-US" sz="3300" dirty="0"/>
          </a:p>
        </p:txBody>
      </p:sp>
    </p:spTree>
    <p:extLst>
      <p:ext uri="{BB962C8B-B14F-4D97-AF65-F5344CB8AC3E}">
        <p14:creationId xmlns:p14="http://schemas.microsoft.com/office/powerpoint/2010/main" val="399933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screenshots</a:t>
            </a:r>
          </a:p>
        </p:txBody>
      </p:sp>
      <p:sp>
        <p:nvSpPr>
          <p:cNvPr id="6" name="TextBox 5"/>
          <p:cNvSpPr txBox="1"/>
          <p:nvPr/>
        </p:nvSpPr>
        <p:spPr>
          <a:xfrm>
            <a:off x="6235429" y="1391056"/>
            <a:ext cx="3188693" cy="369332"/>
          </a:xfrm>
          <a:prstGeom prst="rect">
            <a:avLst/>
          </a:prstGeom>
          <a:noFill/>
        </p:spPr>
        <p:txBody>
          <a:bodyPr wrap="none" rtlCol="0">
            <a:spAutoFit/>
          </a:bodyPr>
          <a:lstStyle/>
          <a:p>
            <a:r>
              <a:rPr lang="en-US" dirty="0">
                <a:solidFill>
                  <a:schemeClr val="accent1"/>
                </a:solidFill>
              </a:rPr>
              <a:t>The race is about to begin!</a:t>
            </a:r>
          </a:p>
        </p:txBody>
      </p:sp>
      <p:pic>
        <p:nvPicPr>
          <p:cNvPr id="7" name="Picture 6" descr="A video game with a maze and two red and yellow pac-person&#10;&#10;Description automatically generated">
            <a:extLst>
              <a:ext uri="{FF2B5EF4-FFF2-40B4-BE49-F238E27FC236}">
                <a16:creationId xmlns:a16="http://schemas.microsoft.com/office/drawing/2014/main" id="{4A624F66-E263-E1F3-6AF1-64E9B9B7C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550" y="1910158"/>
            <a:ext cx="5769757" cy="4603690"/>
          </a:xfrm>
          <a:prstGeom prst="rect">
            <a:avLst/>
          </a:prstGeom>
        </p:spPr>
      </p:pic>
    </p:spTree>
    <p:extLst>
      <p:ext uri="{BB962C8B-B14F-4D97-AF65-F5344CB8AC3E}">
        <p14:creationId xmlns:p14="http://schemas.microsoft.com/office/powerpoint/2010/main" val="234015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screenshots</a:t>
            </a:r>
          </a:p>
        </p:txBody>
      </p:sp>
      <p:pic>
        <p:nvPicPr>
          <p:cNvPr id="5" name="Picture 4" descr="A video game with a maze and two red ghosts&#10;&#10;Description automatically generated">
            <a:extLst>
              <a:ext uri="{FF2B5EF4-FFF2-40B4-BE49-F238E27FC236}">
                <a16:creationId xmlns:a16="http://schemas.microsoft.com/office/drawing/2014/main" id="{D545A107-DA6F-1E16-2219-14AB6B31E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484" y="1865175"/>
            <a:ext cx="5673890" cy="4552393"/>
          </a:xfrm>
          <a:prstGeom prst="rect">
            <a:avLst/>
          </a:prstGeom>
        </p:spPr>
      </p:pic>
    </p:spTree>
    <p:extLst>
      <p:ext uri="{BB962C8B-B14F-4D97-AF65-F5344CB8AC3E}">
        <p14:creationId xmlns:p14="http://schemas.microsoft.com/office/powerpoint/2010/main" val="234015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Team members</a:t>
            </a:r>
            <a:endParaRPr lang="en-US" dirty="0"/>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348015"/>
            <a:ext cx="9905998" cy="3124201"/>
          </a:xfrm>
        </p:spPr>
        <p:txBody>
          <a:bodyPr/>
          <a:lstStyle/>
          <a:p>
            <a:r>
              <a:rPr lang="en-US" sz="36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Tihomir</a:t>
            </a:r>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 </a:t>
            </a:r>
            <a:r>
              <a:rPr lang="en-US" sz="36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Stojkovic</a:t>
            </a:r>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 283/2018</a:t>
            </a:r>
          </a:p>
          <a:p>
            <a:r>
              <a:rPr lang="en-US" sz="36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Minja</a:t>
            </a:r>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 Stankov 391/2021</a:t>
            </a:r>
          </a:p>
        </p:txBody>
      </p:sp>
    </p:spTree>
    <p:extLst>
      <p:ext uri="{BB962C8B-B14F-4D97-AF65-F5344CB8AC3E}">
        <p14:creationId xmlns:p14="http://schemas.microsoft.com/office/powerpoint/2010/main" val="153790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Game description</a:t>
            </a:r>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514600"/>
            <a:ext cx="10384280" cy="3439633"/>
          </a:xfrm>
        </p:spPr>
        <p:txBody>
          <a:bodyPr>
            <a:normAutofit/>
          </a:bodyPr>
          <a:lstStyle/>
          <a:p>
            <a:r>
              <a:rPr lang="en-US" sz="2400" dirty="0"/>
              <a:t>The player has agency through controlling the main character, Pacman, to navigate through the maze, consume pellets, avoid ghosts</a:t>
            </a:r>
          </a:p>
          <a:p>
            <a:r>
              <a:rPr lang="en-US" sz="2400" dirty="0"/>
              <a:t>The game is situated within a maze-like environment filled with pellets and ghosts</a:t>
            </a:r>
          </a:p>
          <a:p>
            <a:r>
              <a:rPr lang="en-US" sz="2400" dirty="0"/>
              <a:t>In our game, players are expected to use their skills of strategy, timing, and quick reflexes to navigate Pacman through the maze, consume pellets to clear levels, avoid ghosts, and ultimately achieve the highest score possible within the given constraints of each level</a:t>
            </a:r>
            <a:endPar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256595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Game description</a:t>
            </a:r>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514600"/>
            <a:ext cx="10384280" cy="3733800"/>
          </a:xfrm>
        </p:spPr>
        <p:txBody>
          <a:bodyPr>
            <a:noAutofit/>
          </a:bodyPr>
          <a:lstStyle/>
          <a:p>
            <a:r>
              <a:rPr lang="en-US" sz="26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Our mission is not easy because as players progress through the game, the maze becomes increasingly complex, with faster and more aggressive ghosts, tighter spaces, and limited opportunities to evade capture. Additionally, players must contend with time constraints and the pressure to achieve high scores, adding to the challenge.</a:t>
            </a:r>
          </a:p>
          <a:p>
            <a:r>
              <a:rPr lang="en-US" sz="2600" dirty="0"/>
              <a:t>players can strategically plan their routes to maximize pellet consumption and minimize encounters with ghosts. They can also rely on quick reflexes and decision-making skills to navigate the maze effectively</a:t>
            </a:r>
            <a:endParaRPr lang="en-US" sz="2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234016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Game features</a:t>
            </a:r>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666999"/>
            <a:ext cx="10086568" cy="3124201"/>
          </a:xfrm>
        </p:spPr>
        <p:txBody>
          <a:bodyPr>
            <a:normAutofit/>
          </a:bodyPr>
          <a:lstStyle/>
          <a:p>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Controls: Pacman can move by using </a:t>
            </a:r>
          </a:p>
          <a:p>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‘W’, ‘A’, ‘S’, ‘D’ keys</a:t>
            </a:r>
            <a:b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br>
            <a:b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br>
            <a:r>
              <a:rPr lang="en-US" sz="34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Implemented by </a:t>
            </a:r>
            <a:r>
              <a:rPr lang="en-US" sz="34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Tihomir</a:t>
            </a:r>
            <a:endParaRPr lang="en-US" sz="3400" b="1" u="sng"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20232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4802-CB4C-4479-9414-D6081527F828}"/>
              </a:ext>
            </a:extLst>
          </p:cNvPr>
          <p:cNvSpPr>
            <a:spLocks noGrp="1"/>
          </p:cNvSpPr>
          <p:nvPr>
            <p:ph type="title"/>
          </p:nvPr>
        </p:nvSpPr>
        <p:spPr/>
        <p:txBody>
          <a:bodyPr/>
          <a:lstStyle/>
          <a:p>
            <a:r>
              <a:rPr lang="en-US" dirty="0">
                <a:effectLst/>
              </a:rPr>
              <a:t>Game features</a:t>
            </a:r>
          </a:p>
        </p:txBody>
      </p:sp>
      <p:sp>
        <p:nvSpPr>
          <p:cNvPr id="4" name="Content Placeholder 3">
            <a:extLst>
              <a:ext uri="{FF2B5EF4-FFF2-40B4-BE49-F238E27FC236}">
                <a16:creationId xmlns:a16="http://schemas.microsoft.com/office/drawing/2014/main" id="{54F1A8F3-0DC7-42A6-86DC-EE5C56EBA9DF}"/>
              </a:ext>
            </a:extLst>
          </p:cNvPr>
          <p:cNvSpPr>
            <a:spLocks noGrp="1"/>
          </p:cNvSpPr>
          <p:nvPr>
            <p:ph idx="1"/>
          </p:nvPr>
        </p:nvSpPr>
        <p:spPr>
          <a:xfrm>
            <a:off x="1141413" y="2560669"/>
            <a:ext cx="9905998" cy="3489252"/>
          </a:xfrm>
        </p:spPr>
        <p:txBody>
          <a:bodyPr>
            <a:normAutofit/>
          </a:bodyPr>
          <a:lstStyle/>
          <a:p>
            <a: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Controls: Ghosts move :</a:t>
            </a:r>
          </a:p>
          <a:p>
            <a:r>
              <a:rPr lang="en-US" sz="3600" b="1" dirty="0">
                <a:latin typeface="Calibri" panose="020F0502020204030204" pitchFamily="34" charset="0"/>
                <a:cs typeface="Calibri" panose="020F0502020204030204" pitchFamily="34" charset="0"/>
              </a:rPr>
              <a:t>autonomously</a:t>
            </a:r>
            <a:endPar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panose="020F0502020204030204" pitchFamily="34" charset="0"/>
              <a:cs typeface="Calibri" panose="020F0502020204030204" pitchFamily="34" charset="0"/>
            </a:endParaRPr>
          </a:p>
          <a:p>
            <a:pPr marL="0" indent="0">
              <a:buNone/>
            </a:pPr>
            <a:br>
              <a:rPr lang="en-US" sz="3600" b="1"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br>
            <a:r>
              <a:rPr lang="en-US" sz="3400"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Implemented by </a:t>
            </a:r>
            <a:r>
              <a:rPr lang="en-US" sz="3400" b="1" dirty="0" err="1">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rPr>
              <a:t>Minja</a:t>
            </a:r>
            <a:endParaRPr lang="en-US" sz="3400" b="1" u="sng" dirty="0">
              <a:effectLst>
                <a:glow rad="38100">
                  <a:prstClr val="black">
                    <a:lumMod val="50000"/>
                    <a:lumOff val="50000"/>
                    <a:alpha val="20000"/>
                  </a:prstClr>
                </a:glow>
                <a:outerShdw blurRad="44450" dist="12700" dir="13860000" algn="tl" rotWithShape="0">
                  <a:srgbClr val="000000">
                    <a:alpha val="20000"/>
                  </a:srgbClr>
                </a:outerShdw>
              </a:effectLst>
              <a:latin typeface="Calibri"/>
              <a:cs typeface="Calibri"/>
            </a:endParaRPr>
          </a:p>
        </p:txBody>
      </p:sp>
    </p:spTree>
    <p:extLst>
      <p:ext uri="{BB962C8B-B14F-4D97-AF65-F5344CB8AC3E}">
        <p14:creationId xmlns:p14="http://schemas.microsoft.com/office/powerpoint/2010/main" val="207015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F4FC3654A02A4AA0F53DD2B17DC915" ma:contentTypeVersion="10" ma:contentTypeDescription="Create a new document." ma:contentTypeScope="" ma:versionID="be78877ccf3a2335ee8e091422177aa9">
  <xsd:schema xmlns:xsd="http://www.w3.org/2001/XMLSchema" xmlns:xs="http://www.w3.org/2001/XMLSchema" xmlns:p="http://schemas.microsoft.com/office/2006/metadata/properties" xmlns:ns3="11d24074-c925-483a-acf0-31f80aab0ec5" xmlns:ns4="bf68041c-02f8-41db-a416-2300ebf7d28e" targetNamespace="http://schemas.microsoft.com/office/2006/metadata/properties" ma:root="true" ma:fieldsID="ec369109d6ff55ec96cb4f2f41be74fd" ns3:_="" ns4:_="">
    <xsd:import namespace="11d24074-c925-483a-acf0-31f80aab0ec5"/>
    <xsd:import namespace="bf68041c-02f8-41db-a416-2300ebf7d28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24074-c925-483a-acf0-31f80aab0ec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68041c-02f8-41db-a416-2300ebf7d28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429340-C948-4C92-AB8F-23E22F6C3627}">
  <ds:schemaRefs>
    <ds:schemaRef ds:uri="11d24074-c925-483a-acf0-31f80aab0ec5"/>
    <ds:schemaRef ds:uri="bf68041c-02f8-41db-a416-2300ebf7d2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BBEB150-C749-4179-83CC-25CA007A4D76}">
  <ds:schemaRefs>
    <ds:schemaRef ds:uri="http://schemas.microsoft.com/sharepoint/v3/contenttype/forms"/>
  </ds:schemaRefs>
</ds:datastoreItem>
</file>

<file path=customXml/itemProps3.xml><?xml version="1.0" encoding="utf-8"?>
<ds:datastoreItem xmlns:ds="http://schemas.openxmlformats.org/officeDocument/2006/customXml" ds:itemID="{223BF998-18EB-4574-9FFA-A1AF84A43567}">
  <ds:schemaRefs>
    <ds:schemaRef ds:uri="11d24074-c925-483a-acf0-31f80aab0ec5"/>
    <ds:schemaRef ds:uri="bf68041c-02f8-41db-a416-2300ebf7d2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543</TotalTime>
  <Words>805</Words>
  <Application>Microsoft Office PowerPoint</Application>
  <PresentationFormat>Widescreen</PresentationFormat>
  <Paragraphs>123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Arial</vt:lpstr>
      <vt:lpstr>Ubisoft Sans Bold</vt:lpstr>
      <vt:lpstr>Century Gothic</vt:lpstr>
      <vt:lpstr>Mesh</vt:lpstr>
      <vt:lpstr>Pacman by TiM</vt:lpstr>
      <vt:lpstr>Team project</vt:lpstr>
      <vt:lpstr>screenshots</vt:lpstr>
      <vt:lpstr>screenshots</vt:lpstr>
      <vt:lpstr>Team members</vt:lpstr>
      <vt:lpstr>Game description</vt:lpstr>
      <vt:lpstr>Game description</vt:lpstr>
      <vt:lpstr>Game features</vt:lpstr>
      <vt:lpstr>Game features</vt:lpstr>
      <vt:lpstr>Game features</vt:lpstr>
      <vt:lpstr>Game features</vt:lpstr>
      <vt:lpstr>Postmortem</vt:lpstr>
      <vt:lpstr>Postmortem</vt:lpstr>
      <vt:lpstr>Postmortem</vt:lpstr>
      <vt:lpstr>Postmortem</vt:lpstr>
      <vt:lpstr>Postmortem</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PROGRAMMING IN C++</dc:title>
  <dc:creator>Daniil Privalov</dc:creator>
  <cp:lastModifiedBy>Драган Перуничић</cp:lastModifiedBy>
  <cp:revision>509</cp:revision>
  <dcterms:created xsi:type="dcterms:W3CDTF">2020-10-30T10:47:28Z</dcterms:created>
  <dcterms:modified xsi:type="dcterms:W3CDTF">2024-05-30T13:03:28Z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0x0101001BF4FC3654A02A4AA0F53DD2B17DC915</vt:lpwstr>
  </property>
</Properties>
</file>