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Microsoft Yahei" panose="020B0503020204020204" pitchFamily="34" charset="-122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71fc751e8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2a71fc751e8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71fc751e8_0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68" name="Google Shape;268;g2a71fc751e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71d767e2f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g2a71d767e2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71d767e2f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92" name="Google Shape;292;g2a71d767e2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71d767e2f_0_2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g2a71d767e2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71d767e2f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g2a71d767e2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71fc751e8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987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2" name="Google Shape;102;g2a71fc751e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71fc751e8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g2a71fc751e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71fc751e8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g2a71fc751e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71fc751e8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g2a71fc751e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71fc751e8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g2a71fc751e8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71d767e2f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2a71d767e2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71fc751e8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g2a71fc751e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t="3092" r="1386" b="30726"/>
          <a:stretch/>
        </p:blipFill>
        <p:spPr>
          <a:xfrm>
            <a:off x="2" y="-199201"/>
            <a:ext cx="12192000" cy="5113980"/>
          </a:xfrm>
          <a:custGeom>
            <a:avLst/>
            <a:gdLst/>
            <a:ahLst/>
            <a:cxnLst/>
            <a:rect l="l" t="t" r="r" b="b"/>
            <a:pathLst>
              <a:path w="12192000" h="5113980" extrusionOk="0">
                <a:moveTo>
                  <a:pt x="12191999" y="0"/>
                </a:moveTo>
                <a:lnTo>
                  <a:pt x="12192000" y="3089726"/>
                </a:lnTo>
                <a:lnTo>
                  <a:pt x="0" y="5113980"/>
                </a:lnTo>
                <a:lnTo>
                  <a:pt x="0" y="20242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 rot="5400000">
            <a:off x="635000" y="-7938"/>
            <a:ext cx="1200150" cy="2470150"/>
          </a:xfrm>
          <a:prstGeom prst="triangle">
            <a:avLst>
              <a:gd name="adj" fmla="val 65774"/>
            </a:avLst>
          </a:prstGeom>
          <a:solidFill>
            <a:srgbClr val="4746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 rot="-5400000" flipH="1">
            <a:off x="10177463" y="2195518"/>
            <a:ext cx="1323975" cy="2705095"/>
          </a:xfrm>
          <a:prstGeom prst="triangle">
            <a:avLst>
              <a:gd name="adj" fmla="val 34013"/>
            </a:avLst>
          </a:prstGeom>
          <a:solidFill>
            <a:srgbClr val="2E4C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 rot="5400000">
            <a:off x="9872661" y="2946329"/>
            <a:ext cx="1323975" cy="2095501"/>
          </a:xfrm>
          <a:prstGeom prst="triangle">
            <a:avLst>
              <a:gd name="adj" fmla="val 50996"/>
            </a:avLst>
          </a:prstGeom>
          <a:solidFill>
            <a:srgbClr val="6D8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 rot="-5400000" flipH="1">
            <a:off x="7777157" y="2948709"/>
            <a:ext cx="1323975" cy="2095501"/>
          </a:xfrm>
          <a:prstGeom prst="triangle">
            <a:avLst>
              <a:gd name="adj" fmla="val 26355"/>
            </a:avLst>
          </a:prstGeom>
          <a:solidFill>
            <a:srgbClr val="6992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 flipH="1">
            <a:off x="2670629" y="0"/>
            <a:ext cx="7199085" cy="1222375"/>
          </a:xfrm>
          <a:prstGeom prst="straightConnector1">
            <a:avLst/>
          </a:prstGeom>
          <a:noFill/>
          <a:ln w="28575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flipH="1">
            <a:off x="9158514" y="4077559"/>
            <a:ext cx="2668076" cy="837220"/>
          </a:xfrm>
          <a:prstGeom prst="straightConnector1">
            <a:avLst/>
          </a:prstGeom>
          <a:noFill/>
          <a:ln w="28575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flipH="1">
            <a:off x="10896600" y="4139023"/>
            <a:ext cx="1109236" cy="385721"/>
          </a:xfrm>
          <a:prstGeom prst="straightConnector1">
            <a:avLst/>
          </a:prstGeom>
          <a:noFill/>
          <a:ln w="28575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3"/>
          <p:cNvSpPr/>
          <p:nvPr/>
        </p:nvSpPr>
        <p:spPr>
          <a:xfrm>
            <a:off x="9486898" y="6157125"/>
            <a:ext cx="3119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rgbClr val="6D8CA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273899" y="5120438"/>
            <a:ext cx="1250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2E4C70"/>
                </a:solidFill>
              </a:rPr>
              <a:t>CanadaRetail's Strategic HR Challenge</a:t>
            </a:r>
            <a:endParaRPr sz="4800" b="1" i="0" u="none" strike="noStrike" cap="none">
              <a:solidFill>
                <a:srgbClr val="2E4C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268068" y="4829646"/>
            <a:ext cx="29975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2E4C7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435596" y="6157125"/>
            <a:ext cx="9051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Yinong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Yao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258" name="Google Shape;258;p22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22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0" name="Google Shape;260;p22"/>
          <p:cNvSpPr txBox="1"/>
          <p:nvPr/>
        </p:nvSpPr>
        <p:spPr>
          <a:xfrm>
            <a:off x="8912550" y="1705600"/>
            <a:ext cx="31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8367750" y="1737650"/>
            <a:ext cx="383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8295100" y="1940350"/>
            <a:ext cx="2645700" cy="4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3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Mentorship Program</a:t>
            </a:r>
            <a:endParaRPr sz="23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3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3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Buddy System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3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 defined career path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63" name="Google Shape;2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75" y="1503125"/>
            <a:ext cx="6783950" cy="5259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2"/>
          <p:cNvSpPr/>
          <p:nvPr/>
        </p:nvSpPr>
        <p:spPr>
          <a:xfrm>
            <a:off x="408725" y="800825"/>
            <a:ext cx="9075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Turnover Analysis by jLevel</a:t>
            </a: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642287" y="229580"/>
            <a:ext cx="69012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4 – Training and development</a:t>
            </a: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3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271" name="Google Shape;271;p23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" name="Google Shape;272;p23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73" name="Google Shape;2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75" y="1494571"/>
            <a:ext cx="8062947" cy="4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3"/>
          <p:cNvSpPr txBox="1"/>
          <p:nvPr/>
        </p:nvSpPr>
        <p:spPr>
          <a:xfrm>
            <a:off x="8960550" y="2666775"/>
            <a:ext cx="2645700" cy="23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Times New Roman"/>
              <a:buChar char="●"/>
            </a:pPr>
            <a:r>
              <a:rPr lang="en-US" sz="22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term incentive tied to the length of service</a:t>
            </a:r>
            <a:endParaRPr sz="22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561125" y="877025"/>
            <a:ext cx="9075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Turnover Analysis by Tenure</a:t>
            </a: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663062" y="232830"/>
            <a:ext cx="69012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5 – Payment and Compensation</a:t>
            </a:r>
            <a:endParaRPr sz="28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4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282" name="Google Shape;282;p24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24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4" name="Google Shape;284;p24"/>
          <p:cNvSpPr/>
          <p:nvPr/>
        </p:nvSpPr>
        <p:spPr>
          <a:xfrm>
            <a:off x="408725" y="953225"/>
            <a:ext cx="9075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Competitive analysis of HR management strategy </a:t>
            </a: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739262" y="156630"/>
            <a:ext cx="69012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5 – Payment and Compensation</a:t>
            </a:r>
            <a:endParaRPr sz="28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24"/>
          <p:cNvSpPr/>
          <p:nvPr/>
        </p:nvSpPr>
        <p:spPr>
          <a:xfrm rot="-5400000">
            <a:off x="11320890" y="1054041"/>
            <a:ext cx="1088700" cy="573300"/>
          </a:xfrm>
          <a:prstGeom prst="triangle">
            <a:avLst>
              <a:gd name="adj" fmla="val 50000"/>
            </a:avLst>
          </a:prstGeom>
          <a:solidFill>
            <a:srgbClr val="2E4C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" y="2107200"/>
            <a:ext cx="5034100" cy="446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663" y="2626750"/>
            <a:ext cx="2533825" cy="25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0600" y="2037450"/>
            <a:ext cx="4519000" cy="44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25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295" name="Google Shape;295;p25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6" name="Google Shape;296;p25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7" name="Google Shape;297;p25"/>
          <p:cNvSpPr/>
          <p:nvPr/>
        </p:nvSpPr>
        <p:spPr>
          <a:xfrm>
            <a:off x="408725" y="953225"/>
            <a:ext cx="9075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Budget of HR Management Costs </a:t>
            </a: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739262" y="156630"/>
            <a:ext cx="69012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5 – Payment and Compensation</a:t>
            </a:r>
            <a:endParaRPr sz="28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9" name="Google Shape;299;p25"/>
          <p:cNvSpPr/>
          <p:nvPr/>
        </p:nvSpPr>
        <p:spPr>
          <a:xfrm rot="-5400000">
            <a:off x="11320890" y="1054041"/>
            <a:ext cx="1088700" cy="573300"/>
          </a:xfrm>
          <a:prstGeom prst="triangle">
            <a:avLst>
              <a:gd name="adj" fmla="val 50000"/>
            </a:avLst>
          </a:prstGeom>
          <a:solidFill>
            <a:srgbClr val="2E4C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950" y="2037441"/>
            <a:ext cx="6438651" cy="387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964425"/>
            <a:ext cx="5296151" cy="389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6"/>
          <p:cNvPicPr preferRelativeResize="0"/>
          <p:nvPr/>
        </p:nvPicPr>
        <p:blipFill rotWithShape="1">
          <a:blip r:embed="rId3">
            <a:alphaModFix/>
          </a:blip>
          <a:srcRect t="-1030" r="7510"/>
          <a:stretch/>
        </p:blipFill>
        <p:spPr>
          <a:xfrm>
            <a:off x="0" y="2679065"/>
            <a:ext cx="5883910" cy="18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/>
          <p:nvPr/>
        </p:nvSpPr>
        <p:spPr>
          <a:xfrm>
            <a:off x="3913220" y="2375665"/>
            <a:ext cx="2786400" cy="2654100"/>
          </a:xfrm>
          <a:prstGeom prst="ellipse">
            <a:avLst/>
          </a:prstGeom>
          <a:solidFill>
            <a:srgbClr val="4276AA"/>
          </a:solidFill>
          <a:ln w="571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3263505" y="1687898"/>
            <a:ext cx="4087800" cy="4087800"/>
          </a:xfrm>
          <a:prstGeom prst="arc">
            <a:avLst>
              <a:gd name="adj1" fmla="val 16200000"/>
              <a:gd name="adj2" fmla="val 5400000"/>
            </a:avLst>
          </a:prstGeom>
          <a:noFill/>
          <a:ln w="38100" cap="flat" cmpd="sng">
            <a:solidFill>
              <a:srgbClr val="666666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09" name="Google Shape;309;p26"/>
          <p:cNvGrpSpPr/>
          <p:nvPr/>
        </p:nvGrpSpPr>
        <p:grpSpPr>
          <a:xfrm>
            <a:off x="6169660" y="1786890"/>
            <a:ext cx="1525270" cy="4029075"/>
            <a:chOff x="9716" y="2814"/>
            <a:chExt cx="2402" cy="6345"/>
          </a:xfrm>
        </p:grpSpPr>
        <p:sp>
          <p:nvSpPr>
            <p:cNvPr id="310" name="Google Shape;310;p26"/>
            <p:cNvSpPr/>
            <p:nvPr/>
          </p:nvSpPr>
          <p:spPr>
            <a:xfrm>
              <a:off x="9716" y="8259"/>
              <a:ext cx="900" cy="900"/>
            </a:xfrm>
            <a:prstGeom prst="ellipse">
              <a:avLst/>
            </a:prstGeom>
            <a:solidFill>
              <a:srgbClr val="5E5CA2"/>
            </a:solidFill>
            <a:ln w="381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11218" y="5537"/>
              <a:ext cx="900" cy="900"/>
            </a:xfrm>
            <a:prstGeom prst="ellipse">
              <a:avLst/>
            </a:prstGeom>
            <a:solidFill>
              <a:srgbClr val="5268A5"/>
            </a:solidFill>
            <a:ln w="381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9716" y="2814"/>
              <a:ext cx="900" cy="900"/>
            </a:xfrm>
            <a:prstGeom prst="ellipse">
              <a:avLst/>
            </a:prstGeom>
            <a:solidFill>
              <a:srgbClr val="4276AA"/>
            </a:solidFill>
            <a:ln w="381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13" name="Google Shape;313;p26"/>
          <p:cNvSpPr/>
          <p:nvPr/>
        </p:nvSpPr>
        <p:spPr>
          <a:xfrm>
            <a:off x="7123642" y="1787080"/>
            <a:ext cx="311345" cy="299886"/>
          </a:xfrm>
          <a:custGeom>
            <a:avLst/>
            <a:gdLst/>
            <a:ahLst/>
            <a:cxnLst/>
            <a:rect l="l" t="t" r="r" b="b"/>
            <a:pathLst>
              <a:path w="6827" h="5912" extrusionOk="0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3913632" y="3441184"/>
            <a:ext cx="27867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0" anchor="ctr" anchorCtr="0">
            <a:no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HR</a:t>
            </a:r>
            <a:endParaRPr sz="4400"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315" name="Google Shape;315;p26"/>
          <p:cNvGrpSpPr/>
          <p:nvPr/>
        </p:nvGrpSpPr>
        <p:grpSpPr>
          <a:xfrm>
            <a:off x="-2647" y="244294"/>
            <a:ext cx="12197100" cy="565142"/>
            <a:chOff x="-5187" y="232229"/>
            <a:chExt cx="12197100" cy="565142"/>
          </a:xfrm>
        </p:grpSpPr>
        <p:sp>
          <p:nvSpPr>
            <p:cNvPr id="316" name="Google Shape;316;p26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26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8" name="Google Shape;318;p26"/>
          <p:cNvSpPr/>
          <p:nvPr/>
        </p:nvSpPr>
        <p:spPr>
          <a:xfrm>
            <a:off x="739262" y="156630"/>
            <a:ext cx="69012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6 – Conclusion</a:t>
            </a:r>
            <a:endParaRPr sz="28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9" name="Google Shape;3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7230" y="1229686"/>
            <a:ext cx="2247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7"/>
          <p:cNvPicPr preferRelativeResize="0"/>
          <p:nvPr/>
        </p:nvPicPr>
        <p:blipFill rotWithShape="1">
          <a:blip r:embed="rId3">
            <a:alphaModFix/>
          </a:blip>
          <a:srcRect t="3090" r="1390" b="30727"/>
          <a:stretch/>
        </p:blipFill>
        <p:spPr>
          <a:xfrm>
            <a:off x="2" y="-199201"/>
            <a:ext cx="12192000" cy="5113980"/>
          </a:xfrm>
          <a:custGeom>
            <a:avLst/>
            <a:gdLst/>
            <a:ahLst/>
            <a:cxnLst/>
            <a:rect l="l" t="t" r="r" b="b"/>
            <a:pathLst>
              <a:path w="12192000" h="5113980" extrusionOk="0">
                <a:moveTo>
                  <a:pt x="12191999" y="0"/>
                </a:moveTo>
                <a:lnTo>
                  <a:pt x="12192000" y="3089726"/>
                </a:lnTo>
                <a:lnTo>
                  <a:pt x="0" y="5113980"/>
                </a:lnTo>
                <a:lnTo>
                  <a:pt x="0" y="20242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5" name="Google Shape;325;p27"/>
          <p:cNvSpPr/>
          <p:nvPr/>
        </p:nvSpPr>
        <p:spPr>
          <a:xfrm rot="5400000">
            <a:off x="634900" y="-7888"/>
            <a:ext cx="1200300" cy="2470200"/>
          </a:xfrm>
          <a:prstGeom prst="triangle">
            <a:avLst>
              <a:gd name="adj" fmla="val 65774"/>
            </a:avLst>
          </a:prstGeom>
          <a:solidFill>
            <a:srgbClr val="4746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7"/>
          <p:cNvSpPr/>
          <p:nvPr/>
        </p:nvSpPr>
        <p:spPr>
          <a:xfrm rot="-5400000" flipH="1">
            <a:off x="10177503" y="2195478"/>
            <a:ext cx="1323900" cy="2705100"/>
          </a:xfrm>
          <a:prstGeom prst="triangle">
            <a:avLst>
              <a:gd name="adj" fmla="val 34013"/>
            </a:avLst>
          </a:prstGeom>
          <a:solidFill>
            <a:srgbClr val="2E4C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7"/>
          <p:cNvSpPr/>
          <p:nvPr/>
        </p:nvSpPr>
        <p:spPr>
          <a:xfrm rot="5400000">
            <a:off x="9872699" y="2946292"/>
            <a:ext cx="1323900" cy="2095500"/>
          </a:xfrm>
          <a:prstGeom prst="triangle">
            <a:avLst>
              <a:gd name="adj" fmla="val 50996"/>
            </a:avLst>
          </a:prstGeom>
          <a:solidFill>
            <a:srgbClr val="6D8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/>
          <p:nvPr/>
        </p:nvSpPr>
        <p:spPr>
          <a:xfrm rot="-5400000" flipH="1">
            <a:off x="7777194" y="2948672"/>
            <a:ext cx="1323900" cy="2095500"/>
          </a:xfrm>
          <a:prstGeom prst="triangle">
            <a:avLst>
              <a:gd name="adj" fmla="val 26355"/>
            </a:avLst>
          </a:prstGeom>
          <a:solidFill>
            <a:srgbClr val="6992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27"/>
          <p:cNvCxnSpPr/>
          <p:nvPr/>
        </p:nvCxnSpPr>
        <p:spPr>
          <a:xfrm flipH="1">
            <a:off x="2670614" y="0"/>
            <a:ext cx="7199100" cy="1222500"/>
          </a:xfrm>
          <a:prstGeom prst="straightConnector1">
            <a:avLst/>
          </a:prstGeom>
          <a:noFill/>
          <a:ln w="28575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0" name="Google Shape;330;p27"/>
          <p:cNvCxnSpPr/>
          <p:nvPr/>
        </p:nvCxnSpPr>
        <p:spPr>
          <a:xfrm flipH="1">
            <a:off x="9158390" y="4077559"/>
            <a:ext cx="2668200" cy="837300"/>
          </a:xfrm>
          <a:prstGeom prst="straightConnector1">
            <a:avLst/>
          </a:prstGeom>
          <a:noFill/>
          <a:ln w="28575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1" name="Google Shape;331;p27"/>
          <p:cNvCxnSpPr/>
          <p:nvPr/>
        </p:nvCxnSpPr>
        <p:spPr>
          <a:xfrm flipH="1">
            <a:off x="10896736" y="4139023"/>
            <a:ext cx="1109100" cy="385800"/>
          </a:xfrm>
          <a:prstGeom prst="straightConnector1">
            <a:avLst/>
          </a:prstGeom>
          <a:noFill/>
          <a:ln w="28575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2" name="Google Shape;332;p27"/>
          <p:cNvSpPr/>
          <p:nvPr/>
        </p:nvSpPr>
        <p:spPr>
          <a:xfrm>
            <a:off x="1340485" y="4829810"/>
            <a:ext cx="5376600" cy="1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6D8CAA"/>
                </a:solidFill>
                <a:latin typeface="Cambria Math"/>
                <a:ea typeface="Cambria Math"/>
                <a:cs typeface="Cambria Math"/>
                <a:sym typeface="Cambria Math"/>
              </a:rPr>
              <a:t>Thank you </a:t>
            </a:r>
            <a:endParaRPr sz="5400" b="1" dirty="0">
              <a:solidFill>
                <a:srgbClr val="6D8CAA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l="159" t="3514" b="35688"/>
          <a:stretch/>
        </p:blipFill>
        <p:spPr>
          <a:xfrm>
            <a:off x="4600" y="761998"/>
            <a:ext cx="12182791" cy="4947113"/>
          </a:xfrm>
          <a:custGeom>
            <a:avLst/>
            <a:gdLst/>
            <a:ahLst/>
            <a:cxnLst/>
            <a:rect l="l" t="t" r="r" b="b"/>
            <a:pathLst>
              <a:path w="12182791" h="4947113" extrusionOk="0">
                <a:moveTo>
                  <a:pt x="0" y="0"/>
                </a:moveTo>
                <a:lnTo>
                  <a:pt x="12182791" y="1"/>
                </a:lnTo>
                <a:lnTo>
                  <a:pt x="12182791" y="4947113"/>
                </a:lnTo>
                <a:lnTo>
                  <a:pt x="0" y="2924388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5" name="Google Shape;105;p14"/>
          <p:cNvGrpSpPr/>
          <p:nvPr/>
        </p:nvGrpSpPr>
        <p:grpSpPr>
          <a:xfrm flipH="1">
            <a:off x="-5" y="2918410"/>
            <a:ext cx="4800609" cy="2022431"/>
            <a:chOff x="7391394" y="2892428"/>
            <a:chExt cx="4800609" cy="2022431"/>
          </a:xfrm>
        </p:grpSpPr>
        <p:sp>
          <p:nvSpPr>
            <p:cNvPr id="106" name="Google Shape;106;p14"/>
            <p:cNvSpPr/>
            <p:nvPr/>
          </p:nvSpPr>
          <p:spPr>
            <a:xfrm rot="-5400000" flipH="1">
              <a:off x="10177503" y="2201828"/>
              <a:ext cx="1323900" cy="2705100"/>
            </a:xfrm>
            <a:prstGeom prst="triangle">
              <a:avLst>
                <a:gd name="adj" fmla="val 34013"/>
              </a:avLst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5400000">
              <a:off x="9872699" y="2951055"/>
              <a:ext cx="1323900" cy="2095500"/>
            </a:xfrm>
            <a:prstGeom prst="triangle">
              <a:avLst>
                <a:gd name="adj" fmla="val 50996"/>
              </a:avLst>
            </a:prstGeom>
            <a:solidFill>
              <a:srgbClr val="6D8C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 flipH="1">
              <a:off x="7777194" y="2953435"/>
              <a:ext cx="1323900" cy="2095500"/>
            </a:xfrm>
            <a:prstGeom prst="triangle">
              <a:avLst>
                <a:gd name="adj" fmla="val 26355"/>
              </a:avLst>
            </a:prstGeom>
            <a:solidFill>
              <a:srgbClr val="6992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14"/>
            <p:cNvCxnSpPr/>
            <p:nvPr/>
          </p:nvCxnSpPr>
          <p:spPr>
            <a:xfrm flipH="1">
              <a:off x="9158390" y="4077559"/>
              <a:ext cx="2668200" cy="837300"/>
            </a:xfrm>
            <a:prstGeom prst="straightConnector1">
              <a:avLst/>
            </a:prstGeom>
            <a:noFill/>
            <a:ln w="28575" cap="flat" cmpd="sng">
              <a:solidFill>
                <a:srgbClr val="2E4C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14"/>
            <p:cNvCxnSpPr/>
            <p:nvPr/>
          </p:nvCxnSpPr>
          <p:spPr>
            <a:xfrm flipH="1">
              <a:off x="10896736" y="4139023"/>
              <a:ext cx="1109100" cy="385800"/>
            </a:xfrm>
            <a:prstGeom prst="straightConnector1">
              <a:avLst/>
            </a:prstGeom>
            <a:noFill/>
            <a:ln w="28575" cap="flat" cmpd="sng">
              <a:solidFill>
                <a:srgbClr val="2E4C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" name="Google Shape;111;p14"/>
          <p:cNvSpPr txBox="1"/>
          <p:nvPr/>
        </p:nvSpPr>
        <p:spPr>
          <a:xfrm>
            <a:off x="-1169275" y="5226350"/>
            <a:ext cx="14020200" cy="18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i="1">
                <a:solidFill>
                  <a:srgbClr val="222A35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Improve employer branding</a:t>
            </a:r>
            <a:endParaRPr sz="3400" b="1" i="1">
              <a:solidFill>
                <a:srgbClr val="222A3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1">
              <a:solidFill>
                <a:srgbClr val="222A3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i="1">
              <a:solidFill>
                <a:srgbClr val="222A3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629436" y="4103401"/>
            <a:ext cx="243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4C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4"/>
          <p:cNvCxnSpPr/>
          <p:nvPr/>
        </p:nvCxnSpPr>
        <p:spPr>
          <a:xfrm rot="10800000" flipH="1">
            <a:off x="2129155" y="6069830"/>
            <a:ext cx="7605900" cy="24900"/>
          </a:xfrm>
          <a:prstGeom prst="straightConnector1">
            <a:avLst/>
          </a:prstGeom>
          <a:noFill/>
          <a:ln w="28575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4" name="Google Shape;114;p14"/>
          <p:cNvGrpSpPr/>
          <p:nvPr/>
        </p:nvGrpSpPr>
        <p:grpSpPr>
          <a:xfrm>
            <a:off x="-2647" y="244294"/>
            <a:ext cx="12197100" cy="565142"/>
            <a:chOff x="-5187" y="232229"/>
            <a:chExt cx="12197100" cy="565142"/>
          </a:xfrm>
        </p:grpSpPr>
        <p:sp>
          <p:nvSpPr>
            <p:cNvPr id="115" name="Google Shape;115;p14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14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5907355" y="2160482"/>
            <a:ext cx="827400" cy="3540000"/>
          </a:xfrm>
          <a:prstGeom prst="rect">
            <a:avLst/>
          </a:prstGeom>
          <a:noFill/>
          <a:ln w="12700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316990" y="211455"/>
            <a:ext cx="2656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</a:t>
            </a:r>
            <a:r>
              <a:rPr lang="en-US" sz="3600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-US" sz="3600" b="0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</a:t>
            </a:r>
            <a:endParaRPr sz="3600" b="0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485900" y="1046480"/>
            <a:ext cx="551180" cy="76200"/>
          </a:xfrm>
          <a:prstGeom prst="rect">
            <a:avLst/>
          </a:prstGeom>
          <a:solidFill>
            <a:srgbClr val="2E4C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907026" y="1583546"/>
            <a:ext cx="827700" cy="577200"/>
          </a:xfrm>
          <a:prstGeom prst="rect">
            <a:avLst/>
          </a:prstGeom>
          <a:solidFill>
            <a:srgbClr val="2E4C70"/>
          </a:solidFill>
          <a:ln w="12700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 rot="10800000">
            <a:off x="6133816" y="1715829"/>
            <a:ext cx="374700" cy="312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3281452" y="5934388"/>
            <a:ext cx="773693" cy="518010"/>
            <a:chOff x="9501720" y="4533829"/>
            <a:chExt cx="369887" cy="247650"/>
          </a:xfrm>
        </p:grpSpPr>
        <p:sp>
          <p:nvSpPr>
            <p:cNvPr id="127" name="Google Shape;127;p15"/>
            <p:cNvSpPr/>
            <p:nvPr/>
          </p:nvSpPr>
          <p:spPr>
            <a:xfrm>
              <a:off x="9501720" y="4533829"/>
              <a:ext cx="153988" cy="247650"/>
            </a:xfrm>
            <a:custGeom>
              <a:avLst/>
              <a:gdLst/>
              <a:ahLst/>
              <a:cxnLst/>
              <a:rect l="l" t="t" r="r" b="b"/>
              <a:pathLst>
                <a:path w="63" h="101" extrusionOk="0">
                  <a:moveTo>
                    <a:pt x="28" y="24"/>
                  </a:moveTo>
                  <a:cubicBezTo>
                    <a:pt x="28" y="15"/>
                    <a:pt x="29" y="7"/>
                    <a:pt x="33" y="0"/>
                  </a:cubicBezTo>
                  <a:cubicBezTo>
                    <a:pt x="13" y="13"/>
                    <a:pt x="1" y="31"/>
                    <a:pt x="1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8" y="33"/>
                    <a:pt x="28" y="28"/>
                    <a:pt x="28" y="24"/>
                  </a:cubicBezTo>
                  <a:close/>
                </a:path>
              </a:pathLst>
            </a:cu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E4C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9719207" y="4533829"/>
              <a:ext cx="152400" cy="247650"/>
            </a:xfrm>
            <a:custGeom>
              <a:avLst/>
              <a:gdLst/>
              <a:ahLst/>
              <a:cxnLst/>
              <a:rect l="l" t="t" r="r" b="b"/>
              <a:pathLst>
                <a:path w="63" h="101" extrusionOk="0">
                  <a:moveTo>
                    <a:pt x="29" y="38"/>
                  </a:moveTo>
                  <a:cubicBezTo>
                    <a:pt x="27" y="33"/>
                    <a:pt x="27" y="28"/>
                    <a:pt x="27" y="23"/>
                  </a:cubicBezTo>
                  <a:cubicBezTo>
                    <a:pt x="27" y="15"/>
                    <a:pt x="29" y="7"/>
                    <a:pt x="32" y="0"/>
                  </a:cubicBezTo>
                  <a:cubicBezTo>
                    <a:pt x="13" y="13"/>
                    <a:pt x="0" y="3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38"/>
                    <a:pt x="63" y="38"/>
                    <a:pt x="63" y="38"/>
                  </a:cubicBezTo>
                  <a:lnTo>
                    <a:pt x="29" y="38"/>
                  </a:lnTo>
                  <a:close/>
                </a:path>
              </a:pathLst>
            </a:cu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E4C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29" name="Google Shape;129;p15"/>
          <p:cNvSpPr txBox="1"/>
          <p:nvPr/>
        </p:nvSpPr>
        <p:spPr>
          <a:xfrm>
            <a:off x="2659692" y="2472265"/>
            <a:ext cx="368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</a:t>
            </a:r>
            <a:r>
              <a:rPr lang="en-US" sz="28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en-US" sz="2800" b="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duction</a:t>
            </a:r>
            <a:endParaRPr sz="2800" b="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195547" y="2408697"/>
            <a:ext cx="126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sz="4000"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2659697" y="3617100"/>
            <a:ext cx="701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Recruitment</a:t>
            </a:r>
            <a:endParaRPr sz="28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676626" y="4676339"/>
            <a:ext cx="126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endParaRPr sz="4000"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7240071" y="3639563"/>
            <a:ext cx="516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omic Sans MS"/>
                <a:ea typeface="Comic Sans MS"/>
                <a:cs typeface="Comic Sans MS"/>
                <a:sym typeface="Comic Sans MS"/>
              </a:rPr>
              <a:t>Payment and Compensation</a:t>
            </a:r>
            <a:endParaRPr sz="2800" b="0">
              <a:solidFill>
                <a:srgbClr val="26262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681610" y="3547176"/>
            <a:ext cx="126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endParaRPr sz="4000"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7340563" y="2510388"/>
            <a:ext cx="678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Training and development</a:t>
            </a:r>
            <a:endParaRPr sz="2800" b="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602554" y="2417992"/>
            <a:ext cx="1422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</a:t>
            </a:r>
            <a:endParaRPr sz="4000"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201878" y="4737650"/>
            <a:ext cx="506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22A35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Selection</a:t>
            </a:r>
            <a:endParaRPr sz="2800" b="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8509875" y="4768750"/>
            <a:ext cx="8215800" cy="1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 </a:t>
            </a:r>
            <a:endParaRPr sz="28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47955" y="2160482"/>
            <a:ext cx="827400" cy="3540000"/>
          </a:xfrm>
          <a:prstGeom prst="rect">
            <a:avLst/>
          </a:prstGeom>
          <a:noFill/>
          <a:ln w="12700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347626" y="1583546"/>
            <a:ext cx="827700" cy="577200"/>
          </a:xfrm>
          <a:prstGeom prst="rect">
            <a:avLst/>
          </a:prstGeom>
          <a:solidFill>
            <a:srgbClr val="2E4C70"/>
          </a:solidFill>
          <a:ln w="12700" cap="flat" cmpd="sng">
            <a:solidFill>
              <a:srgbClr val="2E4C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 rot="10800000">
            <a:off x="1574416" y="1715829"/>
            <a:ext cx="374700" cy="312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1195551" y="3496964"/>
            <a:ext cx="126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sz="4000"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181107" y="4585252"/>
            <a:ext cx="126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03</a:t>
            </a:r>
            <a:endParaRPr sz="4000" b="1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5" name="Google Shape;145;p15"/>
          <p:cNvGrpSpPr/>
          <p:nvPr/>
        </p:nvGrpSpPr>
        <p:grpSpPr>
          <a:xfrm>
            <a:off x="9430282" y="139737"/>
            <a:ext cx="2913490" cy="1840987"/>
            <a:chOff x="7391394" y="2889571"/>
            <a:chExt cx="4800610" cy="2025288"/>
          </a:xfrm>
        </p:grpSpPr>
        <p:sp>
          <p:nvSpPr>
            <p:cNvPr id="146" name="Google Shape;146;p15"/>
            <p:cNvSpPr/>
            <p:nvPr/>
          </p:nvSpPr>
          <p:spPr>
            <a:xfrm rot="-5400000" flipH="1">
              <a:off x="10177504" y="2198971"/>
              <a:ext cx="1323900" cy="2705100"/>
            </a:xfrm>
            <a:prstGeom prst="triangle">
              <a:avLst>
                <a:gd name="adj" fmla="val 34013"/>
              </a:avLst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 rot="5400000">
              <a:off x="9872699" y="2951055"/>
              <a:ext cx="1323900" cy="2095500"/>
            </a:xfrm>
            <a:prstGeom prst="triangle">
              <a:avLst>
                <a:gd name="adj" fmla="val 50996"/>
              </a:avLst>
            </a:prstGeom>
            <a:solidFill>
              <a:srgbClr val="6D8CA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rot="-5400000" flipH="1">
              <a:off x="7777194" y="2953435"/>
              <a:ext cx="1323900" cy="2095500"/>
            </a:xfrm>
            <a:prstGeom prst="triangle">
              <a:avLst>
                <a:gd name="adj" fmla="val 26355"/>
              </a:avLst>
            </a:prstGeom>
            <a:solidFill>
              <a:srgbClr val="6992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" name="Google Shape;149;p15"/>
            <p:cNvCxnSpPr/>
            <p:nvPr/>
          </p:nvCxnSpPr>
          <p:spPr>
            <a:xfrm flipH="1">
              <a:off x="9158390" y="4077559"/>
              <a:ext cx="2668200" cy="837300"/>
            </a:xfrm>
            <a:prstGeom prst="straightConnector1">
              <a:avLst/>
            </a:prstGeom>
            <a:noFill/>
            <a:ln w="28575" cap="flat" cmpd="sng">
              <a:solidFill>
                <a:srgbClr val="2E4C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0" name="Google Shape;150;p15"/>
            <p:cNvCxnSpPr/>
            <p:nvPr/>
          </p:nvCxnSpPr>
          <p:spPr>
            <a:xfrm flipH="1">
              <a:off x="10896736" y="4139023"/>
              <a:ext cx="1109100" cy="385800"/>
            </a:xfrm>
            <a:prstGeom prst="straightConnector1">
              <a:avLst/>
            </a:prstGeom>
            <a:noFill/>
            <a:ln w="28575" cap="flat" cmpd="sng">
              <a:solidFill>
                <a:srgbClr val="2E4C7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51" name="Google Shape;151;p15"/>
          <p:cNvGrpSpPr/>
          <p:nvPr/>
        </p:nvGrpSpPr>
        <p:grpSpPr>
          <a:xfrm>
            <a:off x="9088027" y="5974013"/>
            <a:ext cx="773693" cy="518009"/>
            <a:chOff x="9501720" y="4533829"/>
            <a:chExt cx="369887" cy="247650"/>
          </a:xfrm>
        </p:grpSpPr>
        <p:sp>
          <p:nvSpPr>
            <p:cNvPr id="152" name="Google Shape;152;p15"/>
            <p:cNvSpPr/>
            <p:nvPr/>
          </p:nvSpPr>
          <p:spPr>
            <a:xfrm>
              <a:off x="9501720" y="4533829"/>
              <a:ext cx="153988" cy="247650"/>
            </a:xfrm>
            <a:custGeom>
              <a:avLst/>
              <a:gdLst/>
              <a:ahLst/>
              <a:cxnLst/>
              <a:rect l="l" t="t" r="r" b="b"/>
              <a:pathLst>
                <a:path w="63" h="101" extrusionOk="0">
                  <a:moveTo>
                    <a:pt x="28" y="24"/>
                  </a:moveTo>
                  <a:cubicBezTo>
                    <a:pt x="28" y="15"/>
                    <a:pt x="29" y="7"/>
                    <a:pt x="33" y="0"/>
                  </a:cubicBezTo>
                  <a:cubicBezTo>
                    <a:pt x="13" y="13"/>
                    <a:pt x="1" y="31"/>
                    <a:pt x="1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28" y="33"/>
                    <a:pt x="28" y="28"/>
                    <a:pt x="28" y="24"/>
                  </a:cubicBezTo>
                  <a:close/>
                </a:path>
              </a:pathLst>
            </a:cu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E4C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9719207" y="4533829"/>
              <a:ext cx="152400" cy="247650"/>
            </a:xfrm>
            <a:custGeom>
              <a:avLst/>
              <a:gdLst/>
              <a:ahLst/>
              <a:cxnLst/>
              <a:rect l="l" t="t" r="r" b="b"/>
              <a:pathLst>
                <a:path w="63" h="101" extrusionOk="0">
                  <a:moveTo>
                    <a:pt x="29" y="38"/>
                  </a:moveTo>
                  <a:cubicBezTo>
                    <a:pt x="27" y="33"/>
                    <a:pt x="27" y="28"/>
                    <a:pt x="27" y="23"/>
                  </a:cubicBezTo>
                  <a:cubicBezTo>
                    <a:pt x="27" y="15"/>
                    <a:pt x="29" y="7"/>
                    <a:pt x="32" y="0"/>
                  </a:cubicBezTo>
                  <a:cubicBezTo>
                    <a:pt x="13" y="13"/>
                    <a:pt x="0" y="3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38"/>
                    <a:pt x="63" y="38"/>
                    <a:pt x="63" y="38"/>
                  </a:cubicBezTo>
                  <a:lnTo>
                    <a:pt x="29" y="38"/>
                  </a:lnTo>
                  <a:close/>
                </a:path>
              </a:pathLst>
            </a:cu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2E4C70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159" name="Google Shape;159;p16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6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1" name="Google Shape;161;p16"/>
          <p:cNvSpPr txBox="1"/>
          <p:nvPr/>
        </p:nvSpPr>
        <p:spPr>
          <a:xfrm>
            <a:off x="410474" y="797375"/>
            <a:ext cx="425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Demographics of the firm</a:t>
            </a:r>
            <a:endParaRPr sz="28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312701" y="3615220"/>
            <a:ext cx="1198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033219" y="2748954"/>
            <a:ext cx="1094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6"/>
          <p:cNvGrpSpPr/>
          <p:nvPr/>
        </p:nvGrpSpPr>
        <p:grpSpPr>
          <a:xfrm>
            <a:off x="-1416500" y="3035943"/>
            <a:ext cx="3625590" cy="967605"/>
            <a:chOff x="316" y="4649"/>
            <a:chExt cx="6609" cy="2189"/>
          </a:xfrm>
        </p:grpSpPr>
        <p:sp>
          <p:nvSpPr>
            <p:cNvPr id="165" name="Google Shape;165;p16"/>
            <p:cNvSpPr/>
            <p:nvPr/>
          </p:nvSpPr>
          <p:spPr>
            <a:xfrm>
              <a:off x="316" y="5938"/>
              <a:ext cx="36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125" y="4649"/>
              <a:ext cx="48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125" y="797375"/>
            <a:ext cx="6957923" cy="320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75" y="1335267"/>
            <a:ext cx="2836675" cy="2983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2463" y="4093137"/>
            <a:ext cx="2836675" cy="29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125" y="3954125"/>
            <a:ext cx="6957926" cy="29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568325" y="92075"/>
            <a:ext cx="5268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1 – Introduction</a:t>
            </a:r>
            <a:endParaRPr sz="2800" b="1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7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177" name="Google Shape;177;p17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17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9" name="Google Shape;179;p17"/>
          <p:cNvSpPr/>
          <p:nvPr/>
        </p:nvSpPr>
        <p:spPr>
          <a:xfrm>
            <a:off x="566087" y="153380"/>
            <a:ext cx="69012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1 – Introduction</a:t>
            </a:r>
            <a:endParaRPr sz="2800" b="1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25" y="1263821"/>
            <a:ext cx="8181975" cy="51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8912550" y="1705600"/>
            <a:ext cx="3105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How likely is that you will quit your job in the next several months?   (5 = very likely, to 1 = very unlikely)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561125" y="800825"/>
            <a:ext cx="9075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Distribution of Turnover </a:t>
            </a: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8"/>
          <p:cNvGrpSpPr/>
          <p:nvPr/>
        </p:nvGrpSpPr>
        <p:grpSpPr>
          <a:xfrm>
            <a:off x="-5187" y="232229"/>
            <a:ext cx="12197100" cy="1087446"/>
            <a:chOff x="-5187" y="232229"/>
            <a:chExt cx="12197100" cy="1087446"/>
          </a:xfrm>
        </p:grpSpPr>
        <p:grpSp>
          <p:nvGrpSpPr>
            <p:cNvPr id="188" name="Google Shape;188;p18"/>
            <p:cNvGrpSpPr/>
            <p:nvPr/>
          </p:nvGrpSpPr>
          <p:grpSpPr>
            <a:xfrm>
              <a:off x="-5187" y="232229"/>
              <a:ext cx="12197100" cy="565142"/>
              <a:chOff x="-5187" y="232229"/>
              <a:chExt cx="12197100" cy="565142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-4" y="232229"/>
                <a:ext cx="566100" cy="377400"/>
              </a:xfrm>
              <a:prstGeom prst="rect">
                <a:avLst/>
              </a:prstGeom>
              <a:solidFill>
                <a:srgbClr val="2E4C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E4C7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0" name="Google Shape;190;p18"/>
              <p:cNvCxnSpPr/>
              <p:nvPr/>
            </p:nvCxnSpPr>
            <p:spPr>
              <a:xfrm>
                <a:off x="-5187" y="796471"/>
                <a:ext cx="12197100" cy="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2E2E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91" name="Google Shape;191;p18"/>
            <p:cNvSpPr txBox="1"/>
            <p:nvPr/>
          </p:nvSpPr>
          <p:spPr>
            <a:xfrm>
              <a:off x="649783" y="796475"/>
              <a:ext cx="5067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92" name="Google Shape;192;p18"/>
          <p:cNvSpPr/>
          <p:nvPr/>
        </p:nvSpPr>
        <p:spPr>
          <a:xfrm>
            <a:off x="3312701" y="3615220"/>
            <a:ext cx="1198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033219" y="2748954"/>
            <a:ext cx="1094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18"/>
          <p:cNvGrpSpPr/>
          <p:nvPr/>
        </p:nvGrpSpPr>
        <p:grpSpPr>
          <a:xfrm>
            <a:off x="200660" y="2073275"/>
            <a:ext cx="7195820" cy="2268855"/>
            <a:chOff x="316" y="3265"/>
            <a:chExt cx="11332" cy="3573"/>
          </a:xfrm>
        </p:grpSpPr>
        <p:sp>
          <p:nvSpPr>
            <p:cNvPr id="195" name="Google Shape;195;p18"/>
            <p:cNvSpPr/>
            <p:nvPr/>
          </p:nvSpPr>
          <p:spPr>
            <a:xfrm>
              <a:off x="316" y="5938"/>
              <a:ext cx="36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2125" y="4649"/>
              <a:ext cx="48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5048" y="3265"/>
              <a:ext cx="66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75" y="1377225"/>
            <a:ext cx="4621851" cy="4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6296825" y="1870575"/>
            <a:ext cx="4939800" cy="3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2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Forge partnerships with diversity-focused groups.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200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Target diverse talent pools through specialized job platforms.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2000"/>
              </a:spcBef>
              <a:spcAft>
                <a:spcPts val="100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Highlight inclusivity in CanadaRetail's job descriptions.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761633" y="156025"/>
            <a:ext cx="506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2 – Recruitment</a:t>
            </a:r>
            <a:endParaRPr sz="28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666475" y="797375"/>
            <a:ext cx="493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Diverse Talent Recruitment</a:t>
            </a:r>
            <a:endParaRPr sz="28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9"/>
          <p:cNvGrpSpPr/>
          <p:nvPr/>
        </p:nvGrpSpPr>
        <p:grpSpPr>
          <a:xfrm>
            <a:off x="-5187" y="96900"/>
            <a:ext cx="12374952" cy="700471"/>
            <a:chOff x="-5187" y="96900"/>
            <a:chExt cx="12374952" cy="700471"/>
          </a:xfrm>
        </p:grpSpPr>
        <p:grpSp>
          <p:nvGrpSpPr>
            <p:cNvPr id="207" name="Google Shape;207;p19"/>
            <p:cNvGrpSpPr/>
            <p:nvPr/>
          </p:nvGrpSpPr>
          <p:grpSpPr>
            <a:xfrm>
              <a:off x="-5187" y="232229"/>
              <a:ext cx="12197100" cy="565142"/>
              <a:chOff x="-5187" y="232229"/>
              <a:chExt cx="12197100" cy="565142"/>
            </a:xfrm>
          </p:grpSpPr>
          <p:sp>
            <p:nvSpPr>
              <p:cNvPr id="208" name="Google Shape;208;p19"/>
              <p:cNvSpPr/>
              <p:nvPr/>
            </p:nvSpPr>
            <p:spPr>
              <a:xfrm>
                <a:off x="-4" y="232229"/>
                <a:ext cx="566100" cy="377400"/>
              </a:xfrm>
              <a:prstGeom prst="rect">
                <a:avLst/>
              </a:prstGeom>
              <a:solidFill>
                <a:srgbClr val="2E4C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2E4C7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19"/>
              <p:cNvCxnSpPr/>
              <p:nvPr/>
            </p:nvCxnSpPr>
            <p:spPr>
              <a:xfrm>
                <a:off x="-5187" y="796471"/>
                <a:ext cx="12197100" cy="9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2E2E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10" name="Google Shape;210;p19"/>
            <p:cNvSpPr txBox="1"/>
            <p:nvPr/>
          </p:nvSpPr>
          <p:spPr>
            <a:xfrm>
              <a:off x="736365" y="96900"/>
              <a:ext cx="1163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11" name="Google Shape;211;p19"/>
          <p:cNvSpPr/>
          <p:nvPr/>
        </p:nvSpPr>
        <p:spPr>
          <a:xfrm>
            <a:off x="3312701" y="3615220"/>
            <a:ext cx="1198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6033219" y="2748954"/>
            <a:ext cx="1094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9"/>
          <p:cNvGrpSpPr/>
          <p:nvPr/>
        </p:nvGrpSpPr>
        <p:grpSpPr>
          <a:xfrm>
            <a:off x="200660" y="2073275"/>
            <a:ext cx="7195820" cy="2268855"/>
            <a:chOff x="316" y="3265"/>
            <a:chExt cx="11332" cy="3573"/>
          </a:xfrm>
        </p:grpSpPr>
        <p:sp>
          <p:nvSpPr>
            <p:cNvPr id="214" name="Google Shape;214;p19"/>
            <p:cNvSpPr/>
            <p:nvPr/>
          </p:nvSpPr>
          <p:spPr>
            <a:xfrm>
              <a:off x="316" y="5938"/>
              <a:ext cx="36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2125" y="4649"/>
              <a:ext cx="48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048" y="3265"/>
              <a:ext cx="66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9"/>
          <p:cNvSpPr txBox="1"/>
          <p:nvPr/>
        </p:nvSpPr>
        <p:spPr>
          <a:xfrm>
            <a:off x="5713200" y="2118838"/>
            <a:ext cx="6063300" cy="3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Incorporate leadership potential assessments.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Design interview processes to identify strategic thinking and decision-making skills.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Prioritize internal promotions and mentorship pairings for capable female employees.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1353488"/>
            <a:ext cx="4884825" cy="5138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9"/>
          <p:cNvSpPr txBox="1"/>
          <p:nvPr/>
        </p:nvSpPr>
        <p:spPr>
          <a:xfrm>
            <a:off x="666475" y="797375"/>
            <a:ext cx="89709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Women's leadership development in recruitment</a:t>
            </a: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761633" y="156025"/>
            <a:ext cx="506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2 – Recruitment</a:t>
            </a:r>
            <a:endParaRPr sz="28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0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226" name="Google Shape;226;p20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20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8" name="Google Shape;228;p20"/>
          <p:cNvSpPr txBox="1"/>
          <p:nvPr/>
        </p:nvSpPr>
        <p:spPr>
          <a:xfrm>
            <a:off x="736365" y="96900"/>
            <a:ext cx="1163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3312701" y="3615220"/>
            <a:ext cx="1198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6033219" y="2748954"/>
            <a:ext cx="1094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0"/>
          <p:cNvGrpSpPr/>
          <p:nvPr/>
        </p:nvGrpSpPr>
        <p:grpSpPr>
          <a:xfrm>
            <a:off x="200660" y="2952115"/>
            <a:ext cx="4196715" cy="1390015"/>
            <a:chOff x="316" y="4649"/>
            <a:chExt cx="6609" cy="2189"/>
          </a:xfrm>
        </p:grpSpPr>
        <p:sp>
          <p:nvSpPr>
            <p:cNvPr id="232" name="Google Shape;232;p20"/>
            <p:cNvSpPr/>
            <p:nvPr/>
          </p:nvSpPr>
          <p:spPr>
            <a:xfrm>
              <a:off x="316" y="5938"/>
              <a:ext cx="36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2125" y="4649"/>
              <a:ext cx="48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0"/>
          <p:cNvSpPr txBox="1"/>
          <p:nvPr/>
        </p:nvSpPr>
        <p:spPr>
          <a:xfrm>
            <a:off x="-848175" y="932850"/>
            <a:ext cx="783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761633" y="156025"/>
            <a:ext cx="506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3 – Selection</a:t>
            </a:r>
            <a:endParaRPr sz="28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1397363" y="19732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875" y="0"/>
            <a:ext cx="6555226" cy="66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329575" y="1196788"/>
            <a:ext cx="6468600" cy="44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/>
              <a:t>Selected features</a:t>
            </a:r>
            <a:endParaRPr sz="27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tenure, persuasion skills</a:t>
            </a:r>
            <a:endParaRPr sz="1800"/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work life , culture fit , </a:t>
            </a:r>
            <a:r>
              <a:rPr lang="en-US" sz="1800">
                <a:solidFill>
                  <a:schemeClr val="dk1"/>
                </a:solidFill>
              </a:rPr>
              <a:t>sales skills</a:t>
            </a:r>
            <a:endParaRPr sz="1800"/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extraversion , conscientiousness</a:t>
            </a:r>
            <a:endParaRPr sz="1800"/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cognitive ability, structured interview</a:t>
            </a:r>
            <a:endParaRPr sz="2700" b="1"/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b="1"/>
              <a:t>Random Forest Regression</a:t>
            </a:r>
            <a:endParaRPr sz="2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9" name="Google Shape;2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850" y="4920800"/>
            <a:ext cx="5793157" cy="16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1"/>
          <p:cNvGrpSpPr/>
          <p:nvPr/>
        </p:nvGrpSpPr>
        <p:grpSpPr>
          <a:xfrm>
            <a:off x="-5187" y="232229"/>
            <a:ext cx="12197100" cy="565142"/>
            <a:chOff x="-5187" y="232229"/>
            <a:chExt cx="12197100" cy="565142"/>
          </a:xfrm>
        </p:grpSpPr>
        <p:sp>
          <p:nvSpPr>
            <p:cNvPr id="245" name="Google Shape;245;p21"/>
            <p:cNvSpPr/>
            <p:nvPr/>
          </p:nvSpPr>
          <p:spPr>
            <a:xfrm>
              <a:off x="-4" y="232229"/>
              <a:ext cx="566100" cy="377400"/>
            </a:xfrm>
            <a:prstGeom prst="rect">
              <a:avLst/>
            </a:prstGeom>
            <a:solidFill>
              <a:srgbClr val="2E4C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E4C7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" name="Google Shape;246;p21"/>
            <p:cNvCxnSpPr/>
            <p:nvPr/>
          </p:nvCxnSpPr>
          <p:spPr>
            <a:xfrm>
              <a:off x="-5187" y="796471"/>
              <a:ext cx="12197100" cy="900"/>
            </a:xfrm>
            <a:prstGeom prst="straightConnector1">
              <a:avLst/>
            </a:prstGeom>
            <a:noFill/>
            <a:ln w="28575" cap="flat" cmpd="sng">
              <a:solidFill>
                <a:srgbClr val="E2E2E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7" name="Google Shape;247;p21"/>
          <p:cNvSpPr txBox="1"/>
          <p:nvPr/>
        </p:nvSpPr>
        <p:spPr>
          <a:xfrm>
            <a:off x="8912550" y="1705600"/>
            <a:ext cx="310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8367750" y="1737650"/>
            <a:ext cx="383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249" name="Google Shape;2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775" y="1398450"/>
            <a:ext cx="7623101" cy="49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8545825" y="1915075"/>
            <a:ext cx="31050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Role-specific Training</a:t>
            </a:r>
            <a:endParaRPr sz="22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200" b="1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200" b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Development Opportunities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408725" y="800825"/>
            <a:ext cx="90759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74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Minimizing turnover through Role-specific training</a:t>
            </a: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7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642287" y="229580"/>
            <a:ext cx="69012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4C7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 4 – Training and development</a:t>
            </a: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4C7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Century Gothic</vt:lpstr>
      <vt:lpstr>Roboto</vt:lpstr>
      <vt:lpstr>Times New Roman</vt:lpstr>
      <vt:lpstr>Microsoft Yahei</vt:lpstr>
      <vt:lpstr>Calibri</vt:lpstr>
      <vt:lpstr>Cambria Math</vt:lpstr>
      <vt:lpstr>Comic Sans MS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</dc:creator>
  <cp:lastModifiedBy>enoyao@student.ubc.ca</cp:lastModifiedBy>
  <cp:revision>1</cp:revision>
  <dcterms:modified xsi:type="dcterms:W3CDTF">2024-02-20T01:22:38Z</dcterms:modified>
</cp:coreProperties>
</file>