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0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46632-2FCC-4740-95B2-EEE65CFED0BF}" type="datetimeFigureOut">
              <a:t>15/10/09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15673-1D36-7744-A72E-D03AA7199C6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8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3074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327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2718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685800" y="1401928"/>
            <a:ext cx="7772400" cy="1470025"/>
          </a:xfrm>
        </p:spPr>
        <p:txBody>
          <a:bodyPr wrap="square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258657"/>
            <a:ext cx="2133600" cy="365125"/>
          </a:xfrm>
        </p:spPr>
        <p:txBody>
          <a:bodyPr/>
          <a:lstStyle/>
          <a:p>
            <a:fld id="{986AFB8E-0C94-5B45-9C5E-9E29A3B00E61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258657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633690" y="62891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4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394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03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43E-3115-3043-AD96-82D39875B04E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28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478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5383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4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399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740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D6D9-BD05-BC46-A458-6039FA241F75}" type="datetime1">
              <a:rPr kumimoji="1" lang="ja-JP" altLang="en-US" smtClean="0"/>
              <a:t>15/10/09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BC3E-E944-9845-A107-9B83F2339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0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リポジトリ運用規約</a:t>
            </a:r>
          </a:p>
        </p:txBody>
      </p:sp>
    </p:spTree>
    <p:extLst>
      <p:ext uri="{BB962C8B-B14F-4D97-AF65-F5344CB8AC3E}">
        <p14:creationId xmlns:p14="http://schemas.microsoft.com/office/powerpoint/2010/main" val="79025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8235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5.</a:t>
            </a:r>
            <a:r>
              <a:rPr lang="ja-JP" altLang="en-US"/>
              <a:t>みんなでレビュー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6.</a:t>
            </a:r>
            <a:r>
              <a:rPr lang="ja-JP" altLang="en-US"/>
              <a:t>許可が出たら、</a:t>
            </a:r>
            <a:r>
              <a:rPr lang="en-US" altLang="ja-JP"/>
              <a:t>develop</a:t>
            </a:r>
            <a:r>
              <a:rPr lang="ja-JP" altLang="en-US"/>
              <a:t>ブランチへ</a:t>
            </a:r>
            <a:r>
              <a:rPr lang="en-US" altLang="ja-JP"/>
              <a:t>marge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0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84802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7.</a:t>
            </a:r>
            <a:r>
              <a:rPr lang="ja-JP" altLang="en-US"/>
              <a:t>ブランチを削除する</a:t>
            </a:r>
          </a:p>
          <a:p>
            <a:pPr marL="457200" lvl="1" indent="0">
              <a:buNone/>
            </a:pPr>
            <a:r>
              <a:rPr lang="en-US" altLang="ja-JP"/>
              <a:t>7.1</a:t>
            </a:r>
            <a:r>
              <a:rPr lang="ja-JP" altLang="en-US"/>
              <a:t>ローカルのブランチ削除</a:t>
            </a:r>
          </a:p>
          <a:p>
            <a:pPr marL="914400" lvl="2" indent="0">
              <a:buNone/>
            </a:pPr>
            <a:r>
              <a:rPr lang="en-US" altLang="ja-JP">
                <a:solidFill>
                  <a:srgbClr val="FF0000"/>
                </a:solidFill>
                <a:latin typeface="+mn-ea"/>
              </a:rPr>
              <a:t>$ git checkout develop</a:t>
            </a:r>
          </a:p>
          <a:p>
            <a:pPr marL="914400" lvl="2" indent="0">
              <a:buNone/>
            </a:pPr>
            <a:r>
              <a:rPr lang="en-US" altLang="ja-JP">
                <a:solidFill>
                  <a:srgbClr val="FF0000"/>
                </a:solidFill>
                <a:latin typeface="+mn-ea"/>
              </a:rPr>
              <a:t>$ git branch -D feature/create_RepositoryRule</a:t>
            </a:r>
          </a:p>
          <a:p>
            <a:pPr marL="914400" lvl="2" indent="0">
              <a:buNone/>
            </a:pPr>
            <a:endParaRPr lang="en-US" altLang="ja-JP" sz="1000"/>
          </a:p>
          <a:p>
            <a:pPr marL="0" indent="0">
              <a:buNone/>
            </a:pPr>
            <a:r>
              <a:rPr lang="en-US" altLang="ja-JP"/>
              <a:t>7.2github</a:t>
            </a:r>
            <a:r>
              <a:rPr lang="ja-JP" altLang="en-US"/>
              <a:t>上のブランチを削除</a:t>
            </a:r>
          </a:p>
          <a:p>
            <a:pPr marL="914400" lvl="2" indent="0">
              <a:buNone/>
            </a:pPr>
            <a:r>
              <a:rPr lang="en-US" altLang="ja-JP">
                <a:solidFill>
                  <a:srgbClr val="FF0000"/>
                </a:solidFill>
                <a:latin typeface="+mn-ea"/>
              </a:rPr>
              <a:t>$ git push origin :feature/create_RepositoryRule</a:t>
            </a:r>
            <a:endParaRPr kumimoji="1" lang="ja-JP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833" y="1141315"/>
            <a:ext cx="2438829" cy="190297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062550" y="2763144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18" y="4758311"/>
            <a:ext cx="2133600" cy="196316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536175" y="6460307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340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139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8.git pull</a:t>
            </a:r>
            <a:r>
              <a:rPr lang="ja-JP" altLang="en-US"/>
              <a:t>して</a:t>
            </a:r>
            <a:r>
              <a:rPr lang="en-US" altLang="ja-JP"/>
              <a:t>develop</a:t>
            </a:r>
            <a:r>
              <a:rPr lang="ja-JP" altLang="en-US"/>
              <a:t>リポジトリを更新する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>
                <a:solidFill>
                  <a:srgbClr val="FF0000"/>
                </a:solidFill>
                <a:latin typeface="+mn-ea"/>
              </a:rPr>
              <a:t>$ git pull origin develop</a:t>
            </a:r>
            <a:endParaRPr kumimoji="1" lang="ja-JP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8" y="2811591"/>
            <a:ext cx="7761341" cy="298300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08719" y="5357623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7308" y="5369063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8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ディレクトリ構成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ヒラギノ角ゴ ProN W3"/>
              <a:buChar char="/"/>
            </a:pPr>
            <a:r>
              <a:rPr kumimoji="1" lang="en-US" altLang="ja-JP"/>
              <a:t>ASTMS</a:t>
            </a:r>
          </a:p>
          <a:p>
            <a:pPr lvl="1">
              <a:buFont typeface="ヒラギノ角ゴ ProN W3"/>
              <a:buChar char="/"/>
            </a:pPr>
            <a:r>
              <a:rPr kumimoji="1" lang="en-US" altLang="ja-JP"/>
              <a:t>app</a:t>
            </a:r>
            <a:r>
              <a:rPr lang="en-US" altLang="ja-JP"/>
              <a:t>				</a:t>
            </a:r>
            <a:r>
              <a:rPr lang="en-US" altLang="ja-JP" sz="2000">
                <a:solidFill>
                  <a:schemeClr val="accent2">
                    <a:lumMod val="75000"/>
                  </a:schemeClr>
                </a:solidFill>
              </a:rPr>
              <a:t>//CakePHP</a:t>
            </a:r>
            <a:r>
              <a:rPr lang="ja-JP" altLang="en-US" sz="2000">
                <a:solidFill>
                  <a:schemeClr val="accent2">
                    <a:lumMod val="75000"/>
                  </a:schemeClr>
                </a:solidFill>
              </a:rPr>
              <a:t>のアプリケーションディレクトリ</a:t>
            </a:r>
            <a:endParaRPr kumimoji="1"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ヒラギノ角ゴ ProN W3"/>
              <a:buChar char="/"/>
            </a:pPr>
            <a:r>
              <a:rPr lang="en-US" altLang="ja-JP"/>
              <a:t>document		</a:t>
            </a:r>
            <a:r>
              <a:rPr lang="en-US" altLang="ja-JP" sz="2000">
                <a:solidFill>
                  <a:srgbClr val="800000"/>
                </a:solidFill>
              </a:rPr>
              <a:t>//</a:t>
            </a:r>
            <a:r>
              <a:rPr lang="ja-JP" altLang="en-US" sz="2000">
                <a:solidFill>
                  <a:srgbClr val="800000"/>
                </a:solidFill>
              </a:rPr>
              <a:t>書類</a:t>
            </a:r>
            <a:endParaRPr lang="en-US" altLang="ja-JP">
              <a:solidFill>
                <a:srgbClr val="800000"/>
              </a:solidFill>
            </a:endParaRPr>
          </a:p>
          <a:p>
            <a:pPr lvl="1">
              <a:buFont typeface="ヒラギノ角ゴ ProN W3"/>
              <a:buChar char="/"/>
            </a:pPr>
            <a:r>
              <a:rPr kumimoji="1" lang="en-US" altLang="ja-JP"/>
              <a:t>lib				</a:t>
            </a:r>
            <a:r>
              <a:rPr kumimoji="1" lang="en-US" altLang="ja-JP" sz="2000">
                <a:solidFill>
                  <a:srgbClr val="800000"/>
                </a:solidFill>
              </a:rPr>
              <a:t>//CakePHP</a:t>
            </a:r>
            <a:r>
              <a:rPr kumimoji="1" lang="ja-JP" altLang="en-US" sz="2000">
                <a:solidFill>
                  <a:srgbClr val="800000"/>
                </a:solidFill>
              </a:rPr>
              <a:t>のコアディレクトリ</a:t>
            </a:r>
            <a:endParaRPr kumimoji="1" lang="ja-JP" altLang="en-US">
              <a:solidFill>
                <a:srgbClr val="8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5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ブランチについて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master</a:t>
            </a:r>
          </a:p>
          <a:p>
            <a:pPr lvl="1"/>
            <a:r>
              <a:rPr lang="en-US" altLang="en-US" dirty="0"/>
              <a:t>出荷可能な状態</a:t>
            </a:r>
            <a:r>
              <a:rPr kumimoji="1" lang="ja-JP" altLang="en-US" dirty="0" smtClean="0"/>
              <a:t>。常に動く状態にしとく</a:t>
            </a:r>
            <a:endParaRPr kumimoji="1" lang="en-US" altLang="ja-JP" dirty="0" smtClean="0"/>
          </a:p>
          <a:p>
            <a:r>
              <a:rPr lang="en-US" altLang="ja-JP" dirty="0" smtClean="0"/>
              <a:t>develop</a:t>
            </a:r>
          </a:p>
          <a:p>
            <a:pPr lvl="1"/>
            <a:r>
              <a:rPr lang="ja-JP" altLang="en-US" dirty="0" smtClean="0"/>
              <a:t>開発中のコミットが行われる主軸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後述の</a:t>
            </a:r>
            <a:r>
              <a:rPr lang="en-US" altLang="ja-JP" dirty="0" smtClean="0"/>
              <a:t>feature</a:t>
            </a:r>
            <a:r>
              <a:rPr lang="ja-JP" altLang="en-US" dirty="0" smtClean="0"/>
              <a:t>はここから派生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ここで動くものが完成したら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にマージ</a:t>
            </a:r>
            <a:endParaRPr lang="en-US" altLang="ja-JP" dirty="0" smtClean="0"/>
          </a:p>
          <a:p>
            <a:r>
              <a:rPr lang="en-US" altLang="ja-JP" dirty="0" smtClean="0"/>
              <a:t>feature/</a:t>
            </a:r>
            <a:r>
              <a:rPr lang="ja-JP" altLang="en-US" sz="2800" dirty="0" smtClean="0"/>
              <a:t>タスク名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各タスクはこのブランチで行う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04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ブランチについて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feature/</a:t>
            </a:r>
            <a:r>
              <a:rPr lang="ja-JP" altLang="en-US" sz="2800" dirty="0" smtClean="0"/>
              <a:t>タスク名</a:t>
            </a:r>
            <a:endParaRPr lang="en-US" altLang="ja-JP" sz="2800" dirty="0" smtClean="0"/>
          </a:p>
          <a:p>
            <a:pPr lvl="1"/>
            <a:r>
              <a:rPr kumimoji="1" lang="ja-JP" altLang="en-US"/>
              <a:t>ブランチ名の最後に</a:t>
            </a:r>
            <a:r>
              <a:rPr lang="ja-JP" altLang="en-US"/>
              <a:t>タスク名を付ける</a:t>
            </a:r>
            <a:endParaRPr lang="en-US" altLang="ja-JP"/>
          </a:p>
          <a:p>
            <a:pPr lvl="2"/>
            <a:r>
              <a:rPr kumimoji="1" lang="ja-JP" altLang="en-US"/>
              <a:t>例：</a:t>
            </a:r>
            <a:r>
              <a:rPr kumimoji="1" lang="en-US" altLang="ja-JP"/>
              <a:t>feature/Search_Shop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2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Github-flow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Github-flow</a:t>
            </a:r>
            <a:r>
              <a:rPr kumimoji="1" lang="ja-JP" altLang="en-US"/>
              <a:t>を利用して運用します</a:t>
            </a:r>
            <a:endParaRPr kumimoji="1" lang="en-US" altLang="ja-JP"/>
          </a:p>
          <a:p>
            <a:pPr lvl="1"/>
            <a:r>
              <a:rPr lang="en-US" altLang="ja-JP"/>
              <a:t>Github-flow</a:t>
            </a:r>
            <a:r>
              <a:rPr lang="ja-JP" altLang="en-US"/>
              <a:t>について</a:t>
            </a:r>
            <a:endParaRPr kumimoji="1" lang="en-US" altLang="ja-JP"/>
          </a:p>
          <a:p>
            <a:pPr marL="914400" lvl="2" indent="0">
              <a:buNone/>
            </a:pPr>
            <a:r>
              <a:rPr lang="en-US" altLang="ja-JP"/>
              <a:t>http://b.pyar.bz/blog/2014/01/22/github-flow/</a:t>
            </a:r>
          </a:p>
          <a:p>
            <a:pPr lvl="1"/>
            <a:endParaRPr lang="en-US" altLang="ja-JP">
              <a:solidFill>
                <a:prstClr val="black"/>
              </a:solidFill>
            </a:endParaRPr>
          </a:p>
          <a:p>
            <a:pPr lvl="1"/>
            <a:r>
              <a:rPr lang="ja-JP" altLang="en-US">
                <a:solidFill>
                  <a:prstClr val="black"/>
                </a:solidFill>
              </a:rPr>
              <a:t>プルリクエスト名の命名規則</a:t>
            </a:r>
            <a:endParaRPr lang="en-US" altLang="ja-JP">
              <a:solidFill>
                <a:prstClr val="black"/>
              </a:solidFill>
            </a:endParaRPr>
          </a:p>
          <a:p>
            <a:pPr lvl="2"/>
            <a:r>
              <a:rPr lang="ja-JP" altLang="en-US">
                <a:solidFill>
                  <a:prstClr val="black"/>
                </a:solidFill>
              </a:rPr>
              <a:t>英語</a:t>
            </a:r>
            <a:endParaRPr lang="en-US" altLang="ja-JP">
              <a:solidFill>
                <a:prstClr val="black"/>
              </a:solidFill>
            </a:endParaRPr>
          </a:p>
          <a:p>
            <a:pPr lvl="2"/>
            <a:r>
              <a:rPr lang="ja-JP" altLang="en-US">
                <a:solidFill>
                  <a:prstClr val="black"/>
                </a:solidFill>
              </a:rPr>
              <a:t>文頭大文字</a:t>
            </a:r>
            <a:endParaRPr lang="en-US" altLang="ja-JP">
              <a:solidFill>
                <a:prstClr val="black"/>
              </a:solidFill>
            </a:endParaRPr>
          </a:p>
          <a:p>
            <a:pPr marL="914400" lvl="2" indent="0">
              <a:buNone/>
            </a:pPr>
            <a:r>
              <a:rPr lang="ja-JP" altLang="en-US">
                <a:solidFill>
                  <a:prstClr val="black"/>
                </a:solidFill>
              </a:rPr>
              <a:t>例：</a:t>
            </a:r>
            <a:r>
              <a:rPr lang="en-US" altLang="ja-JP">
                <a:solidFill>
                  <a:prstClr val="black"/>
                </a:solidFill>
              </a:rPr>
              <a:t>Fix bug of search</a:t>
            </a:r>
            <a:endParaRPr lang="en-US" altLang="ja-JP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1521" y="1562120"/>
            <a:ext cx="7883073" cy="479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「リポジトリ運用規約の追加」のタスクを</a:t>
            </a:r>
            <a:r>
              <a:rPr lang="en-US" altLang="ja-JP" sz="2800"/>
              <a:t/>
            </a:r>
            <a:br>
              <a:rPr lang="en-US" altLang="ja-JP" sz="2800"/>
            </a:br>
            <a:r>
              <a:rPr lang="ja-JP" altLang="en-US" sz="2800"/>
              <a:t>行う場合について実際にどうやるか説明する</a:t>
            </a:r>
            <a:endParaRPr kumimoji="1" lang="en-US" altLang="ja-JP" sz="2800"/>
          </a:p>
          <a:p>
            <a:r>
              <a:rPr kumimoji="1" lang="ja-JP" altLang="en-US" sz="2800"/>
              <a:t>前提</a:t>
            </a:r>
            <a:endParaRPr kumimoji="1" lang="en-US" altLang="ja-JP" sz="2800"/>
          </a:p>
          <a:p>
            <a:pPr lvl="1"/>
            <a:r>
              <a:rPr lang="ja-JP" altLang="en-US" sz="2400"/>
              <a:t>リポジトリをクローン済み</a:t>
            </a:r>
            <a:endParaRPr lang="en-US" altLang="ja-JP" sz="2400"/>
          </a:p>
          <a:p>
            <a:pPr lvl="1"/>
            <a:r>
              <a:rPr kumimoji="1" lang="en-US" altLang="ja-JP" sz="2400"/>
              <a:t>develop</a:t>
            </a:r>
            <a:r>
              <a:rPr lang="ja-JP" altLang="en-US" sz="2400"/>
              <a:t>にいる</a:t>
            </a:r>
            <a:endParaRPr lang="en-US" altLang="ja-JP" sz="2400"/>
          </a:p>
          <a:p>
            <a:pPr lvl="1"/>
            <a:r>
              <a:rPr lang="en-US" altLang="ja-JP" sz="2400">
                <a:solidFill>
                  <a:srgbClr val="FF0000"/>
                </a:solidFill>
              </a:rPr>
              <a:t>develop</a:t>
            </a:r>
            <a:r>
              <a:rPr lang="ja-JP" altLang="en-US" sz="2400">
                <a:solidFill>
                  <a:srgbClr val="FF0000"/>
                </a:solidFill>
              </a:rPr>
              <a:t>が最新の状態</a:t>
            </a:r>
            <a:endParaRPr kumimoji="1" lang="en-US" altLang="ja-JP" sz="32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1. </a:t>
            </a:r>
            <a:r>
              <a:rPr lang="ja-JP" altLang="en-US"/>
              <a:t>タスク</a:t>
            </a:r>
            <a:r>
              <a:rPr lang="ja-JP" altLang="en-US"/>
              <a:t>の</a:t>
            </a:r>
            <a:r>
              <a:rPr lang="ja-JP" altLang="en-US"/>
              <a:t>ブランチを作成する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>
                <a:solidFill>
                  <a:srgbClr val="FF0000"/>
                </a:solidFill>
                <a:latin typeface="+mj-ea"/>
                <a:ea typeface="+mj-ea"/>
              </a:rPr>
              <a:t>$ git checkout -b feature/create_RepositoryRule</a:t>
            </a: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ja-JP">
                <a:solidFill>
                  <a:prstClr val="black"/>
                </a:solidFill>
              </a:rPr>
              <a:t>2.</a:t>
            </a:r>
            <a:r>
              <a:rPr lang="ja-JP" altLang="en-US">
                <a:solidFill>
                  <a:prstClr val="black"/>
                </a:solidFill>
              </a:rPr>
              <a:t>タスクが完了するまでコーディングする</a:t>
            </a:r>
            <a:endParaRPr lang="en-US" altLang="ja-JP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07418" y="6356350"/>
            <a:ext cx="979381" cy="365125"/>
          </a:xfrm>
        </p:spPr>
        <p:txBody>
          <a:bodyPr/>
          <a:lstStyle/>
          <a:p>
            <a:fld id="{8627BC3E-E944-9845-A107-9B83F233922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82" y="2781350"/>
            <a:ext cx="2876037" cy="278521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29842" y="4598619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86924" y="5034579"/>
            <a:ext cx="16209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+mn-ea"/>
              </a:rPr>
              <a:t>create_RepositoryRule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035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3.</a:t>
            </a:r>
            <a:r>
              <a:rPr lang="ja-JP" altLang="en-US"/>
              <a:t>ローカルで作成したブランチを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    github</a:t>
            </a:r>
            <a:r>
              <a:rPr lang="ja-JP" altLang="en-US"/>
              <a:t>に反映する</a:t>
            </a:r>
          </a:p>
          <a:p>
            <a:pPr marL="457200" lvl="1" indent="0">
              <a:buNone/>
            </a:pPr>
            <a:r>
              <a:rPr lang="en-US" altLang="ja-JP">
                <a:solidFill>
                  <a:srgbClr val="FF0000"/>
                </a:solidFill>
              </a:rPr>
              <a:t>$ git add -A</a:t>
            </a:r>
          </a:p>
          <a:p>
            <a:pPr marL="457200" lvl="1" indent="0">
              <a:buNone/>
            </a:pPr>
            <a:r>
              <a:rPr lang="en-US" altLang="ja-JP">
                <a:solidFill>
                  <a:srgbClr val="FF0000"/>
                </a:solidFill>
              </a:rPr>
              <a:t>$ git commit -m "Create RepositoryRule"</a:t>
            </a:r>
          </a:p>
          <a:p>
            <a:pPr marL="457200" lvl="1" indent="0">
              <a:buNone/>
            </a:pPr>
            <a:r>
              <a:rPr lang="en-US" altLang="ja-JP">
                <a:solidFill>
                  <a:srgbClr val="FF0000"/>
                </a:solidFill>
              </a:rPr>
              <a:t>$ git push origin feature/create_RepositoryRule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74" y="4214316"/>
            <a:ext cx="5731452" cy="26436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06274" y="6079351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3356" y="6515311"/>
            <a:ext cx="16209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+mn-ea"/>
              </a:rPr>
              <a:t>create_RepositoryRule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2950" y="6058298"/>
            <a:ext cx="6751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endParaRPr kumimoji="1" lang="ja-JP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90032" y="6494258"/>
            <a:ext cx="16209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+mn-ea"/>
              </a:rPr>
              <a:t>create_RepositoryRule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05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4.pull request</a:t>
            </a:r>
          </a:p>
          <a:p>
            <a:pPr marL="457200" lvl="1" indent="0">
              <a:buNone/>
            </a:pPr>
            <a:r>
              <a:rPr lang="en-US" altLang="ja-JP"/>
              <a:t>githbub</a:t>
            </a:r>
            <a:r>
              <a:rPr lang="ja-JP" altLang="en-US"/>
              <a:t>上で</a:t>
            </a:r>
            <a:r>
              <a:rPr lang="en-US" altLang="ja-JP"/>
              <a:t>pull request</a:t>
            </a:r>
            <a:r>
              <a:rPr lang="ja-JP" altLang="en-US"/>
              <a:t>を送る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BC3E-E944-9845-A107-9B83F233922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0571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280</Words>
  <Application>Microsoft Macintosh PowerPoint</Application>
  <PresentationFormat>画面に合わせる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リポジトリ運用規約</vt:lpstr>
      <vt:lpstr>ディレクトリ構成</vt:lpstr>
      <vt:lpstr>ブランチについて</vt:lpstr>
      <vt:lpstr>ブランチについて</vt:lpstr>
      <vt:lpstr>Github-flow</vt:lpstr>
      <vt:lpstr>実際の流れ</vt:lpstr>
      <vt:lpstr>実際の流れ</vt:lpstr>
      <vt:lpstr>実際の流れ</vt:lpstr>
      <vt:lpstr>実際の流れ</vt:lpstr>
      <vt:lpstr>実際の流れ</vt:lpstr>
      <vt:lpstr>実際の流れ</vt:lpstr>
      <vt:lpstr>実際の流れ</vt:lpstr>
    </vt:vector>
  </TitlesOfParts>
  <Company>ソフトウェア工学研究室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リポジトリ運用規約</dc:title>
  <dc:creator>塩畑</dc:creator>
  <cp:lastModifiedBy>塩畑</cp:lastModifiedBy>
  <cp:revision>18</cp:revision>
  <dcterms:created xsi:type="dcterms:W3CDTF">2015-10-09T06:35:15Z</dcterms:created>
  <dcterms:modified xsi:type="dcterms:W3CDTF">2015-10-09T09:14:23Z</dcterms:modified>
</cp:coreProperties>
</file>