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8" r:id="rId3"/>
    <p:sldId id="260" r:id="rId4"/>
    <p:sldId id="272" r:id="rId5"/>
    <p:sldId id="261" r:id="rId6"/>
    <p:sldId id="270" r:id="rId7"/>
    <p:sldId id="262" r:id="rId8"/>
    <p:sldId id="271" r:id="rId9"/>
    <p:sldId id="264" r:id="rId10"/>
    <p:sldId id="266" r:id="rId11"/>
    <p:sldId id="265" r:id="rId12"/>
    <p:sldId id="267" r:id="rId13"/>
    <p:sldId id="268" r:id="rId14"/>
    <p:sldId id="280" r:id="rId15"/>
    <p:sldId id="282" r:id="rId16"/>
    <p:sldId id="281" r:id="rId17"/>
    <p:sldId id="279" r:id="rId18"/>
    <p:sldId id="278" r:id="rId19"/>
    <p:sldId id="274" r:id="rId20"/>
    <p:sldId id="276" r:id="rId21"/>
    <p:sldId id="275" r:id="rId22"/>
    <p:sldId id="269"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919" autoAdjust="0"/>
  </p:normalViewPr>
  <p:slideViewPr>
    <p:cSldViewPr snapToGrid="0">
      <p:cViewPr varScale="1">
        <p:scale>
          <a:sx n="80" d="100"/>
          <a:sy n="80" d="100"/>
        </p:scale>
        <p:origin x="17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人数(7人中)</c:v>
                </c:pt>
              </c:strCache>
            </c:strRef>
          </c:tx>
          <c:dPt>
            <c:idx val="0"/>
            <c:bubble3D val="0"/>
            <c:spPr>
              <a:solidFill>
                <a:schemeClr val="accent4"/>
              </a:solidFill>
              <a:ln w="19050">
                <a:solidFill>
                  <a:schemeClr val="lt1"/>
                </a:solidFill>
              </a:ln>
              <a:effectLst/>
            </c:spPr>
          </c:dPt>
          <c:dPt>
            <c:idx val="1"/>
            <c:bubble3D val="0"/>
            <c:spPr>
              <a:solidFill>
                <a:schemeClr val="tx1">
                  <a:lumMod val="85000"/>
                  <a:lumOff val="15000"/>
                </a:schemeClr>
              </a:solidFill>
              <a:ln w="19050">
                <a:solidFill>
                  <a:schemeClr val="lt1"/>
                </a:solidFill>
              </a:ln>
              <a:effectLst/>
            </c:spPr>
          </c:dPt>
          <c:cat>
            <c:strRef>
              <c:f>Sheet1!$A$2:$A$5</c:f>
              <c:strCache>
                <c:ptCount val="2"/>
                <c:pt idx="0">
                  <c:v>Yes</c:v>
                </c:pt>
                <c:pt idx="1">
                  <c:v>No</c:v>
                </c:pt>
              </c:strCache>
            </c:strRef>
          </c:cat>
          <c:val>
            <c:numRef>
              <c:f>Sheet1!$B$2:$B$5</c:f>
              <c:numCache>
                <c:formatCode>General</c:formatCode>
                <c:ptCount val="2"/>
                <c:pt idx="0">
                  <c:v>3</c:v>
                </c:pt>
                <c:pt idx="1">
                  <c:v>4</c:v>
                </c:pt>
              </c:numCache>
            </c:numRef>
          </c:val>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4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BBC18-E9DB-47EA-8A35-024E6FCA5CEC}" type="datetimeFigureOut">
              <a:rPr kumimoji="1" lang="ja-JP" altLang="en-US" smtClean="0"/>
              <a:t>2015/8/24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E343-83B0-4EAD-9386-9C1AD02E7051}" type="slidenum">
              <a:rPr kumimoji="1" lang="ja-JP" altLang="en-US" smtClean="0"/>
              <a:t>‹#›</a:t>
            </a:fld>
            <a:endParaRPr kumimoji="1" lang="ja-JP" altLang="en-US"/>
          </a:p>
        </p:txBody>
      </p:sp>
    </p:spTree>
    <p:extLst>
      <p:ext uri="{BB962C8B-B14F-4D97-AF65-F5344CB8AC3E}">
        <p14:creationId xmlns:p14="http://schemas.microsoft.com/office/powerpoint/2010/main" val="38085357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それでは，「冷蔵庫内の食材を総合的に管理できる</a:t>
            </a:r>
            <a:r>
              <a:rPr kumimoji="1" lang="en-US" altLang="ja-JP" dirty="0" smtClean="0"/>
              <a:t>Web</a:t>
            </a:r>
            <a:r>
              <a:rPr kumimoji="1" lang="ja-JP" altLang="en-US" dirty="0" smtClean="0"/>
              <a:t>サービス」チーム「さしみほっす」の発表を始めたいと思います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907E343-83B0-4EAD-9386-9C1AD02E7051}" type="slidenum">
              <a:rPr kumimoji="1" lang="ja-JP" altLang="en-US" smtClean="0"/>
              <a:t>1</a:t>
            </a:fld>
            <a:endParaRPr kumimoji="1" lang="ja-JP" altLang="en-US"/>
          </a:p>
        </p:txBody>
      </p:sp>
    </p:spTree>
    <p:extLst>
      <p:ext uri="{BB962C8B-B14F-4D97-AF65-F5344CB8AC3E}">
        <p14:creationId xmlns:p14="http://schemas.microsoft.com/office/powerpoint/2010/main" val="200440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907E343-83B0-4EAD-9386-9C1AD02E7051}" type="slidenum">
              <a:rPr kumimoji="1" lang="ja-JP" altLang="en-US" smtClean="0"/>
              <a:t>2</a:t>
            </a:fld>
            <a:endParaRPr kumimoji="1" lang="ja-JP" altLang="en-US"/>
          </a:p>
        </p:txBody>
      </p:sp>
    </p:spTree>
    <p:extLst>
      <p:ext uri="{BB962C8B-B14F-4D97-AF65-F5344CB8AC3E}">
        <p14:creationId xmlns:p14="http://schemas.microsoft.com/office/powerpoint/2010/main" val="100431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私たちのグループでは当初，冷蔵庫内の食材から作ることが出来る料理を提案する</a:t>
            </a:r>
            <a:r>
              <a:rPr kumimoji="1" lang="en-US" altLang="ja-JP" dirty="0" smtClean="0"/>
              <a:t>Web</a:t>
            </a:r>
            <a:r>
              <a:rPr kumimoji="1" lang="ja-JP" altLang="en-US" dirty="0" smtClean="0"/>
              <a:t>サービスを考案しました．</a:t>
            </a:r>
            <a:endParaRPr kumimoji="1" lang="en-US" altLang="ja-JP" dirty="0" smtClean="0"/>
          </a:p>
          <a:p>
            <a:r>
              <a:rPr kumimoji="1" lang="ja-JP" altLang="en-US" dirty="0" smtClean="0"/>
              <a:t>この</a:t>
            </a:r>
            <a:r>
              <a:rPr kumimoji="1" lang="en-US" altLang="ja-JP" dirty="0" smtClean="0"/>
              <a:t>Web</a:t>
            </a:r>
            <a:r>
              <a:rPr kumimoji="1" lang="ja-JP" altLang="en-US" dirty="0" smtClean="0"/>
              <a:t>サービスについてインタビューを行い、使いたいかどうかや、どんな機能があれば使いたいかなどを調査した上で最終的に提案するものを決めることにしました．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C907E343-83B0-4EAD-9386-9C1AD02E7051}" type="slidenum">
              <a:rPr kumimoji="1" lang="ja-JP" altLang="en-US" smtClean="0"/>
              <a:t>3</a:t>
            </a:fld>
            <a:endParaRPr kumimoji="1" lang="ja-JP" altLang="en-US"/>
          </a:p>
        </p:txBody>
      </p:sp>
    </p:spTree>
    <p:extLst>
      <p:ext uri="{BB962C8B-B14F-4D97-AF65-F5344CB8AC3E}">
        <p14:creationId xmlns:p14="http://schemas.microsoft.com/office/powerpoint/2010/main" val="342478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の質問は，このサービスがあったら使いたいかどうか、という質問を７人の方にしました。どちらかというと使いたいと回答してくれた４人の方からは，「買った食材を簡単に入力できるのなら使いたい」という意見や、「賞味期限を通知してくれると嬉しい」という意見を頂きました．この、使いたいと回答してくれた人たちをアーリーアダプターとして採用し，頂いた意見を満たすようなサービスになるように方向性を決定し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907E343-83B0-4EAD-9386-9C1AD02E7051}" type="slidenum">
              <a:rPr kumimoji="1" lang="ja-JP" altLang="en-US" smtClean="0"/>
              <a:t>4</a:t>
            </a:fld>
            <a:endParaRPr kumimoji="1" lang="ja-JP" altLang="en-US"/>
          </a:p>
        </p:txBody>
      </p:sp>
    </p:spTree>
    <p:extLst>
      <p:ext uri="{BB962C8B-B14F-4D97-AF65-F5344CB8AC3E}">
        <p14:creationId xmlns:p14="http://schemas.microsoft.com/office/powerpoint/2010/main" val="2143614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次に，冷蔵庫内の食材について把握しているかどうかについて，先ほどの</a:t>
            </a:r>
            <a:r>
              <a:rPr kumimoji="1" lang="en-US" altLang="ja-JP" dirty="0" smtClean="0"/>
              <a:t>7</a:t>
            </a:r>
            <a:r>
              <a:rPr kumimoji="1" lang="ja-JP" altLang="en-US" dirty="0" smtClean="0"/>
              <a:t>人に質問をしました．すると，</a:t>
            </a:r>
            <a:r>
              <a:rPr kumimoji="1" lang="en-US" altLang="ja-JP" dirty="0" smtClean="0"/>
              <a:t>7</a:t>
            </a:r>
            <a:r>
              <a:rPr kumimoji="1" lang="ja-JP" altLang="en-US" dirty="0" smtClean="0"/>
              <a:t>人中</a:t>
            </a:r>
            <a:r>
              <a:rPr kumimoji="1" lang="en-US" altLang="ja-JP" dirty="0" smtClean="0"/>
              <a:t>4</a:t>
            </a:r>
            <a:r>
              <a:rPr kumimoji="1" lang="ja-JP" altLang="en-US" dirty="0" smtClean="0"/>
              <a:t>人の人が何かしら冷蔵庫内の食材について把握しきれていないことがあるということがわかりました．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C907E343-83B0-4EAD-9386-9C1AD02E7051}" type="slidenum">
              <a:rPr kumimoji="1" lang="ja-JP" altLang="en-US" smtClean="0"/>
              <a:t>5</a:t>
            </a:fld>
            <a:endParaRPr kumimoji="1" lang="ja-JP" altLang="en-US"/>
          </a:p>
        </p:txBody>
      </p:sp>
    </p:spTree>
    <p:extLst>
      <p:ext uri="{BB962C8B-B14F-4D97-AF65-F5344CB8AC3E}">
        <p14:creationId xmlns:p14="http://schemas.microsoft.com/office/powerpoint/2010/main" val="356080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問で把握できていないことがあると答えた４人について，何が把握できていないかを教えてもらいました．すると，食材を把握できないと答えた人が２名，賞味期限が把握できない，と答えた人が２名いました．</a:t>
            </a:r>
            <a:endParaRPr kumimoji="1" lang="en-US" altLang="ja-JP" dirty="0" smtClean="0"/>
          </a:p>
          <a:p>
            <a:r>
              <a:rPr kumimoji="1" lang="ja-JP" altLang="en-US" dirty="0" smtClean="0"/>
              <a:t>食材が把握できないと答えた人は，大量に購入した場合忘れてしまうものがある，ということでした．</a:t>
            </a:r>
            <a:endParaRPr kumimoji="1" lang="ja-JP" altLang="en-US" dirty="0"/>
          </a:p>
        </p:txBody>
      </p:sp>
      <p:sp>
        <p:nvSpPr>
          <p:cNvPr id="4" name="スライド番号プレースホルダー 3"/>
          <p:cNvSpPr>
            <a:spLocks noGrp="1"/>
          </p:cNvSpPr>
          <p:nvPr>
            <p:ph type="sldNum" sz="quarter" idx="10"/>
          </p:nvPr>
        </p:nvSpPr>
        <p:spPr/>
        <p:txBody>
          <a:bodyPr/>
          <a:lstStyle/>
          <a:p>
            <a:fld id="{C907E343-83B0-4EAD-9386-9C1AD02E7051}" type="slidenum">
              <a:rPr kumimoji="1" lang="ja-JP" altLang="en-US" smtClean="0"/>
              <a:t>6</a:t>
            </a:fld>
            <a:endParaRPr kumimoji="1" lang="ja-JP" altLang="en-US"/>
          </a:p>
        </p:txBody>
      </p:sp>
    </p:spTree>
    <p:extLst>
      <p:ext uri="{BB962C8B-B14F-4D97-AF65-F5344CB8AC3E}">
        <p14:creationId xmlns:p14="http://schemas.microsoft.com/office/powerpoint/2010/main" val="176315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907E343-83B0-4EAD-9386-9C1AD02E7051}" type="slidenum">
              <a:rPr kumimoji="1" lang="ja-JP" altLang="en-US" smtClean="0"/>
              <a:t>8</a:t>
            </a:fld>
            <a:endParaRPr kumimoji="1" lang="ja-JP" altLang="en-US"/>
          </a:p>
        </p:txBody>
      </p:sp>
    </p:spTree>
    <p:extLst>
      <p:ext uri="{BB962C8B-B14F-4D97-AF65-F5344CB8AC3E}">
        <p14:creationId xmlns:p14="http://schemas.microsoft.com/office/powerpoint/2010/main" val="54283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0FBD5EE-B3C0-46BD-B02C-FE3C8A1E0AF4}" type="datetime1">
              <a:rPr kumimoji="1" lang="ja-JP" altLang="en-US" smtClean="0"/>
              <a:t>2015/8/24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
        <p:nvSpPr>
          <p:cNvPr id="7" name="タイトル 6"/>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242321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4DF1646-95AC-470F-9219-751B7AC83EC0}" type="datetime1">
              <a:rPr kumimoji="1" lang="ja-JP" altLang="en-US" smtClean="0"/>
              <a:t>2015/8/24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290256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C724A93-CF57-4508-8F19-D094830DE6AE}" type="datetime1">
              <a:rPr kumimoji="1" lang="ja-JP" altLang="en-US" smtClean="0"/>
              <a:t>2015/8/24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3104702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62254CE-DEEB-453F-BB62-B86FF63E0196}" type="datetime1">
              <a:rPr kumimoji="1" lang="ja-JP" altLang="en-US" smtClean="0"/>
              <a:t>2015/8/24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126158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A996FEC-24A2-4AB0-969E-D599CD55E805}" type="datetime1">
              <a:rPr kumimoji="1" lang="ja-JP" altLang="en-US" smtClean="0"/>
              <a:t>2015/8/24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429093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D1CBDCF-2BA3-4827-B58B-D4307595F271}" type="datetime1">
              <a:rPr kumimoji="1" lang="ja-JP" altLang="en-US" smtClean="0"/>
              <a:t>2015/8/24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37577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F7C85E-071B-4BAC-8B16-7C4DF7026739}" type="datetime1">
              <a:rPr kumimoji="1" lang="ja-JP" altLang="en-US" smtClean="0"/>
              <a:t>2015/8/24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144713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9A657D6-D36D-489E-8567-8E8220D2EE6D}" type="datetime1">
              <a:rPr kumimoji="1" lang="ja-JP" altLang="en-US" smtClean="0"/>
              <a:t>2015/8/24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106769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65A6A81-E82B-4AA8-9E55-37C7F7514527}" type="datetime1">
              <a:rPr kumimoji="1" lang="ja-JP" altLang="en-US" smtClean="0"/>
              <a:t>2015/8/24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34FE5B-5D75-4D77-AAF5-E3F1DCC15D72}" type="slidenum">
              <a:rPr kumimoji="1" lang="ja-JP" altLang="en-US" smtClean="0"/>
              <a:t>‹#›</a:t>
            </a:fld>
            <a:endParaRPr kumimoji="1" lang="ja-JP" altLang="en-US" dirty="0"/>
          </a:p>
        </p:txBody>
      </p:sp>
    </p:spTree>
    <p:extLst>
      <p:ext uri="{BB962C8B-B14F-4D97-AF65-F5344CB8AC3E}">
        <p14:creationId xmlns:p14="http://schemas.microsoft.com/office/powerpoint/2010/main" val="15763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28650" y="760288"/>
            <a:ext cx="7886700" cy="920127"/>
          </a:xfrm>
        </p:spPr>
        <p:txBody>
          <a:body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565A6A81-E82B-4AA8-9E55-37C7F7514527}" type="datetime1">
              <a:rPr kumimoji="1" lang="ja-JP" altLang="en-US" smtClean="0"/>
              <a:t>2015/8/24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34FE5B-5D75-4D77-AAF5-E3F1DCC15D72}" type="slidenum">
              <a:rPr kumimoji="1" lang="ja-JP" altLang="en-US" smtClean="0"/>
              <a:t>‹#›</a:t>
            </a:fld>
            <a:endParaRPr kumimoji="1" lang="ja-JP" altLang="en-US" dirty="0"/>
          </a:p>
        </p:txBody>
      </p:sp>
      <p:sp>
        <p:nvSpPr>
          <p:cNvPr id="7" name="Title 1"/>
          <p:cNvSpPr txBox="1">
            <a:spLocks/>
          </p:cNvSpPr>
          <p:nvPr userDrawn="1"/>
        </p:nvSpPr>
        <p:spPr>
          <a:xfrm>
            <a:off x="267342" y="121578"/>
            <a:ext cx="3421080" cy="49487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163020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0DDBF-60A4-4222-884D-FE1DDC23B393}" type="datetime1">
              <a:rPr kumimoji="1" lang="ja-JP" altLang="en-US" smtClean="0"/>
              <a:t>2015/8/24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302023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D3FCBD2-8F36-4696-819C-BE3E8D51DEF2}" type="datetime1">
              <a:rPr kumimoji="1" lang="ja-JP" altLang="en-US" smtClean="0"/>
              <a:t>2015/8/24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34FE5B-5D75-4D77-AAF5-E3F1DCC15D72}" type="slidenum">
              <a:rPr kumimoji="1" lang="ja-JP" altLang="en-US" smtClean="0"/>
              <a:t>‹#›</a:t>
            </a:fld>
            <a:endParaRPr kumimoji="1" lang="ja-JP" altLang="en-US"/>
          </a:p>
        </p:txBody>
      </p:sp>
    </p:spTree>
    <p:extLst>
      <p:ext uri="{BB962C8B-B14F-4D97-AF65-F5344CB8AC3E}">
        <p14:creationId xmlns:p14="http://schemas.microsoft.com/office/powerpoint/2010/main" val="129851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18943-3650-41A1-855D-EA842244FC13}" type="datetime1">
              <a:rPr kumimoji="1" lang="ja-JP" altLang="en-US" smtClean="0"/>
              <a:t>2015/8/24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993294" y="6356351"/>
            <a:ext cx="522056"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E034FE5B-5D75-4D77-AAF5-E3F1DCC15D72}" type="slidenum">
              <a:rPr lang="ja-JP" altLang="en-US" smtClean="0"/>
              <a:pPr/>
              <a:t>‹#›</a:t>
            </a:fld>
            <a:endParaRPr lang="ja-JP" altLang="en-US" dirty="0"/>
          </a:p>
        </p:txBody>
      </p:sp>
    </p:spTree>
    <p:extLst>
      <p:ext uri="{BB962C8B-B14F-4D97-AF65-F5344CB8AC3E}">
        <p14:creationId xmlns:p14="http://schemas.microsoft.com/office/powerpoint/2010/main" val="475358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5.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jpeg"/><Relationship Id="rId11" Type="http://schemas.openxmlformats.org/officeDocument/2006/relationships/image" Target="../media/image9.jpe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8.jpeg"/><Relationship Id="rId9"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63682" y="1122363"/>
            <a:ext cx="8094518" cy="2387600"/>
          </a:xfrm>
        </p:spPr>
        <p:txBody>
          <a:bodyPr/>
          <a:lstStyle/>
          <a:p>
            <a:r>
              <a:rPr kumimoji="1" lang="ja-JP" altLang="en-US" dirty="0" smtClean="0"/>
              <a:t>冷蔵庫</a:t>
            </a:r>
            <a:r>
              <a:rPr lang="ja-JP" altLang="en-US" dirty="0" smtClean="0"/>
              <a:t>内の食材を総合的に</a:t>
            </a:r>
            <a:r>
              <a:rPr lang="en-US" altLang="ja-JP" dirty="0" smtClean="0"/>
              <a:t/>
            </a:r>
            <a:br>
              <a:rPr lang="en-US" altLang="ja-JP" dirty="0" smtClean="0"/>
            </a:br>
            <a:r>
              <a:rPr lang="ja-JP" altLang="en-US" dirty="0" smtClean="0"/>
              <a:t>管理できる</a:t>
            </a:r>
            <a:r>
              <a:rPr lang="en-US" altLang="ja-JP" dirty="0" smtClean="0"/>
              <a:t>Web</a:t>
            </a:r>
            <a:r>
              <a:rPr lang="ja-JP" altLang="en-US" dirty="0" smtClean="0"/>
              <a:t>サービス</a:t>
            </a:r>
            <a:endParaRPr kumimoji="1" lang="ja-JP" altLang="en-US" dirty="0"/>
          </a:p>
        </p:txBody>
      </p:sp>
      <p:sp>
        <p:nvSpPr>
          <p:cNvPr id="4" name="サブタイトル 2"/>
          <p:cNvSpPr txBox="1">
            <a:spLocks/>
          </p:cNvSpPr>
          <p:nvPr/>
        </p:nvSpPr>
        <p:spPr>
          <a:xfrm>
            <a:off x="898813" y="4703618"/>
            <a:ext cx="7024255" cy="1361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2000" dirty="0" smtClean="0"/>
              <a:t>Team name: 	</a:t>
            </a:r>
            <a:r>
              <a:rPr lang="ja-JP" altLang="en-US" sz="2000" dirty="0" smtClean="0"/>
              <a:t>さしみほっす</a:t>
            </a:r>
            <a:endParaRPr lang="en-US" altLang="ja-JP" sz="2000" dirty="0" smtClean="0"/>
          </a:p>
          <a:p>
            <a:pPr algn="l"/>
            <a:r>
              <a:rPr lang="en-US" altLang="ja-JP" sz="2000" dirty="0" smtClean="0"/>
              <a:t>Member:	</a:t>
            </a:r>
            <a:r>
              <a:rPr lang="ja-JP" altLang="en-US" sz="2000" dirty="0" smtClean="0"/>
              <a:t>鈴木悠太</a:t>
            </a:r>
            <a:r>
              <a:rPr lang="en-US" altLang="ja-JP" sz="2000" dirty="0" smtClean="0"/>
              <a:t>	</a:t>
            </a:r>
            <a:r>
              <a:rPr lang="ja-JP" altLang="en-US" sz="2000" dirty="0" smtClean="0"/>
              <a:t>坂詰知完</a:t>
            </a:r>
            <a:r>
              <a:rPr lang="en-US" altLang="ja-JP" sz="2000" dirty="0" smtClean="0"/>
              <a:t>	</a:t>
            </a:r>
            <a:r>
              <a:rPr lang="ja-JP" altLang="en-US" sz="2000" dirty="0" smtClean="0"/>
              <a:t>周穎異</a:t>
            </a:r>
            <a:endParaRPr lang="en-US" altLang="ja-JP" sz="2000" dirty="0" smtClean="0"/>
          </a:p>
          <a:p>
            <a:pPr algn="l"/>
            <a:r>
              <a:rPr lang="en-US" altLang="ja-JP" sz="2000" dirty="0" smtClean="0"/>
              <a:t>		</a:t>
            </a:r>
            <a:r>
              <a:rPr lang="ja-JP" altLang="en-US" sz="2000" dirty="0" smtClean="0"/>
              <a:t>堀越俊</a:t>
            </a:r>
            <a:r>
              <a:rPr lang="en-US" altLang="ja-JP" sz="2000" dirty="0" smtClean="0"/>
              <a:t>		</a:t>
            </a:r>
            <a:r>
              <a:rPr lang="ja-JP" altLang="en-US" sz="2000" dirty="0" smtClean="0"/>
              <a:t>宮下拓巳</a:t>
            </a:r>
            <a:r>
              <a:rPr lang="en-US" altLang="ja-JP" sz="2000" dirty="0" smtClean="0"/>
              <a:t>	</a:t>
            </a:r>
            <a:r>
              <a:rPr lang="ja-JP" altLang="en-US" sz="2000" dirty="0" smtClean="0"/>
              <a:t>鶴田真也</a:t>
            </a:r>
            <a:endParaRPr lang="ja-JP" altLang="en-US" sz="2000" dirty="0"/>
          </a:p>
        </p:txBody>
      </p:sp>
    </p:spTree>
    <p:extLst>
      <p:ext uri="{BB962C8B-B14F-4D97-AF65-F5344CB8AC3E}">
        <p14:creationId xmlns:p14="http://schemas.microsoft.com/office/powerpoint/2010/main" val="82407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050" y="1393333"/>
            <a:ext cx="2906300" cy="5145580"/>
          </a:xfrm>
          <a:prstGeom prst="rect">
            <a:avLst/>
          </a:prstGeom>
        </p:spPr>
      </p:pic>
      <p:sp>
        <p:nvSpPr>
          <p:cNvPr id="8" name="右矢印 7"/>
          <p:cNvSpPr/>
          <p:nvPr/>
        </p:nvSpPr>
        <p:spPr>
          <a:xfrm>
            <a:off x="1088448" y="2318192"/>
            <a:ext cx="4660323" cy="11469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66255" y="197427"/>
            <a:ext cx="5299363" cy="581891"/>
          </a:xfrm>
        </p:spPr>
        <p:txBody>
          <a:bodyPr>
            <a:noAutofit/>
          </a:bodyPr>
          <a:lstStyle/>
          <a:p>
            <a:r>
              <a:rPr lang="en-US" altLang="ja-JP" sz="2400" dirty="0"/>
              <a:t>4.</a:t>
            </a:r>
            <a:r>
              <a:rPr lang="ja-JP" altLang="en-US" sz="2400" dirty="0"/>
              <a:t> ユーザー体験</a:t>
            </a:r>
            <a:r>
              <a:rPr lang="ja-JP" altLang="en-US" sz="2400" dirty="0" smtClean="0"/>
              <a:t>紹介</a:t>
            </a:r>
            <a:endParaRPr kumimoji="1" lang="ja-JP" altLang="en-US" sz="2400"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10</a:t>
            </a:fld>
            <a:endParaRPr kumimoji="1" lang="ja-JP" altLang="en-US" dirty="0"/>
          </a:p>
        </p:txBody>
      </p:sp>
      <p:sp>
        <p:nvSpPr>
          <p:cNvPr id="5" name="タイトル 1"/>
          <p:cNvSpPr txBox="1">
            <a:spLocks/>
          </p:cNvSpPr>
          <p:nvPr/>
        </p:nvSpPr>
        <p:spPr>
          <a:xfrm>
            <a:off x="166256" y="987138"/>
            <a:ext cx="6504708" cy="623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◆こんなことができます　②　</a:t>
            </a:r>
            <a:endParaRPr lang="en-US" altLang="ja-JP" sz="3600"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031" y="1980732"/>
            <a:ext cx="1685714" cy="1114286"/>
          </a:xfrm>
          <a:prstGeom prst="rect">
            <a:avLst/>
          </a:prstGeom>
        </p:spPr>
      </p:pic>
      <p:sp>
        <p:nvSpPr>
          <p:cNvPr id="9" name="角丸四角形吹き出し 8"/>
          <p:cNvSpPr/>
          <p:nvPr/>
        </p:nvSpPr>
        <p:spPr>
          <a:xfrm>
            <a:off x="166254" y="3855026"/>
            <a:ext cx="5964381" cy="2866449"/>
          </a:xfrm>
          <a:prstGeom prst="wedgeRoundRectCallout">
            <a:avLst>
              <a:gd name="adj1" fmla="val 48534"/>
              <a:gd name="adj2" fmla="val -6971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597" y="4172758"/>
            <a:ext cx="694459" cy="682554"/>
          </a:xfrm>
          <a:prstGeom prst="rect">
            <a:avLst/>
          </a:prstGeom>
        </p:spPr>
      </p:pic>
      <p:sp>
        <p:nvSpPr>
          <p:cNvPr id="11" name="テキスト ボックス 10"/>
          <p:cNvSpPr txBox="1"/>
          <p:nvPr/>
        </p:nvSpPr>
        <p:spPr>
          <a:xfrm>
            <a:off x="1591109" y="4231734"/>
            <a:ext cx="3784888" cy="1938992"/>
          </a:xfrm>
          <a:prstGeom prst="rect">
            <a:avLst/>
          </a:prstGeom>
          <a:noFill/>
        </p:spPr>
        <p:txBody>
          <a:bodyPr wrap="square" rtlCol="0">
            <a:spAutoFit/>
          </a:bodyPr>
          <a:lstStyle/>
          <a:p>
            <a:r>
              <a:rPr lang="ja-JP" altLang="en-US" sz="4000" dirty="0" smtClean="0"/>
              <a:t>は　</a:t>
            </a:r>
            <a:r>
              <a:rPr lang="ja-JP" altLang="en-US" sz="4000" dirty="0" smtClean="0">
                <a:solidFill>
                  <a:srgbClr val="FF0000"/>
                </a:solidFill>
              </a:rPr>
              <a:t>明日</a:t>
            </a:r>
            <a:endParaRPr lang="en-US" altLang="ja-JP" sz="4000" dirty="0" smtClean="0">
              <a:solidFill>
                <a:srgbClr val="FF0000"/>
              </a:solidFill>
            </a:endParaRPr>
          </a:p>
          <a:p>
            <a:r>
              <a:rPr lang="ja-JP" altLang="en-US" sz="4000" dirty="0" smtClean="0"/>
              <a:t>賞味期限　を　</a:t>
            </a:r>
            <a:endParaRPr lang="en-US" altLang="ja-JP" sz="4000" dirty="0" smtClean="0"/>
          </a:p>
          <a:p>
            <a:r>
              <a:rPr lang="ja-JP" altLang="en-US" sz="4000" dirty="0" smtClean="0"/>
              <a:t>迎えます</a:t>
            </a:r>
            <a:endParaRPr kumimoji="1" lang="ja-JP" altLang="en-US" sz="4000" dirty="0"/>
          </a:p>
        </p:txBody>
      </p:sp>
    </p:spTree>
    <p:extLst>
      <p:ext uri="{BB962C8B-B14F-4D97-AF65-F5344CB8AC3E}">
        <p14:creationId xmlns:p14="http://schemas.microsoft.com/office/powerpoint/2010/main" val="138595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255" y="197427"/>
            <a:ext cx="5299363" cy="581891"/>
          </a:xfrm>
        </p:spPr>
        <p:txBody>
          <a:bodyPr>
            <a:noAutofit/>
          </a:bodyPr>
          <a:lstStyle/>
          <a:p>
            <a:r>
              <a:rPr lang="en-US" altLang="ja-JP" sz="2400" dirty="0"/>
              <a:t>4.</a:t>
            </a:r>
            <a:r>
              <a:rPr lang="ja-JP" altLang="en-US" sz="2400" dirty="0"/>
              <a:t> ユーザー体験</a:t>
            </a:r>
            <a:r>
              <a:rPr lang="ja-JP" altLang="en-US" sz="2400" dirty="0" smtClean="0"/>
              <a:t>紹介</a:t>
            </a:r>
            <a:endParaRPr kumimoji="1" lang="ja-JP" altLang="en-US" sz="2400"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11</a:t>
            </a:fld>
            <a:endParaRPr kumimoji="1" lang="ja-JP" altLang="en-US" dirty="0"/>
          </a:p>
        </p:txBody>
      </p:sp>
      <p:sp>
        <p:nvSpPr>
          <p:cNvPr id="5" name="タイトル 1"/>
          <p:cNvSpPr txBox="1">
            <a:spLocks/>
          </p:cNvSpPr>
          <p:nvPr/>
        </p:nvSpPr>
        <p:spPr>
          <a:xfrm>
            <a:off x="166256" y="987138"/>
            <a:ext cx="6504708" cy="623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◆こんなことができます　</a:t>
            </a:r>
            <a:r>
              <a:rPr lang="ja-JP" altLang="en-US" sz="3600" dirty="0"/>
              <a:t>③</a:t>
            </a:r>
            <a:r>
              <a:rPr lang="ja-JP" altLang="en-US" sz="3600" dirty="0" smtClean="0"/>
              <a:t>　</a:t>
            </a:r>
            <a:endParaRPr lang="en-US" altLang="ja-JP" sz="3600" dirty="0" smtClean="0"/>
          </a:p>
        </p:txBody>
      </p:sp>
      <p:grpSp>
        <p:nvGrpSpPr>
          <p:cNvPr id="43" name="グループ化 42"/>
          <p:cNvGrpSpPr/>
          <p:nvPr/>
        </p:nvGrpSpPr>
        <p:grpSpPr>
          <a:xfrm>
            <a:off x="1781682" y="1610592"/>
            <a:ext cx="5013972" cy="5218189"/>
            <a:chOff x="1781682" y="1610592"/>
            <a:chExt cx="5013972" cy="5218189"/>
          </a:xfrm>
        </p:grpSpPr>
        <p:grpSp>
          <p:nvGrpSpPr>
            <p:cNvPr id="13" name="グループ化 12"/>
            <p:cNvGrpSpPr/>
            <p:nvPr/>
          </p:nvGrpSpPr>
          <p:grpSpPr>
            <a:xfrm>
              <a:off x="1781682" y="1610592"/>
              <a:ext cx="5013972" cy="5218189"/>
              <a:chOff x="1781682" y="1610592"/>
              <a:chExt cx="5013972" cy="5218189"/>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82" y="1610592"/>
                <a:ext cx="5013972" cy="5218189"/>
              </a:xfrm>
              <a:prstGeom prst="rect">
                <a:avLst/>
              </a:prstGeom>
            </p:spPr>
          </p:pic>
          <p:grpSp>
            <p:nvGrpSpPr>
              <p:cNvPr id="12" name="グループ化 11"/>
              <p:cNvGrpSpPr/>
              <p:nvPr/>
            </p:nvGrpSpPr>
            <p:grpSpPr>
              <a:xfrm>
                <a:off x="2576940" y="2577086"/>
                <a:ext cx="3449788" cy="474684"/>
                <a:chOff x="2576940" y="2577086"/>
                <a:chExt cx="3449788" cy="474684"/>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576940" y="2577086"/>
                  <a:ext cx="633851" cy="47468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51313" y="2577086"/>
                  <a:ext cx="633851" cy="474684"/>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07072" y="2577086"/>
                  <a:ext cx="633851" cy="474684"/>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392877" y="2577086"/>
                  <a:ext cx="633851" cy="474684"/>
                </a:xfrm>
                <a:prstGeom prst="rect">
                  <a:avLst/>
                </a:prstGeo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278328" y="2577086"/>
                  <a:ext cx="633851" cy="474684"/>
                </a:xfrm>
                <a:prstGeom prst="rect">
                  <a:avLst/>
                </a:prstGeom>
              </p:spPr>
            </p:pic>
          </p:grpSp>
        </p:grp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6940" y="3300671"/>
              <a:ext cx="624753" cy="749105"/>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9509" y="3328825"/>
              <a:ext cx="624753" cy="749105"/>
            </a:xfrm>
            <a:prstGeom prst="rect">
              <a:avLst/>
            </a:prstGeom>
          </p:spPr>
        </p:pic>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7570" y="3287601"/>
              <a:ext cx="624753" cy="749105"/>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8814" y="2439875"/>
              <a:ext cx="624753" cy="749105"/>
            </a:xfrm>
            <a:prstGeom prst="rect">
              <a:avLst/>
            </a:prstGeom>
          </p:spPr>
        </p:pic>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1975" y="3287602"/>
              <a:ext cx="624753" cy="749105"/>
            </a:xfrm>
            <a:prstGeom prst="rect">
              <a:avLst/>
            </a:prstGeom>
          </p:spPr>
        </p:pic>
        <p:pic>
          <p:nvPicPr>
            <p:cNvPr id="19" name="図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3276" y="3449304"/>
              <a:ext cx="604753" cy="503457"/>
            </a:xfrm>
            <a:prstGeom prst="rect">
              <a:avLst/>
            </a:prstGeom>
          </p:spPr>
        </p:pic>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5104" y="3449304"/>
              <a:ext cx="604753" cy="503457"/>
            </a:xfrm>
            <a:prstGeom prst="rect">
              <a:avLst/>
            </a:prstGeom>
          </p:spPr>
        </p:pic>
        <p:pic>
          <p:nvPicPr>
            <p:cNvPr id="21" name="図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1448" y="3464501"/>
              <a:ext cx="604753" cy="503457"/>
            </a:xfrm>
            <a:prstGeom prst="rect">
              <a:avLst/>
            </a:prstGeom>
          </p:spPr>
        </p:pic>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05264" y="4338873"/>
              <a:ext cx="633851" cy="474684"/>
            </a:xfrm>
            <a:prstGeom prst="rect">
              <a:avLst/>
            </a:prstGeom>
          </p:spPr>
        </p:pic>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567842" y="4338873"/>
              <a:ext cx="633851" cy="474684"/>
            </a:xfrm>
            <a:prstGeom prst="rect">
              <a:avLst/>
            </a:prstGeom>
          </p:spPr>
        </p:pic>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248726" y="4338873"/>
              <a:ext cx="633851" cy="474684"/>
            </a:xfrm>
            <a:prstGeom prst="rect">
              <a:avLst/>
            </a:prstGeom>
          </p:spPr>
        </p:pic>
        <p:pic>
          <p:nvPicPr>
            <p:cNvPr id="27" name="図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1975" y="5063224"/>
              <a:ext cx="624753" cy="749105"/>
            </a:xfrm>
            <a:prstGeom prst="rect">
              <a:avLst/>
            </a:prstGeom>
          </p:spPr>
        </p:pic>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781" y="4221218"/>
              <a:ext cx="592339" cy="592339"/>
            </a:xfrm>
            <a:prstGeom prst="rect">
              <a:avLst/>
            </a:prstGeom>
          </p:spPr>
        </p:pic>
        <p:pic>
          <p:nvPicPr>
            <p:cNvPr id="32" name="図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2243" y="4276096"/>
              <a:ext cx="604753" cy="503457"/>
            </a:xfrm>
            <a:prstGeom prst="rect">
              <a:avLst/>
            </a:prstGeom>
          </p:spPr>
        </p:pic>
        <p:pic>
          <p:nvPicPr>
            <p:cNvPr id="33" name="図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0237" y="6128717"/>
              <a:ext cx="604753" cy="503457"/>
            </a:xfrm>
            <a:prstGeom prst="rect">
              <a:avLst/>
            </a:prstGeom>
          </p:spPr>
        </p:pic>
        <p:pic>
          <p:nvPicPr>
            <p:cNvPr id="34" name="図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8265" y="5188011"/>
              <a:ext cx="604753" cy="503457"/>
            </a:xfrm>
            <a:prstGeom prst="rect">
              <a:avLst/>
            </a:prstGeom>
          </p:spPr>
        </p:pic>
        <p:pic>
          <p:nvPicPr>
            <p:cNvPr id="35" name="図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8814" y="5171376"/>
              <a:ext cx="604753" cy="503457"/>
            </a:xfrm>
            <a:prstGeom prst="rect">
              <a:avLst/>
            </a:prstGeom>
          </p:spPr>
        </p:pic>
        <p:pic>
          <p:nvPicPr>
            <p:cNvPr id="36" name="図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7570" y="4250199"/>
              <a:ext cx="604753" cy="503457"/>
            </a:xfrm>
            <a:prstGeom prst="rect">
              <a:avLst/>
            </a:prstGeom>
          </p:spPr>
        </p:pic>
        <p:pic>
          <p:nvPicPr>
            <p:cNvPr id="38" name="図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5044" y="5957520"/>
              <a:ext cx="624753" cy="749105"/>
            </a:xfrm>
            <a:prstGeom prst="rect">
              <a:avLst/>
            </a:prstGeom>
          </p:spPr>
        </p:pic>
        <p:pic>
          <p:nvPicPr>
            <p:cNvPr id="39" name="図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0932" y="5953304"/>
              <a:ext cx="624753" cy="749105"/>
            </a:xfrm>
            <a:prstGeom prst="rect">
              <a:avLst/>
            </a:prstGeom>
          </p:spPr>
        </p:pic>
        <p:pic>
          <p:nvPicPr>
            <p:cNvPr id="40" name="図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0976" y="4201662"/>
              <a:ext cx="624753" cy="749105"/>
            </a:xfrm>
            <a:prstGeom prst="rect">
              <a:avLst/>
            </a:prstGeom>
          </p:spPr>
        </p:pic>
        <p:pic>
          <p:nvPicPr>
            <p:cNvPr id="41" name="図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520988" y="5250428"/>
              <a:ext cx="633851" cy="474684"/>
            </a:xfrm>
            <a:prstGeom prst="rect">
              <a:avLst/>
            </a:prstGeom>
          </p:spPr>
        </p:pic>
        <p:pic>
          <p:nvPicPr>
            <p:cNvPr id="42" name="図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71742" y="6158538"/>
              <a:ext cx="633851" cy="474684"/>
            </a:xfrm>
            <a:prstGeom prst="rect">
              <a:avLst/>
            </a:prstGeom>
          </p:spPr>
        </p:pic>
      </p:grpSp>
      <p:sp>
        <p:nvSpPr>
          <p:cNvPr id="11" name="テキスト ボックス 10"/>
          <p:cNvSpPr txBox="1"/>
          <p:nvPr/>
        </p:nvSpPr>
        <p:spPr>
          <a:xfrm>
            <a:off x="6546273" y="827755"/>
            <a:ext cx="2400300" cy="769441"/>
          </a:xfrm>
          <a:prstGeom prst="rect">
            <a:avLst/>
          </a:prstGeom>
          <a:noFill/>
        </p:spPr>
        <p:txBody>
          <a:bodyPr wrap="square" rtlCol="0">
            <a:spAutoFit/>
          </a:bodyPr>
          <a:lstStyle/>
          <a:p>
            <a:r>
              <a:rPr kumimoji="1" lang="en-US" altLang="ja-JP" sz="4400" dirty="0" smtClean="0">
                <a:solidFill>
                  <a:schemeClr val="accent5">
                    <a:lumMod val="75000"/>
                  </a:schemeClr>
                </a:solidFill>
              </a:rPr>
              <a:t>&lt;Before&gt;</a:t>
            </a:r>
            <a:endParaRPr kumimoji="1" lang="ja-JP" altLang="en-US" sz="4400" dirty="0">
              <a:solidFill>
                <a:schemeClr val="accent5">
                  <a:lumMod val="75000"/>
                </a:schemeClr>
              </a:solidFill>
            </a:endParaRPr>
          </a:p>
        </p:txBody>
      </p:sp>
      <p:pic>
        <p:nvPicPr>
          <p:cNvPr id="45" name="図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03910" y="5265258"/>
            <a:ext cx="608227" cy="405802"/>
          </a:xfrm>
          <a:prstGeom prst="rect">
            <a:avLst/>
          </a:prstGeom>
        </p:spPr>
      </p:pic>
      <p:pic>
        <p:nvPicPr>
          <p:cNvPr id="46" name="図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9164" y="5249481"/>
            <a:ext cx="608227" cy="405802"/>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4418" y="5249481"/>
            <a:ext cx="608227" cy="405802"/>
          </a:xfrm>
          <a:prstGeom prst="rect">
            <a:avLst/>
          </a:prstGeom>
        </p:spPr>
      </p:pic>
    </p:spTree>
    <p:extLst>
      <p:ext uri="{BB962C8B-B14F-4D97-AF65-F5344CB8AC3E}">
        <p14:creationId xmlns:p14="http://schemas.microsoft.com/office/powerpoint/2010/main" val="289105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255" y="197427"/>
            <a:ext cx="5299363" cy="581891"/>
          </a:xfrm>
        </p:spPr>
        <p:txBody>
          <a:bodyPr>
            <a:noAutofit/>
          </a:bodyPr>
          <a:lstStyle/>
          <a:p>
            <a:r>
              <a:rPr lang="en-US" altLang="ja-JP" sz="2400" dirty="0"/>
              <a:t>4.</a:t>
            </a:r>
            <a:r>
              <a:rPr lang="ja-JP" altLang="en-US" sz="2400" dirty="0"/>
              <a:t> ユーザー体験</a:t>
            </a:r>
            <a:r>
              <a:rPr lang="ja-JP" altLang="en-US" sz="2400" dirty="0" smtClean="0"/>
              <a:t>紹介</a:t>
            </a:r>
            <a:endParaRPr kumimoji="1" lang="ja-JP" altLang="en-US" sz="2400"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12</a:t>
            </a:fld>
            <a:endParaRPr kumimoji="1" lang="ja-JP" altLang="en-US" dirty="0"/>
          </a:p>
        </p:txBody>
      </p:sp>
      <p:sp>
        <p:nvSpPr>
          <p:cNvPr id="5" name="タイトル 1"/>
          <p:cNvSpPr txBox="1">
            <a:spLocks/>
          </p:cNvSpPr>
          <p:nvPr/>
        </p:nvSpPr>
        <p:spPr>
          <a:xfrm>
            <a:off x="166256" y="987138"/>
            <a:ext cx="6504708" cy="623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◆こんなことができます　③　</a:t>
            </a:r>
            <a:endParaRPr lang="en-US" altLang="ja-JP" sz="36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82" y="1610592"/>
            <a:ext cx="5013972" cy="5218189"/>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7009" y="2620220"/>
            <a:ext cx="579582" cy="397184"/>
          </a:xfrm>
          <a:prstGeom prst="rect">
            <a:avLst/>
          </a:prstGeom>
        </p:spPr>
      </p:pic>
      <p:pic>
        <p:nvPicPr>
          <p:cNvPr id="44" name="図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576940" y="2577086"/>
            <a:ext cx="633851" cy="474684"/>
          </a:xfrm>
          <a:prstGeom prst="rect">
            <a:avLst/>
          </a:prstGeom>
        </p:spPr>
      </p:pic>
      <p:pic>
        <p:nvPicPr>
          <p:cNvPr id="46" name="図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686297" y="2577086"/>
            <a:ext cx="633851" cy="474684"/>
          </a:xfrm>
          <a:prstGeom prst="rect">
            <a:avLst/>
          </a:prstGeom>
        </p:spPr>
      </p:pic>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8916" y="2501714"/>
            <a:ext cx="625428" cy="625428"/>
          </a:xfrm>
          <a:prstGeom prst="rect">
            <a:avLst/>
          </a:prstGeom>
        </p:spPr>
      </p:pic>
      <p:pic>
        <p:nvPicPr>
          <p:cNvPr id="47" name="図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65561" y="2534803"/>
            <a:ext cx="592339" cy="592339"/>
          </a:xfrm>
          <a:prstGeom prst="rect">
            <a:avLst/>
          </a:prstGeom>
        </p:spPr>
      </p:pic>
      <p:pic>
        <p:nvPicPr>
          <p:cNvPr id="30" name="図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23825" y="2482337"/>
            <a:ext cx="625428" cy="625428"/>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54418" y="3522335"/>
            <a:ext cx="608227" cy="405802"/>
          </a:xfrm>
          <a:prstGeom prst="rect">
            <a:avLst/>
          </a:prstGeom>
        </p:spPr>
      </p:pic>
      <p:sp>
        <p:nvSpPr>
          <p:cNvPr id="13" name="テキスト ボックス 12"/>
          <p:cNvSpPr txBox="1"/>
          <p:nvPr/>
        </p:nvSpPr>
        <p:spPr>
          <a:xfrm>
            <a:off x="6546273" y="827755"/>
            <a:ext cx="2400300" cy="769441"/>
          </a:xfrm>
          <a:prstGeom prst="rect">
            <a:avLst/>
          </a:prstGeom>
          <a:noFill/>
        </p:spPr>
        <p:txBody>
          <a:bodyPr wrap="square" rtlCol="0">
            <a:spAutoFit/>
          </a:bodyPr>
          <a:lstStyle/>
          <a:p>
            <a:r>
              <a:rPr kumimoji="1" lang="en-US" altLang="ja-JP" sz="4400" dirty="0" smtClean="0">
                <a:solidFill>
                  <a:srgbClr val="FF0000"/>
                </a:solidFill>
              </a:rPr>
              <a:t>&lt;After&gt;</a:t>
            </a:r>
            <a:endParaRPr kumimoji="1" lang="ja-JP" altLang="en-US" sz="4400" dirty="0">
              <a:solidFill>
                <a:srgbClr val="FF0000"/>
              </a:solidFill>
            </a:endParaRPr>
          </a:p>
        </p:txBody>
      </p:sp>
      <p:pic>
        <p:nvPicPr>
          <p:cNvPr id="7" name="図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28899" y="3525164"/>
            <a:ext cx="529931" cy="402973"/>
          </a:xfrm>
          <a:prstGeom prst="rect">
            <a:avLst/>
          </a:prstGeom>
        </p:spPr>
      </p:pic>
      <p:pic>
        <p:nvPicPr>
          <p:cNvPr id="15" name="図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54077" y="4401531"/>
            <a:ext cx="604753" cy="503457"/>
          </a:xfrm>
          <a:prstGeom prst="rect">
            <a:avLst/>
          </a:prstGeom>
        </p:spPr>
      </p:pic>
      <p:pic>
        <p:nvPicPr>
          <p:cNvPr id="16" name="図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24500" y="3350683"/>
            <a:ext cx="624753" cy="749105"/>
          </a:xfrm>
          <a:prstGeom prst="rect">
            <a:avLst/>
          </a:prstGeom>
        </p:spPr>
      </p:pic>
      <p:pic>
        <p:nvPicPr>
          <p:cNvPr id="8" name="図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17009" y="3435780"/>
            <a:ext cx="533484" cy="498127"/>
          </a:xfrm>
          <a:prstGeom prst="rect">
            <a:avLst/>
          </a:prstGeom>
        </p:spPr>
      </p:pic>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1839" y="4454667"/>
            <a:ext cx="579582" cy="397184"/>
          </a:xfrm>
          <a:prstGeom prst="rect">
            <a:avLst/>
          </a:prstGeom>
        </p:spPr>
      </p:pic>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47781" y="3435780"/>
            <a:ext cx="633851" cy="474684"/>
          </a:xfrm>
          <a:prstGeom prst="rect">
            <a:avLst/>
          </a:prstGeom>
        </p:spPr>
      </p:pic>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7929" y="3372129"/>
            <a:ext cx="625428" cy="625428"/>
          </a:xfrm>
          <a:prstGeom prst="rect">
            <a:avLst/>
          </a:prstGeom>
        </p:spPr>
      </p:pic>
      <p:pic>
        <p:nvPicPr>
          <p:cNvPr id="21" name="図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0845" y="3407007"/>
            <a:ext cx="604753" cy="503457"/>
          </a:xfrm>
          <a:prstGeom prst="rect">
            <a:avLst/>
          </a:prstGeom>
        </p:spPr>
      </p:pic>
      <p:pic>
        <p:nvPicPr>
          <p:cNvPr id="22" name="図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11921" y="4401531"/>
            <a:ext cx="608227" cy="405802"/>
          </a:xfrm>
          <a:prstGeom prst="rect">
            <a:avLst/>
          </a:prstGeom>
        </p:spPr>
      </p:pic>
      <p:pic>
        <p:nvPicPr>
          <p:cNvPr id="23" name="図 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70038" y="4349054"/>
            <a:ext cx="533484" cy="498127"/>
          </a:xfrm>
          <a:prstGeom prst="rect">
            <a:avLst/>
          </a:prstGeom>
        </p:spPr>
      </p:pic>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0630" y="4312649"/>
            <a:ext cx="592339" cy="592339"/>
          </a:xfrm>
          <a:prstGeom prst="rect">
            <a:avLst/>
          </a:prstGeom>
        </p:spPr>
      </p:pic>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7217" y="4312649"/>
            <a:ext cx="625428" cy="625428"/>
          </a:xfrm>
          <a:prstGeom prst="rect">
            <a:avLst/>
          </a:prstGeom>
        </p:spPr>
      </p:pic>
      <p:pic>
        <p:nvPicPr>
          <p:cNvPr id="9" name="図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53412" y="4384940"/>
            <a:ext cx="491468" cy="415636"/>
          </a:xfrm>
          <a:prstGeom prst="rect">
            <a:avLst/>
          </a:prstGeom>
        </p:spPr>
      </p:pic>
      <p:pic>
        <p:nvPicPr>
          <p:cNvPr id="27" name="図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1037" y="5215728"/>
            <a:ext cx="625428" cy="625428"/>
          </a:xfrm>
          <a:prstGeom prst="rect">
            <a:avLst/>
          </a:prstGeom>
        </p:spPr>
      </p:pic>
      <p:pic>
        <p:nvPicPr>
          <p:cNvPr id="29" name="図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8916" y="5272404"/>
            <a:ext cx="608227" cy="405802"/>
          </a:xfrm>
          <a:prstGeom prst="rect">
            <a:avLst/>
          </a:prstGeom>
        </p:spPr>
      </p:pic>
      <p:pic>
        <p:nvPicPr>
          <p:cNvPr id="31" name="図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24066" y="5157921"/>
            <a:ext cx="625428" cy="625428"/>
          </a:xfrm>
          <a:prstGeom prst="rect">
            <a:avLst/>
          </a:prstGeom>
        </p:spPr>
      </p:pic>
      <p:pic>
        <p:nvPicPr>
          <p:cNvPr id="32" name="図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686295" y="5260225"/>
            <a:ext cx="633851" cy="474684"/>
          </a:xfrm>
          <a:prstGeom prst="rect">
            <a:avLst/>
          </a:prstGeom>
        </p:spPr>
      </p:pic>
      <p:pic>
        <p:nvPicPr>
          <p:cNvPr id="33" name="図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79948" y="5272404"/>
            <a:ext cx="491468" cy="415636"/>
          </a:xfrm>
          <a:prstGeom prst="rect">
            <a:avLst/>
          </a:prstGeom>
        </p:spPr>
      </p:pic>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84965" y="5290055"/>
            <a:ext cx="529931" cy="402973"/>
          </a:xfrm>
          <a:prstGeom prst="rect">
            <a:avLst/>
          </a:prstGeom>
        </p:spPr>
      </p:pic>
      <p:pic>
        <p:nvPicPr>
          <p:cNvPr id="35" name="図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56914" y="5215728"/>
            <a:ext cx="592339" cy="592339"/>
          </a:xfrm>
          <a:prstGeom prst="rect">
            <a:avLst/>
          </a:prstGeom>
        </p:spPr>
      </p:pic>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6940" y="6157759"/>
            <a:ext cx="579582" cy="397184"/>
          </a:xfrm>
          <a:prstGeom prst="rect">
            <a:avLst/>
          </a:prstGeom>
        </p:spPr>
      </p:pic>
      <p:pic>
        <p:nvPicPr>
          <p:cNvPr id="37" name="図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04716" y="6107287"/>
            <a:ext cx="533484" cy="498127"/>
          </a:xfrm>
          <a:prstGeom prst="rect">
            <a:avLst/>
          </a:prstGeom>
        </p:spPr>
      </p:pic>
      <p:pic>
        <p:nvPicPr>
          <p:cNvPr id="38" name="図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0652" y="6093951"/>
            <a:ext cx="604753" cy="503457"/>
          </a:xfrm>
          <a:prstGeom prst="rect">
            <a:avLst/>
          </a:prstGeom>
        </p:spPr>
      </p:pic>
      <p:pic>
        <p:nvPicPr>
          <p:cNvPr id="39" name="図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37217" y="6157759"/>
            <a:ext cx="608227" cy="405802"/>
          </a:xfrm>
          <a:prstGeom prst="rect">
            <a:avLst/>
          </a:prstGeom>
        </p:spPr>
      </p:pic>
    </p:spTree>
    <p:extLst>
      <p:ext uri="{BB962C8B-B14F-4D97-AF65-F5344CB8AC3E}">
        <p14:creationId xmlns:p14="http://schemas.microsoft.com/office/powerpoint/2010/main" val="145435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44129"/>
          </a:xfrm>
        </p:spPr>
        <p:txBody>
          <a:bodyPr>
            <a:normAutofit/>
          </a:bodyPr>
          <a:lstStyle/>
          <a:p>
            <a:r>
              <a:rPr kumimoji="1" lang="en-US" altLang="ja-JP" dirty="0" smtClean="0"/>
              <a:t>5. </a:t>
            </a:r>
            <a:r>
              <a:rPr lang="ja-JP" altLang="en-US" dirty="0"/>
              <a:t>システム</a:t>
            </a:r>
            <a:r>
              <a:rPr lang="ja-JP" altLang="en-US" dirty="0" smtClean="0"/>
              <a:t>構成と開発環境</a:t>
            </a:r>
            <a:endParaRPr kumimoji="1" lang="ja-JP" altLang="en-US"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13</a:t>
            </a:fld>
            <a:endParaRPr kumimoji="1" lang="ja-JP" altLang="en-US" dirty="0"/>
          </a:p>
        </p:txBody>
      </p:sp>
      <p:sp>
        <p:nvSpPr>
          <p:cNvPr id="5" name="サブタイトル 2"/>
          <p:cNvSpPr txBox="1">
            <a:spLocks/>
          </p:cNvSpPr>
          <p:nvPr/>
        </p:nvSpPr>
        <p:spPr>
          <a:xfrm>
            <a:off x="359787" y="1309255"/>
            <a:ext cx="2840613" cy="491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◆システム構成</a:t>
            </a:r>
            <a:endParaRPr lang="en-US" altLang="ja-JP"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938" y="4906418"/>
            <a:ext cx="1693804" cy="1863184"/>
          </a:xfrm>
          <a:prstGeom prst="rect">
            <a:avLst/>
          </a:prstGeom>
        </p:spPr>
      </p:pic>
      <p:sp>
        <p:nvSpPr>
          <p:cNvPr id="6" name="左矢印 5"/>
          <p:cNvSpPr/>
          <p:nvPr/>
        </p:nvSpPr>
        <p:spPr>
          <a:xfrm rot="20176965">
            <a:off x="2361249" y="5015106"/>
            <a:ext cx="2109835" cy="433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982452" y="5389104"/>
            <a:ext cx="3104148" cy="1365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t>Google</a:t>
            </a:r>
          </a:p>
          <a:p>
            <a:pPr algn="ctr"/>
            <a:r>
              <a:rPr lang="en-US" altLang="ja-JP" sz="3200" dirty="0" smtClean="0"/>
              <a:t>calendar</a:t>
            </a:r>
            <a:endParaRPr kumimoji="1" lang="ja-JP" altLang="en-US" sz="3200" dirty="0"/>
          </a:p>
        </p:txBody>
      </p:sp>
      <p:grpSp>
        <p:nvGrpSpPr>
          <p:cNvPr id="13" name="グループ化 12"/>
          <p:cNvGrpSpPr/>
          <p:nvPr/>
        </p:nvGrpSpPr>
        <p:grpSpPr>
          <a:xfrm>
            <a:off x="578034" y="1746302"/>
            <a:ext cx="1828800" cy="2037511"/>
            <a:chOff x="1961147" y="1800563"/>
            <a:chExt cx="1828800" cy="2037511"/>
          </a:xfrm>
        </p:grpSpPr>
        <p:grpSp>
          <p:nvGrpSpPr>
            <p:cNvPr id="11" name="グループ化 10"/>
            <p:cNvGrpSpPr/>
            <p:nvPr/>
          </p:nvGrpSpPr>
          <p:grpSpPr>
            <a:xfrm>
              <a:off x="1961147" y="1800563"/>
              <a:ext cx="1828800" cy="2037511"/>
              <a:chOff x="1961147" y="1800563"/>
              <a:chExt cx="1828800" cy="2037511"/>
            </a:xfrm>
          </p:grpSpPr>
          <p:sp>
            <p:nvSpPr>
              <p:cNvPr id="8" name="角丸四角形 7"/>
              <p:cNvSpPr/>
              <p:nvPr/>
            </p:nvSpPr>
            <p:spPr>
              <a:xfrm>
                <a:off x="1961147" y="1800563"/>
                <a:ext cx="1828800" cy="2688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Users</a:t>
                </a:r>
                <a:endParaRPr kumimoji="1" lang="ja-JP" altLang="en-US" dirty="0"/>
              </a:p>
            </p:txBody>
          </p:sp>
          <p:sp>
            <p:nvSpPr>
              <p:cNvPr id="10" name="正方形/長方形 9"/>
              <p:cNvSpPr/>
              <p:nvPr/>
            </p:nvSpPr>
            <p:spPr>
              <a:xfrm>
                <a:off x="1973758" y="2081463"/>
                <a:ext cx="1816189" cy="17566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kumimoji="1" lang="ja-JP" altLang="en-US" dirty="0"/>
              </a:p>
            </p:txBody>
          </p:sp>
        </p:grpSp>
        <p:sp>
          <p:nvSpPr>
            <p:cNvPr id="12" name="テキスト ボックス 11"/>
            <p:cNvSpPr txBox="1"/>
            <p:nvPr/>
          </p:nvSpPr>
          <p:spPr>
            <a:xfrm>
              <a:off x="1973758" y="2137246"/>
              <a:ext cx="1561097" cy="381301"/>
            </a:xfrm>
            <a:prstGeom prst="rect">
              <a:avLst/>
            </a:prstGeom>
            <a:noFill/>
          </p:spPr>
          <p:txBody>
            <a:bodyPr wrap="square" rtlCol="0">
              <a:spAutoFit/>
            </a:bodyPr>
            <a:lstStyle/>
            <a:p>
              <a:r>
                <a:rPr kumimoji="1" lang="en-US" altLang="ja-JP" dirty="0" smtClean="0"/>
                <a:t>id</a:t>
              </a:r>
              <a:endParaRPr kumimoji="1" lang="ja-JP" altLang="en-US" dirty="0"/>
            </a:p>
          </p:txBody>
        </p:sp>
      </p:grpSp>
      <p:grpSp>
        <p:nvGrpSpPr>
          <p:cNvPr id="14" name="グループ化 13"/>
          <p:cNvGrpSpPr/>
          <p:nvPr/>
        </p:nvGrpSpPr>
        <p:grpSpPr>
          <a:xfrm>
            <a:off x="3139607" y="1746302"/>
            <a:ext cx="2718267" cy="2091009"/>
            <a:chOff x="1961147" y="1800563"/>
            <a:chExt cx="1828800" cy="2091009"/>
          </a:xfrm>
        </p:grpSpPr>
        <p:grpSp>
          <p:nvGrpSpPr>
            <p:cNvPr id="15" name="グループ化 14"/>
            <p:cNvGrpSpPr/>
            <p:nvPr/>
          </p:nvGrpSpPr>
          <p:grpSpPr>
            <a:xfrm>
              <a:off x="1961147" y="1800563"/>
              <a:ext cx="1828800" cy="2037511"/>
              <a:chOff x="1961147" y="1800563"/>
              <a:chExt cx="1828800" cy="2037511"/>
            </a:xfrm>
          </p:grpSpPr>
          <p:sp>
            <p:nvSpPr>
              <p:cNvPr id="17" name="角丸四角形 16"/>
              <p:cNvSpPr/>
              <p:nvPr/>
            </p:nvSpPr>
            <p:spPr>
              <a:xfrm>
                <a:off x="1961147" y="1800563"/>
                <a:ext cx="1828800" cy="2688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User_items</a:t>
                </a:r>
                <a:endParaRPr kumimoji="1" lang="ja-JP" altLang="en-US" dirty="0"/>
              </a:p>
            </p:txBody>
          </p:sp>
          <p:sp>
            <p:nvSpPr>
              <p:cNvPr id="18" name="正方形/長方形 17"/>
              <p:cNvSpPr/>
              <p:nvPr/>
            </p:nvSpPr>
            <p:spPr>
              <a:xfrm>
                <a:off x="1973758" y="2081463"/>
                <a:ext cx="1816189" cy="17566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kumimoji="1" lang="ja-JP" altLang="en-US" dirty="0"/>
              </a:p>
            </p:txBody>
          </p:sp>
        </p:grpSp>
        <p:sp>
          <p:nvSpPr>
            <p:cNvPr id="16" name="テキスト ボックス 15"/>
            <p:cNvSpPr txBox="1"/>
            <p:nvPr/>
          </p:nvSpPr>
          <p:spPr>
            <a:xfrm>
              <a:off x="2016995" y="2137246"/>
              <a:ext cx="1561097" cy="1754326"/>
            </a:xfrm>
            <a:prstGeom prst="rect">
              <a:avLst/>
            </a:prstGeom>
            <a:noFill/>
          </p:spPr>
          <p:txBody>
            <a:bodyPr wrap="square" rtlCol="0">
              <a:spAutoFit/>
            </a:bodyPr>
            <a:lstStyle/>
            <a:p>
              <a:r>
                <a:rPr lang="en-US" altLang="ja-JP" dirty="0"/>
                <a:t>i</a:t>
              </a:r>
              <a:r>
                <a:rPr lang="en-US" altLang="ja-JP" dirty="0" smtClean="0"/>
                <a:t>d</a:t>
              </a:r>
            </a:p>
            <a:p>
              <a:r>
                <a:rPr lang="en-US" altLang="ja-JP" dirty="0"/>
                <a:t>u</a:t>
              </a:r>
              <a:r>
                <a:rPr kumimoji="1" lang="en-US" altLang="ja-JP" dirty="0" smtClean="0"/>
                <a:t>ser_id</a:t>
              </a:r>
            </a:p>
            <a:p>
              <a:r>
                <a:rPr lang="en-US" altLang="ja-JP" dirty="0"/>
                <a:t>i</a:t>
              </a:r>
              <a:r>
                <a:rPr lang="en-US" altLang="ja-JP" dirty="0" smtClean="0"/>
                <a:t>tem_id</a:t>
              </a:r>
            </a:p>
            <a:p>
              <a:r>
                <a:rPr lang="en-US" altLang="ja-JP" dirty="0"/>
                <a:t>s</a:t>
              </a:r>
              <a:r>
                <a:rPr kumimoji="1" lang="en-US" altLang="ja-JP" dirty="0" smtClean="0"/>
                <a:t>tart</a:t>
              </a:r>
            </a:p>
            <a:p>
              <a:r>
                <a:rPr lang="en-US" altLang="ja-JP" dirty="0"/>
                <a:t>e</a:t>
              </a:r>
              <a:r>
                <a:rPr lang="en-US" altLang="ja-JP" dirty="0" smtClean="0"/>
                <a:t>nd</a:t>
              </a:r>
            </a:p>
            <a:p>
              <a:endParaRPr kumimoji="1" lang="en-US" altLang="ja-JP" dirty="0" smtClean="0"/>
            </a:p>
          </p:txBody>
        </p:sp>
      </p:grpSp>
      <p:grpSp>
        <p:nvGrpSpPr>
          <p:cNvPr id="20" name="グループ化 19"/>
          <p:cNvGrpSpPr/>
          <p:nvPr/>
        </p:nvGrpSpPr>
        <p:grpSpPr>
          <a:xfrm>
            <a:off x="6351818" y="1746302"/>
            <a:ext cx="2718267" cy="2037511"/>
            <a:chOff x="1961147" y="1800563"/>
            <a:chExt cx="1828800" cy="2037511"/>
          </a:xfrm>
        </p:grpSpPr>
        <p:grpSp>
          <p:nvGrpSpPr>
            <p:cNvPr id="21" name="グループ化 20"/>
            <p:cNvGrpSpPr/>
            <p:nvPr/>
          </p:nvGrpSpPr>
          <p:grpSpPr>
            <a:xfrm>
              <a:off x="1961147" y="1800563"/>
              <a:ext cx="1828800" cy="2037511"/>
              <a:chOff x="1961147" y="1800563"/>
              <a:chExt cx="1828800" cy="2037511"/>
            </a:xfrm>
          </p:grpSpPr>
          <p:sp>
            <p:nvSpPr>
              <p:cNvPr id="23" name="角丸四角形 22"/>
              <p:cNvSpPr/>
              <p:nvPr/>
            </p:nvSpPr>
            <p:spPr>
              <a:xfrm>
                <a:off x="1961147" y="1800563"/>
                <a:ext cx="1828800" cy="2688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t>items</a:t>
                </a:r>
                <a:endParaRPr kumimoji="1" lang="ja-JP" altLang="en-US" dirty="0"/>
              </a:p>
            </p:txBody>
          </p:sp>
          <p:sp>
            <p:nvSpPr>
              <p:cNvPr id="24" name="正方形/長方形 23"/>
              <p:cNvSpPr/>
              <p:nvPr/>
            </p:nvSpPr>
            <p:spPr>
              <a:xfrm>
                <a:off x="1973758" y="2081463"/>
                <a:ext cx="1816189" cy="17566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kumimoji="1" lang="ja-JP" altLang="en-US" dirty="0"/>
              </a:p>
            </p:txBody>
          </p:sp>
        </p:grpSp>
        <p:sp>
          <p:nvSpPr>
            <p:cNvPr id="22" name="テキスト ボックス 21"/>
            <p:cNvSpPr txBox="1"/>
            <p:nvPr/>
          </p:nvSpPr>
          <p:spPr>
            <a:xfrm>
              <a:off x="1973758" y="2137246"/>
              <a:ext cx="1561097" cy="381301"/>
            </a:xfrm>
            <a:prstGeom prst="rect">
              <a:avLst/>
            </a:prstGeom>
            <a:noFill/>
          </p:spPr>
          <p:txBody>
            <a:bodyPr wrap="square" rtlCol="0">
              <a:spAutoFit/>
            </a:bodyPr>
            <a:lstStyle/>
            <a:p>
              <a:r>
                <a:rPr kumimoji="1" lang="en-US" altLang="ja-JP" dirty="0" smtClean="0"/>
                <a:t>id</a:t>
              </a:r>
              <a:endParaRPr kumimoji="1" lang="ja-JP" altLang="en-US" dirty="0"/>
            </a:p>
          </p:txBody>
        </p:sp>
      </p:grpSp>
      <p:grpSp>
        <p:nvGrpSpPr>
          <p:cNvPr id="36" name="グループ化 35"/>
          <p:cNvGrpSpPr/>
          <p:nvPr/>
        </p:nvGrpSpPr>
        <p:grpSpPr>
          <a:xfrm>
            <a:off x="2307405" y="2198194"/>
            <a:ext cx="943269" cy="418933"/>
            <a:chOff x="2307405" y="2198194"/>
            <a:chExt cx="943269" cy="418933"/>
          </a:xfrm>
        </p:grpSpPr>
        <p:cxnSp>
          <p:nvCxnSpPr>
            <p:cNvPr id="26" name="直線コネクタ 25"/>
            <p:cNvCxnSpPr/>
            <p:nvPr/>
          </p:nvCxnSpPr>
          <p:spPr>
            <a:xfrm>
              <a:off x="2406834" y="2273635"/>
              <a:ext cx="751518" cy="277060"/>
            </a:xfrm>
            <a:prstGeom prst="line">
              <a:avLst/>
            </a:prstGeom>
          </p:spPr>
          <p:style>
            <a:lnRef idx="1">
              <a:schemeClr val="dk1"/>
            </a:lnRef>
            <a:fillRef idx="0">
              <a:schemeClr val="dk1"/>
            </a:fillRef>
            <a:effectRef idx="0">
              <a:schemeClr val="dk1"/>
            </a:effectRef>
            <a:fontRef idx="minor">
              <a:schemeClr val="tx1"/>
            </a:fontRef>
          </p:style>
        </p:cxnSp>
        <p:sp>
          <p:nvSpPr>
            <p:cNvPr id="32" name="フローチャート: 結合子 31"/>
            <p:cNvSpPr/>
            <p:nvPr/>
          </p:nvSpPr>
          <p:spPr>
            <a:xfrm>
              <a:off x="2307405" y="2198194"/>
              <a:ext cx="108802" cy="108802"/>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フローチャート: 結合子 33"/>
            <p:cNvSpPr/>
            <p:nvPr/>
          </p:nvSpPr>
          <p:spPr>
            <a:xfrm>
              <a:off x="3141872" y="2508325"/>
              <a:ext cx="108802" cy="108802"/>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37" name="グループ化 36"/>
          <p:cNvGrpSpPr/>
          <p:nvPr/>
        </p:nvGrpSpPr>
        <p:grpSpPr>
          <a:xfrm rot="7675954">
            <a:off x="5519768" y="2318496"/>
            <a:ext cx="943269" cy="418933"/>
            <a:chOff x="2307405" y="2198194"/>
            <a:chExt cx="943269" cy="418933"/>
          </a:xfrm>
        </p:grpSpPr>
        <p:cxnSp>
          <p:nvCxnSpPr>
            <p:cNvPr id="38" name="直線コネクタ 37"/>
            <p:cNvCxnSpPr/>
            <p:nvPr/>
          </p:nvCxnSpPr>
          <p:spPr>
            <a:xfrm>
              <a:off x="2406834" y="2273635"/>
              <a:ext cx="751518" cy="277060"/>
            </a:xfrm>
            <a:prstGeom prst="line">
              <a:avLst/>
            </a:prstGeom>
          </p:spPr>
          <p:style>
            <a:lnRef idx="1">
              <a:schemeClr val="dk1"/>
            </a:lnRef>
            <a:fillRef idx="0">
              <a:schemeClr val="dk1"/>
            </a:fillRef>
            <a:effectRef idx="0">
              <a:schemeClr val="dk1"/>
            </a:effectRef>
            <a:fontRef idx="minor">
              <a:schemeClr val="tx1"/>
            </a:fontRef>
          </p:style>
        </p:cxnSp>
        <p:sp>
          <p:nvSpPr>
            <p:cNvPr id="39" name="フローチャート: 結合子 38"/>
            <p:cNvSpPr/>
            <p:nvPr/>
          </p:nvSpPr>
          <p:spPr>
            <a:xfrm>
              <a:off x="2307405" y="2198194"/>
              <a:ext cx="108802" cy="108802"/>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フローチャート: 結合子 39"/>
            <p:cNvSpPr/>
            <p:nvPr/>
          </p:nvSpPr>
          <p:spPr>
            <a:xfrm>
              <a:off x="3141872" y="2508325"/>
              <a:ext cx="108802" cy="108802"/>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2" name="テキスト ボックス 41"/>
          <p:cNvSpPr txBox="1"/>
          <p:nvPr/>
        </p:nvSpPr>
        <p:spPr>
          <a:xfrm>
            <a:off x="2350168" y="1913236"/>
            <a:ext cx="413680" cy="369332"/>
          </a:xfrm>
          <a:prstGeom prst="rect">
            <a:avLst/>
          </a:prstGeom>
          <a:noFill/>
        </p:spPr>
        <p:txBody>
          <a:bodyPr wrap="square" rtlCol="0">
            <a:spAutoFit/>
          </a:bodyPr>
          <a:lstStyle/>
          <a:p>
            <a:r>
              <a:rPr kumimoji="1" lang="en-US" altLang="ja-JP" dirty="0" smtClean="0"/>
              <a:t>1</a:t>
            </a:r>
            <a:endParaRPr kumimoji="1" lang="ja-JP" altLang="en-US" dirty="0"/>
          </a:p>
        </p:txBody>
      </p:sp>
      <p:sp>
        <p:nvSpPr>
          <p:cNvPr id="43" name="テキスト ボックス 42"/>
          <p:cNvSpPr txBox="1"/>
          <p:nvPr/>
        </p:nvSpPr>
        <p:spPr>
          <a:xfrm>
            <a:off x="2932767" y="2144431"/>
            <a:ext cx="413680" cy="369332"/>
          </a:xfrm>
          <a:prstGeom prst="rect">
            <a:avLst/>
          </a:prstGeom>
          <a:noFill/>
        </p:spPr>
        <p:txBody>
          <a:bodyPr wrap="square" rtlCol="0">
            <a:spAutoFit/>
          </a:bodyPr>
          <a:lstStyle/>
          <a:p>
            <a:r>
              <a:rPr lang="en-US" altLang="ja-JP" dirty="0"/>
              <a:t>N</a:t>
            </a:r>
            <a:endParaRPr kumimoji="1" lang="ja-JP" altLang="en-US" dirty="0"/>
          </a:p>
        </p:txBody>
      </p:sp>
      <p:sp>
        <p:nvSpPr>
          <p:cNvPr id="44" name="テキスト ボックス 43"/>
          <p:cNvSpPr txBox="1"/>
          <p:nvPr/>
        </p:nvSpPr>
        <p:spPr>
          <a:xfrm>
            <a:off x="5522181" y="2329097"/>
            <a:ext cx="413680" cy="369332"/>
          </a:xfrm>
          <a:prstGeom prst="rect">
            <a:avLst/>
          </a:prstGeom>
          <a:noFill/>
        </p:spPr>
        <p:txBody>
          <a:bodyPr wrap="square" rtlCol="0">
            <a:spAutoFit/>
          </a:bodyPr>
          <a:lstStyle/>
          <a:p>
            <a:r>
              <a:rPr lang="en-US" altLang="ja-JP" dirty="0"/>
              <a:t>N</a:t>
            </a:r>
            <a:endParaRPr kumimoji="1" lang="ja-JP" altLang="en-US" dirty="0"/>
          </a:p>
        </p:txBody>
      </p:sp>
      <p:sp>
        <p:nvSpPr>
          <p:cNvPr id="45" name="テキスト ボックス 44"/>
          <p:cNvSpPr txBox="1"/>
          <p:nvPr/>
        </p:nvSpPr>
        <p:spPr>
          <a:xfrm>
            <a:off x="6101821" y="1955781"/>
            <a:ext cx="413680" cy="369332"/>
          </a:xfrm>
          <a:prstGeom prst="rect">
            <a:avLst/>
          </a:prstGeom>
          <a:noFill/>
        </p:spPr>
        <p:txBody>
          <a:bodyPr wrap="square" rtlCol="0">
            <a:spAutoFit/>
          </a:bodyPr>
          <a:lstStyle/>
          <a:p>
            <a:r>
              <a:rPr kumimoji="1" lang="en-US" altLang="ja-JP" dirty="0" smtClean="0"/>
              <a:t>1</a:t>
            </a:r>
            <a:endParaRPr kumimoji="1" lang="ja-JP" altLang="en-US" dirty="0"/>
          </a:p>
        </p:txBody>
      </p:sp>
      <p:cxnSp>
        <p:nvCxnSpPr>
          <p:cNvPr id="47" name="直線矢印コネクタ 46"/>
          <p:cNvCxnSpPr>
            <a:stCxn id="18" idx="2"/>
          </p:cNvCxnSpPr>
          <p:nvPr/>
        </p:nvCxnSpPr>
        <p:spPr>
          <a:xfrm>
            <a:off x="4508113" y="3783813"/>
            <a:ext cx="0" cy="160529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932767" y="4712194"/>
            <a:ext cx="900506" cy="461665"/>
          </a:xfrm>
          <a:prstGeom prst="rect">
            <a:avLst/>
          </a:prstGeom>
          <a:noFill/>
        </p:spPr>
        <p:txBody>
          <a:bodyPr wrap="square" rtlCol="0">
            <a:spAutoFit/>
          </a:bodyPr>
          <a:lstStyle/>
          <a:p>
            <a:r>
              <a:rPr lang="ja-JP" altLang="en-US" sz="2400" dirty="0"/>
              <a:t>反映</a:t>
            </a:r>
            <a:endParaRPr kumimoji="1" lang="ja-JP" altLang="en-US" sz="2400" dirty="0"/>
          </a:p>
        </p:txBody>
      </p:sp>
      <p:sp>
        <p:nvSpPr>
          <p:cNvPr id="9" name="角丸四角形 8"/>
          <p:cNvSpPr/>
          <p:nvPr/>
        </p:nvSpPr>
        <p:spPr>
          <a:xfrm>
            <a:off x="71851" y="4415110"/>
            <a:ext cx="2860916" cy="4451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Web</a:t>
            </a:r>
            <a:r>
              <a:rPr kumimoji="1" lang="ja-JP" altLang="en-US" dirty="0" smtClean="0"/>
              <a:t>アプリのカレンダー</a:t>
            </a:r>
            <a:endParaRPr kumimoji="1" lang="ja-JP" altLang="en-US" dirty="0"/>
          </a:p>
        </p:txBody>
      </p:sp>
      <p:grpSp>
        <p:nvGrpSpPr>
          <p:cNvPr id="41" name="グループ化 40"/>
          <p:cNvGrpSpPr/>
          <p:nvPr/>
        </p:nvGrpSpPr>
        <p:grpSpPr>
          <a:xfrm>
            <a:off x="7022511" y="3439710"/>
            <a:ext cx="2047574" cy="3154710"/>
            <a:chOff x="1103428" y="515039"/>
            <a:chExt cx="3355331" cy="5117203"/>
          </a:xfrm>
        </p:grpSpPr>
        <p:grpSp>
          <p:nvGrpSpPr>
            <p:cNvPr id="46" name="グループ化 45"/>
            <p:cNvGrpSpPr/>
            <p:nvPr/>
          </p:nvGrpSpPr>
          <p:grpSpPr>
            <a:xfrm>
              <a:off x="1961147" y="1800563"/>
              <a:ext cx="1828800" cy="2037511"/>
              <a:chOff x="1961147" y="1800563"/>
              <a:chExt cx="1828800" cy="2037511"/>
            </a:xfrm>
          </p:grpSpPr>
          <p:sp>
            <p:nvSpPr>
              <p:cNvPr id="50" name="角丸四角形 49"/>
              <p:cNvSpPr/>
              <p:nvPr/>
            </p:nvSpPr>
            <p:spPr>
              <a:xfrm>
                <a:off x="1961147" y="1800563"/>
                <a:ext cx="1828800" cy="26886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events</a:t>
                </a:r>
                <a:endParaRPr kumimoji="1" lang="ja-JP" altLang="en-US" dirty="0"/>
              </a:p>
            </p:txBody>
          </p:sp>
          <p:sp>
            <p:nvSpPr>
              <p:cNvPr id="51" name="正方形/長方形 50"/>
              <p:cNvSpPr/>
              <p:nvPr/>
            </p:nvSpPr>
            <p:spPr>
              <a:xfrm>
                <a:off x="1973758" y="2081463"/>
                <a:ext cx="1816189" cy="17566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kumimoji="1" lang="ja-JP" altLang="en-US" dirty="0"/>
              </a:p>
            </p:txBody>
          </p:sp>
        </p:grpSp>
        <p:sp>
          <p:nvSpPr>
            <p:cNvPr id="49" name="テキスト ボックス 48"/>
            <p:cNvSpPr txBox="1"/>
            <p:nvPr/>
          </p:nvSpPr>
          <p:spPr>
            <a:xfrm>
              <a:off x="1103428" y="515039"/>
              <a:ext cx="3355331" cy="5117203"/>
            </a:xfrm>
            <a:prstGeom prst="rect">
              <a:avLst/>
            </a:prstGeom>
            <a:noFill/>
          </p:spPr>
          <p:txBody>
            <a:bodyPr wrap="square" rtlCol="0">
              <a:spAutoFit/>
            </a:bodyPr>
            <a:lstStyle/>
            <a:p>
              <a:r>
                <a:rPr lang="en-US" altLang="ja-JP" sz="19900" dirty="0"/>
                <a:t>×</a:t>
              </a:r>
              <a:endParaRPr kumimoji="1" lang="ja-JP" altLang="en-US" sz="19900" dirty="0"/>
            </a:p>
          </p:txBody>
        </p:sp>
      </p:grpSp>
      <p:sp>
        <p:nvSpPr>
          <p:cNvPr id="27" name="角丸四角形吹き出し 26"/>
          <p:cNvSpPr/>
          <p:nvPr/>
        </p:nvSpPr>
        <p:spPr>
          <a:xfrm>
            <a:off x="4666140" y="3982453"/>
            <a:ext cx="2745314" cy="1265445"/>
          </a:xfrm>
          <a:prstGeom prst="wedgeRoundRectCallout">
            <a:avLst>
              <a:gd name="adj1" fmla="val -54695"/>
              <a:gd name="adj2" fmla="val -79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多対多の中間テーブル兼</a:t>
            </a:r>
            <a:endParaRPr kumimoji="1" lang="en-US" altLang="ja-JP" dirty="0" smtClean="0"/>
          </a:p>
          <a:p>
            <a:pPr algn="ctr"/>
            <a:r>
              <a:rPr lang="ja-JP" altLang="en-US" dirty="0" smtClean="0"/>
              <a:t>カレンダーのイベントストレージ</a:t>
            </a:r>
            <a:endParaRPr kumimoji="1" lang="ja-JP" altLang="en-US" dirty="0"/>
          </a:p>
        </p:txBody>
      </p:sp>
    </p:spTree>
    <p:extLst>
      <p:ext uri="{BB962C8B-B14F-4D97-AF65-F5344CB8AC3E}">
        <p14:creationId xmlns:p14="http://schemas.microsoft.com/office/powerpoint/2010/main" val="4065424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1818" y="333953"/>
            <a:ext cx="5117523" cy="497319"/>
          </a:xfrm>
        </p:spPr>
        <p:txBody>
          <a:bodyPr>
            <a:normAutofit fontScale="90000"/>
          </a:bodyPr>
          <a:lstStyle/>
          <a:p>
            <a:r>
              <a:rPr kumimoji="1" lang="en-US" altLang="ja-JP" sz="3200" dirty="0" smtClean="0"/>
              <a:t>5. </a:t>
            </a:r>
            <a:r>
              <a:rPr lang="ja-JP" altLang="en-US" sz="3200" dirty="0"/>
              <a:t>システム</a:t>
            </a:r>
            <a:r>
              <a:rPr lang="ja-JP" altLang="en-US" sz="3200" dirty="0" smtClean="0"/>
              <a:t>構成と開発環境</a:t>
            </a:r>
            <a:endParaRPr kumimoji="1" lang="ja-JP" altLang="en-US" sz="3200"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14</a:t>
            </a:fld>
            <a:endParaRPr kumimoji="1" lang="ja-JP" altLang="en-US" dirty="0"/>
          </a:p>
        </p:txBody>
      </p:sp>
      <p:sp>
        <p:nvSpPr>
          <p:cNvPr id="5" name="サブタイトル 2"/>
          <p:cNvSpPr txBox="1">
            <a:spLocks/>
          </p:cNvSpPr>
          <p:nvPr/>
        </p:nvSpPr>
        <p:spPr>
          <a:xfrm>
            <a:off x="371818" y="1409681"/>
            <a:ext cx="8221464" cy="49466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dirty="0" smtClean="0">
                <a:solidFill>
                  <a:prstClr val="black"/>
                </a:solidFill>
              </a:rPr>
              <a:t>◆</a:t>
            </a:r>
            <a:r>
              <a:rPr lang="ja-JP" altLang="en-US" sz="3600" dirty="0">
                <a:solidFill>
                  <a:prstClr val="black"/>
                </a:solidFill>
              </a:rPr>
              <a:t>将来的</a:t>
            </a:r>
            <a:r>
              <a:rPr lang="ja-JP" altLang="en-US" sz="3600" dirty="0" smtClean="0">
                <a:solidFill>
                  <a:prstClr val="black"/>
                </a:solidFill>
              </a:rPr>
              <a:t>な予定</a:t>
            </a:r>
            <a:endParaRPr lang="en-US" altLang="ja-JP" dirty="0" smtClean="0"/>
          </a:p>
          <a:p>
            <a:r>
              <a:rPr lang="ja-JP" altLang="en-US" dirty="0" smtClean="0"/>
              <a:t>オンラインスーパーのレシートからの自動入力</a:t>
            </a:r>
            <a:endParaRPr lang="en-US" altLang="ja-JP" dirty="0" smtClean="0"/>
          </a:p>
          <a:p>
            <a:r>
              <a:rPr lang="ja-JP" altLang="en-US" dirty="0"/>
              <a:t>冷蔵庫</a:t>
            </a:r>
            <a:r>
              <a:rPr lang="ja-JP" altLang="en-US" dirty="0" smtClean="0"/>
              <a:t>にたくさん</a:t>
            </a:r>
            <a:r>
              <a:rPr lang="ja-JP" altLang="en-US" dirty="0"/>
              <a:t>センサ</a:t>
            </a:r>
            <a:r>
              <a:rPr lang="ja-JP" altLang="en-US" dirty="0" smtClean="0"/>
              <a:t>を</a:t>
            </a:r>
            <a:r>
              <a:rPr lang="ja-JP" altLang="en-US" dirty="0"/>
              <a:t>入</a:t>
            </a:r>
            <a:r>
              <a:rPr lang="ja-JP" altLang="en-US" dirty="0" smtClean="0"/>
              <a:t>れたい</a:t>
            </a:r>
            <a:endParaRPr lang="en-US" altLang="ja-JP" dirty="0" smtClean="0"/>
          </a:p>
        </p:txBody>
      </p:sp>
    </p:spTree>
    <p:extLst>
      <p:ext uri="{BB962C8B-B14F-4D97-AF65-F5344CB8AC3E}">
        <p14:creationId xmlns:p14="http://schemas.microsoft.com/office/powerpoint/2010/main" val="1938398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1818" y="333953"/>
            <a:ext cx="5117523" cy="497319"/>
          </a:xfrm>
        </p:spPr>
        <p:txBody>
          <a:bodyPr>
            <a:normAutofit fontScale="90000"/>
          </a:bodyPr>
          <a:lstStyle/>
          <a:p>
            <a:r>
              <a:rPr kumimoji="1" lang="en-US" altLang="ja-JP" sz="3200" dirty="0" smtClean="0"/>
              <a:t>5. </a:t>
            </a:r>
            <a:r>
              <a:rPr lang="ja-JP" altLang="en-US" sz="3200" dirty="0"/>
              <a:t>システム</a:t>
            </a:r>
            <a:r>
              <a:rPr lang="ja-JP" altLang="en-US" sz="3200" dirty="0" smtClean="0"/>
              <a:t>構成と開発環境</a:t>
            </a:r>
            <a:endParaRPr kumimoji="1" lang="ja-JP" altLang="en-US" sz="3200"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15</a:t>
            </a:fld>
            <a:endParaRPr kumimoji="1" lang="ja-JP" altLang="en-US" dirty="0"/>
          </a:p>
        </p:txBody>
      </p:sp>
      <p:sp>
        <p:nvSpPr>
          <p:cNvPr id="4" name="テキスト ボックス 3"/>
          <p:cNvSpPr txBox="1"/>
          <p:nvPr/>
        </p:nvSpPr>
        <p:spPr>
          <a:xfrm>
            <a:off x="541421" y="986589"/>
            <a:ext cx="7315200" cy="5632311"/>
          </a:xfrm>
          <a:prstGeom prst="rect">
            <a:avLst/>
          </a:prstGeom>
          <a:noFill/>
        </p:spPr>
        <p:txBody>
          <a:bodyPr wrap="square" rtlCol="0">
            <a:spAutoFit/>
          </a:bodyPr>
          <a:lstStyle/>
          <a:p>
            <a:r>
              <a:rPr lang="ja-JP" altLang="en-US" sz="1200" dirty="0"/>
              <a:t>主モデル</a:t>
            </a:r>
            <a:r>
              <a:rPr lang="ja-JP" altLang="en-US" sz="1200" dirty="0"/>
              <a:t/>
            </a:r>
            <a:br>
              <a:rPr lang="ja-JP" altLang="en-US" sz="1200" dirty="0"/>
            </a:br>
            <a:r>
              <a:rPr lang="en-US" altLang="ja-JP" sz="1200" dirty="0"/>
              <a:t>user </a:t>
            </a:r>
            <a:r>
              <a:rPr lang="ja-JP" altLang="en-US" sz="1200" dirty="0"/>
              <a:t>ユーザ </a:t>
            </a:r>
            <a:r>
              <a:rPr lang="en-US" altLang="ja-JP" sz="1200" dirty="0"/>
              <a:t>(</a:t>
            </a:r>
            <a:r>
              <a:rPr lang="ja-JP" altLang="en-US" sz="1200" dirty="0"/>
              <a:t>名前、等級、ポイント、説明、性別、年齢、アイコン</a:t>
            </a:r>
            <a:r>
              <a:rPr lang="en-US" altLang="ja-JP" sz="1200" dirty="0"/>
              <a:t>)</a:t>
            </a:r>
            <a:r>
              <a:rPr lang="ja-JP" altLang="en-US" sz="1200" dirty="0"/>
              <a:t/>
            </a:r>
            <a:br>
              <a:rPr lang="ja-JP" altLang="en-US" sz="1200" dirty="0"/>
            </a:br>
            <a:r>
              <a:rPr lang="en-US" altLang="ja-JP" sz="1200" dirty="0" err="1"/>
              <a:t>name:string</a:t>
            </a:r>
            <a:r>
              <a:rPr lang="en-US" altLang="ja-JP" sz="1200" dirty="0"/>
              <a:t> </a:t>
            </a:r>
            <a:r>
              <a:rPr lang="en-US" altLang="ja-JP" sz="1200" dirty="0" err="1"/>
              <a:t>grade:integer</a:t>
            </a:r>
            <a:r>
              <a:rPr lang="en-US" altLang="ja-JP" sz="1200" dirty="0"/>
              <a:t> </a:t>
            </a:r>
            <a:r>
              <a:rPr lang="en-US" altLang="ja-JP" sz="1200" dirty="0" err="1"/>
              <a:t>point:integer</a:t>
            </a:r>
            <a:r>
              <a:rPr lang="en-US" altLang="ja-JP" sz="1200" dirty="0"/>
              <a:t> </a:t>
            </a:r>
            <a:r>
              <a:rPr lang="en-US" altLang="ja-JP" sz="1200" dirty="0" err="1"/>
              <a:t>description:text</a:t>
            </a:r>
            <a:r>
              <a:rPr lang="en-US" altLang="ja-JP" sz="1200" dirty="0"/>
              <a:t> </a:t>
            </a:r>
            <a:r>
              <a:rPr lang="en-US" altLang="ja-JP" sz="1200" dirty="0" err="1"/>
              <a:t>sex:string</a:t>
            </a:r>
            <a:r>
              <a:rPr lang="en-US" altLang="ja-JP" sz="1200" dirty="0"/>
              <a:t> </a:t>
            </a:r>
            <a:r>
              <a:rPr lang="en-US" altLang="ja-JP" sz="1200" dirty="0" err="1"/>
              <a:t>age:string</a:t>
            </a:r>
            <a:r>
              <a:rPr lang="en-US" altLang="ja-JP" sz="1200" dirty="0"/>
              <a:t>  </a:t>
            </a:r>
            <a:r>
              <a:rPr lang="en-US" altLang="ja-JP" sz="1200" dirty="0" err="1"/>
              <a:t>icon:binary</a:t>
            </a:r>
            <a:r>
              <a:rPr lang="en-US" altLang="ja-JP" sz="1200" i="1" dirty="0"/>
              <a:t/>
            </a:r>
            <a:br>
              <a:rPr lang="en-US" altLang="ja-JP" sz="1200" i="1" dirty="0"/>
            </a:br>
            <a:r>
              <a:rPr lang="en-US" altLang="ja-JP" sz="1200" dirty="0"/>
              <a:t>location </a:t>
            </a:r>
            <a:r>
              <a:rPr lang="ja-JP" altLang="en-US" sz="1200" dirty="0"/>
              <a:t>場所 </a:t>
            </a:r>
            <a:r>
              <a:rPr lang="en-US" altLang="ja-JP" sz="1200" dirty="0"/>
              <a:t>(</a:t>
            </a:r>
            <a:r>
              <a:rPr lang="ja-JP" altLang="en-US" sz="1200" dirty="0"/>
              <a:t>名前または住所</a:t>
            </a:r>
            <a:r>
              <a:rPr lang="ja-JP" altLang="en-US" sz="1200" dirty="0" err="1"/>
              <a:t>？、</a:t>
            </a:r>
            <a:r>
              <a:rPr lang="ja-JP" altLang="en-US" sz="1200" dirty="0"/>
              <a:t>緯度経度、説明、アイコン</a:t>
            </a:r>
            <a:r>
              <a:rPr lang="en-US" altLang="ja-JP" sz="1200" dirty="0"/>
              <a:t>)</a:t>
            </a:r>
            <a:r>
              <a:rPr lang="ja-JP" altLang="en-US" sz="1200" dirty="0"/>
              <a:t/>
            </a:r>
            <a:br>
              <a:rPr lang="ja-JP" altLang="en-US" sz="1200" dirty="0"/>
            </a:br>
            <a:r>
              <a:rPr lang="en-US" altLang="ja-JP" sz="1200" dirty="0" err="1"/>
              <a:t>name:string</a:t>
            </a:r>
            <a:r>
              <a:rPr lang="en-US" altLang="ja-JP" sz="1200" dirty="0"/>
              <a:t> </a:t>
            </a:r>
            <a:r>
              <a:rPr lang="en-US" altLang="ja-JP" sz="1200" dirty="0" err="1"/>
              <a:t>latlong:text</a:t>
            </a:r>
            <a:r>
              <a:rPr lang="en-US" altLang="ja-JP" sz="1200" dirty="0"/>
              <a:t> </a:t>
            </a:r>
            <a:r>
              <a:rPr lang="en-US" altLang="ja-JP" sz="1200" dirty="0" err="1"/>
              <a:t>description:text</a:t>
            </a:r>
            <a:r>
              <a:rPr lang="en-US" altLang="ja-JP" sz="1200" dirty="0"/>
              <a:t>  </a:t>
            </a:r>
            <a:r>
              <a:rPr lang="en-US" altLang="ja-JP" sz="1200" dirty="0" err="1"/>
              <a:t>icon:binary</a:t>
            </a:r>
            <a:r>
              <a:rPr lang="en-US" altLang="ja-JP" sz="1200" i="1" dirty="0"/>
              <a:t/>
            </a:r>
            <a:br>
              <a:rPr lang="en-US" altLang="ja-JP" sz="1200" i="1" dirty="0"/>
            </a:br>
            <a:r>
              <a:rPr lang="en-US" altLang="ja-JP" sz="1200" dirty="0"/>
              <a:t>store </a:t>
            </a:r>
            <a:r>
              <a:rPr lang="ja-JP" altLang="en-US" sz="1200" dirty="0"/>
              <a:t>店舗 </a:t>
            </a:r>
            <a:r>
              <a:rPr lang="en-US" altLang="ja-JP" sz="1200" dirty="0"/>
              <a:t>(</a:t>
            </a:r>
            <a:r>
              <a:rPr lang="ja-JP" altLang="en-US" sz="1200" dirty="0"/>
              <a:t>名前、説明、アイコン</a:t>
            </a:r>
            <a:r>
              <a:rPr lang="en-US" altLang="ja-JP" sz="1200" dirty="0"/>
              <a:t>)</a:t>
            </a:r>
            <a:r>
              <a:rPr lang="ja-JP" altLang="en-US" sz="1200" dirty="0"/>
              <a:t/>
            </a:r>
            <a:br>
              <a:rPr lang="ja-JP" altLang="en-US" sz="1200" dirty="0"/>
            </a:br>
            <a:r>
              <a:rPr lang="en-US" altLang="ja-JP" sz="1200" dirty="0" err="1"/>
              <a:t>name:string</a:t>
            </a:r>
            <a:r>
              <a:rPr lang="en-US" altLang="ja-JP" sz="1200" dirty="0"/>
              <a:t> </a:t>
            </a:r>
            <a:r>
              <a:rPr lang="en-US" altLang="ja-JP" sz="1200" dirty="0" err="1"/>
              <a:t>description:text</a:t>
            </a:r>
            <a:r>
              <a:rPr lang="en-US" altLang="ja-JP" sz="1200" dirty="0"/>
              <a:t>  </a:t>
            </a:r>
            <a:r>
              <a:rPr lang="en-US" altLang="ja-JP" sz="1200" dirty="0" err="1"/>
              <a:t>icon:binary</a:t>
            </a:r>
            <a:r>
              <a:rPr lang="en-US" altLang="ja-JP" sz="1200" i="1" dirty="0"/>
              <a:t/>
            </a:r>
            <a:br>
              <a:rPr lang="en-US" altLang="ja-JP" sz="1200" i="1" dirty="0"/>
            </a:br>
            <a:r>
              <a:rPr lang="en-US" altLang="ja-JP" sz="1200" dirty="0"/>
              <a:t>item </a:t>
            </a:r>
            <a:r>
              <a:rPr lang="ja-JP" altLang="en-US" sz="1200" dirty="0"/>
              <a:t>商品単体の情報 </a:t>
            </a:r>
            <a:r>
              <a:rPr lang="en-US" altLang="ja-JP" sz="1200" dirty="0"/>
              <a:t>(</a:t>
            </a:r>
            <a:r>
              <a:rPr lang="ja-JP" altLang="en-US" sz="1200" dirty="0"/>
              <a:t>名前、</a:t>
            </a:r>
            <a:r>
              <a:rPr lang="en-US" altLang="ja-JP" sz="1200" dirty="0"/>
              <a:t>1</a:t>
            </a:r>
            <a:r>
              <a:rPr lang="ja-JP" altLang="en-US" sz="1200" dirty="0"/>
              <a:t>度の個数、</a:t>
            </a:r>
            <a:r>
              <a:rPr lang="en-US" altLang="ja-JP" sz="1200" dirty="0"/>
              <a:t>1</a:t>
            </a:r>
            <a:r>
              <a:rPr lang="ja-JP" altLang="en-US" sz="1200" dirty="0"/>
              <a:t>度のグラム数、</a:t>
            </a:r>
            <a:r>
              <a:rPr lang="en-US" altLang="ja-JP" sz="1200" dirty="0"/>
              <a:t>1</a:t>
            </a:r>
            <a:r>
              <a:rPr lang="ja-JP" altLang="en-US" sz="1200" dirty="0"/>
              <a:t>度の価格、</a:t>
            </a:r>
            <a:r>
              <a:rPr lang="en-US" altLang="ja-JP" sz="1200" dirty="0"/>
              <a:t>1</a:t>
            </a:r>
            <a:r>
              <a:rPr lang="ja-JP" altLang="en-US" sz="1200" dirty="0"/>
              <a:t>個の価格、</a:t>
            </a:r>
            <a:r>
              <a:rPr lang="en-US" altLang="ja-JP" sz="1200" dirty="0"/>
              <a:t>1</a:t>
            </a:r>
            <a:r>
              <a:rPr lang="ja-JP" altLang="en-US" sz="1200" dirty="0"/>
              <a:t>グラムの価格、アイコン</a:t>
            </a:r>
            <a:r>
              <a:rPr lang="en-US" altLang="ja-JP" sz="1200" dirty="0"/>
              <a:t>)</a:t>
            </a:r>
            <a:r>
              <a:rPr lang="ja-JP" altLang="en-US" sz="1200" dirty="0"/>
              <a:t/>
            </a:r>
            <a:br>
              <a:rPr lang="ja-JP" altLang="en-US" sz="1200" dirty="0"/>
            </a:br>
            <a:r>
              <a:rPr lang="en-US" altLang="ja-JP" sz="1200" dirty="0" err="1"/>
              <a:t>name:string</a:t>
            </a:r>
            <a:r>
              <a:rPr lang="en-US" altLang="ja-JP" sz="1200" dirty="0"/>
              <a:t> </a:t>
            </a:r>
            <a:r>
              <a:rPr lang="en-US" altLang="ja-JP" sz="1200" dirty="0" err="1"/>
              <a:t>amount_at_a_time:float</a:t>
            </a:r>
            <a:r>
              <a:rPr lang="en-US" altLang="ja-JP" sz="1200" dirty="0"/>
              <a:t> </a:t>
            </a:r>
            <a:r>
              <a:rPr lang="en-US" altLang="ja-JP" sz="1200" dirty="0" err="1"/>
              <a:t>gram_at_a_time:float</a:t>
            </a:r>
            <a:r>
              <a:rPr lang="en-US" altLang="ja-JP" sz="1200" dirty="0"/>
              <a:t> </a:t>
            </a:r>
            <a:r>
              <a:rPr lang="en-US" altLang="ja-JP" sz="1200" dirty="0" err="1"/>
              <a:t>price_at_a_time:float</a:t>
            </a:r>
            <a:r>
              <a:rPr lang="en-US" altLang="ja-JP" sz="1200" dirty="0"/>
              <a:t> </a:t>
            </a:r>
            <a:r>
              <a:rPr lang="en-US" altLang="ja-JP" sz="1200" dirty="0" err="1"/>
              <a:t>price_at_one_amount:float</a:t>
            </a:r>
            <a:r>
              <a:rPr lang="en-US" altLang="ja-JP" sz="1200" dirty="0"/>
              <a:t> </a:t>
            </a:r>
            <a:r>
              <a:rPr lang="en-US" altLang="ja-JP" sz="1200" dirty="0" err="1"/>
              <a:t>price_at_one_gram:float</a:t>
            </a:r>
            <a:r>
              <a:rPr lang="en-US" altLang="ja-JP" sz="1200" dirty="0"/>
              <a:t> </a:t>
            </a:r>
            <a:r>
              <a:rPr lang="en-US" altLang="ja-JP" sz="1200" dirty="0" err="1"/>
              <a:t>description:text</a:t>
            </a:r>
            <a:r>
              <a:rPr lang="en-US" altLang="ja-JP" sz="1200" dirty="0"/>
              <a:t> </a:t>
            </a:r>
            <a:r>
              <a:rPr lang="en-US" altLang="ja-JP" sz="1200" dirty="0" err="1"/>
              <a:t>icon:binary</a:t>
            </a:r>
            <a:r>
              <a:rPr lang="en-US" altLang="ja-JP" sz="1200" i="1" dirty="0"/>
              <a:t/>
            </a:r>
            <a:br>
              <a:rPr lang="en-US" altLang="ja-JP" sz="1200" i="1" dirty="0"/>
            </a:br>
            <a:r>
              <a:rPr lang="en-US" altLang="ja-JP" sz="1200" dirty="0"/>
              <a:t>event </a:t>
            </a:r>
            <a:r>
              <a:rPr lang="ja-JP" altLang="en-US" sz="1200" dirty="0"/>
              <a:t>カレンダー用賞味期限イベント </a:t>
            </a:r>
            <a:r>
              <a:rPr lang="en-US" altLang="ja-JP" sz="1200" dirty="0"/>
              <a:t>(</a:t>
            </a:r>
            <a:r>
              <a:rPr lang="ja-JP" altLang="en-US" sz="1200" dirty="0"/>
              <a:t>ユーザ</a:t>
            </a:r>
            <a:r>
              <a:rPr lang="en-US" altLang="ja-JP" sz="1200" dirty="0"/>
              <a:t>id</a:t>
            </a:r>
            <a:r>
              <a:rPr lang="ja-JP" altLang="en-US" sz="1200" dirty="0" err="1"/>
              <a:t>、</a:t>
            </a:r>
            <a:r>
              <a:rPr lang="ja-JP" altLang="en-US" sz="1200" dirty="0"/>
              <a:t>名前、開始日、終了日</a:t>
            </a:r>
            <a:r>
              <a:rPr lang="en-US" altLang="ja-JP" sz="1200" dirty="0"/>
              <a:t>) (</a:t>
            </a:r>
            <a:r>
              <a:rPr lang="ja-JP" altLang="en-US" sz="1200" dirty="0"/>
              <a:t>今回は冗長になるためシステムには組み込まない。ただしカレンダーの試用のために残しておく</a:t>
            </a:r>
            <a:r>
              <a:rPr lang="en-US" altLang="ja-JP" sz="1200" dirty="0"/>
              <a:t>)</a:t>
            </a:r>
            <a:r>
              <a:rPr lang="ja-JP" altLang="en-US" sz="1200" dirty="0"/>
              <a:t/>
            </a:r>
            <a:br>
              <a:rPr lang="ja-JP" altLang="en-US" sz="1200" dirty="0"/>
            </a:br>
            <a:r>
              <a:rPr lang="en-US" altLang="ja-JP" sz="1200" dirty="0" err="1"/>
              <a:t>user_id:integer</a:t>
            </a:r>
            <a:r>
              <a:rPr lang="en-US" altLang="ja-JP" sz="1200" dirty="0"/>
              <a:t> </a:t>
            </a:r>
            <a:r>
              <a:rPr lang="en-US" altLang="ja-JP" sz="1200" dirty="0" err="1"/>
              <a:t>name:text</a:t>
            </a:r>
            <a:r>
              <a:rPr lang="en-US" altLang="ja-JP" sz="1200" dirty="0"/>
              <a:t> </a:t>
            </a:r>
            <a:r>
              <a:rPr lang="en-US" altLang="ja-JP" sz="1200" dirty="0" err="1"/>
              <a:t>start:datetime</a:t>
            </a:r>
            <a:r>
              <a:rPr lang="en-US" altLang="ja-JP" sz="1200" dirty="0"/>
              <a:t> </a:t>
            </a:r>
            <a:r>
              <a:rPr lang="en-US" altLang="ja-JP" sz="1200" dirty="0" err="1"/>
              <a:t>end:datetime</a:t>
            </a:r>
            <a:r>
              <a:rPr lang="en-US" altLang="ja-JP" sz="1200" i="1" dirty="0"/>
              <a:t/>
            </a:r>
            <a:br>
              <a:rPr lang="en-US" altLang="ja-JP" sz="1200" i="1" dirty="0"/>
            </a:br>
            <a:r>
              <a:rPr lang="ja-JP" altLang="en-US" sz="1200" dirty="0"/>
              <a:t>多対多リレーションのための中間モデル</a:t>
            </a:r>
            <a:r>
              <a:rPr lang="en-US" altLang="ja-JP" sz="1200" dirty="0"/>
              <a:t>(</a:t>
            </a:r>
            <a:r>
              <a:rPr lang="ja-JP" altLang="en-US" sz="1200" dirty="0"/>
              <a:t>テーブル</a:t>
            </a:r>
            <a:r>
              <a:rPr lang="en-US" altLang="ja-JP" sz="1200" dirty="0"/>
              <a:t>)</a:t>
            </a:r>
            <a:r>
              <a:rPr lang="ja-JP" altLang="en-US" sz="1200" dirty="0"/>
              <a:t/>
            </a:r>
            <a:br>
              <a:rPr lang="ja-JP" altLang="en-US" sz="1200" dirty="0"/>
            </a:br>
            <a:r>
              <a:rPr lang="en-US" altLang="ja-JP" sz="1200" dirty="0" err="1"/>
              <a:t>user_location</a:t>
            </a:r>
            <a:r>
              <a:rPr lang="en-US" altLang="ja-JP" sz="1200" dirty="0"/>
              <a:t> </a:t>
            </a:r>
            <a:r>
              <a:rPr lang="ja-JP" altLang="en-US" sz="1200" dirty="0"/>
              <a:t>ユーザがどの場所にいるのか </a:t>
            </a:r>
            <a:r>
              <a:rPr lang="en-US" altLang="ja-JP" sz="1200" dirty="0"/>
              <a:t>(</a:t>
            </a:r>
            <a:r>
              <a:rPr lang="ja-JP" altLang="en-US" sz="1200" dirty="0"/>
              <a:t>ユーザ</a:t>
            </a:r>
            <a:r>
              <a:rPr lang="en-US" altLang="ja-JP" sz="1200" dirty="0"/>
              <a:t>id</a:t>
            </a:r>
            <a:r>
              <a:rPr lang="ja-JP" altLang="en-US" sz="1200" dirty="0" err="1"/>
              <a:t>、</a:t>
            </a:r>
            <a:r>
              <a:rPr lang="ja-JP" altLang="en-US" sz="1200" dirty="0"/>
              <a:t>場所</a:t>
            </a:r>
            <a:r>
              <a:rPr lang="en-US" altLang="ja-JP" sz="1200" dirty="0"/>
              <a:t>id)</a:t>
            </a:r>
            <a:r>
              <a:rPr lang="en-US" altLang="ja-JP" sz="1200" dirty="0"/>
              <a:t/>
            </a:r>
            <a:br>
              <a:rPr lang="en-US" altLang="ja-JP" sz="1200" dirty="0"/>
            </a:br>
            <a:r>
              <a:rPr lang="en-US" altLang="ja-JP" sz="1200" dirty="0" err="1"/>
              <a:t>user_id:integer</a:t>
            </a:r>
            <a:r>
              <a:rPr lang="en-US" altLang="ja-JP" sz="1200" dirty="0"/>
              <a:t> </a:t>
            </a:r>
            <a:r>
              <a:rPr lang="en-US" altLang="ja-JP" sz="1200" dirty="0" err="1"/>
              <a:t>location_id:integer</a:t>
            </a:r>
            <a:r>
              <a:rPr lang="en-US" altLang="ja-JP" sz="1200" i="1" dirty="0"/>
              <a:t/>
            </a:r>
            <a:br>
              <a:rPr lang="en-US" altLang="ja-JP" sz="1200" i="1" dirty="0"/>
            </a:br>
            <a:r>
              <a:rPr lang="en-US" altLang="ja-JP" sz="1200" dirty="0" err="1"/>
              <a:t>user_store</a:t>
            </a:r>
            <a:r>
              <a:rPr lang="en-US" altLang="ja-JP" sz="1200" dirty="0"/>
              <a:t> </a:t>
            </a:r>
            <a:r>
              <a:rPr lang="ja-JP" altLang="en-US" sz="1200" dirty="0"/>
              <a:t>ユーザがどの店舗に紐付けされているのか </a:t>
            </a:r>
            <a:r>
              <a:rPr lang="en-US" altLang="ja-JP" sz="1200" dirty="0"/>
              <a:t>(</a:t>
            </a:r>
            <a:r>
              <a:rPr lang="ja-JP" altLang="en-US" sz="1200" dirty="0"/>
              <a:t>ユーザ</a:t>
            </a:r>
            <a:r>
              <a:rPr lang="en-US" altLang="ja-JP" sz="1200" dirty="0"/>
              <a:t>id</a:t>
            </a:r>
            <a:r>
              <a:rPr lang="ja-JP" altLang="en-US" sz="1200" dirty="0" err="1"/>
              <a:t>、</a:t>
            </a:r>
            <a:r>
              <a:rPr lang="ja-JP" altLang="en-US" sz="1200" dirty="0"/>
              <a:t>店舗</a:t>
            </a:r>
            <a:r>
              <a:rPr lang="en-US" altLang="ja-JP" sz="1200" dirty="0"/>
              <a:t>id)</a:t>
            </a:r>
            <a:r>
              <a:rPr lang="en-US" altLang="ja-JP" sz="1200" dirty="0"/>
              <a:t/>
            </a:r>
            <a:br>
              <a:rPr lang="en-US" altLang="ja-JP" sz="1200" dirty="0"/>
            </a:br>
            <a:r>
              <a:rPr lang="en-US" altLang="ja-JP" sz="1200" dirty="0" err="1"/>
              <a:t>user_id:integer</a:t>
            </a:r>
            <a:r>
              <a:rPr lang="en-US" altLang="ja-JP" sz="1200" dirty="0"/>
              <a:t> </a:t>
            </a:r>
            <a:r>
              <a:rPr lang="en-US" altLang="ja-JP" sz="1200" dirty="0" err="1"/>
              <a:t>store_id:integer</a:t>
            </a:r>
            <a:r>
              <a:rPr lang="en-US" altLang="ja-JP" sz="1200" i="1" dirty="0"/>
              <a:t/>
            </a:r>
            <a:br>
              <a:rPr lang="en-US" altLang="ja-JP" sz="1200" i="1" dirty="0"/>
            </a:br>
            <a:r>
              <a:rPr lang="en-US" altLang="ja-JP" sz="1200" dirty="0" err="1"/>
              <a:t>user_item</a:t>
            </a:r>
            <a:r>
              <a:rPr lang="en-US" altLang="ja-JP" sz="1200" dirty="0"/>
              <a:t> </a:t>
            </a:r>
            <a:r>
              <a:rPr lang="ja-JP" altLang="en-US" sz="1200" dirty="0"/>
              <a:t>ユーザがどの商品を所持しているのか </a:t>
            </a:r>
            <a:r>
              <a:rPr lang="en-US" altLang="ja-JP" sz="1200" dirty="0"/>
              <a:t>(</a:t>
            </a:r>
            <a:r>
              <a:rPr lang="ja-JP" altLang="en-US" sz="1200" dirty="0"/>
              <a:t>ユーザ</a:t>
            </a:r>
            <a:r>
              <a:rPr lang="en-US" altLang="ja-JP" sz="1200" dirty="0"/>
              <a:t>id</a:t>
            </a:r>
            <a:r>
              <a:rPr lang="ja-JP" altLang="en-US" sz="1200" dirty="0" err="1"/>
              <a:t>、</a:t>
            </a:r>
            <a:r>
              <a:rPr lang="ja-JP" altLang="en-US" sz="1200" dirty="0"/>
              <a:t>商品</a:t>
            </a:r>
            <a:r>
              <a:rPr lang="en-US" altLang="ja-JP" sz="1200" dirty="0"/>
              <a:t>id</a:t>
            </a:r>
            <a:r>
              <a:rPr lang="ja-JP" altLang="en-US" sz="1200" dirty="0" err="1"/>
              <a:t>、</a:t>
            </a:r>
            <a:r>
              <a:rPr lang="ja-JP" altLang="en-US" sz="1200" dirty="0"/>
              <a:t>残個数、残グラム数、購入日、賞味期限日</a:t>
            </a:r>
            <a:r>
              <a:rPr lang="en-US" altLang="ja-JP" sz="1200" dirty="0"/>
              <a:t>) (</a:t>
            </a:r>
            <a:r>
              <a:rPr lang="ja-JP" altLang="en-US" sz="1200" dirty="0"/>
              <a:t>今回、カレンダーのイベント用データストアをこのエントリが兼任する</a:t>
            </a:r>
            <a:r>
              <a:rPr lang="en-US" altLang="ja-JP" sz="1200" dirty="0"/>
              <a:t>)</a:t>
            </a:r>
            <a:r>
              <a:rPr lang="ja-JP" altLang="en-US" sz="1200" dirty="0"/>
              <a:t/>
            </a:r>
            <a:br>
              <a:rPr lang="ja-JP" altLang="en-US" sz="1200" dirty="0"/>
            </a:br>
            <a:r>
              <a:rPr lang="en-US" altLang="ja-JP" sz="1200" dirty="0" err="1"/>
              <a:t>user_id:integer</a:t>
            </a:r>
            <a:r>
              <a:rPr lang="en-US" altLang="ja-JP" sz="1200" dirty="0"/>
              <a:t> </a:t>
            </a:r>
            <a:r>
              <a:rPr lang="en-US" altLang="ja-JP" sz="1200" dirty="0" err="1"/>
              <a:t>item_id:integer</a:t>
            </a:r>
            <a:r>
              <a:rPr lang="en-US" altLang="ja-JP" sz="1200" dirty="0"/>
              <a:t> </a:t>
            </a:r>
            <a:r>
              <a:rPr lang="en-US" altLang="ja-JP" sz="1200" dirty="0" err="1"/>
              <a:t>remain_amount:float</a:t>
            </a:r>
            <a:r>
              <a:rPr lang="en-US" altLang="ja-JP" sz="1200" dirty="0"/>
              <a:t> </a:t>
            </a:r>
            <a:r>
              <a:rPr lang="en-US" altLang="ja-JP" sz="1200" dirty="0" err="1"/>
              <a:t>remain_gram:float</a:t>
            </a:r>
            <a:r>
              <a:rPr lang="en-US" altLang="ja-JP" sz="1200" dirty="0"/>
              <a:t> </a:t>
            </a:r>
            <a:r>
              <a:rPr lang="en-US" altLang="ja-JP" sz="1200" dirty="0" err="1"/>
              <a:t>bought_date:date</a:t>
            </a:r>
            <a:r>
              <a:rPr lang="en-US" altLang="ja-JP" sz="1200" dirty="0"/>
              <a:t> </a:t>
            </a:r>
            <a:r>
              <a:rPr lang="en-US" altLang="ja-JP" sz="1200" dirty="0" err="1"/>
              <a:t>best_before_date:date</a:t>
            </a:r>
            <a:r>
              <a:rPr lang="en-US" altLang="ja-JP" sz="1200" dirty="0"/>
              <a:t/>
            </a:r>
            <a:br>
              <a:rPr lang="en-US" altLang="ja-JP" sz="1200" dirty="0"/>
            </a:br>
            <a:r>
              <a:rPr lang="en-US" altLang="ja-JP" sz="1200" dirty="0" err="1"/>
              <a:t>fullcalendar</a:t>
            </a:r>
            <a:r>
              <a:rPr lang="ja-JP" altLang="en-US" sz="1200" dirty="0"/>
              <a:t>に対応するために以下に変更 </a:t>
            </a:r>
            <a:r>
              <a:rPr lang="en-US" altLang="ja-JP" sz="1200" dirty="0"/>
              <a:t>(title</a:t>
            </a:r>
            <a:r>
              <a:rPr lang="ja-JP" altLang="en-US" sz="1200" dirty="0"/>
              <a:t>はイベント名であるが今回は商品名を入れたいので、コードからのモデルオブジェクト作成時に</a:t>
            </a:r>
            <a:r>
              <a:rPr lang="en-US" altLang="ja-JP" sz="1200" dirty="0"/>
              <a:t>Item</a:t>
            </a:r>
            <a:r>
              <a:rPr lang="ja-JP" altLang="en-US" sz="1200" dirty="0"/>
              <a:t>から名前をとってきて代入する</a:t>
            </a:r>
            <a:r>
              <a:rPr lang="en-US" altLang="ja-JP" sz="1200" dirty="0"/>
              <a:t>)</a:t>
            </a:r>
            <a:r>
              <a:rPr lang="ja-JP" altLang="en-US" sz="1200" dirty="0"/>
              <a:t/>
            </a:r>
            <a:br>
              <a:rPr lang="ja-JP" altLang="en-US" sz="1200" dirty="0"/>
            </a:br>
            <a:r>
              <a:rPr lang="en-US" altLang="ja-JP" sz="1200" dirty="0" err="1"/>
              <a:t>user_id:integer</a:t>
            </a:r>
            <a:r>
              <a:rPr lang="en-US" altLang="ja-JP" sz="1200" dirty="0"/>
              <a:t> </a:t>
            </a:r>
            <a:r>
              <a:rPr lang="en-US" altLang="ja-JP" sz="1200" dirty="0" err="1"/>
              <a:t>item_id:integer</a:t>
            </a:r>
            <a:r>
              <a:rPr lang="en-US" altLang="ja-JP" sz="1200" dirty="0"/>
              <a:t> </a:t>
            </a:r>
            <a:r>
              <a:rPr lang="en-US" altLang="ja-JP" sz="1200" dirty="0" err="1"/>
              <a:t>remaining_amount:float</a:t>
            </a:r>
            <a:r>
              <a:rPr lang="en-US" altLang="ja-JP" sz="1200" dirty="0"/>
              <a:t> </a:t>
            </a:r>
            <a:r>
              <a:rPr lang="en-US" altLang="ja-JP" sz="1200" dirty="0" err="1"/>
              <a:t>remaining_gram:float</a:t>
            </a:r>
            <a:r>
              <a:rPr lang="en-US" altLang="ja-JP" sz="1200" dirty="0"/>
              <a:t> </a:t>
            </a:r>
            <a:r>
              <a:rPr lang="en-US" altLang="ja-JP" sz="1200" dirty="0" err="1"/>
              <a:t>title:string</a:t>
            </a:r>
            <a:r>
              <a:rPr lang="en-US" altLang="ja-JP" sz="1200" dirty="0"/>
              <a:t> </a:t>
            </a:r>
            <a:r>
              <a:rPr lang="en-US" altLang="ja-JP" sz="1200" dirty="0" err="1"/>
              <a:t>start:datetime</a:t>
            </a:r>
            <a:r>
              <a:rPr lang="en-US" altLang="ja-JP" sz="1200" dirty="0"/>
              <a:t> </a:t>
            </a:r>
            <a:r>
              <a:rPr lang="en-US" altLang="ja-JP" sz="1200" dirty="0" err="1"/>
              <a:t>end:datetime</a:t>
            </a:r>
            <a:r>
              <a:rPr lang="en-US" altLang="ja-JP" sz="1200" i="1" dirty="0"/>
              <a:t/>
            </a:r>
            <a:br>
              <a:rPr lang="en-US" altLang="ja-JP" sz="1200" i="1" dirty="0"/>
            </a:br>
            <a:r>
              <a:rPr lang="en-US" altLang="ja-JP" sz="1200" dirty="0" err="1"/>
              <a:t>location_store</a:t>
            </a:r>
            <a:r>
              <a:rPr lang="en-US" altLang="ja-JP" sz="1200" dirty="0"/>
              <a:t> </a:t>
            </a:r>
            <a:r>
              <a:rPr lang="ja-JP" altLang="en-US" sz="1200" dirty="0"/>
              <a:t>どの場所にどの店舗があるのか </a:t>
            </a:r>
            <a:r>
              <a:rPr lang="en-US" altLang="ja-JP" sz="1200" dirty="0"/>
              <a:t>(</a:t>
            </a:r>
            <a:r>
              <a:rPr lang="ja-JP" altLang="en-US" sz="1200" dirty="0"/>
              <a:t>場所</a:t>
            </a:r>
            <a:r>
              <a:rPr lang="en-US" altLang="ja-JP" sz="1200" dirty="0"/>
              <a:t>id</a:t>
            </a:r>
            <a:r>
              <a:rPr lang="ja-JP" altLang="en-US" sz="1200" dirty="0" err="1"/>
              <a:t>、</a:t>
            </a:r>
            <a:r>
              <a:rPr lang="ja-JP" altLang="en-US" sz="1200" dirty="0"/>
              <a:t>店舗</a:t>
            </a:r>
            <a:r>
              <a:rPr lang="en-US" altLang="ja-JP" sz="1200" dirty="0"/>
              <a:t>id)</a:t>
            </a:r>
            <a:r>
              <a:rPr lang="en-US" altLang="ja-JP" sz="1200" dirty="0"/>
              <a:t/>
            </a:r>
            <a:br>
              <a:rPr lang="en-US" altLang="ja-JP" sz="1200" dirty="0"/>
            </a:br>
            <a:r>
              <a:rPr lang="en-US" altLang="ja-JP" sz="1200" dirty="0" err="1"/>
              <a:t>location_id:integer</a:t>
            </a:r>
            <a:r>
              <a:rPr lang="en-US" altLang="ja-JP" sz="1200" dirty="0"/>
              <a:t> </a:t>
            </a:r>
            <a:r>
              <a:rPr lang="en-US" altLang="ja-JP" sz="1200" dirty="0" err="1"/>
              <a:t>store_id:integer</a:t>
            </a:r>
            <a:r>
              <a:rPr lang="en-US" altLang="ja-JP" sz="1200" i="1" dirty="0"/>
              <a:t/>
            </a:r>
            <a:br>
              <a:rPr lang="en-US" altLang="ja-JP" sz="1200" i="1" dirty="0"/>
            </a:br>
            <a:r>
              <a:rPr lang="en-US" altLang="ja-JP" sz="1200" dirty="0" err="1"/>
              <a:t>store_item</a:t>
            </a:r>
            <a:r>
              <a:rPr lang="en-US" altLang="ja-JP" sz="1200" dirty="0"/>
              <a:t> </a:t>
            </a:r>
            <a:r>
              <a:rPr lang="ja-JP" altLang="en-US" sz="1200" dirty="0"/>
              <a:t>どの店舗がどの商品を扱っているのか </a:t>
            </a:r>
            <a:r>
              <a:rPr lang="en-US" altLang="ja-JP" sz="1200" dirty="0"/>
              <a:t>(</a:t>
            </a:r>
            <a:r>
              <a:rPr lang="ja-JP" altLang="en-US" sz="1200" dirty="0"/>
              <a:t>店舗</a:t>
            </a:r>
            <a:r>
              <a:rPr lang="en-US" altLang="ja-JP" sz="1200" dirty="0"/>
              <a:t>id</a:t>
            </a:r>
            <a:r>
              <a:rPr lang="ja-JP" altLang="en-US" sz="1200" dirty="0" err="1"/>
              <a:t>、</a:t>
            </a:r>
            <a:r>
              <a:rPr lang="ja-JP" altLang="en-US" sz="1200" dirty="0"/>
              <a:t>商品</a:t>
            </a:r>
            <a:r>
              <a:rPr lang="en-US" altLang="ja-JP" sz="1200" dirty="0"/>
              <a:t>id</a:t>
            </a:r>
            <a:r>
              <a:rPr lang="ja-JP" altLang="en-US" sz="1200" dirty="0" err="1"/>
              <a:t>、</a:t>
            </a:r>
            <a:r>
              <a:rPr lang="ja-JP" altLang="en-US" sz="1200" dirty="0"/>
              <a:t>個数、グラム数、在庫状況</a:t>
            </a:r>
            <a:r>
              <a:rPr lang="en-US" altLang="ja-JP" sz="1200" dirty="0"/>
              <a:t>)</a:t>
            </a:r>
            <a:r>
              <a:rPr lang="ja-JP" altLang="en-US" sz="1200" dirty="0"/>
              <a:t/>
            </a:r>
            <a:br>
              <a:rPr lang="ja-JP" altLang="en-US" sz="1200" dirty="0"/>
            </a:br>
            <a:r>
              <a:rPr lang="en-US" altLang="ja-JP" sz="1200" dirty="0" err="1"/>
              <a:t>store_id:integer</a:t>
            </a:r>
            <a:r>
              <a:rPr lang="en-US" altLang="ja-JP" sz="1200" dirty="0"/>
              <a:t> </a:t>
            </a:r>
            <a:r>
              <a:rPr lang="en-US" altLang="ja-JP" sz="1200" dirty="0" err="1"/>
              <a:t>item_id:integer</a:t>
            </a:r>
            <a:r>
              <a:rPr lang="en-US" altLang="ja-JP" sz="1200" dirty="0"/>
              <a:t> </a:t>
            </a:r>
            <a:r>
              <a:rPr lang="en-US" altLang="ja-JP" sz="1200" dirty="0" err="1"/>
              <a:t>amount:float</a:t>
            </a:r>
            <a:r>
              <a:rPr lang="en-US" altLang="ja-JP" sz="1200" dirty="0"/>
              <a:t> </a:t>
            </a:r>
            <a:r>
              <a:rPr lang="en-US" altLang="ja-JP" sz="1200" dirty="0" err="1"/>
              <a:t>gram:float</a:t>
            </a:r>
            <a:r>
              <a:rPr lang="en-US" altLang="ja-JP" sz="1200" dirty="0"/>
              <a:t> </a:t>
            </a:r>
            <a:r>
              <a:rPr lang="en-US" altLang="ja-JP" sz="1200" dirty="0" err="1"/>
              <a:t>available:boolean</a:t>
            </a:r>
            <a:endParaRPr kumimoji="1" lang="ja-JP" altLang="en-US" sz="1200" dirty="0"/>
          </a:p>
        </p:txBody>
      </p:sp>
    </p:spTree>
    <p:extLst>
      <p:ext uri="{BB962C8B-B14F-4D97-AF65-F5344CB8AC3E}">
        <p14:creationId xmlns:p14="http://schemas.microsoft.com/office/powerpoint/2010/main" val="77683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1818" y="333953"/>
            <a:ext cx="5117523" cy="497319"/>
          </a:xfrm>
        </p:spPr>
        <p:txBody>
          <a:bodyPr>
            <a:normAutofit fontScale="90000"/>
          </a:bodyPr>
          <a:lstStyle/>
          <a:p>
            <a:r>
              <a:rPr kumimoji="1" lang="en-US" altLang="ja-JP" sz="3200" dirty="0" smtClean="0"/>
              <a:t>5. </a:t>
            </a:r>
            <a:r>
              <a:rPr lang="ja-JP" altLang="en-US" sz="3200" dirty="0"/>
              <a:t>システム</a:t>
            </a:r>
            <a:r>
              <a:rPr lang="ja-JP" altLang="en-US" sz="3200" dirty="0" smtClean="0"/>
              <a:t>構成と開発環境</a:t>
            </a:r>
            <a:endParaRPr kumimoji="1" lang="ja-JP" altLang="en-US" sz="3200"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16</a:t>
            </a:fld>
            <a:endParaRPr kumimoji="1" lang="ja-JP" altLang="en-US" dirty="0"/>
          </a:p>
        </p:txBody>
      </p:sp>
      <p:sp>
        <p:nvSpPr>
          <p:cNvPr id="5" name="サブタイトル 2"/>
          <p:cNvSpPr txBox="1">
            <a:spLocks/>
          </p:cNvSpPr>
          <p:nvPr/>
        </p:nvSpPr>
        <p:spPr>
          <a:xfrm>
            <a:off x="371818" y="1409681"/>
            <a:ext cx="8221464" cy="49466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dirty="0" smtClean="0"/>
              <a:t>◆開発環境</a:t>
            </a:r>
            <a:endParaRPr lang="en-US" altLang="ja-JP" sz="3600" dirty="0" smtClean="0"/>
          </a:p>
          <a:p>
            <a:pPr marL="0" indent="0">
              <a:buNone/>
            </a:pPr>
            <a:r>
              <a:rPr lang="ja-JP" altLang="en-US" dirty="0" smtClean="0"/>
              <a:t>・サーバ</a:t>
            </a:r>
            <a:endParaRPr lang="en-US" altLang="ja-JP" dirty="0"/>
          </a:p>
          <a:p>
            <a:pPr marL="0" indent="0">
              <a:buNone/>
            </a:pPr>
            <a:r>
              <a:rPr lang="ja-JP" altLang="en-US" dirty="0" smtClean="0"/>
              <a:t>開発：</a:t>
            </a:r>
            <a:r>
              <a:rPr lang="en-US" altLang="ja-JP" dirty="0" smtClean="0"/>
              <a:t>local, </a:t>
            </a:r>
            <a:r>
              <a:rPr lang="ja-JP" altLang="en-US" dirty="0" smtClean="0"/>
              <a:t>研究室のサーバ</a:t>
            </a:r>
            <a:r>
              <a:rPr lang="en-US" altLang="ja-JP" dirty="0" smtClean="0"/>
              <a:t/>
            </a:r>
            <a:br>
              <a:rPr lang="en-US" altLang="ja-JP" dirty="0" smtClean="0"/>
            </a:br>
            <a:r>
              <a:rPr lang="ja-JP" altLang="en-US" dirty="0" smtClean="0"/>
              <a:t>リリース：</a:t>
            </a:r>
            <a:r>
              <a:rPr lang="en-US" altLang="ja-JP" dirty="0" smtClean="0"/>
              <a:t>IDCF Cloud </a:t>
            </a:r>
            <a:r>
              <a:rPr lang="ja-JP" altLang="en-US" dirty="0" smtClean="0"/>
              <a:t>仮想マシン</a:t>
            </a:r>
            <a:endParaRPr lang="en-US" altLang="ja-JP" dirty="0" smtClean="0"/>
          </a:p>
          <a:p>
            <a:pPr marL="0" indent="0">
              <a:buNone/>
            </a:pPr>
            <a:r>
              <a:rPr lang="ja-JP" altLang="en-US" dirty="0" smtClean="0"/>
              <a:t>・言語</a:t>
            </a:r>
            <a:endParaRPr lang="en-US" altLang="ja-JP" dirty="0" smtClean="0"/>
          </a:p>
          <a:p>
            <a:pPr marL="0" indent="0">
              <a:buNone/>
            </a:pPr>
            <a:r>
              <a:rPr lang="en-US" altLang="ja-JP" dirty="0" smtClean="0"/>
              <a:t>Ruby, JavaScript</a:t>
            </a:r>
            <a:r>
              <a:rPr lang="ja-JP" altLang="en-US" dirty="0" smtClean="0"/>
              <a:t>（</a:t>
            </a:r>
            <a:r>
              <a:rPr lang="en-US" altLang="ja-JP" dirty="0" smtClean="0"/>
              <a:t>, </a:t>
            </a:r>
            <a:r>
              <a:rPr lang="ja-JP" altLang="en-US" dirty="0" smtClean="0"/>
              <a:t>マークアップ言語）</a:t>
            </a:r>
            <a:endParaRPr lang="en-US" altLang="ja-JP" dirty="0" smtClean="0"/>
          </a:p>
          <a:p>
            <a:pPr marL="0" indent="0">
              <a:buNone/>
            </a:pPr>
            <a:r>
              <a:rPr lang="ja-JP" altLang="en-US" dirty="0" smtClean="0"/>
              <a:t>・フレームワーク</a:t>
            </a:r>
            <a:endParaRPr lang="en-US" altLang="ja-JP" dirty="0"/>
          </a:p>
          <a:p>
            <a:pPr marL="0" indent="0">
              <a:buNone/>
            </a:pPr>
            <a:r>
              <a:rPr lang="en-US" altLang="ja-JP" dirty="0" smtClean="0"/>
              <a:t>Ruby On Rails, jQuery</a:t>
            </a:r>
            <a:r>
              <a:rPr lang="ja-JP" altLang="en-US" dirty="0" smtClean="0"/>
              <a:t>（</a:t>
            </a:r>
            <a:r>
              <a:rPr lang="en-US" altLang="ja-JP" dirty="0" smtClean="0"/>
              <a:t>, </a:t>
            </a:r>
            <a:r>
              <a:rPr lang="ja-JP" altLang="en-US" dirty="0" smtClean="0"/>
              <a:t>その他フロントエンド系</a:t>
            </a:r>
            <a:r>
              <a:rPr lang="en-US" altLang="ja-JP" dirty="0" smtClean="0"/>
              <a:t/>
            </a:r>
            <a:br>
              <a:rPr lang="en-US" altLang="ja-JP" dirty="0" smtClean="0"/>
            </a:br>
            <a:r>
              <a:rPr lang="ja-JP" altLang="en-US" dirty="0" smtClean="0"/>
              <a:t>フレームワーク）</a:t>
            </a:r>
            <a:endParaRPr lang="en-US" altLang="ja-JP" dirty="0" smtClean="0"/>
          </a:p>
        </p:txBody>
      </p:sp>
    </p:spTree>
    <p:extLst>
      <p:ext uri="{BB962C8B-B14F-4D97-AF65-F5344CB8AC3E}">
        <p14:creationId xmlns:p14="http://schemas.microsoft.com/office/powerpoint/2010/main" val="280698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17</a:t>
            </a:fld>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85" y="840634"/>
            <a:ext cx="9144000" cy="5782500"/>
          </a:xfrm>
          <a:prstGeom prst="rect">
            <a:avLst/>
          </a:prstGeom>
        </p:spPr>
      </p:pic>
      <p:sp>
        <p:nvSpPr>
          <p:cNvPr id="2" name="テキスト ボックス 1"/>
          <p:cNvSpPr txBox="1"/>
          <p:nvPr/>
        </p:nvSpPr>
        <p:spPr>
          <a:xfrm>
            <a:off x="144378" y="219072"/>
            <a:ext cx="4319337" cy="523220"/>
          </a:xfrm>
          <a:prstGeom prst="rect">
            <a:avLst/>
          </a:prstGeom>
          <a:noFill/>
        </p:spPr>
        <p:txBody>
          <a:bodyPr wrap="square" rtlCol="0">
            <a:spAutoFit/>
          </a:bodyPr>
          <a:lstStyle/>
          <a:p>
            <a:r>
              <a:rPr kumimoji="1" lang="ja-JP" altLang="en-US" sz="2800" dirty="0" smtClean="0"/>
              <a:t>◆スクリーンショット</a:t>
            </a:r>
            <a:endParaRPr kumimoji="1" lang="ja-JP" altLang="en-US" sz="2800" dirty="0"/>
          </a:p>
        </p:txBody>
      </p:sp>
    </p:spTree>
    <p:extLst>
      <p:ext uri="{BB962C8B-B14F-4D97-AF65-F5344CB8AC3E}">
        <p14:creationId xmlns:p14="http://schemas.microsoft.com/office/powerpoint/2010/main" val="3671357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18</a:t>
            </a:fld>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21" y="756413"/>
            <a:ext cx="8975558" cy="5782500"/>
          </a:xfrm>
          <a:prstGeom prst="rect">
            <a:avLst/>
          </a:prstGeom>
        </p:spPr>
      </p:pic>
      <p:sp>
        <p:nvSpPr>
          <p:cNvPr id="5" name="テキスト ボックス 4"/>
          <p:cNvSpPr txBox="1"/>
          <p:nvPr/>
        </p:nvSpPr>
        <p:spPr>
          <a:xfrm>
            <a:off x="144378" y="219072"/>
            <a:ext cx="4319337" cy="523220"/>
          </a:xfrm>
          <a:prstGeom prst="rect">
            <a:avLst/>
          </a:prstGeom>
          <a:noFill/>
        </p:spPr>
        <p:txBody>
          <a:bodyPr wrap="square" rtlCol="0">
            <a:spAutoFit/>
          </a:bodyPr>
          <a:lstStyle/>
          <a:p>
            <a:r>
              <a:rPr kumimoji="1" lang="ja-JP" altLang="en-US" sz="2800" dirty="0" smtClean="0"/>
              <a:t>◆スクリーンショット</a:t>
            </a:r>
            <a:endParaRPr kumimoji="1" lang="ja-JP" altLang="en-US" sz="2800" dirty="0"/>
          </a:p>
        </p:txBody>
      </p:sp>
    </p:spTree>
    <p:extLst>
      <p:ext uri="{BB962C8B-B14F-4D97-AF65-F5344CB8AC3E}">
        <p14:creationId xmlns:p14="http://schemas.microsoft.com/office/powerpoint/2010/main" val="53332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19</a:t>
            </a:fld>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8407"/>
            <a:ext cx="8998528" cy="5690506"/>
          </a:xfrm>
          <a:prstGeom prst="rect">
            <a:avLst/>
          </a:prstGeom>
        </p:spPr>
      </p:pic>
      <p:sp>
        <p:nvSpPr>
          <p:cNvPr id="4" name="テキスト ボックス 3"/>
          <p:cNvSpPr txBox="1"/>
          <p:nvPr/>
        </p:nvSpPr>
        <p:spPr>
          <a:xfrm>
            <a:off x="144378" y="219072"/>
            <a:ext cx="4319337" cy="523220"/>
          </a:xfrm>
          <a:prstGeom prst="rect">
            <a:avLst/>
          </a:prstGeom>
          <a:noFill/>
        </p:spPr>
        <p:txBody>
          <a:bodyPr wrap="square" rtlCol="0">
            <a:spAutoFit/>
          </a:bodyPr>
          <a:lstStyle/>
          <a:p>
            <a:r>
              <a:rPr kumimoji="1" lang="ja-JP" altLang="en-US" sz="2800" dirty="0" smtClean="0"/>
              <a:t>◆スクリーンショット</a:t>
            </a:r>
            <a:endParaRPr kumimoji="1" lang="ja-JP" altLang="en-US" sz="2800" dirty="0"/>
          </a:p>
        </p:txBody>
      </p:sp>
    </p:spTree>
    <p:extLst>
      <p:ext uri="{BB962C8B-B14F-4D97-AF65-F5344CB8AC3E}">
        <p14:creationId xmlns:p14="http://schemas.microsoft.com/office/powerpoint/2010/main" val="301854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037647"/>
          </a:xfrm>
        </p:spPr>
        <p:txBody>
          <a:bodyPr/>
          <a:lstStyle/>
          <a:p>
            <a:r>
              <a:rPr kumimoji="1" lang="ja-JP" altLang="en-US" dirty="0" smtClean="0"/>
              <a:t>発表の流れ</a:t>
            </a:r>
            <a:endParaRPr kumimoji="1" lang="ja-JP" altLang="en-US"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2</a:t>
            </a:fld>
            <a:endParaRPr kumimoji="1" lang="ja-JP" altLang="en-US"/>
          </a:p>
        </p:txBody>
      </p:sp>
      <p:sp>
        <p:nvSpPr>
          <p:cNvPr id="4" name="テキスト ボックス 3"/>
          <p:cNvSpPr txBox="1"/>
          <p:nvPr/>
        </p:nvSpPr>
        <p:spPr>
          <a:xfrm>
            <a:off x="218209" y="1517073"/>
            <a:ext cx="8437418" cy="5078313"/>
          </a:xfrm>
          <a:prstGeom prst="rect">
            <a:avLst/>
          </a:prstGeom>
          <a:noFill/>
        </p:spPr>
        <p:txBody>
          <a:bodyPr wrap="square" rtlCol="0">
            <a:spAutoFit/>
          </a:bodyPr>
          <a:lstStyle/>
          <a:p>
            <a:r>
              <a:rPr lang="en-US" altLang="ja-JP" sz="5400" dirty="0" smtClean="0"/>
              <a:t>1. </a:t>
            </a:r>
            <a:r>
              <a:rPr lang="ja-JP" altLang="en-US" sz="3200" dirty="0" smtClean="0"/>
              <a:t>最初の提案内容</a:t>
            </a:r>
            <a:endParaRPr lang="en-US" altLang="ja-JP" sz="3200" dirty="0" smtClean="0"/>
          </a:p>
          <a:p>
            <a:r>
              <a:rPr kumimoji="1" lang="en-US" altLang="ja-JP" sz="5400" dirty="0" smtClean="0"/>
              <a:t>2. </a:t>
            </a:r>
            <a:r>
              <a:rPr lang="ja-JP" altLang="en-US" sz="3200" dirty="0" smtClean="0"/>
              <a:t>インタビュー結果に基づく</a:t>
            </a:r>
            <a:r>
              <a:rPr lang="ja-JP" altLang="en-US" sz="3200" dirty="0"/>
              <a:t>改善案</a:t>
            </a:r>
            <a:endParaRPr kumimoji="1" lang="en-US" altLang="ja-JP" sz="3200" dirty="0" smtClean="0"/>
          </a:p>
          <a:p>
            <a:r>
              <a:rPr lang="en-US" altLang="ja-JP" sz="5400" dirty="0" smtClean="0"/>
              <a:t>3.</a:t>
            </a:r>
            <a:r>
              <a:rPr lang="ja-JP" altLang="en-US" sz="5400" dirty="0"/>
              <a:t> </a:t>
            </a:r>
            <a:r>
              <a:rPr lang="ja-JP" altLang="en-US" sz="3200" dirty="0" smtClean="0"/>
              <a:t>プロダクトバックログ</a:t>
            </a:r>
            <a:endParaRPr lang="en-US" altLang="ja-JP" sz="5400" dirty="0" smtClean="0"/>
          </a:p>
          <a:p>
            <a:r>
              <a:rPr lang="en-US" altLang="ja-JP" sz="5400" dirty="0" smtClean="0"/>
              <a:t>4. </a:t>
            </a:r>
            <a:r>
              <a:rPr lang="ja-JP" altLang="en-US" sz="3200" dirty="0" smtClean="0"/>
              <a:t>ユーザー体験紹介</a:t>
            </a:r>
            <a:endParaRPr lang="en-US" altLang="ja-JP" sz="5400" dirty="0" smtClean="0"/>
          </a:p>
          <a:p>
            <a:r>
              <a:rPr kumimoji="1" lang="en-US" altLang="ja-JP" sz="5400" dirty="0" smtClean="0"/>
              <a:t>5. </a:t>
            </a:r>
            <a:r>
              <a:rPr lang="ja-JP" altLang="en-US" sz="3200" dirty="0" smtClean="0"/>
              <a:t>システム</a:t>
            </a:r>
            <a:r>
              <a:rPr lang="ja-JP" altLang="en-US" sz="3200" dirty="0"/>
              <a:t>構成と開発</a:t>
            </a:r>
            <a:r>
              <a:rPr lang="ja-JP" altLang="en-US" sz="3200" dirty="0" smtClean="0"/>
              <a:t>環境</a:t>
            </a:r>
            <a:endParaRPr lang="en-US" altLang="ja-JP" sz="3200" dirty="0" smtClean="0"/>
          </a:p>
          <a:p>
            <a:r>
              <a:rPr lang="en-US" altLang="ja-JP" sz="5400" dirty="0" smtClean="0"/>
              <a:t>6. </a:t>
            </a:r>
            <a:r>
              <a:rPr lang="ja-JP" altLang="en-US" sz="3200" dirty="0"/>
              <a:t>分散</a:t>
            </a:r>
            <a:r>
              <a:rPr lang="en-US" altLang="ja-JP" sz="3200" dirty="0"/>
              <a:t>PBL</a:t>
            </a:r>
            <a:r>
              <a:rPr lang="ja-JP" altLang="en-US" sz="3200" dirty="0"/>
              <a:t>に向けての開発</a:t>
            </a:r>
            <a:r>
              <a:rPr lang="ja-JP" altLang="en-US" sz="3200" dirty="0" smtClean="0"/>
              <a:t>計画</a:t>
            </a:r>
            <a:endParaRPr lang="en-US" altLang="ja-JP" sz="5400" dirty="0"/>
          </a:p>
        </p:txBody>
      </p:sp>
    </p:spTree>
    <p:extLst>
      <p:ext uri="{BB962C8B-B14F-4D97-AF65-F5344CB8AC3E}">
        <p14:creationId xmlns:p14="http://schemas.microsoft.com/office/powerpoint/2010/main" val="77878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20</a:t>
            </a:fld>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5066"/>
            <a:ext cx="9144000" cy="5782500"/>
          </a:xfrm>
          <a:prstGeom prst="rect">
            <a:avLst/>
          </a:prstGeom>
        </p:spPr>
      </p:pic>
      <p:sp>
        <p:nvSpPr>
          <p:cNvPr id="5" name="テキスト ボックス 4"/>
          <p:cNvSpPr txBox="1"/>
          <p:nvPr/>
        </p:nvSpPr>
        <p:spPr>
          <a:xfrm>
            <a:off x="144378" y="219072"/>
            <a:ext cx="4319337" cy="523220"/>
          </a:xfrm>
          <a:prstGeom prst="rect">
            <a:avLst/>
          </a:prstGeom>
          <a:noFill/>
        </p:spPr>
        <p:txBody>
          <a:bodyPr wrap="square" rtlCol="0">
            <a:spAutoFit/>
          </a:bodyPr>
          <a:lstStyle/>
          <a:p>
            <a:r>
              <a:rPr kumimoji="1" lang="ja-JP" altLang="en-US" sz="2800" dirty="0" smtClean="0"/>
              <a:t>◆スクリーンショット</a:t>
            </a:r>
            <a:endParaRPr kumimoji="1" lang="ja-JP" altLang="en-US" sz="2800" dirty="0"/>
          </a:p>
        </p:txBody>
      </p:sp>
    </p:spTree>
    <p:extLst>
      <p:ext uri="{BB962C8B-B14F-4D97-AF65-F5344CB8AC3E}">
        <p14:creationId xmlns:p14="http://schemas.microsoft.com/office/powerpoint/2010/main" val="3728762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21</a:t>
            </a:fld>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6413"/>
            <a:ext cx="9144000" cy="5782500"/>
          </a:xfrm>
          <a:prstGeom prst="rect">
            <a:avLst/>
          </a:prstGeom>
        </p:spPr>
      </p:pic>
      <p:sp>
        <p:nvSpPr>
          <p:cNvPr id="5" name="テキスト ボックス 4"/>
          <p:cNvSpPr txBox="1"/>
          <p:nvPr/>
        </p:nvSpPr>
        <p:spPr>
          <a:xfrm>
            <a:off x="144378" y="219072"/>
            <a:ext cx="4319337" cy="523220"/>
          </a:xfrm>
          <a:prstGeom prst="rect">
            <a:avLst/>
          </a:prstGeom>
          <a:noFill/>
        </p:spPr>
        <p:txBody>
          <a:bodyPr wrap="square" rtlCol="0">
            <a:spAutoFit/>
          </a:bodyPr>
          <a:lstStyle/>
          <a:p>
            <a:r>
              <a:rPr kumimoji="1" lang="ja-JP" altLang="en-US" sz="2800" dirty="0" smtClean="0"/>
              <a:t>◆スクリーンショット</a:t>
            </a:r>
            <a:endParaRPr kumimoji="1" lang="ja-JP" altLang="en-US" sz="2800" dirty="0"/>
          </a:p>
        </p:txBody>
      </p:sp>
    </p:spTree>
    <p:extLst>
      <p:ext uri="{BB962C8B-B14F-4D97-AF65-F5344CB8AC3E}">
        <p14:creationId xmlns:p14="http://schemas.microsoft.com/office/powerpoint/2010/main" val="35782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44129"/>
          </a:xfrm>
        </p:spPr>
        <p:txBody>
          <a:bodyPr>
            <a:normAutofit/>
          </a:bodyPr>
          <a:lstStyle/>
          <a:p>
            <a:r>
              <a:rPr lang="en-US" altLang="ja-JP" dirty="0"/>
              <a:t>6</a:t>
            </a:r>
            <a:r>
              <a:rPr kumimoji="1" lang="en-US" altLang="ja-JP" dirty="0" smtClean="0"/>
              <a:t>. </a:t>
            </a:r>
            <a:r>
              <a:rPr lang="ja-JP" altLang="en-US" dirty="0"/>
              <a:t>分散</a:t>
            </a:r>
            <a:r>
              <a:rPr lang="en-US" altLang="ja-JP" dirty="0" smtClean="0"/>
              <a:t>PBL</a:t>
            </a:r>
            <a:r>
              <a:rPr lang="ja-JP" altLang="en-US" dirty="0" smtClean="0"/>
              <a:t>に向けての開発計画</a:t>
            </a:r>
            <a:endParaRPr kumimoji="1" lang="ja-JP" altLang="en-US"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22</a:t>
            </a:fld>
            <a:endParaRPr kumimoji="1" lang="ja-JP" altLang="en-US" dirty="0"/>
          </a:p>
        </p:txBody>
      </p:sp>
      <p:sp>
        <p:nvSpPr>
          <p:cNvPr id="6" name="コンテンツ プレースホルダー 2"/>
          <p:cNvSpPr txBox="1">
            <a:spLocks/>
          </p:cNvSpPr>
          <p:nvPr/>
        </p:nvSpPr>
        <p:spPr>
          <a:xfrm>
            <a:off x="298144" y="1364344"/>
            <a:ext cx="1468312" cy="39135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10</a:t>
            </a:r>
            <a:r>
              <a:rPr lang="ja-JP" altLang="en-US" sz="2400" dirty="0" smtClean="0"/>
              <a:t>月</a:t>
            </a:r>
            <a:r>
              <a:rPr lang="en-US" altLang="ja-JP" sz="2400" dirty="0" smtClean="0"/>
              <a:t>2</a:t>
            </a:r>
            <a:r>
              <a:rPr lang="ja-JP" altLang="en-US" sz="2400" dirty="0" smtClean="0"/>
              <a:t>日</a:t>
            </a:r>
            <a:endParaRPr lang="ja-JP" altLang="en-US" sz="2400" dirty="0"/>
          </a:p>
        </p:txBody>
      </p:sp>
      <p:sp>
        <p:nvSpPr>
          <p:cNvPr id="7" name="テキスト ボックス 6"/>
          <p:cNvSpPr txBox="1"/>
          <p:nvPr/>
        </p:nvSpPr>
        <p:spPr>
          <a:xfrm>
            <a:off x="1024567" y="1832243"/>
            <a:ext cx="6968725" cy="523220"/>
          </a:xfrm>
          <a:prstGeom prst="rect">
            <a:avLst/>
          </a:prstGeom>
          <a:noFill/>
        </p:spPr>
        <p:txBody>
          <a:bodyPr wrap="square" rtlCol="0">
            <a:spAutoFit/>
          </a:bodyPr>
          <a:lstStyle/>
          <a:p>
            <a:r>
              <a:rPr lang="ja-JP" altLang="en-US" sz="2800" dirty="0" smtClean="0"/>
              <a:t>・役割分担に応じた</a:t>
            </a:r>
            <a:r>
              <a:rPr lang="en-US" altLang="ja-JP" sz="2800" dirty="0" smtClean="0"/>
              <a:t>MVP</a:t>
            </a:r>
            <a:r>
              <a:rPr lang="ja-JP" altLang="en-US" sz="2800" dirty="0" smtClean="0"/>
              <a:t>の実装開始</a:t>
            </a:r>
            <a:endParaRPr kumimoji="1" lang="ja-JP" altLang="en-US" sz="2800" dirty="0"/>
          </a:p>
        </p:txBody>
      </p:sp>
      <p:sp>
        <p:nvSpPr>
          <p:cNvPr id="8" name="コンテンツ プレースホルダー 2"/>
          <p:cNvSpPr txBox="1">
            <a:spLocks/>
          </p:cNvSpPr>
          <p:nvPr/>
        </p:nvSpPr>
        <p:spPr>
          <a:xfrm>
            <a:off x="298143" y="2916537"/>
            <a:ext cx="1468313" cy="4464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10</a:t>
            </a:r>
            <a:r>
              <a:rPr lang="ja-JP" altLang="en-US" sz="2400" dirty="0" smtClean="0"/>
              <a:t>月</a:t>
            </a:r>
            <a:r>
              <a:rPr lang="ja-JP" altLang="en-US" sz="2400" dirty="0"/>
              <a:t>中旬</a:t>
            </a:r>
          </a:p>
        </p:txBody>
      </p:sp>
      <p:sp>
        <p:nvSpPr>
          <p:cNvPr id="9" name="コンテンツ プレースホルダー 2"/>
          <p:cNvSpPr txBox="1">
            <a:spLocks/>
          </p:cNvSpPr>
          <p:nvPr/>
        </p:nvSpPr>
        <p:spPr>
          <a:xfrm>
            <a:off x="298143" y="4260109"/>
            <a:ext cx="1780039" cy="3991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中間発表会</a:t>
            </a:r>
            <a:endParaRPr lang="ja-JP" altLang="en-US" sz="2400" dirty="0"/>
          </a:p>
        </p:txBody>
      </p:sp>
      <p:sp>
        <p:nvSpPr>
          <p:cNvPr id="10" name="テキスト ボックス 9"/>
          <p:cNvSpPr txBox="1"/>
          <p:nvPr/>
        </p:nvSpPr>
        <p:spPr>
          <a:xfrm>
            <a:off x="1024568" y="3362980"/>
            <a:ext cx="7859659" cy="523220"/>
          </a:xfrm>
          <a:prstGeom prst="rect">
            <a:avLst/>
          </a:prstGeom>
          <a:noFill/>
        </p:spPr>
        <p:txBody>
          <a:bodyPr wrap="square" rtlCol="0">
            <a:spAutoFit/>
          </a:bodyPr>
          <a:lstStyle/>
          <a:p>
            <a:r>
              <a:rPr lang="ja-JP" altLang="en-US" sz="2800" dirty="0" smtClean="0"/>
              <a:t>・</a:t>
            </a:r>
            <a:r>
              <a:rPr lang="en-US" altLang="ja-JP" sz="2800" dirty="0" smtClean="0"/>
              <a:t>MVP</a:t>
            </a:r>
            <a:r>
              <a:rPr lang="ja-JP" altLang="en-US" sz="2800" dirty="0" smtClean="0"/>
              <a:t>の完成　（冷蔵庫内の食材が把握可能）</a:t>
            </a:r>
            <a:endParaRPr kumimoji="1" lang="ja-JP" altLang="en-US" sz="2800" dirty="0"/>
          </a:p>
        </p:txBody>
      </p:sp>
      <p:sp>
        <p:nvSpPr>
          <p:cNvPr id="11" name="テキスト ボックス 10"/>
          <p:cNvSpPr txBox="1"/>
          <p:nvPr/>
        </p:nvSpPr>
        <p:spPr>
          <a:xfrm>
            <a:off x="1024568" y="4708884"/>
            <a:ext cx="5871990" cy="523220"/>
          </a:xfrm>
          <a:prstGeom prst="rect">
            <a:avLst/>
          </a:prstGeom>
          <a:noFill/>
        </p:spPr>
        <p:txBody>
          <a:bodyPr wrap="square" rtlCol="0">
            <a:spAutoFit/>
          </a:bodyPr>
          <a:lstStyle/>
          <a:p>
            <a:r>
              <a:rPr lang="ja-JP" altLang="en-US" sz="2800" dirty="0" smtClean="0"/>
              <a:t>・プロダクトバックログ</a:t>
            </a:r>
            <a:r>
              <a:rPr lang="en-US" altLang="ja-JP" sz="2800" dirty="0" smtClean="0"/>
              <a:t> 2, 3</a:t>
            </a:r>
            <a:r>
              <a:rPr lang="ja-JP" altLang="en-US" sz="2800" dirty="0" smtClean="0"/>
              <a:t>の完成</a:t>
            </a:r>
            <a:endParaRPr kumimoji="1" lang="ja-JP" altLang="en-US" sz="2800" dirty="0"/>
          </a:p>
        </p:txBody>
      </p:sp>
      <p:sp>
        <p:nvSpPr>
          <p:cNvPr id="12" name="コンテンツ プレースホルダー 2"/>
          <p:cNvSpPr txBox="1">
            <a:spLocks/>
          </p:cNvSpPr>
          <p:nvPr/>
        </p:nvSpPr>
        <p:spPr>
          <a:xfrm>
            <a:off x="298143" y="5456702"/>
            <a:ext cx="2050079" cy="4832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最終発表会</a:t>
            </a:r>
            <a:endParaRPr lang="ja-JP" altLang="en-US" sz="2400" dirty="0"/>
          </a:p>
        </p:txBody>
      </p:sp>
      <p:sp>
        <p:nvSpPr>
          <p:cNvPr id="13" name="テキスト ボックス 12"/>
          <p:cNvSpPr txBox="1"/>
          <p:nvPr/>
        </p:nvSpPr>
        <p:spPr>
          <a:xfrm>
            <a:off x="1024568" y="6005166"/>
            <a:ext cx="6968725" cy="523220"/>
          </a:xfrm>
          <a:prstGeom prst="rect">
            <a:avLst/>
          </a:prstGeom>
          <a:noFill/>
        </p:spPr>
        <p:txBody>
          <a:bodyPr wrap="square" rtlCol="0">
            <a:spAutoFit/>
          </a:bodyPr>
          <a:lstStyle/>
          <a:p>
            <a:r>
              <a:rPr lang="ja-JP" altLang="en-US" sz="2800" dirty="0" smtClean="0"/>
              <a:t>・プロダクトバックログ </a:t>
            </a:r>
            <a:r>
              <a:rPr lang="en-US" altLang="ja-JP" sz="2800" dirty="0" smtClean="0"/>
              <a:t>4, 5, 6</a:t>
            </a:r>
            <a:r>
              <a:rPr lang="ja-JP" altLang="en-US" sz="2800" dirty="0" smtClean="0"/>
              <a:t>の完成</a:t>
            </a:r>
            <a:endParaRPr lang="en-US" altLang="ja-JP" sz="2800" dirty="0" smtClean="0"/>
          </a:p>
        </p:txBody>
      </p:sp>
    </p:spTree>
    <p:extLst>
      <p:ext uri="{BB962C8B-B14F-4D97-AF65-F5344CB8AC3E}">
        <p14:creationId xmlns:p14="http://schemas.microsoft.com/office/powerpoint/2010/main" val="36811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3</a:t>
            </a:fld>
            <a:endParaRPr kumimoji="1" lang="ja-JP" altLang="en-US" dirty="0"/>
          </a:p>
        </p:txBody>
      </p:sp>
      <p:sp>
        <p:nvSpPr>
          <p:cNvPr id="4" name="タイトル 1"/>
          <p:cNvSpPr txBox="1">
            <a:spLocks/>
          </p:cNvSpPr>
          <p:nvPr/>
        </p:nvSpPr>
        <p:spPr>
          <a:xfrm>
            <a:off x="368877" y="261218"/>
            <a:ext cx="7507432" cy="8298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1.</a:t>
            </a:r>
            <a:r>
              <a:rPr lang="ja-JP" altLang="en-US" sz="3600" dirty="0" smtClean="0"/>
              <a:t> </a:t>
            </a:r>
            <a:r>
              <a:rPr lang="ja-JP" altLang="en-US" sz="3600" dirty="0"/>
              <a:t>最初</a:t>
            </a:r>
            <a:r>
              <a:rPr lang="ja-JP" altLang="en-US" sz="3600" dirty="0" smtClean="0"/>
              <a:t>の</a:t>
            </a:r>
            <a:r>
              <a:rPr lang="ja-JP" altLang="en-US" sz="3600" dirty="0"/>
              <a:t>提案内容</a:t>
            </a:r>
          </a:p>
        </p:txBody>
      </p:sp>
      <p:sp>
        <p:nvSpPr>
          <p:cNvPr id="5" name="タイトル 1"/>
          <p:cNvSpPr txBox="1">
            <a:spLocks/>
          </p:cNvSpPr>
          <p:nvPr/>
        </p:nvSpPr>
        <p:spPr>
          <a:xfrm>
            <a:off x="477981" y="2304866"/>
            <a:ext cx="8385464" cy="18599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冷蔵庫内の食材から作ることができる料理を提案する</a:t>
            </a:r>
            <a:r>
              <a:rPr lang="en-US" altLang="ja-JP" sz="3600" dirty="0" smtClean="0"/>
              <a:t>Web</a:t>
            </a:r>
            <a:r>
              <a:rPr lang="ja-JP" altLang="en-US" sz="3600" dirty="0" smtClean="0"/>
              <a:t>サービス</a:t>
            </a:r>
            <a:endParaRPr lang="ja-JP" altLang="en-US" sz="3600" dirty="0"/>
          </a:p>
        </p:txBody>
      </p:sp>
      <p:sp>
        <p:nvSpPr>
          <p:cNvPr id="6" name="テキスト ボックス 5"/>
          <p:cNvSpPr txBox="1"/>
          <p:nvPr/>
        </p:nvSpPr>
        <p:spPr>
          <a:xfrm>
            <a:off x="223404" y="5340927"/>
            <a:ext cx="8894619" cy="523220"/>
          </a:xfrm>
          <a:prstGeom prst="rect">
            <a:avLst/>
          </a:prstGeom>
          <a:noFill/>
        </p:spPr>
        <p:txBody>
          <a:bodyPr wrap="square" rtlCol="0">
            <a:spAutoFit/>
          </a:bodyPr>
          <a:lstStyle/>
          <a:p>
            <a:r>
              <a:rPr lang="ja-JP" altLang="en-US" sz="2800" dirty="0"/>
              <a:t>・</a:t>
            </a:r>
            <a:r>
              <a:rPr kumimoji="1" lang="ja-JP" altLang="en-US" sz="2800" dirty="0" smtClean="0"/>
              <a:t>これを基にインタビューを行い，詳細を決定する</a:t>
            </a:r>
            <a:endParaRPr kumimoji="1" lang="ja-JP" altLang="en-US" sz="2800" dirty="0"/>
          </a:p>
        </p:txBody>
      </p:sp>
    </p:spTree>
    <p:extLst>
      <p:ext uri="{BB962C8B-B14F-4D97-AF65-F5344CB8AC3E}">
        <p14:creationId xmlns:p14="http://schemas.microsoft.com/office/powerpoint/2010/main" val="308833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4</a:t>
            </a:fld>
            <a:endParaRPr kumimoji="1" lang="ja-JP" altLang="en-US" dirty="0"/>
          </a:p>
        </p:txBody>
      </p:sp>
      <p:sp>
        <p:nvSpPr>
          <p:cNvPr id="5" name="タイトル 1"/>
          <p:cNvSpPr txBox="1">
            <a:spLocks/>
          </p:cNvSpPr>
          <p:nvPr/>
        </p:nvSpPr>
        <p:spPr>
          <a:xfrm>
            <a:off x="368877" y="883228"/>
            <a:ext cx="2696441" cy="5507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a:t>
            </a:r>
            <a:r>
              <a:rPr lang="ja-JP" altLang="en-US" sz="2400" dirty="0" smtClean="0"/>
              <a:t>インタビュー</a:t>
            </a:r>
            <a:endParaRPr lang="ja-JP" altLang="en-US" sz="2400" dirty="0"/>
          </a:p>
        </p:txBody>
      </p:sp>
      <p:sp>
        <p:nvSpPr>
          <p:cNvPr id="6" name="テキスト ボックス 5"/>
          <p:cNvSpPr txBox="1"/>
          <p:nvPr/>
        </p:nvSpPr>
        <p:spPr>
          <a:xfrm>
            <a:off x="166255" y="1537856"/>
            <a:ext cx="8811490" cy="954107"/>
          </a:xfrm>
          <a:prstGeom prst="rect">
            <a:avLst/>
          </a:prstGeom>
          <a:noFill/>
        </p:spPr>
        <p:txBody>
          <a:bodyPr wrap="square" rtlCol="0">
            <a:spAutoFit/>
          </a:bodyPr>
          <a:lstStyle/>
          <a:p>
            <a:r>
              <a:rPr lang="en-US" altLang="ja-JP" sz="2800" dirty="0" smtClean="0"/>
              <a:t>Q1. </a:t>
            </a:r>
            <a:r>
              <a:rPr lang="ja-JP" altLang="en-US" sz="2800" dirty="0" smtClean="0"/>
              <a:t>冷蔵庫内にある食材から献立を提案するサービス　　</a:t>
            </a:r>
            <a:endParaRPr lang="en-US" altLang="ja-JP" sz="2800" dirty="0" smtClean="0"/>
          </a:p>
          <a:p>
            <a:r>
              <a:rPr lang="ja-JP" altLang="en-US" sz="2800" dirty="0"/>
              <a:t>　 </a:t>
            </a:r>
            <a:r>
              <a:rPr lang="ja-JP" altLang="en-US" sz="2800" dirty="0" smtClean="0"/>
              <a:t>  を考案しているのですが、どう思いますか</a:t>
            </a:r>
            <a:r>
              <a:rPr lang="en-US" altLang="ja-JP" sz="2800" dirty="0" smtClean="0"/>
              <a:t>?</a:t>
            </a:r>
          </a:p>
        </p:txBody>
      </p:sp>
      <p:sp>
        <p:nvSpPr>
          <p:cNvPr id="13" name="テキスト ボックス 12"/>
          <p:cNvSpPr txBox="1"/>
          <p:nvPr/>
        </p:nvSpPr>
        <p:spPr>
          <a:xfrm>
            <a:off x="187037" y="3415661"/>
            <a:ext cx="8790708" cy="1200329"/>
          </a:xfrm>
          <a:prstGeom prst="rect">
            <a:avLst/>
          </a:prstGeom>
          <a:noFill/>
        </p:spPr>
        <p:txBody>
          <a:bodyPr wrap="square" rtlCol="0">
            <a:spAutoFit/>
          </a:bodyPr>
          <a:lstStyle/>
          <a:p>
            <a:r>
              <a:rPr lang="ja-JP" altLang="en-US" sz="2400" dirty="0" smtClean="0"/>
              <a:t>・買った食材を簡単に入力できるのなら使いたい</a:t>
            </a:r>
            <a:endParaRPr lang="en-US" altLang="ja-JP" sz="2400" dirty="0" smtClean="0"/>
          </a:p>
          <a:p>
            <a:endParaRPr kumimoji="1" lang="en-US" altLang="ja-JP" sz="2400" dirty="0" smtClean="0"/>
          </a:p>
          <a:p>
            <a:r>
              <a:rPr kumimoji="1" lang="ja-JP" altLang="en-US" sz="2400" dirty="0" smtClean="0"/>
              <a:t>・賞味期限を通知してくれると嬉しい</a:t>
            </a:r>
            <a:endParaRPr kumimoji="1" lang="en-US" altLang="ja-JP" sz="2400" dirty="0" smtClean="0"/>
          </a:p>
        </p:txBody>
      </p:sp>
      <p:sp>
        <p:nvSpPr>
          <p:cNvPr id="15" name="タイトル 1"/>
          <p:cNvSpPr txBox="1">
            <a:spLocks/>
          </p:cNvSpPr>
          <p:nvPr/>
        </p:nvSpPr>
        <p:spPr>
          <a:xfrm>
            <a:off x="368877" y="261218"/>
            <a:ext cx="7507432" cy="8298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t>2</a:t>
            </a:r>
            <a:r>
              <a:rPr lang="en-US" altLang="ja-JP" sz="3600" dirty="0" smtClean="0"/>
              <a:t>.</a:t>
            </a:r>
            <a:r>
              <a:rPr lang="ja-JP" altLang="en-US" sz="3600" dirty="0" smtClean="0"/>
              <a:t> </a:t>
            </a:r>
            <a:r>
              <a:rPr lang="ja-JP" altLang="en-US" sz="3600" dirty="0"/>
              <a:t>インタビュー結果に基づく改善案</a:t>
            </a:r>
          </a:p>
        </p:txBody>
      </p:sp>
      <p:sp>
        <p:nvSpPr>
          <p:cNvPr id="17" name="角丸四角形 16"/>
          <p:cNvSpPr/>
          <p:nvPr/>
        </p:nvSpPr>
        <p:spPr>
          <a:xfrm>
            <a:off x="166255" y="3106882"/>
            <a:ext cx="8811490" cy="1859973"/>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68958" y="5227831"/>
            <a:ext cx="7585364" cy="707886"/>
          </a:xfrm>
          <a:prstGeom prst="rect">
            <a:avLst/>
          </a:prstGeom>
          <a:noFill/>
        </p:spPr>
        <p:txBody>
          <a:bodyPr wrap="square" rtlCol="0">
            <a:spAutoFit/>
          </a:bodyPr>
          <a:lstStyle/>
          <a:p>
            <a:r>
              <a:rPr lang="ja-JP" altLang="en-US" sz="4000" dirty="0" smtClean="0"/>
              <a:t>アーリーアダプターとして採用</a:t>
            </a:r>
            <a:endParaRPr kumimoji="1" lang="ja-JP" altLang="en-US" sz="4000" dirty="0"/>
          </a:p>
        </p:txBody>
      </p:sp>
      <p:sp>
        <p:nvSpPr>
          <p:cNvPr id="2" name="角丸四角形 1"/>
          <p:cNvSpPr/>
          <p:nvPr/>
        </p:nvSpPr>
        <p:spPr>
          <a:xfrm>
            <a:off x="368877" y="2815936"/>
            <a:ext cx="3735532" cy="50915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dirty="0" smtClean="0"/>
              <a:t>頂いた意見</a:t>
            </a:r>
            <a:endParaRPr kumimoji="1" lang="ja-JP" altLang="en-US" sz="2800" dirty="0"/>
          </a:p>
        </p:txBody>
      </p:sp>
    </p:spTree>
    <p:extLst>
      <p:ext uri="{BB962C8B-B14F-4D97-AF65-F5344CB8AC3E}">
        <p14:creationId xmlns:p14="http://schemas.microsoft.com/office/powerpoint/2010/main" val="12797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5</a:t>
            </a:fld>
            <a:endParaRPr kumimoji="1" lang="ja-JP" altLang="en-US" dirty="0"/>
          </a:p>
        </p:txBody>
      </p:sp>
      <p:sp>
        <p:nvSpPr>
          <p:cNvPr id="5" name="タイトル 1"/>
          <p:cNvSpPr txBox="1">
            <a:spLocks/>
          </p:cNvSpPr>
          <p:nvPr/>
        </p:nvSpPr>
        <p:spPr>
          <a:xfrm>
            <a:off x="368877" y="1091047"/>
            <a:ext cx="2738005" cy="38497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a:t>
            </a:r>
            <a:r>
              <a:rPr lang="ja-JP" altLang="en-US" sz="2400" dirty="0" smtClean="0"/>
              <a:t>インタビュー</a:t>
            </a:r>
            <a:endParaRPr lang="ja-JP" altLang="en-US" sz="2400" dirty="0"/>
          </a:p>
        </p:txBody>
      </p:sp>
      <p:sp>
        <p:nvSpPr>
          <p:cNvPr id="6" name="テキスト ボックス 5"/>
          <p:cNvSpPr txBox="1"/>
          <p:nvPr/>
        </p:nvSpPr>
        <p:spPr>
          <a:xfrm>
            <a:off x="238991" y="1537856"/>
            <a:ext cx="8769927" cy="523220"/>
          </a:xfrm>
          <a:prstGeom prst="rect">
            <a:avLst/>
          </a:prstGeom>
          <a:noFill/>
        </p:spPr>
        <p:txBody>
          <a:bodyPr wrap="square" rtlCol="0">
            <a:spAutoFit/>
          </a:bodyPr>
          <a:lstStyle/>
          <a:p>
            <a:r>
              <a:rPr lang="en-US" altLang="ja-JP" sz="2800" dirty="0" smtClean="0"/>
              <a:t>Q2-1.</a:t>
            </a:r>
            <a:r>
              <a:rPr lang="ja-JP" altLang="en-US" sz="2800" dirty="0" smtClean="0"/>
              <a:t>冷蔵庫内の</a:t>
            </a:r>
            <a:r>
              <a:rPr lang="ja-JP" altLang="en-US" sz="2800" dirty="0"/>
              <a:t>食材</a:t>
            </a:r>
            <a:r>
              <a:rPr lang="ja-JP" altLang="en-US" sz="2800" dirty="0" smtClean="0"/>
              <a:t>について把握していますか？</a:t>
            </a:r>
            <a:endParaRPr kumimoji="1" lang="en-US" altLang="ja-JP" sz="2800" dirty="0" smtClean="0"/>
          </a:p>
        </p:txBody>
      </p:sp>
      <p:graphicFrame>
        <p:nvGraphicFramePr>
          <p:cNvPr id="12" name="グラフ 11"/>
          <p:cNvGraphicFramePr/>
          <p:nvPr>
            <p:extLst>
              <p:ext uri="{D42A27DB-BD31-4B8C-83A1-F6EECF244321}">
                <p14:modId xmlns:p14="http://schemas.microsoft.com/office/powerpoint/2010/main" val="2766424788"/>
              </p:ext>
            </p:extLst>
          </p:nvPr>
        </p:nvGraphicFramePr>
        <p:xfrm>
          <a:off x="519457" y="2061076"/>
          <a:ext cx="8268567" cy="4757594"/>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7082791" y="4117430"/>
            <a:ext cx="1587035" cy="369332"/>
          </a:xfrm>
          <a:prstGeom prst="rect">
            <a:avLst/>
          </a:prstGeom>
          <a:noFill/>
        </p:spPr>
        <p:txBody>
          <a:bodyPr wrap="square" rtlCol="0">
            <a:spAutoFit/>
          </a:bodyPr>
          <a:lstStyle/>
          <a:p>
            <a:r>
              <a:rPr kumimoji="1" lang="ja-JP" altLang="en-US" dirty="0" smtClean="0"/>
              <a:t>・・・</a:t>
            </a:r>
            <a:r>
              <a:rPr kumimoji="1" lang="en-US" altLang="ja-JP" dirty="0" smtClean="0"/>
              <a:t>3</a:t>
            </a:r>
            <a:r>
              <a:rPr kumimoji="1" lang="ja-JP" altLang="en-US" dirty="0" smtClean="0"/>
              <a:t>人</a:t>
            </a:r>
            <a:endParaRPr kumimoji="1" lang="ja-JP" altLang="en-US" dirty="0"/>
          </a:p>
        </p:txBody>
      </p:sp>
      <p:sp>
        <p:nvSpPr>
          <p:cNvPr id="11" name="テキスト ボックス 10"/>
          <p:cNvSpPr txBox="1"/>
          <p:nvPr/>
        </p:nvSpPr>
        <p:spPr>
          <a:xfrm>
            <a:off x="7082791" y="5371266"/>
            <a:ext cx="1587035" cy="369332"/>
          </a:xfrm>
          <a:prstGeom prst="rect">
            <a:avLst/>
          </a:prstGeom>
          <a:noFill/>
        </p:spPr>
        <p:txBody>
          <a:bodyPr wrap="square" rtlCol="0">
            <a:spAutoFit/>
          </a:bodyPr>
          <a:lstStyle/>
          <a:p>
            <a:r>
              <a:rPr kumimoji="1" lang="ja-JP" altLang="en-US" dirty="0" smtClean="0"/>
              <a:t>・・・</a:t>
            </a:r>
            <a:r>
              <a:rPr lang="en-US" altLang="ja-JP" dirty="0" smtClean="0"/>
              <a:t>4</a:t>
            </a:r>
            <a:r>
              <a:rPr kumimoji="1" lang="ja-JP" altLang="en-US" dirty="0" smtClean="0"/>
              <a:t>人</a:t>
            </a:r>
            <a:endParaRPr kumimoji="1" lang="ja-JP" altLang="en-US" dirty="0"/>
          </a:p>
        </p:txBody>
      </p:sp>
      <p:sp>
        <p:nvSpPr>
          <p:cNvPr id="14" name="タイトル 1"/>
          <p:cNvSpPr>
            <a:spLocks noGrp="1"/>
          </p:cNvSpPr>
          <p:nvPr>
            <p:ph type="title"/>
          </p:nvPr>
        </p:nvSpPr>
        <p:spPr>
          <a:xfrm>
            <a:off x="166255" y="197427"/>
            <a:ext cx="5299363" cy="581891"/>
          </a:xfrm>
        </p:spPr>
        <p:txBody>
          <a:bodyPr>
            <a:noAutofit/>
          </a:bodyPr>
          <a:lstStyle/>
          <a:p>
            <a:r>
              <a:rPr lang="en-US" altLang="ja-JP" sz="2400" dirty="0"/>
              <a:t>2</a:t>
            </a:r>
            <a:r>
              <a:rPr kumimoji="1" lang="en-US" altLang="ja-JP" sz="2400" dirty="0" smtClean="0"/>
              <a:t>.</a:t>
            </a:r>
            <a:r>
              <a:rPr lang="ja-JP" altLang="en-US" sz="2400" dirty="0"/>
              <a:t>インタビュー結果に基づく改善</a:t>
            </a:r>
            <a:r>
              <a:rPr lang="ja-JP" altLang="en-US" sz="2400" dirty="0" smtClean="0"/>
              <a:t>案</a:t>
            </a:r>
            <a:endParaRPr kumimoji="1" lang="ja-JP" altLang="en-US" sz="2400" dirty="0"/>
          </a:p>
        </p:txBody>
      </p:sp>
      <p:sp>
        <p:nvSpPr>
          <p:cNvPr id="15" name="正方形/長方形 14"/>
          <p:cNvSpPr/>
          <p:nvPr/>
        </p:nvSpPr>
        <p:spPr>
          <a:xfrm>
            <a:off x="5347420" y="2261130"/>
            <a:ext cx="3322406" cy="646331"/>
          </a:xfrm>
          <a:prstGeom prst="rect">
            <a:avLst/>
          </a:prstGeom>
        </p:spPr>
        <p:txBody>
          <a:bodyPr wrap="square">
            <a:spAutoFit/>
          </a:bodyPr>
          <a:lstStyle/>
          <a:p>
            <a:r>
              <a:rPr lang="ja-JP" altLang="en-US" dirty="0"/>
              <a:t>回答者</a:t>
            </a:r>
            <a:r>
              <a:rPr lang="en-US" altLang="ja-JP" dirty="0"/>
              <a:t>: 7</a:t>
            </a:r>
            <a:r>
              <a:rPr lang="ja-JP" altLang="en-US" dirty="0"/>
              <a:t>人</a:t>
            </a:r>
            <a:endParaRPr lang="en-US" altLang="ja-JP" dirty="0"/>
          </a:p>
          <a:p>
            <a:r>
              <a:rPr lang="ja-JP" altLang="en-US" dirty="0"/>
              <a:t>回答者種別</a:t>
            </a:r>
            <a:r>
              <a:rPr lang="en-US" altLang="ja-JP" dirty="0"/>
              <a:t>: </a:t>
            </a:r>
            <a:r>
              <a:rPr lang="ja-JP" altLang="en-US" dirty="0" smtClean="0"/>
              <a:t>一人暮らしの学生</a:t>
            </a:r>
            <a:r>
              <a:rPr lang="en-US" altLang="ja-JP" dirty="0" smtClean="0"/>
              <a:t> </a:t>
            </a:r>
            <a:endParaRPr lang="ja-JP" altLang="en-US" dirty="0"/>
          </a:p>
        </p:txBody>
      </p:sp>
    </p:spTree>
    <p:extLst>
      <p:ext uri="{BB962C8B-B14F-4D97-AF65-F5344CB8AC3E}">
        <p14:creationId xmlns:p14="http://schemas.microsoft.com/office/powerpoint/2010/main" val="383488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255" y="197427"/>
            <a:ext cx="5299363" cy="581891"/>
          </a:xfrm>
        </p:spPr>
        <p:txBody>
          <a:bodyPr>
            <a:noAutofit/>
          </a:bodyPr>
          <a:lstStyle/>
          <a:p>
            <a:r>
              <a:rPr lang="en-US" altLang="ja-JP" sz="2400" dirty="0"/>
              <a:t>2</a:t>
            </a:r>
            <a:r>
              <a:rPr kumimoji="1" lang="en-US" altLang="ja-JP" sz="2400" dirty="0" smtClean="0"/>
              <a:t>.</a:t>
            </a:r>
            <a:r>
              <a:rPr lang="ja-JP" altLang="en-US" sz="2400" dirty="0"/>
              <a:t>インタビュー結果に基づく改善</a:t>
            </a:r>
            <a:r>
              <a:rPr lang="ja-JP" altLang="en-US" sz="2400" dirty="0" smtClean="0"/>
              <a:t>案</a:t>
            </a:r>
            <a:endParaRPr kumimoji="1" lang="ja-JP" altLang="en-US" sz="2400"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6</a:t>
            </a:fld>
            <a:endParaRPr kumimoji="1" lang="ja-JP" altLang="en-US" dirty="0"/>
          </a:p>
        </p:txBody>
      </p:sp>
      <p:sp>
        <p:nvSpPr>
          <p:cNvPr id="5" name="タイトル 1"/>
          <p:cNvSpPr txBox="1">
            <a:spLocks/>
          </p:cNvSpPr>
          <p:nvPr/>
        </p:nvSpPr>
        <p:spPr>
          <a:xfrm>
            <a:off x="368877" y="883228"/>
            <a:ext cx="2696441" cy="5507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a:t>
            </a:r>
            <a:r>
              <a:rPr lang="ja-JP" altLang="en-US" sz="2400" dirty="0" smtClean="0"/>
              <a:t>インタビュー</a:t>
            </a:r>
            <a:endParaRPr lang="ja-JP" altLang="en-US" sz="2400" dirty="0"/>
          </a:p>
        </p:txBody>
      </p:sp>
      <p:sp>
        <p:nvSpPr>
          <p:cNvPr id="6" name="テキスト ボックス 5"/>
          <p:cNvSpPr txBox="1"/>
          <p:nvPr/>
        </p:nvSpPr>
        <p:spPr>
          <a:xfrm>
            <a:off x="0" y="1537856"/>
            <a:ext cx="9143999" cy="523220"/>
          </a:xfrm>
          <a:prstGeom prst="rect">
            <a:avLst/>
          </a:prstGeom>
          <a:noFill/>
        </p:spPr>
        <p:txBody>
          <a:bodyPr wrap="square" rtlCol="0">
            <a:spAutoFit/>
          </a:bodyPr>
          <a:lstStyle/>
          <a:p>
            <a:r>
              <a:rPr lang="en-US" altLang="ja-JP" sz="2800" dirty="0" smtClean="0"/>
              <a:t>Q2-2.</a:t>
            </a:r>
            <a:r>
              <a:rPr lang="ja-JP" altLang="en-US" sz="2800" dirty="0"/>
              <a:t>何</a:t>
            </a:r>
            <a:r>
              <a:rPr lang="ja-JP" altLang="en-US" sz="2800" dirty="0" smtClean="0"/>
              <a:t>が把握できていませんか？</a:t>
            </a:r>
            <a:r>
              <a:rPr lang="en-US" altLang="ja-JP" sz="2800" dirty="0" smtClean="0"/>
              <a:t>(</a:t>
            </a:r>
            <a:r>
              <a:rPr lang="ja-JP" altLang="en-US" sz="2800" dirty="0" smtClean="0"/>
              <a:t>前問で</a:t>
            </a:r>
            <a:r>
              <a:rPr lang="en-US" altLang="ja-JP" sz="2800" dirty="0" smtClean="0"/>
              <a:t>No</a:t>
            </a:r>
            <a:r>
              <a:rPr lang="ja-JP" altLang="en-US" sz="2800" dirty="0" smtClean="0"/>
              <a:t>と答えた人</a:t>
            </a:r>
            <a:r>
              <a:rPr lang="en-US" altLang="ja-JP" sz="2800" dirty="0" smtClean="0"/>
              <a:t>)</a:t>
            </a:r>
            <a:endParaRPr kumimoji="1" lang="en-US" altLang="ja-JP" sz="2800" dirty="0" smtClean="0"/>
          </a:p>
        </p:txBody>
      </p:sp>
      <p:sp>
        <p:nvSpPr>
          <p:cNvPr id="4" name="テキスト ボックス 3"/>
          <p:cNvSpPr txBox="1"/>
          <p:nvPr/>
        </p:nvSpPr>
        <p:spPr>
          <a:xfrm>
            <a:off x="488373" y="2192482"/>
            <a:ext cx="7730836" cy="3477875"/>
          </a:xfrm>
          <a:prstGeom prst="rect">
            <a:avLst/>
          </a:prstGeom>
          <a:noFill/>
        </p:spPr>
        <p:txBody>
          <a:bodyPr wrap="square" rtlCol="0">
            <a:spAutoFit/>
          </a:bodyPr>
          <a:lstStyle/>
          <a:p>
            <a:r>
              <a:rPr kumimoji="1" lang="ja-JP" altLang="en-US" sz="4400" dirty="0" smtClean="0"/>
              <a:t>・食材　　　　・・・２名</a:t>
            </a:r>
            <a:endParaRPr kumimoji="1" lang="en-US" altLang="ja-JP" sz="4400" dirty="0" smtClean="0"/>
          </a:p>
          <a:p>
            <a:endParaRPr lang="en-US" altLang="ja-JP" sz="4400" dirty="0"/>
          </a:p>
          <a:p>
            <a:endParaRPr kumimoji="1" lang="en-US" altLang="ja-JP" sz="4400" dirty="0" smtClean="0"/>
          </a:p>
          <a:p>
            <a:endParaRPr kumimoji="1" lang="en-US" altLang="ja-JP" sz="4400" dirty="0" smtClean="0"/>
          </a:p>
          <a:p>
            <a:r>
              <a:rPr lang="ja-JP" altLang="en-US" sz="4400" dirty="0" smtClean="0"/>
              <a:t>・賞味期限　　・・・２名</a:t>
            </a:r>
            <a:endParaRPr kumimoji="1" lang="ja-JP" altLang="en-US" sz="4400" dirty="0"/>
          </a:p>
        </p:txBody>
      </p:sp>
      <p:sp>
        <p:nvSpPr>
          <p:cNvPr id="7" name="テキスト ボックス 6"/>
          <p:cNvSpPr txBox="1"/>
          <p:nvPr/>
        </p:nvSpPr>
        <p:spPr>
          <a:xfrm>
            <a:off x="1457324" y="3079539"/>
            <a:ext cx="5792933" cy="646331"/>
          </a:xfrm>
          <a:prstGeom prst="rect">
            <a:avLst/>
          </a:prstGeom>
          <a:noFill/>
        </p:spPr>
        <p:txBody>
          <a:bodyPr wrap="square" rtlCol="0">
            <a:spAutoFit/>
          </a:bodyPr>
          <a:lstStyle/>
          <a:p>
            <a:r>
              <a:rPr kumimoji="1" lang="ja-JP" altLang="en-US" sz="3600" dirty="0" smtClean="0"/>
              <a:t>大量購入時に忘れてしまう</a:t>
            </a:r>
            <a:endParaRPr kumimoji="1" lang="ja-JP" altLang="en-US" sz="3600" dirty="0"/>
          </a:p>
        </p:txBody>
      </p:sp>
      <p:sp>
        <p:nvSpPr>
          <p:cNvPr id="9" name="テキスト ボックス 8"/>
          <p:cNvSpPr txBox="1"/>
          <p:nvPr/>
        </p:nvSpPr>
        <p:spPr>
          <a:xfrm>
            <a:off x="1457324" y="5690188"/>
            <a:ext cx="5792933" cy="646331"/>
          </a:xfrm>
          <a:prstGeom prst="rect">
            <a:avLst/>
          </a:prstGeom>
          <a:noFill/>
        </p:spPr>
        <p:txBody>
          <a:bodyPr wrap="square" rtlCol="0">
            <a:spAutoFit/>
          </a:bodyPr>
          <a:lstStyle/>
          <a:p>
            <a:r>
              <a:rPr lang="ja-JP" altLang="en-US" sz="3600" dirty="0" smtClean="0"/>
              <a:t>長いとつい忘れてしまう</a:t>
            </a:r>
            <a:endParaRPr kumimoji="1" lang="ja-JP" altLang="en-US" sz="3600" dirty="0"/>
          </a:p>
        </p:txBody>
      </p:sp>
      <p:sp>
        <p:nvSpPr>
          <p:cNvPr id="8" name="右矢印 7"/>
          <p:cNvSpPr/>
          <p:nvPr/>
        </p:nvSpPr>
        <p:spPr>
          <a:xfrm>
            <a:off x="685800" y="3059708"/>
            <a:ext cx="771524" cy="5670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右矢印 10"/>
          <p:cNvSpPr/>
          <p:nvPr/>
        </p:nvSpPr>
        <p:spPr>
          <a:xfrm>
            <a:off x="685800" y="5670357"/>
            <a:ext cx="771524" cy="5670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6745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6255" y="197427"/>
            <a:ext cx="5299363" cy="581891"/>
          </a:xfrm>
        </p:spPr>
        <p:txBody>
          <a:bodyPr>
            <a:noAutofit/>
          </a:bodyPr>
          <a:lstStyle/>
          <a:p>
            <a:r>
              <a:rPr lang="en-US" altLang="ja-JP" sz="2400" dirty="0"/>
              <a:t>2</a:t>
            </a:r>
            <a:r>
              <a:rPr kumimoji="1" lang="en-US" altLang="ja-JP" sz="2400" dirty="0" smtClean="0"/>
              <a:t>.</a:t>
            </a:r>
            <a:r>
              <a:rPr lang="ja-JP" altLang="en-US" sz="2400" dirty="0"/>
              <a:t>インタビュー結果に基づく改善案</a:t>
            </a:r>
            <a:endParaRPr kumimoji="1" lang="ja-JP" altLang="en-US" sz="2400" dirty="0"/>
          </a:p>
        </p:txBody>
      </p:sp>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7</a:t>
            </a:fld>
            <a:endParaRPr kumimoji="1" lang="ja-JP" altLang="en-US" dirty="0"/>
          </a:p>
        </p:txBody>
      </p:sp>
      <p:sp>
        <p:nvSpPr>
          <p:cNvPr id="5" name="タイトル 1"/>
          <p:cNvSpPr txBox="1">
            <a:spLocks/>
          </p:cNvSpPr>
          <p:nvPr/>
        </p:nvSpPr>
        <p:spPr>
          <a:xfrm>
            <a:off x="467591" y="2556164"/>
            <a:ext cx="8385464" cy="18599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自炊のための食材の</a:t>
            </a:r>
            <a:r>
              <a:rPr lang="ja-JP" altLang="en-US" sz="3600" dirty="0" smtClean="0">
                <a:solidFill>
                  <a:srgbClr val="C00000"/>
                </a:solidFill>
              </a:rPr>
              <a:t>管理</a:t>
            </a:r>
            <a:r>
              <a:rPr lang="ja-JP" altLang="en-US" sz="3600" dirty="0" smtClean="0"/>
              <a:t>、</a:t>
            </a:r>
            <a:r>
              <a:rPr lang="ja-JP" altLang="en-US" sz="3600" dirty="0" smtClean="0">
                <a:solidFill>
                  <a:srgbClr val="C00000"/>
                </a:solidFill>
              </a:rPr>
              <a:t>レシピ提案</a:t>
            </a:r>
            <a:r>
              <a:rPr lang="ja-JP" altLang="en-US" sz="3600" dirty="0" smtClean="0"/>
              <a:t>から</a:t>
            </a:r>
            <a:r>
              <a:rPr lang="ja-JP" altLang="en-US" sz="3600" dirty="0" smtClean="0">
                <a:solidFill>
                  <a:srgbClr val="C00000"/>
                </a:solidFill>
              </a:rPr>
              <a:t>注文</a:t>
            </a:r>
            <a:r>
              <a:rPr lang="ja-JP" altLang="en-US" sz="3600" dirty="0" smtClean="0"/>
              <a:t>までをこなす</a:t>
            </a:r>
            <a:endParaRPr lang="en-US" altLang="ja-JP" sz="3600" dirty="0" smtClean="0"/>
          </a:p>
          <a:p>
            <a:r>
              <a:rPr lang="ja-JP" altLang="en-US" sz="3600" dirty="0" smtClean="0"/>
              <a:t>冷蔵庫総合マネジメント</a:t>
            </a:r>
            <a:r>
              <a:rPr lang="en-US" altLang="ja-JP" sz="3600" dirty="0" smtClean="0"/>
              <a:t>Web</a:t>
            </a:r>
            <a:r>
              <a:rPr lang="ja-JP" altLang="en-US" sz="3600" dirty="0" smtClean="0"/>
              <a:t>サービス</a:t>
            </a:r>
            <a:endParaRPr lang="ja-JP" altLang="en-US" sz="3600" dirty="0"/>
          </a:p>
        </p:txBody>
      </p:sp>
      <p:sp>
        <p:nvSpPr>
          <p:cNvPr id="6" name="テキスト ボックス 5"/>
          <p:cNvSpPr txBox="1"/>
          <p:nvPr/>
        </p:nvSpPr>
        <p:spPr>
          <a:xfrm>
            <a:off x="259773" y="1298864"/>
            <a:ext cx="2306782" cy="707886"/>
          </a:xfrm>
          <a:prstGeom prst="rect">
            <a:avLst/>
          </a:prstGeom>
          <a:noFill/>
        </p:spPr>
        <p:txBody>
          <a:bodyPr wrap="square" rtlCol="0">
            <a:spAutoFit/>
          </a:bodyPr>
          <a:lstStyle/>
          <a:p>
            <a:r>
              <a:rPr kumimoji="1" lang="ja-JP" altLang="en-US" sz="4000" dirty="0" smtClean="0"/>
              <a:t>提案内容</a:t>
            </a:r>
            <a:endParaRPr kumimoji="1" lang="ja-JP" altLang="en-US" sz="4000" dirty="0"/>
          </a:p>
        </p:txBody>
      </p:sp>
    </p:spTree>
    <p:extLst>
      <p:ext uri="{BB962C8B-B14F-4D97-AF65-F5344CB8AC3E}">
        <p14:creationId xmlns:p14="http://schemas.microsoft.com/office/powerpoint/2010/main" val="128830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8</a:t>
            </a:fld>
            <a:endParaRPr kumimoji="1" lang="ja-JP" altLang="en-US" dirty="0"/>
          </a:p>
        </p:txBody>
      </p:sp>
      <p:sp>
        <p:nvSpPr>
          <p:cNvPr id="4" name="タイトル 1"/>
          <p:cNvSpPr txBox="1">
            <a:spLocks/>
          </p:cNvSpPr>
          <p:nvPr/>
        </p:nvSpPr>
        <p:spPr>
          <a:xfrm>
            <a:off x="368877" y="261218"/>
            <a:ext cx="7507432" cy="8298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3.</a:t>
            </a:r>
            <a:r>
              <a:rPr lang="ja-JP" altLang="en-US" sz="3600" dirty="0"/>
              <a:t>プロダクトバックログ</a:t>
            </a:r>
          </a:p>
        </p:txBody>
      </p:sp>
      <p:grpSp>
        <p:nvGrpSpPr>
          <p:cNvPr id="13" name="グループ化 12"/>
          <p:cNvGrpSpPr/>
          <p:nvPr/>
        </p:nvGrpSpPr>
        <p:grpSpPr>
          <a:xfrm>
            <a:off x="187036" y="970385"/>
            <a:ext cx="8614063" cy="5385966"/>
            <a:chOff x="737755" y="1184558"/>
            <a:chExt cx="7138554" cy="4679390"/>
          </a:xfrm>
        </p:grpSpPr>
        <p:sp>
          <p:nvSpPr>
            <p:cNvPr id="7" name="角丸四角形 6"/>
            <p:cNvSpPr/>
            <p:nvPr/>
          </p:nvSpPr>
          <p:spPr>
            <a:xfrm>
              <a:off x="737755" y="1184558"/>
              <a:ext cx="7138554" cy="7481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2400" dirty="0" smtClean="0">
                  <a:solidFill>
                    <a:schemeClr val="tx1"/>
                  </a:solidFill>
                </a:rPr>
                <a:t>1. </a:t>
              </a:r>
              <a:r>
                <a:rPr lang="ja-JP" altLang="en-US" sz="2400" dirty="0">
                  <a:solidFill>
                    <a:schemeClr val="tx1"/>
                  </a:solidFill>
                </a:rPr>
                <a:t>利用者は冷蔵庫</a:t>
              </a:r>
              <a:r>
                <a:rPr lang="ja-JP" altLang="en-US" sz="2400" dirty="0" smtClean="0">
                  <a:solidFill>
                    <a:schemeClr val="tx1"/>
                  </a:solidFill>
                </a:rPr>
                <a:t>の</a:t>
              </a:r>
              <a:r>
                <a:rPr lang="ja-JP" altLang="en-US" sz="2400" dirty="0">
                  <a:solidFill>
                    <a:schemeClr val="tx1"/>
                  </a:solidFill>
                </a:rPr>
                <a:t>食材</a:t>
              </a:r>
              <a:r>
                <a:rPr lang="ja-JP" altLang="en-US" sz="2400" dirty="0" smtClean="0">
                  <a:solidFill>
                    <a:schemeClr val="tx1"/>
                  </a:solidFill>
                </a:rPr>
                <a:t>を把握できる</a:t>
              </a:r>
              <a:endParaRPr kumimoji="1" lang="ja-JP" altLang="en-US" sz="2400" dirty="0">
                <a:solidFill>
                  <a:schemeClr val="tx1"/>
                </a:solidFill>
              </a:endParaRPr>
            </a:p>
          </p:txBody>
        </p:sp>
        <p:sp>
          <p:nvSpPr>
            <p:cNvPr id="8" name="角丸四角形 7"/>
            <p:cNvSpPr/>
            <p:nvPr/>
          </p:nvSpPr>
          <p:spPr>
            <a:xfrm>
              <a:off x="737755" y="1970808"/>
              <a:ext cx="7138554" cy="748146"/>
            </a:xfrm>
            <a:prstGeom prst="round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400" dirty="0" smtClean="0">
                  <a:solidFill>
                    <a:schemeClr val="tx1"/>
                  </a:solidFill>
                </a:rPr>
                <a:t>2. </a:t>
              </a:r>
              <a:r>
                <a:rPr lang="ja-JP" altLang="en-US" sz="2400" dirty="0" smtClean="0">
                  <a:solidFill>
                    <a:schemeClr val="tx1"/>
                  </a:solidFill>
                </a:rPr>
                <a:t>利用者</a:t>
              </a:r>
              <a:r>
                <a:rPr lang="ja-JP" altLang="en-US" sz="2400" dirty="0">
                  <a:solidFill>
                    <a:schemeClr val="tx1"/>
                  </a:solidFill>
                </a:rPr>
                <a:t>は</a:t>
              </a:r>
              <a:r>
                <a:rPr lang="ja-JP" altLang="en-US" sz="2400" dirty="0" smtClean="0">
                  <a:solidFill>
                    <a:schemeClr val="tx1"/>
                  </a:solidFill>
                </a:rPr>
                <a:t>食材の</a:t>
              </a:r>
              <a:r>
                <a:rPr lang="ja-JP" altLang="en-US" sz="2400" dirty="0">
                  <a:solidFill>
                    <a:schemeClr val="tx1"/>
                  </a:solidFill>
                </a:rPr>
                <a:t>賞味期限を把握できる</a:t>
              </a:r>
              <a:endParaRPr kumimoji="1" lang="ja-JP" altLang="en-US" sz="2400" dirty="0">
                <a:solidFill>
                  <a:schemeClr val="tx1"/>
                </a:solidFill>
              </a:endParaRPr>
            </a:p>
          </p:txBody>
        </p:sp>
        <p:sp>
          <p:nvSpPr>
            <p:cNvPr id="9" name="角丸四角形 8"/>
            <p:cNvSpPr/>
            <p:nvPr/>
          </p:nvSpPr>
          <p:spPr>
            <a:xfrm>
              <a:off x="737755" y="3543308"/>
              <a:ext cx="7138554" cy="748146"/>
            </a:xfrm>
            <a:prstGeom prst="round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400" dirty="0">
                  <a:solidFill>
                    <a:schemeClr val="tx1"/>
                  </a:solidFill>
                </a:rPr>
                <a:t>4. </a:t>
              </a:r>
              <a:r>
                <a:rPr lang="ja-JP" altLang="en-US" sz="2400" dirty="0">
                  <a:solidFill>
                    <a:schemeClr val="tx1"/>
                  </a:solidFill>
                </a:rPr>
                <a:t>利用者は</a:t>
              </a:r>
              <a:r>
                <a:rPr lang="ja-JP" altLang="en-US" sz="2400" dirty="0" smtClean="0">
                  <a:solidFill>
                    <a:schemeClr val="tx1"/>
                  </a:solidFill>
                </a:rPr>
                <a:t>冷蔵庫内の食材から</a:t>
              </a:r>
              <a:r>
                <a:rPr lang="ja-JP" altLang="en-US" sz="2400" dirty="0">
                  <a:solidFill>
                    <a:schemeClr val="tx1"/>
                  </a:solidFill>
                </a:rPr>
                <a:t>作れる献立を見られる</a:t>
              </a:r>
              <a:endParaRPr kumimoji="1" lang="ja-JP" altLang="en-US" sz="2400" dirty="0">
                <a:solidFill>
                  <a:schemeClr val="tx1"/>
                </a:solidFill>
              </a:endParaRPr>
            </a:p>
          </p:txBody>
        </p:sp>
        <p:sp>
          <p:nvSpPr>
            <p:cNvPr id="10" name="角丸四角形 9"/>
            <p:cNvSpPr/>
            <p:nvPr/>
          </p:nvSpPr>
          <p:spPr>
            <a:xfrm>
              <a:off x="737755" y="2757058"/>
              <a:ext cx="7138554" cy="748146"/>
            </a:xfrm>
            <a:prstGeom prst="round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400" dirty="0">
                  <a:solidFill>
                    <a:schemeClr val="tx1"/>
                  </a:solidFill>
                </a:rPr>
                <a:t>3. </a:t>
              </a:r>
              <a:r>
                <a:rPr lang="ja-JP" altLang="en-US" sz="2400" dirty="0">
                  <a:solidFill>
                    <a:schemeClr val="tx1"/>
                  </a:solidFill>
                </a:rPr>
                <a:t>利用者</a:t>
              </a:r>
              <a:r>
                <a:rPr lang="ja-JP" altLang="en-US" sz="2400" dirty="0" smtClean="0">
                  <a:solidFill>
                    <a:schemeClr val="tx1"/>
                  </a:solidFill>
                </a:rPr>
                <a:t>は食材の数量を</a:t>
              </a:r>
              <a:r>
                <a:rPr lang="ja-JP" altLang="en-US" sz="2400" dirty="0">
                  <a:solidFill>
                    <a:schemeClr val="tx1"/>
                  </a:solidFill>
                </a:rPr>
                <a:t>把握できる</a:t>
              </a:r>
              <a:endParaRPr kumimoji="1" lang="ja-JP" altLang="en-US" sz="2400" dirty="0">
                <a:solidFill>
                  <a:schemeClr val="tx1"/>
                </a:solidFill>
              </a:endParaRPr>
            </a:p>
          </p:txBody>
        </p:sp>
        <p:sp>
          <p:nvSpPr>
            <p:cNvPr id="11" name="角丸四角形 10"/>
            <p:cNvSpPr/>
            <p:nvPr/>
          </p:nvSpPr>
          <p:spPr>
            <a:xfrm>
              <a:off x="737755" y="4329555"/>
              <a:ext cx="7138554" cy="748146"/>
            </a:xfrm>
            <a:prstGeom prst="round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400" dirty="0">
                  <a:solidFill>
                    <a:schemeClr val="tx1"/>
                  </a:solidFill>
                </a:rPr>
                <a:t>5. </a:t>
              </a:r>
              <a:r>
                <a:rPr lang="ja-JP" altLang="en-US" sz="2400" dirty="0">
                  <a:solidFill>
                    <a:schemeClr val="tx1"/>
                  </a:solidFill>
                </a:rPr>
                <a:t>利用者は冷蔵庫内</a:t>
              </a:r>
              <a:r>
                <a:rPr lang="ja-JP" altLang="en-US" sz="2400" dirty="0" smtClean="0">
                  <a:solidFill>
                    <a:schemeClr val="tx1"/>
                  </a:solidFill>
                </a:rPr>
                <a:t>の</a:t>
              </a:r>
              <a:r>
                <a:rPr lang="ja-JP" altLang="en-US" sz="2400" dirty="0">
                  <a:solidFill>
                    <a:schemeClr val="tx1"/>
                  </a:solidFill>
                </a:rPr>
                <a:t>食材</a:t>
              </a:r>
              <a:r>
                <a:rPr lang="ja-JP" altLang="en-US" sz="2400" dirty="0" smtClean="0">
                  <a:solidFill>
                    <a:schemeClr val="tx1"/>
                  </a:solidFill>
                </a:rPr>
                <a:t>に</a:t>
              </a:r>
              <a:r>
                <a:rPr lang="ja-JP" altLang="en-US" sz="2400" dirty="0">
                  <a:solidFill>
                    <a:schemeClr val="tx1"/>
                  </a:solidFill>
                </a:rPr>
                <a:t>何を買い足せばより良い献立を作れるか知ることができる</a:t>
              </a:r>
              <a:endParaRPr kumimoji="1" lang="ja-JP" altLang="en-US" sz="2400" dirty="0">
                <a:solidFill>
                  <a:schemeClr val="tx1"/>
                </a:solidFill>
              </a:endParaRPr>
            </a:p>
          </p:txBody>
        </p:sp>
        <p:sp>
          <p:nvSpPr>
            <p:cNvPr id="12" name="角丸四角形 11"/>
            <p:cNvSpPr/>
            <p:nvPr/>
          </p:nvSpPr>
          <p:spPr>
            <a:xfrm>
              <a:off x="737755" y="5115802"/>
              <a:ext cx="7138554" cy="748146"/>
            </a:xfrm>
            <a:prstGeom prst="round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400" dirty="0">
                  <a:solidFill>
                    <a:schemeClr val="tx1"/>
                  </a:solidFill>
                </a:rPr>
                <a:t>6. </a:t>
              </a:r>
              <a:r>
                <a:rPr lang="ja-JP" altLang="en-US" sz="2400" dirty="0">
                  <a:solidFill>
                    <a:schemeClr val="tx1"/>
                  </a:solidFill>
                </a:rPr>
                <a:t>利用者は足りない食材の購入もできる</a:t>
              </a:r>
              <a:endParaRPr kumimoji="1" lang="ja-JP" altLang="en-US" sz="2400" dirty="0">
                <a:solidFill>
                  <a:schemeClr val="tx1"/>
                </a:solidFill>
              </a:endParaRPr>
            </a:p>
          </p:txBody>
        </p:sp>
      </p:grpSp>
      <p:sp>
        <p:nvSpPr>
          <p:cNvPr id="14" name="角丸四角形 13"/>
          <p:cNvSpPr/>
          <p:nvPr/>
        </p:nvSpPr>
        <p:spPr>
          <a:xfrm>
            <a:off x="7138554" y="1047709"/>
            <a:ext cx="1475509" cy="644235"/>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smtClean="0"/>
              <a:t>MVP</a:t>
            </a:r>
            <a:endParaRPr kumimoji="1" lang="ja-JP" altLang="en-US" sz="4000" dirty="0"/>
          </a:p>
        </p:txBody>
      </p:sp>
    </p:spTree>
    <p:extLst>
      <p:ext uri="{BB962C8B-B14F-4D97-AF65-F5344CB8AC3E}">
        <p14:creationId xmlns:p14="http://schemas.microsoft.com/office/powerpoint/2010/main" val="212014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E034FE5B-5D75-4D77-AAF5-E3F1DCC15D72}" type="slidenum">
              <a:rPr kumimoji="1" lang="ja-JP" altLang="en-US" smtClean="0"/>
              <a:t>9</a:t>
            </a:fld>
            <a:endParaRPr kumimoji="1" lang="ja-JP" altLang="en-US" dirty="0"/>
          </a:p>
        </p:txBody>
      </p:sp>
      <p:sp>
        <p:nvSpPr>
          <p:cNvPr id="5" name="タイトル 1"/>
          <p:cNvSpPr txBox="1">
            <a:spLocks/>
          </p:cNvSpPr>
          <p:nvPr/>
        </p:nvSpPr>
        <p:spPr>
          <a:xfrm>
            <a:off x="166256" y="987138"/>
            <a:ext cx="6504708" cy="623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◆こんなことができます　①　</a:t>
            </a:r>
            <a:endParaRPr lang="en-US" altLang="ja-JP" sz="3600" dirty="0" smtClean="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5" y="1610592"/>
            <a:ext cx="3143689" cy="4667901"/>
          </a:xfrm>
          <a:prstGeom prst="rect">
            <a:avLst/>
          </a:prstGeom>
        </p:spPr>
      </p:pic>
      <p:sp>
        <p:nvSpPr>
          <p:cNvPr id="7" name="角丸四角形吹き出し 6"/>
          <p:cNvSpPr/>
          <p:nvPr/>
        </p:nvSpPr>
        <p:spPr>
          <a:xfrm>
            <a:off x="3079649" y="1818412"/>
            <a:ext cx="5898095" cy="4460081"/>
          </a:xfrm>
          <a:prstGeom prst="wedgeRoundRectCallout">
            <a:avLst>
              <a:gd name="adj1" fmla="val -69044"/>
              <a:gd name="adj2" fmla="val -967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4582391" y="2359493"/>
            <a:ext cx="4177145" cy="3170099"/>
          </a:xfrm>
          <a:prstGeom prst="rect">
            <a:avLst/>
          </a:prstGeom>
          <a:noFill/>
        </p:spPr>
        <p:txBody>
          <a:bodyPr wrap="square" rtlCol="0">
            <a:spAutoFit/>
          </a:bodyPr>
          <a:lstStyle/>
          <a:p>
            <a:r>
              <a:rPr kumimoji="1" lang="ja-JP" altLang="en-US" sz="2000" dirty="0" smtClean="0">
                <a:latin typeface="+mn-ea"/>
              </a:rPr>
              <a:t>・・・　</a:t>
            </a:r>
            <a:r>
              <a:rPr kumimoji="1" lang="en-US" altLang="ja-JP" sz="2000" dirty="0" smtClean="0">
                <a:latin typeface="+mn-ea"/>
              </a:rPr>
              <a:t>×</a:t>
            </a:r>
            <a:r>
              <a:rPr kumimoji="1" lang="ja-JP" altLang="en-US" sz="2000" dirty="0" smtClean="0">
                <a:latin typeface="+mn-ea"/>
              </a:rPr>
              <a:t>　３</a:t>
            </a:r>
            <a:r>
              <a:rPr kumimoji="1" lang="en-US" altLang="ja-JP" sz="2000" dirty="0" smtClean="0">
                <a:latin typeface="+mn-ea"/>
              </a:rPr>
              <a:t>, </a:t>
            </a:r>
            <a:r>
              <a:rPr kumimoji="1" lang="ja-JP" altLang="en-US" sz="2000" dirty="0" smtClean="0">
                <a:latin typeface="+mn-ea"/>
              </a:rPr>
              <a:t>～</a:t>
            </a:r>
            <a:r>
              <a:rPr kumimoji="1" lang="en-US" altLang="ja-JP" sz="2000" dirty="0" smtClean="0">
                <a:latin typeface="+mn-ea"/>
              </a:rPr>
              <a:t>2015 09 15</a:t>
            </a:r>
          </a:p>
          <a:p>
            <a:endParaRPr lang="ja-JP" altLang="en-US" sz="2000" dirty="0">
              <a:latin typeface="+mn-ea"/>
            </a:endParaRPr>
          </a:p>
          <a:p>
            <a:endParaRPr lang="en-US" altLang="ja-JP" sz="2000" dirty="0" smtClean="0">
              <a:latin typeface="+mn-ea"/>
            </a:endParaRPr>
          </a:p>
          <a:p>
            <a:endParaRPr lang="en-US" altLang="ja-JP" sz="2000" dirty="0">
              <a:latin typeface="+mn-ea"/>
            </a:endParaRPr>
          </a:p>
          <a:p>
            <a:r>
              <a:rPr lang="ja-JP" altLang="en-US" sz="2000" dirty="0" smtClean="0">
                <a:latin typeface="+mn-ea"/>
              </a:rPr>
              <a:t>・</a:t>
            </a:r>
            <a:r>
              <a:rPr lang="ja-JP" altLang="en-US" sz="2000" dirty="0">
                <a:latin typeface="+mn-ea"/>
              </a:rPr>
              <a:t>・・　</a:t>
            </a:r>
            <a:r>
              <a:rPr lang="en-US" altLang="ja-JP" sz="2000" dirty="0">
                <a:latin typeface="+mn-ea"/>
              </a:rPr>
              <a:t>×</a:t>
            </a:r>
            <a:r>
              <a:rPr lang="ja-JP" altLang="en-US" sz="2000" dirty="0">
                <a:latin typeface="+mn-ea"/>
              </a:rPr>
              <a:t>　</a:t>
            </a:r>
            <a:r>
              <a:rPr lang="en-US" altLang="ja-JP" sz="2000" dirty="0" smtClean="0">
                <a:latin typeface="+mn-ea"/>
              </a:rPr>
              <a:t>1</a:t>
            </a:r>
            <a:r>
              <a:rPr lang="en-US" altLang="ja-JP" sz="2000" dirty="0">
                <a:latin typeface="+mn-ea"/>
              </a:rPr>
              <a:t>, </a:t>
            </a:r>
            <a:r>
              <a:rPr lang="en-US" altLang="ja-JP" sz="2000" dirty="0" smtClean="0">
                <a:latin typeface="+mn-ea"/>
              </a:rPr>
              <a:t> </a:t>
            </a:r>
            <a:r>
              <a:rPr lang="ja-JP" altLang="en-US" sz="2000" dirty="0" smtClean="0">
                <a:latin typeface="+mn-ea"/>
              </a:rPr>
              <a:t>～</a:t>
            </a:r>
            <a:r>
              <a:rPr lang="en-US" altLang="ja-JP" sz="2000" dirty="0">
                <a:latin typeface="+mn-ea"/>
              </a:rPr>
              <a:t>2015 09 </a:t>
            </a:r>
            <a:r>
              <a:rPr lang="en-US" altLang="ja-JP" sz="2000" dirty="0" smtClean="0">
                <a:latin typeface="+mn-ea"/>
              </a:rPr>
              <a:t>13</a:t>
            </a:r>
          </a:p>
          <a:p>
            <a:endParaRPr lang="ja-JP" altLang="en-US" sz="2000" dirty="0" smtClean="0">
              <a:latin typeface="+mn-ea"/>
            </a:endParaRPr>
          </a:p>
          <a:p>
            <a:endParaRPr lang="en-US" altLang="ja-JP" sz="2000" dirty="0" smtClean="0">
              <a:latin typeface="+mn-ea"/>
            </a:endParaRPr>
          </a:p>
          <a:p>
            <a:endParaRPr lang="en-US" altLang="ja-JP" sz="2000" dirty="0">
              <a:latin typeface="+mn-ea"/>
            </a:endParaRPr>
          </a:p>
          <a:p>
            <a:r>
              <a:rPr lang="ja-JP" altLang="en-US" sz="2000" dirty="0" smtClean="0">
                <a:latin typeface="+mn-ea"/>
              </a:rPr>
              <a:t>・・・　</a:t>
            </a:r>
            <a:r>
              <a:rPr lang="en-US" altLang="ja-JP" sz="2000" dirty="0" smtClean="0">
                <a:latin typeface="+mn-ea"/>
              </a:rPr>
              <a:t>×</a:t>
            </a:r>
            <a:r>
              <a:rPr lang="ja-JP" altLang="en-US" sz="2000" dirty="0" smtClean="0">
                <a:latin typeface="+mn-ea"/>
              </a:rPr>
              <a:t>　</a:t>
            </a:r>
            <a:r>
              <a:rPr lang="en-US" altLang="ja-JP" sz="2000" dirty="0" smtClean="0">
                <a:latin typeface="+mn-ea"/>
              </a:rPr>
              <a:t>2</a:t>
            </a:r>
            <a:r>
              <a:rPr lang="en-US" altLang="ja-JP" sz="2000" dirty="0">
                <a:latin typeface="+mn-ea"/>
              </a:rPr>
              <a:t>, </a:t>
            </a:r>
            <a:r>
              <a:rPr lang="en-US" altLang="ja-JP" sz="2000" dirty="0" smtClean="0">
                <a:latin typeface="+mn-ea"/>
              </a:rPr>
              <a:t> </a:t>
            </a:r>
            <a:r>
              <a:rPr lang="ja-JP" altLang="en-US" sz="2000" dirty="0" smtClean="0">
                <a:latin typeface="+mn-ea"/>
              </a:rPr>
              <a:t>～</a:t>
            </a:r>
            <a:r>
              <a:rPr lang="en-US" altLang="ja-JP" sz="2000" dirty="0">
                <a:latin typeface="+mn-ea"/>
              </a:rPr>
              <a:t>2015 </a:t>
            </a:r>
            <a:r>
              <a:rPr lang="en-US" altLang="ja-JP" sz="2000" dirty="0" smtClean="0">
                <a:latin typeface="+mn-ea"/>
              </a:rPr>
              <a:t>10 21</a:t>
            </a:r>
          </a:p>
          <a:p>
            <a:endParaRPr lang="ja-JP" altLang="en-US" sz="2000" dirty="0">
              <a:latin typeface="+mn-ea"/>
            </a:endParaRPr>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4695" y="2168486"/>
            <a:ext cx="694459" cy="682554"/>
          </a:xfrm>
          <a:prstGeom prst="rect">
            <a:avLst/>
          </a:prstGeom>
        </p:spPr>
      </p:pic>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8861" y="4637047"/>
            <a:ext cx="975439" cy="672520"/>
          </a:xfrm>
          <a:prstGeom prst="rect">
            <a:avLst/>
          </a:prstGeom>
        </p:spPr>
      </p:pic>
      <p:sp>
        <p:nvSpPr>
          <p:cNvPr id="14" name="タイトル 1"/>
          <p:cNvSpPr txBox="1">
            <a:spLocks/>
          </p:cNvSpPr>
          <p:nvPr/>
        </p:nvSpPr>
        <p:spPr>
          <a:xfrm>
            <a:off x="368877" y="261218"/>
            <a:ext cx="7507432" cy="760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t>4</a:t>
            </a:r>
            <a:r>
              <a:rPr lang="en-US" altLang="ja-JP" sz="3600" dirty="0" smtClean="0"/>
              <a:t>.</a:t>
            </a:r>
            <a:r>
              <a:rPr lang="ja-JP" altLang="en-US" sz="3600" dirty="0" smtClean="0"/>
              <a:t> </a:t>
            </a:r>
            <a:r>
              <a:rPr lang="ja-JP" altLang="en-US" sz="3600" dirty="0"/>
              <a:t>ユーザー体験紹介</a:t>
            </a:r>
          </a:p>
        </p:txBody>
      </p:sp>
      <p:pic>
        <p:nvPicPr>
          <p:cNvPr id="2" name="図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69054" y="3201114"/>
            <a:ext cx="1044292" cy="999420"/>
          </a:xfrm>
          <a:prstGeom prst="rect">
            <a:avLst/>
          </a:prstGeom>
        </p:spPr>
      </p:pic>
    </p:spTree>
    <p:extLst>
      <p:ext uri="{BB962C8B-B14F-4D97-AF65-F5344CB8AC3E}">
        <p14:creationId xmlns:p14="http://schemas.microsoft.com/office/powerpoint/2010/main" val="40304198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700</TotalTime>
  <Words>874</Words>
  <Application>Microsoft Office PowerPoint</Application>
  <PresentationFormat>画面に合わせる (4:3)</PresentationFormat>
  <Paragraphs>161</Paragraphs>
  <Slides>22</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ＭＳ Ｐゴシック</vt:lpstr>
      <vt:lpstr>メイリオ</vt:lpstr>
      <vt:lpstr>Arial</vt:lpstr>
      <vt:lpstr>Calibri</vt:lpstr>
      <vt:lpstr>Office テーマ</vt:lpstr>
      <vt:lpstr>冷蔵庫内の食材を総合的に 管理できるWebサービス</vt:lpstr>
      <vt:lpstr>発表の流れ</vt:lpstr>
      <vt:lpstr>PowerPoint プレゼンテーション</vt:lpstr>
      <vt:lpstr>PowerPoint プレゼンテーション</vt:lpstr>
      <vt:lpstr>2.インタビュー結果に基づく改善案</vt:lpstr>
      <vt:lpstr>2.インタビュー結果に基づく改善案</vt:lpstr>
      <vt:lpstr>2.インタビュー結果に基づく改善案</vt:lpstr>
      <vt:lpstr>PowerPoint プレゼンテーション</vt:lpstr>
      <vt:lpstr>PowerPoint プレゼンテーション</vt:lpstr>
      <vt:lpstr>4. ユーザー体験紹介</vt:lpstr>
      <vt:lpstr>4. ユーザー体験紹介</vt:lpstr>
      <vt:lpstr>4. ユーザー体験紹介</vt:lpstr>
      <vt:lpstr>5. システム構成と開発環境</vt:lpstr>
      <vt:lpstr>5. システム構成と開発環境</vt:lpstr>
      <vt:lpstr>5. システム構成と開発環境</vt:lpstr>
      <vt:lpstr>5. システム構成と開発環境</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6. 分散PBLに向けての開発計画</vt:lpstr>
    </vt:vector>
  </TitlesOfParts>
  <Company>筑波大学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宮下　拓巳</dc:creator>
  <cp:lastModifiedBy>宮下　拓巳</cp:lastModifiedBy>
  <cp:revision>241</cp:revision>
  <dcterms:created xsi:type="dcterms:W3CDTF">2015-08-20T05:10:54Z</dcterms:created>
  <dcterms:modified xsi:type="dcterms:W3CDTF">2015-08-24T02:51:30Z</dcterms:modified>
</cp:coreProperties>
</file>