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0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2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12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0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90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28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1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92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9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89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43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0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06" r:id="rId6"/>
    <p:sldLayoutId id="2147483802" r:id="rId7"/>
    <p:sldLayoutId id="2147483803" r:id="rId8"/>
    <p:sldLayoutId id="2147483804" r:id="rId9"/>
    <p:sldLayoutId id="2147483805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6663F-3B4D-4413-A0A6-59AEEB5A36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93" r="1" b="8860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CCF2E166-090E-4CB0-ADD5-982D783E7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tr-TR" sz="6600" dirty="0">
                <a:solidFill>
                  <a:srgbClr val="FFFFFF"/>
                </a:solidFill>
                <a:latin typeface="Bodoni MT" panose="02070603080606020203" pitchFamily="18" charset="0"/>
                <a:cs typeface="Aldhabi" panose="020B0604020202020204" pitchFamily="2" charset="-78"/>
              </a:rPr>
              <a:t>Öğrenme Teknikleri Sunumu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4C88316-1185-4C11-8311-78FC712DE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r>
              <a:rPr lang="tr-TR" sz="2000" dirty="0">
                <a:solidFill>
                  <a:srgbClr val="FFFFFF"/>
                </a:solidFill>
                <a:latin typeface="Bodoni MT" panose="02070603080606020203" pitchFamily="18" charset="0"/>
              </a:rPr>
              <a:t>Engin İNSEL - 02180001508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362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0CB05D-9EE8-4F58-A95B-CD8FBFD7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Etkili Okuma!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D14A69-A825-4298-8B11-83F2BCFC7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Kitap ya da Makale hakkında ön inceleme yapmak.</a:t>
            </a:r>
          </a:p>
          <a:p>
            <a:r>
              <a:rPr lang="tr-TR" dirty="0"/>
              <a:t>Okurken anlamayı kontrol etmek.</a:t>
            </a:r>
          </a:p>
          <a:p>
            <a:r>
              <a:rPr lang="tr-TR" dirty="0"/>
              <a:t>Metin hakkında soru sormak ve cevaplamak.</a:t>
            </a:r>
          </a:p>
          <a:p>
            <a:r>
              <a:rPr lang="tr-TR" dirty="0"/>
              <a:t>Yüksek sesle okumak.</a:t>
            </a:r>
          </a:p>
          <a:p>
            <a:r>
              <a:rPr lang="tr-TR" dirty="0"/>
              <a:t>Özet çıkarmak.</a:t>
            </a:r>
          </a:p>
          <a:p>
            <a:r>
              <a:rPr lang="tr-TR" dirty="0"/>
              <a:t>Altını çizmek.</a:t>
            </a:r>
          </a:p>
          <a:p>
            <a:r>
              <a:rPr lang="tr-TR" dirty="0"/>
              <a:t>Not almak.</a:t>
            </a:r>
          </a:p>
          <a:p>
            <a:pPr marL="0" indent="0">
              <a:buNone/>
            </a:pPr>
            <a:r>
              <a:rPr lang="tr-TR" dirty="0"/>
              <a:t>Bunların hepsini yapmak zorunda değilsin…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highlight>
                  <a:srgbClr val="FFFF00"/>
                </a:highlight>
              </a:rPr>
              <a:t>İncele-Sorgula-Oku-Tekrar Et-Gözden Geçir tekniğiyle okumak</a:t>
            </a:r>
            <a:endParaRPr lang="tr-TR" dirty="0">
              <a:highlight>
                <a:srgbClr val="0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4906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277615-3DF7-4D3A-8808-5CB3A06D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Etkili Dinleme!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BD76EA-9472-42F3-B7CC-A66BC8A74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tr-TR" dirty="0"/>
              <a:t>Konu için ön hazırlık yapmak.</a:t>
            </a:r>
          </a:p>
          <a:p>
            <a:pPr>
              <a:lnSpc>
                <a:spcPct val="100000"/>
              </a:lnSpc>
            </a:pPr>
            <a:r>
              <a:rPr lang="tr-TR" dirty="0"/>
              <a:t>Aktif dinlemek.(Anlatılanlara ilişkin sorular geliştirmek)</a:t>
            </a:r>
          </a:p>
          <a:p>
            <a:pPr>
              <a:lnSpc>
                <a:spcPct val="100000"/>
              </a:lnSpc>
            </a:pPr>
            <a:r>
              <a:rPr lang="tr-TR" dirty="0"/>
              <a:t>Not almak.(Her şeyi değil ama…)</a:t>
            </a:r>
          </a:p>
          <a:p>
            <a:pPr>
              <a:lnSpc>
                <a:spcPct val="100000"/>
              </a:lnSpc>
            </a:pPr>
            <a:r>
              <a:rPr lang="tr-TR" dirty="0"/>
              <a:t>Ön yargısız dinlemek.</a:t>
            </a:r>
          </a:p>
          <a:p>
            <a:pPr>
              <a:lnSpc>
                <a:spcPct val="100000"/>
              </a:lnSpc>
            </a:pPr>
            <a:r>
              <a:rPr lang="tr-TR" dirty="0"/>
              <a:t>Önemli yeri işaret eden ipuçlarına dikkat etmek.</a:t>
            </a:r>
          </a:p>
          <a:p>
            <a:pPr>
              <a:lnSpc>
                <a:spcPct val="100000"/>
              </a:lnSpc>
            </a:pPr>
            <a:r>
              <a:rPr lang="tr-TR" dirty="0"/>
              <a:t>Mümkünse boş bir zihinle dinlemek. Dikkat dağılmaması için.</a:t>
            </a:r>
          </a:p>
        </p:txBody>
      </p:sp>
    </p:spTree>
    <p:extLst>
      <p:ext uri="{BB962C8B-B14F-4D97-AF65-F5344CB8AC3E}">
        <p14:creationId xmlns:p14="http://schemas.microsoft.com/office/powerpoint/2010/main" val="250155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F7BBB0-B811-433D-A3F4-50EAC354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Etkili Not Alma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311788-9D91-42AE-A149-C4E15E509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/>
              <a:t>Toplantı ya da ders başlamadan önce tabii ki yine hazırlık yapmalısın.</a:t>
            </a:r>
          </a:p>
          <a:p>
            <a:pPr>
              <a:lnSpc>
                <a:spcPct val="120000"/>
              </a:lnSpc>
            </a:pPr>
            <a:r>
              <a:rPr lang="tr-TR" dirty="0"/>
              <a:t>Dinleyiciyi dikkatli bir şekilde dinlerken, sana göre önemli yerleri not almalısın.</a:t>
            </a:r>
          </a:p>
          <a:p>
            <a:pPr>
              <a:lnSpc>
                <a:spcPct val="120000"/>
              </a:lnSpc>
            </a:pPr>
            <a:r>
              <a:rPr lang="tr-TR" dirty="0"/>
              <a:t>Süreç bitiminde, aldığın notları gözden geçir.</a:t>
            </a:r>
          </a:p>
          <a:p>
            <a:pPr>
              <a:lnSpc>
                <a:spcPct val="120000"/>
              </a:lnSpc>
            </a:pPr>
            <a:r>
              <a:rPr lang="tr-TR" dirty="0"/>
              <a:t>Soru sor.</a:t>
            </a:r>
          </a:p>
          <a:p>
            <a:pPr>
              <a:lnSpc>
                <a:spcPct val="120000"/>
              </a:lnSpc>
            </a:pPr>
            <a:r>
              <a:rPr lang="tr-TR" dirty="0"/>
              <a:t>Dinleme ile not alma arasında bir denge oluştur.</a:t>
            </a:r>
          </a:p>
          <a:p>
            <a:pPr>
              <a:lnSpc>
                <a:spcPct val="120000"/>
              </a:lnSpc>
            </a:pPr>
            <a:r>
              <a:rPr lang="tr-TR" dirty="0"/>
              <a:t>Not alırken kelimeyi ya da cümleyi tam yazma, kelimeler için kısaltma kullan, cümle için de özet yaz ya da semboller kullan. Mesela kısaltmaya örnek; Örneğin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tr-TR" dirty="0" err="1">
                <a:sym typeface="Wingdings" panose="05000000000000000000" pitchFamily="2" charset="2"/>
              </a:rPr>
              <a:t>örn</a:t>
            </a:r>
            <a:r>
              <a:rPr lang="tr-TR" dirty="0">
                <a:sym typeface="Wingdings" panose="05000000000000000000" pitchFamily="2" charset="2"/>
              </a:rPr>
              <a:t> gibi… Sembollere örnek ise; cümlede yüzde diyorsa % işareti yap. Ek olarak diyorsa + işareti yap gibi…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2839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D581BF-60AB-4020-90D6-1719AA4725F2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tr-T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Öğrenme Teknikleri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34B463-1DBE-4292-BF69-FC0028AEA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Öğrenme teknikleri, çalışmanızı ve zamanınızı daha etkili kullanmanızı sağlar.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3 yaygın öğrenme tekniğinden bahsedeceğim;</a:t>
            </a:r>
          </a:p>
          <a:p>
            <a:pPr marL="514350" indent="-514350">
              <a:buFont typeface="+mj-lt"/>
              <a:buAutoNum type="arabicPeriod"/>
            </a:pP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Pomodoro</a:t>
            </a:r>
            <a:r>
              <a:rPr lang="tr-TR" dirty="0"/>
              <a:t> Tekniği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Feynman Tekniği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Kaizen</a:t>
            </a:r>
            <a:r>
              <a:rPr lang="tr-TR" dirty="0"/>
              <a:t> Tekniği</a:t>
            </a:r>
          </a:p>
        </p:txBody>
      </p:sp>
    </p:spTree>
    <p:extLst>
      <p:ext uri="{BB962C8B-B14F-4D97-AF65-F5344CB8AC3E}">
        <p14:creationId xmlns:p14="http://schemas.microsoft.com/office/powerpoint/2010/main" val="3952927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9ED56EC1-85E7-4894-9CDD-9753AEE84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562" y="4520621"/>
            <a:ext cx="5437943" cy="1836862"/>
          </a:xfrm>
        </p:spPr>
      </p:pic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FD706F5F-55CA-418F-900C-FFAAF8869020}"/>
              </a:ext>
            </a:extLst>
          </p:cNvPr>
          <p:cNvSpPr/>
          <p:nvPr/>
        </p:nvSpPr>
        <p:spPr>
          <a:xfrm>
            <a:off x="2840854" y="479394"/>
            <a:ext cx="5903651" cy="967666"/>
          </a:xfrm>
          <a:prstGeom prst="round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haroni" panose="02010803020104030203" pitchFamily="2" charset="-79"/>
              </a:rPr>
              <a:t>POMODORO TEKNİĞİ</a:t>
            </a:r>
          </a:p>
        </p:txBody>
      </p:sp>
      <p:sp>
        <p:nvSpPr>
          <p:cNvPr id="9" name="Çift Köşeli Ayraç 8">
            <a:extLst>
              <a:ext uri="{FF2B5EF4-FFF2-40B4-BE49-F238E27FC236}">
                <a16:creationId xmlns:a16="http://schemas.microsoft.com/office/drawing/2014/main" id="{817EDE4C-58D9-44F8-9FF2-84D1EC01A187}"/>
              </a:ext>
            </a:extLst>
          </p:cNvPr>
          <p:cNvSpPr/>
          <p:nvPr/>
        </p:nvSpPr>
        <p:spPr>
          <a:xfrm>
            <a:off x="9632272" y="710214"/>
            <a:ext cx="1686757" cy="506027"/>
          </a:xfrm>
          <a:prstGeom prst="bracketPair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3A4D94CC-5CEC-4A60-91C5-65DC1D5DE4AA}"/>
              </a:ext>
            </a:extLst>
          </p:cNvPr>
          <p:cNvSpPr txBox="1"/>
          <p:nvPr/>
        </p:nvSpPr>
        <p:spPr>
          <a:xfrm>
            <a:off x="9768396" y="793950"/>
            <a:ext cx="1719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pomofocus.io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8911DE9D-BB0B-4C27-A69E-5047ACA9E435}"/>
              </a:ext>
            </a:extLst>
          </p:cNvPr>
          <p:cNvSpPr txBox="1"/>
          <p:nvPr/>
        </p:nvSpPr>
        <p:spPr>
          <a:xfrm>
            <a:off x="1118586" y="1899821"/>
            <a:ext cx="102004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93838"/>
                </a:solidFill>
                <a:effectLst/>
              </a:rPr>
              <a:t>80’li yılların sonunda </a:t>
            </a:r>
            <a:r>
              <a:rPr lang="tr-TR" b="0" i="0" dirty="0" err="1">
                <a:solidFill>
                  <a:srgbClr val="393838"/>
                </a:solidFill>
                <a:effectLst/>
              </a:rPr>
              <a:t>Francesco</a:t>
            </a:r>
            <a:r>
              <a:rPr lang="tr-TR" b="0" i="0" dirty="0">
                <a:solidFill>
                  <a:srgbClr val="393838"/>
                </a:solidFill>
                <a:effectLst/>
              </a:rPr>
              <a:t> </a:t>
            </a:r>
            <a:r>
              <a:rPr lang="tr-TR" b="0" i="0" dirty="0" err="1">
                <a:solidFill>
                  <a:srgbClr val="393838"/>
                </a:solidFill>
                <a:effectLst/>
              </a:rPr>
              <a:t>Cirillo</a:t>
            </a:r>
            <a:r>
              <a:rPr lang="tr-TR" b="0" i="0" dirty="0">
                <a:solidFill>
                  <a:srgbClr val="393838"/>
                </a:solidFill>
                <a:effectLst/>
              </a:rPr>
              <a:t> tarafından geliştirildi.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393838"/>
                </a:solidFill>
              </a:rPr>
              <a:t>Genellikle</a:t>
            </a:r>
            <a:r>
              <a:rPr lang="tr-TR" b="0" i="0" dirty="0">
                <a:solidFill>
                  <a:srgbClr val="393838"/>
                </a:solidFill>
                <a:effectLst/>
              </a:rPr>
              <a:t> zaman yönetimi konusunda tüm dünyada ve girişimciler tarafından sıklıkla uygulanan bir teknik.  Hem ders çalışırken hem de profesyonel iş hayatında verimliliği artırmaya yönelik bir teknik.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393838"/>
                </a:solidFill>
              </a:rPr>
              <a:t>T</a:t>
            </a:r>
            <a:r>
              <a:rPr lang="tr-TR" b="0" i="0" dirty="0">
                <a:solidFill>
                  <a:srgbClr val="393838"/>
                </a:solidFill>
                <a:effectLst/>
              </a:rPr>
              <a:t>emel olarak zamanı çalışma ve mola olacak şekilde parçalara bölüyor. 25 dakikalık çalışma ve 5 dakikalık molalardan oluşan her bir periyot, bir </a:t>
            </a:r>
            <a:r>
              <a:rPr lang="tr-TR" b="0" i="0" dirty="0" err="1">
                <a:solidFill>
                  <a:srgbClr val="393838"/>
                </a:solidFill>
                <a:effectLst/>
              </a:rPr>
              <a:t>pomodoro</a:t>
            </a:r>
            <a:r>
              <a:rPr lang="tr-TR" b="0" i="0" dirty="0">
                <a:solidFill>
                  <a:srgbClr val="393838"/>
                </a:solidFill>
                <a:effectLst/>
              </a:rPr>
              <a:t> olarak kabul ediliyor.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93838"/>
                </a:solidFill>
                <a:effectLst/>
              </a:rPr>
              <a:t>Bu aralıkların takibinde ise mutlaka bir zamanlayıcı kullanılması öneriliyor.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4358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11BDCB-AB31-4222-84C2-B79753FA9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0120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Ünlü fizikçi Richard Feynman tarafından oluşturulmuş kalıcı ve etkili öğrenmeyi amaçlayan 4 adımlı bir tekniktir.</a:t>
            </a:r>
          </a:p>
          <a:p>
            <a:r>
              <a:rPr lang="tr-TR" dirty="0"/>
              <a:t>Buradaki amaç; Bir kavramı ya da konuyu kendi kelimelerimizle açıklamaya çalışarak, onu çok daha hızlı anlamamızdır.</a:t>
            </a:r>
          </a:p>
        </p:txBody>
      </p:sp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6F2E7C1E-684E-4450-AA05-693D5EFE9576}"/>
              </a:ext>
            </a:extLst>
          </p:cNvPr>
          <p:cNvSpPr/>
          <p:nvPr/>
        </p:nvSpPr>
        <p:spPr>
          <a:xfrm>
            <a:off x="2867487" y="386178"/>
            <a:ext cx="5903651" cy="967666"/>
          </a:xfrm>
          <a:prstGeom prst="round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haroni" panose="02010803020104030203" pitchFamily="2" charset="-79"/>
              </a:rPr>
              <a:t>FEYNMAN TEKNİĞİ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F43D7BF-C409-4123-90A0-9F2996BF4A91}"/>
              </a:ext>
            </a:extLst>
          </p:cNvPr>
          <p:cNvSpPr txBox="1"/>
          <p:nvPr/>
        </p:nvSpPr>
        <p:spPr>
          <a:xfrm>
            <a:off x="3000652" y="4877526"/>
            <a:ext cx="78212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i="1" dirty="0">
                <a:solidFill>
                  <a:srgbClr val="989898"/>
                </a:solidFill>
                <a:latin typeface="inherit"/>
              </a:rPr>
              <a:t>‘’</a:t>
            </a:r>
            <a:r>
              <a:rPr lang="tr-TR" sz="2800" b="1" i="1" dirty="0">
                <a:solidFill>
                  <a:srgbClr val="989898"/>
                </a:solidFill>
                <a:effectLst/>
                <a:latin typeface="inherit"/>
              </a:rPr>
              <a:t>Bir şeyi basit bir şekilde açıklayamıyorsan onu yeterince iyi anlamamışsın demektir.’’</a:t>
            </a:r>
            <a:endParaRPr lang="tr-TR" sz="2800" dirty="0"/>
          </a:p>
        </p:txBody>
      </p:sp>
      <p:pic>
        <p:nvPicPr>
          <p:cNvPr id="15" name="Resim 14" descr="kişi, adam içeren bir resim&#10;&#10;Açıklama otomatik olarak oluşturuldu">
            <a:extLst>
              <a:ext uri="{FF2B5EF4-FFF2-40B4-BE49-F238E27FC236}">
                <a16:creationId xmlns:a16="http://schemas.microsoft.com/office/drawing/2014/main" id="{538229B6-9A23-4738-BA33-3BC67157B5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713740" y="4405745"/>
            <a:ext cx="2215893" cy="245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27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009363-F0E9-4D8E-901A-B00EEE8E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 Aşamada Feynman;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A683DC-DE0B-4381-BB64-7FF5D2E44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</a:rPr>
              <a:t>Çalıştığınız konuyu/kavramı bir kağıdın üst kısmına yazın.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</a:rPr>
              <a:t>Ardından, başka birine öğretiyormuş gibi kendi kelimelerinizle yazarak açıklayın.</a:t>
            </a:r>
          </a:p>
          <a:p>
            <a:r>
              <a:rPr lang="tr-TR" b="0" i="0" dirty="0">
                <a:effectLst/>
              </a:rPr>
              <a:t>Yazdıklarınızı gözden geçirin ve hatalı olduğunuz alanları belirleyin. Bunları belirledikten sonra, notlarınıza veya okuma metnine geri dönün ve doğru cevabı bulun.</a:t>
            </a:r>
          </a:p>
          <a:p>
            <a:r>
              <a:rPr lang="tr-TR" b="0" i="0" dirty="0">
                <a:effectLst/>
              </a:rPr>
              <a:t>Son olarak, yazınızda teknik terimler veya karmaşık dil kullandığınız alanlar varsa, geri dönün ve bu bölümleri sahip olduğunuz eğitim geçmişine sahip olmayan biri için daha basit terimlerle yeniden yazın.</a:t>
            </a:r>
          </a:p>
          <a:p>
            <a:endParaRPr lang="tr-TR" b="0" i="0" dirty="0">
              <a:effectLst/>
            </a:endParaRPr>
          </a:p>
          <a:p>
            <a:r>
              <a:rPr lang="tr-TR" b="0" i="0" dirty="0">
                <a:effectLst/>
              </a:rPr>
              <a:t>Bunları anlatarak da yapabilirsiniz.</a:t>
            </a:r>
          </a:p>
          <a:p>
            <a:pPr marL="0" indent="0">
              <a:buNone/>
            </a:pPr>
            <a:br>
              <a:rPr lang="tr-TR" dirty="0"/>
            </a:b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46168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0B275A-3429-476C-A6E0-4B8A706B2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332300"/>
          </a:xfrm>
        </p:spPr>
        <p:txBody>
          <a:bodyPr>
            <a:normAutofit fontScale="92500" lnSpcReduction="10000"/>
          </a:bodyPr>
          <a:lstStyle/>
          <a:p>
            <a:r>
              <a:rPr lang="tr-TR" b="0" i="0" dirty="0">
                <a:solidFill>
                  <a:srgbClr val="231F20"/>
                </a:solidFill>
                <a:effectLst/>
                <a:latin typeface="-apple-system"/>
              </a:rPr>
              <a:t>İyileştirme veya “iyiye doğru yapılan değişim” anlamına gelen Japonca bir kelime olan </a:t>
            </a:r>
            <a:r>
              <a:rPr lang="tr-TR" b="0" i="0" dirty="0" err="1">
                <a:solidFill>
                  <a:srgbClr val="231F20"/>
                </a:solidFill>
                <a:effectLst/>
                <a:latin typeface="-apple-system"/>
              </a:rPr>
              <a:t>Kaizen</a:t>
            </a:r>
            <a:r>
              <a:rPr lang="tr-TR" b="0" i="0" dirty="0">
                <a:solidFill>
                  <a:srgbClr val="231F20"/>
                </a:solidFill>
                <a:effectLst/>
                <a:latin typeface="-apple-system"/>
              </a:rPr>
              <a:t>, herhangi bir organizasyonun ve işletmelerin işleyişinin daha iyi olmasını sağlamak için her çalışanın (CEO’dan saha personeline kadar) gösterdiği çaba demektir.</a:t>
            </a:r>
          </a:p>
          <a:p>
            <a:r>
              <a:rPr lang="tr-TR" b="0" i="0" dirty="0" err="1">
                <a:solidFill>
                  <a:srgbClr val="231F20"/>
                </a:solidFill>
                <a:effectLst/>
                <a:latin typeface="-apple-system"/>
              </a:rPr>
              <a:t>Kaizen</a:t>
            </a:r>
            <a:r>
              <a:rPr lang="tr-TR" b="0" i="0" dirty="0">
                <a:solidFill>
                  <a:srgbClr val="231F20"/>
                </a:solidFill>
                <a:effectLst/>
                <a:latin typeface="-apple-system"/>
              </a:rPr>
              <a:t> metodu ise tam olarak bir temel prensip üzerinde çalışır. O da “Değişim iyidir” prensibidir.</a:t>
            </a:r>
          </a:p>
          <a:p>
            <a:r>
              <a:rPr lang="tr-TR" dirty="0">
                <a:solidFill>
                  <a:srgbClr val="231F20"/>
                </a:solidFill>
                <a:latin typeface="-apple-system"/>
              </a:rPr>
              <a:t>Kısacası; B</a:t>
            </a:r>
            <a:r>
              <a:rPr lang="tr-TR" b="0" i="0" dirty="0">
                <a:solidFill>
                  <a:srgbClr val="231F20"/>
                </a:solidFill>
                <a:effectLst/>
                <a:latin typeface="-apple-system"/>
              </a:rPr>
              <a:t>ir organizasyonun çalışma süreçlerinin ve işlevlerinin değişim yoluyla devamlı olarak iyileştirilmesi” demektir.</a:t>
            </a:r>
          </a:p>
          <a:p>
            <a:r>
              <a:rPr lang="tr-TR" dirty="0">
                <a:solidFill>
                  <a:srgbClr val="231F20"/>
                </a:solidFill>
                <a:latin typeface="-apple-system"/>
              </a:rPr>
              <a:t>Aynı zamanda Japonlar tarafından ‘’Bir dakikalık ilke’’ olarak adlandırılır.</a:t>
            </a:r>
            <a:endParaRPr lang="tr-TR" dirty="0"/>
          </a:p>
        </p:txBody>
      </p:sp>
      <p:sp>
        <p:nvSpPr>
          <p:cNvPr id="4" name="Dikdörtgen: Köşeleri Yuvarlatılmış 3">
            <a:extLst>
              <a:ext uri="{FF2B5EF4-FFF2-40B4-BE49-F238E27FC236}">
                <a16:creationId xmlns:a16="http://schemas.microsoft.com/office/drawing/2014/main" id="{6056AFF2-EFBF-40C7-AD03-94428860C16D}"/>
              </a:ext>
            </a:extLst>
          </p:cNvPr>
          <p:cNvSpPr/>
          <p:nvPr/>
        </p:nvSpPr>
        <p:spPr>
          <a:xfrm>
            <a:off x="2867487" y="386178"/>
            <a:ext cx="5903651" cy="967666"/>
          </a:xfrm>
          <a:prstGeom prst="round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haroni" panose="02010803020104030203" pitchFamily="2" charset="-79"/>
              </a:rPr>
              <a:t>KAIZEN TEKNİĞİ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B148EA6-CF0C-41C5-BB94-1BAC5006D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090" y="5157926"/>
            <a:ext cx="2714443" cy="180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92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DADB73-DA07-402D-9AFF-C7487DA6B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44" y="1253331"/>
            <a:ext cx="10515600" cy="4351338"/>
          </a:xfrm>
        </p:spPr>
        <p:txBody>
          <a:bodyPr/>
          <a:lstStyle/>
          <a:p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Kısa vadede 1 dakikaya sığdırdığınız bir kaç işi, giderek daha uzun vadeye yayarak bir çok işin hakkından aynı anda gelmenize yol açıyor.</a:t>
            </a:r>
          </a:p>
          <a:p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Geliştirmek ve iyileştirmek istediğiniz bir konu yada iş üstünden tamamıyla odaklanarak 1 dakikanızı vererek çalışmanız, her gün tekrarlayarak başarıyla ulaşmanızı sağlayan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Kaizen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felsefesi üretimin olduğu her alanda kullanılabilir.</a:t>
            </a:r>
            <a:endParaRPr lang="tr-TR" dirty="0">
              <a:solidFill>
                <a:srgbClr val="292929"/>
              </a:solidFill>
              <a:latin typeface="charter"/>
            </a:endParaRPr>
          </a:p>
          <a:p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Kaizen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tekniği sayesinde erteleme, tembellik etme alışkanlığınızdan sıyrılarak odaklanmanız gereken konular üstünde yoğunlaşmana süreniz artar. Plan yapma/uygulama sisteminizi geliştirerek sorunlarınızı başarıyla giderme yollarından biridir.</a:t>
            </a:r>
          </a:p>
        </p:txBody>
      </p:sp>
    </p:spTree>
    <p:extLst>
      <p:ext uri="{BB962C8B-B14F-4D97-AF65-F5344CB8AC3E}">
        <p14:creationId xmlns:p14="http://schemas.microsoft.com/office/powerpoint/2010/main" val="2354880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E8C0E12-278E-4C38-A7F1-EBB9B417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2" y="590061"/>
            <a:ext cx="6766965" cy="33527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</a:t>
            </a:r>
            <a:r>
              <a:rPr lang="tr-TR" sz="4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4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</a:t>
            </a:r>
            <a:r>
              <a:rPr lang="tr-TR" sz="4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46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nled</a:t>
            </a:r>
            <a:r>
              <a:rPr lang="tr-TR" sz="4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4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ğ</a:t>
            </a:r>
            <a:r>
              <a:rPr lang="tr-TR" sz="4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4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</a:t>
            </a:r>
            <a:r>
              <a:rPr lang="tr-TR" sz="4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4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z </a:t>
            </a:r>
            <a:r>
              <a:rPr lang="en-US" sz="46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İç</a:t>
            </a:r>
            <a:r>
              <a:rPr lang="tr-TR" sz="4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4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 </a:t>
            </a:r>
            <a:r>
              <a:rPr lang="en-US" sz="46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Teşekkürler</a:t>
            </a:r>
            <a:r>
              <a:rPr lang="en-US" sz="4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6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C606AD8-71B3-429A-91C2-FFD6B397C0F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871" r="-1" b="798"/>
          <a:stretch/>
        </p:blipFill>
        <p:spPr>
          <a:xfrm>
            <a:off x="9004852" y="3787809"/>
            <a:ext cx="3187147" cy="3070192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442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098943C-9BA0-4FB2-B2CC-6259086A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tr-TR" sz="5400"/>
              <a:t>Öğrenme Nedir ?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38FC34-87A5-4B0B-9F94-8D6DEF5D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tr-TR" sz="1800" dirty="0"/>
              <a:t>Öğrenme; Bilgiyi, algılama, kaydetme, hatırlama ve kullanma sürecidir.</a:t>
            </a:r>
          </a:p>
          <a:p>
            <a:r>
              <a:rPr lang="tr-TR" sz="1800" dirty="0"/>
              <a:t>Tabii ki, öğrenme süreci kişinin aktif olduğu bir süreçtir. Öğrenme ise bireyin çabası sonucu gerçekleşir.</a:t>
            </a:r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A3EFE506-1DD1-486D-9053-F46202289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653" y="1698041"/>
            <a:ext cx="3548404" cy="4114091"/>
          </a:xfrm>
          <a:prstGeom prst="rect">
            <a:avLst/>
          </a:prstGeom>
        </p:spPr>
      </p:pic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4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268728-D8C1-4A19-A005-EF3485D5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7" y="132313"/>
            <a:ext cx="10852394" cy="1325563"/>
          </a:xfr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tr-TR" dirty="0"/>
              <a:t>	</a:t>
            </a:r>
            <a:r>
              <a:rPr lang="tr-TR" sz="4000" dirty="0"/>
              <a:t>Önce Çalışma Ortamınızı Ayarlayın!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25D1721-387A-4AB5-A17C-4681E5A3E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151" y="1457876"/>
            <a:ext cx="4986849" cy="4687129"/>
          </a:xfr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089AA47E-AC88-47C7-B96E-503BA405B03F}"/>
              </a:ext>
            </a:extLst>
          </p:cNvPr>
          <p:cNvSpPr/>
          <p:nvPr/>
        </p:nvSpPr>
        <p:spPr>
          <a:xfrm>
            <a:off x="6241003" y="1620078"/>
            <a:ext cx="5226160" cy="3839689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lphaUcParenR"/>
            </a:pPr>
            <a:r>
              <a:rPr lang="tr-T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Arada bir çalışma ortamını değiştir!</a:t>
            </a:r>
          </a:p>
          <a:p>
            <a:pPr marL="342900" indent="-342900" algn="ctr">
              <a:buAutoNum type="alphaUcParenR"/>
            </a:pPr>
            <a:r>
              <a:rPr lang="tr-T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Uykunu iyi al!</a:t>
            </a:r>
          </a:p>
          <a:p>
            <a:pPr marL="342900" indent="-342900" algn="ctr">
              <a:buAutoNum type="alphaUcParenR"/>
            </a:pPr>
            <a:r>
              <a:rPr lang="tr-T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Sakinleştirici Müzikler Dinle!(Klasik müzik, fon müzikleri, ezel dizi müziği vs.)</a:t>
            </a:r>
          </a:p>
          <a:p>
            <a:pPr marL="342900" indent="-342900" algn="ctr">
              <a:buAutoNum type="alphaUcParenR"/>
            </a:pPr>
            <a:r>
              <a:rPr lang="tr-T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Dikkatini dağıtan şeyleri ortadan kaldır!</a:t>
            </a:r>
          </a:p>
          <a:p>
            <a:pPr marL="342900" indent="-342900" algn="ctr">
              <a:buAutoNum type="alphaUcParenR"/>
            </a:pPr>
            <a:r>
              <a:rPr lang="tr-T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Sağlıklı atıştırmalık al! (</a:t>
            </a:r>
            <a:r>
              <a:rPr lang="tr-T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Fınduk,fıstuk,badem</a:t>
            </a:r>
            <a:r>
              <a:rPr lang="tr-T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gibi)</a:t>
            </a:r>
          </a:p>
        </p:txBody>
      </p:sp>
    </p:spTree>
    <p:extLst>
      <p:ext uri="{BB962C8B-B14F-4D97-AF65-F5344CB8AC3E}">
        <p14:creationId xmlns:p14="http://schemas.microsoft.com/office/powerpoint/2010/main" val="28619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360D0C-D748-40D6-AB7D-42369F3AD9B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tr-TR" dirty="0"/>
              <a:t> Tüm tezleri çürüten söz!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1BE956-FAC9-43FE-8EE0-C2BF8CD26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Hepimiz farklı farklı öğreniriz. İşin püf noktası senin en iyi öğrenme yolunu bulman.</a:t>
            </a:r>
          </a:p>
          <a:p>
            <a:pPr marL="0" indent="0">
              <a:buNone/>
            </a:pPr>
            <a:r>
              <a:rPr lang="tr-TR" dirty="0"/>
              <a:t>								</a:t>
            </a:r>
            <a:r>
              <a:rPr lang="tr-TR" sz="1400" dirty="0"/>
              <a:t>Robert T. </a:t>
            </a:r>
            <a:r>
              <a:rPr lang="tr-TR" sz="1400" dirty="0" err="1"/>
              <a:t>Kiyosaki</a:t>
            </a:r>
            <a:endParaRPr lang="tr-TR" sz="1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067C372-0766-4A0A-AE04-92A8E888D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361" y="3204185"/>
            <a:ext cx="4902656" cy="365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7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4574D4-6D60-4281-BB75-DDC69BACA464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tr-TR" dirty="0" err="1"/>
              <a:t>Dr.Gardner’ın</a:t>
            </a:r>
            <a:r>
              <a:rPr lang="tr-TR" dirty="0"/>
              <a:t> Zekalar Listesi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2A3D96-4643-4C86-AC37-FD5EFC318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Sözel Ve Dilsel Zeka: </a:t>
            </a:r>
            <a:r>
              <a:rPr lang="tr-TR" sz="2000" dirty="0"/>
              <a:t>Çantasına her zaman bir kitap koyan tipler. </a:t>
            </a:r>
            <a:r>
              <a:rPr lang="tr-TR" sz="2000" dirty="0" err="1"/>
              <a:t>Okuma,yazma</a:t>
            </a:r>
            <a:r>
              <a:rPr lang="tr-TR" sz="2000" dirty="0"/>
              <a:t> ve dille ilgili olanlar. ‘’Sözel öğrenciler’’ de denir. Kendini Puanla(1-5)</a:t>
            </a:r>
          </a:p>
          <a:p>
            <a:r>
              <a:rPr lang="tr-TR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Sayısal Zeka: </a:t>
            </a:r>
            <a:r>
              <a:rPr lang="tr-TR" sz="2000" dirty="0"/>
              <a:t>Zihninden matematik problemi çözebilen insanlar. Veri ve sayıları kolayca aklında tutabilirler. Sakin ve mantıklı düşünürler.(1-5)</a:t>
            </a:r>
          </a:p>
          <a:p>
            <a:r>
              <a:rPr lang="tr-TR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Uzamsal Zeka: </a:t>
            </a:r>
            <a:r>
              <a:rPr lang="tr-TR" sz="2000" dirty="0"/>
              <a:t>Bir şeyler çizerek dinliyorsan ya da daima fotoğraflamayı istediğin şeyler görüyorsan sen bu zeka tipindensin. Örüntüler ve desenlerle arası iyi olanlar. Nesneleri kafasında, gözünde iyi canlandırırlar.(1-5)</a:t>
            </a:r>
          </a:p>
          <a:p>
            <a:r>
              <a:rPr lang="tr-TR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Müziksel Zeka: </a:t>
            </a:r>
            <a:r>
              <a:rPr lang="tr-TR" sz="2000" dirty="0"/>
              <a:t>Boş kaldığında bir şeylere vurarak ritim tutanlar. Bacağını sallayanlar hariç. Burada önemli olan ritim tutabilmek. Bu zeka tipi ses ve ritimle ilgilidir.(1-5)</a:t>
            </a:r>
          </a:p>
          <a:p>
            <a:r>
              <a:rPr lang="tr-TR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Bedensel Zeka: </a:t>
            </a:r>
            <a:r>
              <a:rPr lang="tr-TR" sz="2000" dirty="0"/>
              <a:t>Beden eğitimine ya da spora bedensel yatkınlığı olan tipler. Çoğu sporcu veya dansçı gibi vücudunu nasıl iyi kullanacağının farkında olan biri bu zeka tipindendir. Örneğin; </a:t>
            </a:r>
            <a:r>
              <a:rPr lang="tr-TR" sz="2000" dirty="0" err="1"/>
              <a:t>Kobe</a:t>
            </a:r>
            <a:r>
              <a:rPr lang="tr-TR" sz="2000" dirty="0"/>
              <a:t> </a:t>
            </a:r>
            <a:r>
              <a:rPr lang="tr-TR" sz="2000" dirty="0" err="1"/>
              <a:t>Bryant</a:t>
            </a:r>
            <a:r>
              <a:rPr lang="tr-TR" sz="2000" dirty="0"/>
              <a:t>, </a:t>
            </a:r>
            <a:r>
              <a:rPr lang="tr-TR" sz="2000" dirty="0" err="1"/>
              <a:t>Lebron</a:t>
            </a:r>
            <a:r>
              <a:rPr lang="tr-TR" sz="2000" dirty="0"/>
              <a:t> James gibi sporcuların beyni, vücut ve el hareketleri aynı anda işliyor.(1-5)</a:t>
            </a:r>
          </a:p>
        </p:txBody>
      </p:sp>
    </p:spTree>
    <p:extLst>
      <p:ext uri="{BB962C8B-B14F-4D97-AF65-F5344CB8AC3E}">
        <p14:creationId xmlns:p14="http://schemas.microsoft.com/office/powerpoint/2010/main" val="25699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68018B-7956-4446-8FD2-4279F35B1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4895"/>
            <a:ext cx="10515600" cy="4351338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Sosyal Zeka: </a:t>
            </a:r>
            <a:r>
              <a:rPr lang="tr-TR" sz="2000" dirty="0"/>
              <a:t>Kolay ilişki kuran insanlar, insan sarrafı olan tipler.(1-5)</a:t>
            </a:r>
          </a:p>
          <a:p>
            <a:r>
              <a:rPr lang="tr-TR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İçsel Zeka: </a:t>
            </a:r>
            <a:r>
              <a:rPr lang="tr-TR" sz="2000" dirty="0"/>
              <a:t>Kişinin kendisini farkında olması. Duygusal zeka da denir. Zor durumda kendi duygularını ve hareketlerini kontrol edebilirler. Farkındalığı yüksek kişiler. Duygularının esiri olmayanlar </a:t>
            </a:r>
            <a:r>
              <a:rPr lang="tr-TR" sz="2000" dirty="0">
                <a:sym typeface="Wingdings" panose="05000000000000000000" pitchFamily="2" charset="2"/>
              </a:rPr>
              <a:t> (1-5)</a:t>
            </a:r>
          </a:p>
          <a:p>
            <a:r>
              <a:rPr lang="tr-TR" sz="2000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Doğacı Zeka: </a:t>
            </a:r>
            <a:r>
              <a:rPr lang="tr-TR" sz="2000" dirty="0">
                <a:sym typeface="Wingdings" panose="05000000000000000000" pitchFamily="2" charset="2"/>
              </a:rPr>
              <a:t>Çevreye ve dünyaya karşı duyarlı kişiler. Doğa yürüyüşlerinden hiç sıkılmayan, ve çevreci gruplara dahil olan tipler.(1-5)</a:t>
            </a:r>
          </a:p>
          <a:p>
            <a:r>
              <a:rPr lang="tr-TR" sz="2000" dirty="0">
                <a:solidFill>
                  <a:srgbClr val="FF0000"/>
                </a:solidFill>
                <a:sym typeface="Wingdings" panose="05000000000000000000" pitchFamily="2" charset="2"/>
              </a:rPr>
              <a:t>Vizyon: </a:t>
            </a:r>
            <a:r>
              <a:rPr lang="tr-TR" sz="2000" dirty="0">
                <a:sym typeface="Wingdings" panose="05000000000000000000" pitchFamily="2" charset="2"/>
              </a:rPr>
              <a:t>Birçok başarılı girişimcilerde, büyük liderlerde yüksek olan zeka tipi. Bir sürecin nasıl tamamlanabileceğini görebilirler. Görmekle yetmezler, harekete geçerler. Bu zeka tipi Robert </a:t>
            </a:r>
            <a:r>
              <a:rPr lang="tr-TR" sz="2000" dirty="0" err="1">
                <a:sym typeface="Wingdings" panose="05000000000000000000" pitchFamily="2" charset="2"/>
              </a:rPr>
              <a:t>Kiyosaki</a:t>
            </a:r>
            <a:r>
              <a:rPr lang="tr-TR" sz="2000" dirty="0">
                <a:sym typeface="Wingdings" panose="05000000000000000000" pitchFamily="2" charset="2"/>
              </a:rPr>
              <a:t> tarafından eklenmiştir.</a:t>
            </a:r>
            <a:endParaRPr lang="tr-TR" sz="2000" dirty="0"/>
          </a:p>
        </p:txBody>
      </p:sp>
      <p:pic>
        <p:nvPicPr>
          <p:cNvPr id="5" name="Resim 4" descr="metin, vektör grafikler, küçük resim içeren bir resim&#10;&#10;Açıklama otomatik olarak oluşturuldu">
            <a:extLst>
              <a:ext uri="{FF2B5EF4-FFF2-40B4-BE49-F238E27FC236}">
                <a16:creationId xmlns:a16="http://schemas.microsoft.com/office/drawing/2014/main" id="{C8D32DA1-0A90-476D-A7D6-BC25B28C4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044" y="3282502"/>
            <a:ext cx="2209899" cy="3214399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7EEF6166-64D5-41CC-866D-F5234480DE00}"/>
              </a:ext>
            </a:extLst>
          </p:cNvPr>
          <p:cNvSpPr/>
          <p:nvPr/>
        </p:nvSpPr>
        <p:spPr>
          <a:xfrm>
            <a:off x="1600836" y="4616388"/>
            <a:ext cx="5900794" cy="1261447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perspectiveRight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800" dirty="0"/>
              <a:t>Senin Zeka Tipin Ne ?</a:t>
            </a:r>
          </a:p>
          <a:p>
            <a:pPr algn="ctr"/>
            <a:r>
              <a:rPr lang="tr-TR" sz="2800" dirty="0"/>
              <a:t>Birden fazla zeka tipine sahip olabilirsin </a:t>
            </a:r>
            <a:r>
              <a:rPr lang="tr-TR" sz="2800" dirty="0">
                <a:sym typeface="Wingdings" panose="05000000000000000000" pitchFamily="2" charset="2"/>
              </a:rPr>
              <a:t></a:t>
            </a:r>
            <a:endParaRPr lang="tr-TR" sz="2800" dirty="0"/>
          </a:p>
        </p:txBody>
      </p:sp>
      <p:pic>
        <p:nvPicPr>
          <p:cNvPr id="4" name="Resim 3" descr="kişi, iç mekan, poz, mor içeren bir resim&#10;&#10;Açıklama otomatik olarak oluşturuldu">
            <a:extLst>
              <a:ext uri="{FF2B5EF4-FFF2-40B4-BE49-F238E27FC236}">
                <a16:creationId xmlns:a16="http://schemas.microsoft.com/office/drawing/2014/main" id="{29E29F98-728E-4CFA-98E1-6837AB5A1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214" y="1591431"/>
            <a:ext cx="1229133" cy="1229133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98C2C985-F166-4705-86A6-A81443EE1373}"/>
              </a:ext>
            </a:extLst>
          </p:cNvPr>
          <p:cNvSpPr txBox="1"/>
          <p:nvPr/>
        </p:nvSpPr>
        <p:spPr>
          <a:xfrm>
            <a:off x="10663187" y="280502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İsveçli </a:t>
            </a:r>
            <a:r>
              <a:rPr lang="tr-TR" dirty="0" err="1"/>
              <a:t>Greta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5670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BD0F90-982E-488B-9EFD-36103293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09" y="374003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tr-TR" sz="1600" dirty="0"/>
              <a:t>Eğer bir alanda diğerinden daha güçlüysen, dengelemek için yapabileceğin çok şey var. Eğer beynini kullanmaya karar verirsen, her alanda at oynatabilirsin. Girişimcilerin en büyük özelliği tam olarak budur; Birçok şeyi öğrenebilme yetisi.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B472FB-0B7E-4FAB-9F7E-EDB6C9443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000" dirty="0">
                <a:solidFill>
                  <a:schemeClr val="accent4">
                    <a:lumMod val="75000"/>
                  </a:schemeClr>
                </a:solidFill>
              </a:rPr>
              <a:t>Eğer sözel - dilsel zeka isen; </a:t>
            </a:r>
            <a:r>
              <a:rPr lang="tr-TR" sz="2000" dirty="0"/>
              <a:t>Öğrenme araçları olarak okuma ve yazmayla aran iyi. Okuyarak ya da yazarak öğrenebilirsin.</a:t>
            </a:r>
          </a:p>
          <a:p>
            <a:r>
              <a:rPr lang="tr-TR" sz="2000" dirty="0">
                <a:solidFill>
                  <a:schemeClr val="accent4">
                    <a:lumMod val="75000"/>
                  </a:schemeClr>
                </a:solidFill>
              </a:rPr>
              <a:t>Bedensel, Müziksel veya doğacı zeka isen; </a:t>
            </a:r>
            <a:r>
              <a:rPr lang="tr-TR" sz="2000" dirty="0"/>
              <a:t>Mesela bir şeyi uygulayarak daha iyi öğrenebilirsin. Bir mesleği iyi öğrenmek için staj tam sana göre. Yani yaparak öğrenmekte çok başarılı olabilirsin.</a:t>
            </a:r>
          </a:p>
          <a:p>
            <a:r>
              <a:rPr lang="tr-TR" sz="2000" dirty="0">
                <a:solidFill>
                  <a:schemeClr val="accent4">
                    <a:lumMod val="75000"/>
                  </a:schemeClr>
                </a:solidFill>
              </a:rPr>
              <a:t>Uzamsal veya sayısal zeka isen; </a:t>
            </a:r>
            <a:r>
              <a:rPr lang="tr-TR" sz="2000" dirty="0"/>
              <a:t>Çizim, grafikler ve şemalar, modeller kurma veya ellerinle çalışarak öğrenmekten faydalanabilirsin. El ile yapılacak işler tam sana göre.</a:t>
            </a:r>
          </a:p>
          <a:p>
            <a:r>
              <a:rPr lang="tr-TR" sz="2000" dirty="0">
                <a:solidFill>
                  <a:schemeClr val="accent4">
                    <a:lumMod val="75000"/>
                  </a:schemeClr>
                </a:solidFill>
              </a:rPr>
              <a:t>Sosyal veya sözel-dilsel zekalarda veya </a:t>
            </a:r>
            <a:r>
              <a:rPr lang="tr-TR" sz="2000" dirty="0" err="1">
                <a:solidFill>
                  <a:schemeClr val="accent4">
                    <a:lumMod val="75000"/>
                  </a:schemeClr>
                </a:solidFill>
              </a:rPr>
              <a:t>vizyoner</a:t>
            </a:r>
            <a:r>
              <a:rPr lang="tr-TR" sz="2000" dirty="0">
                <a:solidFill>
                  <a:schemeClr val="accent4">
                    <a:lumMod val="75000"/>
                  </a:schemeClr>
                </a:solidFill>
              </a:rPr>
              <a:t> zeka isen; </a:t>
            </a:r>
            <a:r>
              <a:rPr lang="tr-TR" sz="2000" dirty="0"/>
              <a:t>Bir şeyleri anlatarak, konuşarak öğrenebilirsin. Arkadaşlarınla münazara yapabilirsin.</a:t>
            </a:r>
          </a:p>
          <a:p>
            <a:r>
              <a:rPr lang="tr-TR" sz="2000" dirty="0">
                <a:solidFill>
                  <a:schemeClr val="accent4">
                    <a:lumMod val="75000"/>
                  </a:schemeClr>
                </a:solidFill>
              </a:rPr>
              <a:t>Eğer İçsel zeka isen; </a:t>
            </a:r>
            <a:r>
              <a:rPr lang="tr-TR" sz="2000" dirty="0"/>
              <a:t>Her tür öğretim tipi yararlı olacaktır. Çünkü zorluklarla karşılaştığında sabrını ve öz saygını korumana o yardım edecek. Daha çok yazarak iyi şekilde öğrenirsin. Bir konuyu öğrenmek için sorumluluklar al ve zorlu alıştırmalar yap.</a:t>
            </a:r>
          </a:p>
        </p:txBody>
      </p:sp>
    </p:spTree>
    <p:extLst>
      <p:ext uri="{BB962C8B-B14F-4D97-AF65-F5344CB8AC3E}">
        <p14:creationId xmlns:p14="http://schemas.microsoft.com/office/powerpoint/2010/main" val="282649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Resim 5" descr="metin, yazı tahtası, eski içeren bir resim&#10;&#10;Açıklama otomatik olarak oluşturuldu">
            <a:extLst>
              <a:ext uri="{FF2B5EF4-FFF2-40B4-BE49-F238E27FC236}">
                <a16:creationId xmlns:a16="http://schemas.microsoft.com/office/drawing/2014/main" id="{AFD3FCCB-A61D-4781-B7F3-28E1BB4C2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90" r="16361" b="2"/>
          <a:stretch/>
        </p:blipFill>
        <p:spPr>
          <a:xfrm>
            <a:off x="1063534" y="2491043"/>
            <a:ext cx="3217333" cy="3217317"/>
          </a:xfrm>
          <a:prstGeom prst="rect">
            <a:avLst/>
          </a:prstGeom>
        </p:spPr>
      </p:pic>
      <p:sp>
        <p:nvSpPr>
          <p:cNvPr id="2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59640" y="1554355"/>
            <a:ext cx="171514" cy="171514"/>
          </a:xfrm>
          <a:custGeom>
            <a:avLst/>
            <a:gdLst>
              <a:gd name="connsiteX0" fmla="*/ 159873 w 171514"/>
              <a:gd name="connsiteY0" fmla="*/ 74116 h 171514"/>
              <a:gd name="connsiteX1" fmla="*/ 97398 w 171514"/>
              <a:gd name="connsiteY1" fmla="*/ 74116 h 171514"/>
              <a:gd name="connsiteX2" fmla="*/ 97398 w 171514"/>
              <a:gd name="connsiteY2" fmla="*/ 11641 h 171514"/>
              <a:gd name="connsiteX3" fmla="*/ 85757 w 171514"/>
              <a:gd name="connsiteY3" fmla="*/ 0 h 171514"/>
              <a:gd name="connsiteX4" fmla="*/ 74116 w 171514"/>
              <a:gd name="connsiteY4" fmla="*/ 11641 h 171514"/>
              <a:gd name="connsiteX5" fmla="*/ 74116 w 171514"/>
              <a:gd name="connsiteY5" fmla="*/ 74116 h 171514"/>
              <a:gd name="connsiteX6" fmla="*/ 11641 w 171514"/>
              <a:gd name="connsiteY6" fmla="*/ 74116 h 171514"/>
              <a:gd name="connsiteX7" fmla="*/ 0 w 171514"/>
              <a:gd name="connsiteY7" fmla="*/ 85757 h 171514"/>
              <a:gd name="connsiteX8" fmla="*/ 11641 w 171514"/>
              <a:gd name="connsiteY8" fmla="*/ 97398 h 171514"/>
              <a:gd name="connsiteX9" fmla="*/ 74116 w 171514"/>
              <a:gd name="connsiteY9" fmla="*/ 97398 h 171514"/>
              <a:gd name="connsiteX10" fmla="*/ 74116 w 171514"/>
              <a:gd name="connsiteY10" fmla="*/ 159873 h 171514"/>
              <a:gd name="connsiteX11" fmla="*/ 85757 w 171514"/>
              <a:gd name="connsiteY11" fmla="*/ 171514 h 171514"/>
              <a:gd name="connsiteX12" fmla="*/ 97398 w 171514"/>
              <a:gd name="connsiteY12" fmla="*/ 159873 h 171514"/>
              <a:gd name="connsiteX13" fmla="*/ 97398 w 171514"/>
              <a:gd name="connsiteY13" fmla="*/ 97398 h 171514"/>
              <a:gd name="connsiteX14" fmla="*/ 159873 w 171514"/>
              <a:gd name="connsiteY14" fmla="*/ 97398 h 171514"/>
              <a:gd name="connsiteX15" fmla="*/ 171514 w 171514"/>
              <a:gd name="connsiteY15" fmla="*/ 85757 h 171514"/>
              <a:gd name="connsiteX16" fmla="*/ 159873 w 171514"/>
              <a:gd name="connsiteY16" fmla="*/ 74116 h 1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4" h="171514">
                <a:moveTo>
                  <a:pt x="159873" y="74116"/>
                </a:moveTo>
                <a:lnTo>
                  <a:pt x="97398" y="74116"/>
                </a:lnTo>
                <a:lnTo>
                  <a:pt x="97398" y="11641"/>
                </a:lnTo>
                <a:cubicBezTo>
                  <a:pt x="97398" y="5212"/>
                  <a:pt x="92186" y="0"/>
                  <a:pt x="85757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7"/>
                </a:cubicBezTo>
                <a:cubicBezTo>
                  <a:pt x="0" y="92186"/>
                  <a:pt x="5212" y="97398"/>
                  <a:pt x="11641" y="97398"/>
                </a:cubicBezTo>
                <a:lnTo>
                  <a:pt x="74116" y="97398"/>
                </a:lnTo>
                <a:lnTo>
                  <a:pt x="74116" y="159873"/>
                </a:lnTo>
                <a:cubicBezTo>
                  <a:pt x="74116" y="166302"/>
                  <a:pt x="79328" y="171514"/>
                  <a:pt x="85757" y="171514"/>
                </a:cubicBezTo>
                <a:cubicBezTo>
                  <a:pt x="92186" y="171514"/>
                  <a:pt x="97398" y="166302"/>
                  <a:pt x="97398" y="159873"/>
                </a:cubicBezTo>
                <a:lnTo>
                  <a:pt x="97398" y="97398"/>
                </a:lnTo>
                <a:lnTo>
                  <a:pt x="159873" y="97398"/>
                </a:lnTo>
                <a:cubicBezTo>
                  <a:pt x="166302" y="97398"/>
                  <a:pt x="171514" y="92186"/>
                  <a:pt x="171514" y="85757"/>
                </a:cubicBezTo>
                <a:cubicBezTo>
                  <a:pt x="171514" y="79328"/>
                  <a:pt x="166302" y="74116"/>
                  <a:pt x="159873" y="74116"/>
                </a:cubicBezTo>
                <a:close/>
              </a:path>
            </a:pathLst>
          </a:custGeom>
          <a:solidFill>
            <a:schemeClr val="accent4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221" y="1837208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4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2095" y="2208380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4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167E101-0731-4E1A-91E2-C45F1C98D4BE}"/>
              </a:ext>
            </a:extLst>
          </p:cNvPr>
          <p:cNvSpPr/>
          <p:nvPr/>
        </p:nvSpPr>
        <p:spPr>
          <a:xfrm>
            <a:off x="5615690" y="3429000"/>
            <a:ext cx="5366041" cy="171947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Şu</a:t>
            </a: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ana </a:t>
            </a:r>
            <a:r>
              <a:rPr lang="en-US" b="1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kadar</a:t>
            </a:r>
            <a:r>
              <a:rPr lang="tr-TR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,</a:t>
            </a: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öğrenme</a:t>
            </a: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tarzımızı</a:t>
            </a: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ve</a:t>
            </a: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zeka</a:t>
            </a: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tipimizi</a:t>
            </a: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belirledik</a:t>
            </a: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Şimdi</a:t>
            </a: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ise</a:t>
            </a:r>
            <a:r>
              <a:rPr lang="tr-TR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,</a:t>
            </a: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ne </a:t>
            </a:r>
            <a:r>
              <a:rPr lang="en-US" b="1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gibi</a:t>
            </a: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öğrenme</a:t>
            </a: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yöntemleri</a:t>
            </a: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var, </a:t>
            </a:r>
            <a:r>
              <a:rPr lang="en-US" b="1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ona</a:t>
            </a: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bakacağız</a:t>
            </a: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788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BED7E6-07B6-4053-A89C-62FDF4B4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 yaygın 3 öğrenme şekli;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3DCA15-F58C-4D11-87EA-6396041A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r>
              <a:rPr lang="tr-TR" dirty="0"/>
              <a:t>Okuma</a:t>
            </a:r>
          </a:p>
          <a:p>
            <a:r>
              <a:rPr lang="tr-TR" dirty="0"/>
              <a:t>Dinleme</a:t>
            </a:r>
          </a:p>
          <a:p>
            <a:r>
              <a:rPr lang="tr-TR" dirty="0"/>
              <a:t>Not Alma</a:t>
            </a:r>
          </a:p>
        </p:txBody>
      </p:sp>
    </p:spTree>
    <p:extLst>
      <p:ext uri="{BB962C8B-B14F-4D97-AF65-F5344CB8AC3E}">
        <p14:creationId xmlns:p14="http://schemas.microsoft.com/office/powerpoint/2010/main" val="90527812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Dilim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315</TotalTime>
  <Words>1261</Words>
  <Application>Microsoft Office PowerPoint</Application>
  <PresentationFormat>Geniş ekran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6" baseType="lpstr">
      <vt:lpstr>-apple-system</vt:lpstr>
      <vt:lpstr>Arial</vt:lpstr>
      <vt:lpstr>Bodoni MT</vt:lpstr>
      <vt:lpstr>charter</vt:lpstr>
      <vt:lpstr>inherit</vt:lpstr>
      <vt:lpstr>Univers</vt:lpstr>
      <vt:lpstr>GradientVTI</vt:lpstr>
      <vt:lpstr>Öğrenme Teknikleri Sunumu</vt:lpstr>
      <vt:lpstr>Öğrenme Nedir ? </vt:lpstr>
      <vt:lpstr> Önce Çalışma Ortamınızı Ayarlayın!</vt:lpstr>
      <vt:lpstr> Tüm tezleri çürüten söz!</vt:lpstr>
      <vt:lpstr>Dr.Gardner’ın Zekalar Listesi</vt:lpstr>
      <vt:lpstr>PowerPoint Sunusu</vt:lpstr>
      <vt:lpstr>Eğer bir alanda diğerinden daha güçlüysen, dengelemek için yapabileceğin çok şey var. Eğer beynini kullanmaya karar verirsen, her alanda at oynatabilirsin. Girişimcilerin en büyük özelliği tam olarak budur; Birçok şeyi öğrenebilme yetisi.</vt:lpstr>
      <vt:lpstr>PowerPoint Sunusu</vt:lpstr>
      <vt:lpstr>En yaygın 3 öğrenme şekli;</vt:lpstr>
      <vt:lpstr>Etkili Okuma!</vt:lpstr>
      <vt:lpstr>Etkili Dinleme!</vt:lpstr>
      <vt:lpstr>Etkili Not Alma</vt:lpstr>
      <vt:lpstr>Öğrenme Teknikleri</vt:lpstr>
      <vt:lpstr>PowerPoint Sunusu</vt:lpstr>
      <vt:lpstr>PowerPoint Sunusu</vt:lpstr>
      <vt:lpstr>4 Aşamada Feynman;</vt:lpstr>
      <vt:lpstr>PowerPoint Sunusu</vt:lpstr>
      <vt:lpstr>PowerPoint Sunusu</vt:lpstr>
      <vt:lpstr>Beni Dinlediğiniz İçin Teşekkürler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Öğrenme Teknikleri Sunumu</dc:title>
  <dc:creator>Sefa Doğan</dc:creator>
  <cp:lastModifiedBy>Sefa Doğan</cp:lastModifiedBy>
  <cp:revision>3</cp:revision>
  <dcterms:created xsi:type="dcterms:W3CDTF">2021-09-26T13:16:03Z</dcterms:created>
  <dcterms:modified xsi:type="dcterms:W3CDTF">2021-10-20T09:52:21Z</dcterms:modified>
</cp:coreProperties>
</file>