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3" r:id="rId13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6044-4FB5-41AB-8162-27E662431CF4}" v="1" dt="2024-05-15T09:59:23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1462" autoAdjust="0"/>
  </p:normalViewPr>
  <p:slideViewPr>
    <p:cSldViewPr snapToGrid="0">
      <p:cViewPr varScale="1">
        <p:scale>
          <a:sx n="67" d="100"/>
          <a:sy n="67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Martin Fevolden" userId="eb84e6ad-eeba-498b-a30c-4e4e80fa0fc5" providerId="ADAL" clId="{A3166044-4FB5-41AB-8162-27E662431CF4}"/>
    <pc:docChg chg="undo custSel addSld delSld modSld">
      <pc:chgData name="Arne Martin Fevolden" userId="eb84e6ad-eeba-498b-a30c-4e4e80fa0fc5" providerId="ADAL" clId="{A3166044-4FB5-41AB-8162-27E662431CF4}" dt="2024-05-15T13:21:46.610" v="38" actId="14100"/>
      <pc:docMkLst>
        <pc:docMk/>
      </pc:docMkLst>
      <pc:sldChg chg="del">
        <pc:chgData name="Arne Martin Fevolden" userId="eb84e6ad-eeba-498b-a30c-4e4e80fa0fc5" providerId="ADAL" clId="{A3166044-4FB5-41AB-8162-27E662431CF4}" dt="2024-05-15T10:13:03.935" v="28" actId="47"/>
        <pc:sldMkLst>
          <pc:docMk/>
          <pc:sldMk cId="1724164209" sldId="256"/>
        </pc:sldMkLst>
      </pc:sldChg>
      <pc:sldChg chg="del">
        <pc:chgData name="Arne Martin Fevolden" userId="eb84e6ad-eeba-498b-a30c-4e4e80fa0fc5" providerId="ADAL" clId="{A3166044-4FB5-41AB-8162-27E662431CF4}" dt="2024-05-15T10:12:43.574" v="27" actId="47"/>
        <pc:sldMkLst>
          <pc:docMk/>
          <pc:sldMk cId="1943515050" sldId="257"/>
        </pc:sldMkLst>
      </pc:sldChg>
      <pc:sldChg chg="addSp modSp mod">
        <pc:chgData name="Arne Martin Fevolden" userId="eb84e6ad-eeba-498b-a30c-4e4e80fa0fc5" providerId="ADAL" clId="{A3166044-4FB5-41AB-8162-27E662431CF4}" dt="2024-05-15T10:03:31.124" v="26" actId="1076"/>
        <pc:sldMkLst>
          <pc:docMk/>
          <pc:sldMk cId="2368829097" sldId="258"/>
        </pc:sldMkLst>
        <pc:spChg chg="mod">
          <ac:chgData name="Arne Martin Fevolden" userId="eb84e6ad-eeba-498b-a30c-4e4e80fa0fc5" providerId="ADAL" clId="{A3166044-4FB5-41AB-8162-27E662431CF4}" dt="2024-05-15T10:03:03.120" v="25" actId="1076"/>
          <ac:spMkLst>
            <pc:docMk/>
            <pc:sldMk cId="2368829097" sldId="258"/>
            <ac:spMk id="11" creationId="{B83F5B47-88D5-AAB2-58EB-7236322D7980}"/>
          </ac:spMkLst>
        </pc:spChg>
        <pc:spChg chg="add mod ord">
          <ac:chgData name="Arne Martin Fevolden" userId="eb84e6ad-eeba-498b-a30c-4e4e80fa0fc5" providerId="ADAL" clId="{A3166044-4FB5-41AB-8162-27E662431CF4}" dt="2024-05-15T09:56:45.278" v="6" actId="1076"/>
          <ac:spMkLst>
            <pc:docMk/>
            <pc:sldMk cId="2368829097" sldId="258"/>
            <ac:spMk id="15" creationId="{DA723E22-3CC9-C4D5-C6E0-3A717D55A2B3}"/>
          </ac:spMkLst>
        </pc:spChg>
        <pc:grpChg chg="mod">
          <ac:chgData name="Arne Martin Fevolden" userId="eb84e6ad-eeba-498b-a30c-4e4e80fa0fc5" providerId="ADAL" clId="{A3166044-4FB5-41AB-8162-27E662431CF4}" dt="2024-05-15T10:03:31.124" v="26" actId="1076"/>
          <ac:grpSpMkLst>
            <pc:docMk/>
            <pc:sldMk cId="2368829097" sldId="258"/>
            <ac:grpSpMk id="14" creationId="{58D025F6-42C5-A0BB-5945-AC7BDFD944F8}"/>
          </ac:grpSpMkLst>
        </pc:grpChg>
      </pc:sldChg>
      <pc:sldChg chg="new">
        <pc:chgData name="Arne Martin Fevolden" userId="eb84e6ad-eeba-498b-a30c-4e4e80fa0fc5" providerId="ADAL" clId="{A3166044-4FB5-41AB-8162-27E662431CF4}" dt="2024-05-15T10:13:07.158" v="29" actId="680"/>
        <pc:sldMkLst>
          <pc:docMk/>
          <pc:sldMk cId="3148539144" sldId="259"/>
        </pc:sldMkLst>
      </pc:sldChg>
      <pc:sldChg chg="modSp add mod">
        <pc:chgData name="Arne Martin Fevolden" userId="eb84e6ad-eeba-498b-a30c-4e4e80fa0fc5" providerId="ADAL" clId="{A3166044-4FB5-41AB-8162-27E662431CF4}" dt="2024-05-15T13:20:23.721" v="36" actId="14100"/>
        <pc:sldMkLst>
          <pc:docMk/>
          <pc:sldMk cId="1112733661" sldId="260"/>
        </pc:sldMkLst>
        <pc:spChg chg="mod">
          <ac:chgData name="Arne Martin Fevolden" userId="eb84e6ad-eeba-498b-a30c-4e4e80fa0fc5" providerId="ADAL" clId="{A3166044-4FB5-41AB-8162-27E662431CF4}" dt="2024-05-15T13:20:23.721" v="36" actId="14100"/>
          <ac:spMkLst>
            <pc:docMk/>
            <pc:sldMk cId="1112733661" sldId="260"/>
            <ac:spMk id="15" creationId="{DA723E22-3CC9-C4D5-C6E0-3A717D55A2B3}"/>
          </ac:spMkLst>
        </pc:spChg>
      </pc:sldChg>
      <pc:sldChg chg="modSp add mod">
        <pc:chgData name="Arne Martin Fevolden" userId="eb84e6ad-eeba-498b-a30c-4e4e80fa0fc5" providerId="ADAL" clId="{A3166044-4FB5-41AB-8162-27E662431CF4}" dt="2024-05-15T13:21:46.610" v="38" actId="14100"/>
        <pc:sldMkLst>
          <pc:docMk/>
          <pc:sldMk cId="2456445536" sldId="261"/>
        </pc:sldMkLst>
        <pc:spChg chg="mod">
          <ac:chgData name="Arne Martin Fevolden" userId="eb84e6ad-eeba-498b-a30c-4e4e80fa0fc5" providerId="ADAL" clId="{A3166044-4FB5-41AB-8162-27E662431CF4}" dt="2024-05-15T13:21:46.610" v="38" actId="14100"/>
          <ac:spMkLst>
            <pc:docMk/>
            <pc:sldMk cId="2456445536" sldId="261"/>
            <ac:spMk id="15" creationId="{DA723E22-3CC9-C4D5-C6E0-3A717D55A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EF92-7734-48B3-9F22-F62A2BB540A2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B0FB-076D-46DF-8A5E-3AC35A772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3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20" y="564204"/>
            <a:ext cx="7185758" cy="5729591"/>
          </a:xfrm>
          <a:prstGeom prst="rect">
            <a:avLst/>
          </a:prstGeom>
          <a:solidFill>
            <a:srgbClr val="0B13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BC0BE"/>
                </a:solidFill>
                <a:effectLst/>
                <a:latin typeface="Helvetica Neue"/>
              </a:rPr>
              <a:t>Classifying Culture - a Deep Learning Approach to Identifying Architectural Heritage Elements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Introduction to 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Arne Martin Fevolden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58D025F6-42C5-A0BB-5945-AC7BDFD944F8}"/>
              </a:ext>
            </a:extLst>
          </p:cNvPr>
          <p:cNvGrpSpPr/>
          <p:nvPr/>
        </p:nvGrpSpPr>
        <p:grpSpPr>
          <a:xfrm>
            <a:off x="1488328" y="4233493"/>
            <a:ext cx="9215340" cy="1224064"/>
            <a:chOff x="1877437" y="4755204"/>
            <a:chExt cx="9215340" cy="1224064"/>
          </a:xfrm>
        </p:grpSpPr>
        <p:pic>
          <p:nvPicPr>
            <p:cNvPr id="2" name="Bilde 1">
              <a:extLst>
                <a:ext uri="{FF2B5EF4-FFF2-40B4-BE49-F238E27FC236}">
                  <a16:creationId xmlns:a16="http://schemas.microsoft.com/office/drawing/2014/main" id="{A07C4336-F686-313A-37C0-1F7D94E9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0127" y="4755204"/>
              <a:ext cx="1219200" cy="1219200"/>
            </a:xfrm>
            <a:prstGeom prst="rect">
              <a:avLst/>
            </a:prstGeom>
          </p:spPr>
        </p:pic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E322627C-CDFB-E2FB-6522-B26E5912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817" y="4760068"/>
              <a:ext cx="1219200" cy="1219200"/>
            </a:xfrm>
            <a:prstGeom prst="rect">
              <a:avLst/>
            </a:prstGeom>
          </p:spPr>
        </p:pic>
        <p:pic>
          <p:nvPicPr>
            <p:cNvPr id="7" name="Bilde 6">
              <a:extLst>
                <a:ext uri="{FF2B5EF4-FFF2-40B4-BE49-F238E27FC236}">
                  <a16:creationId xmlns:a16="http://schemas.microsoft.com/office/drawing/2014/main" id="{CF47A2BB-69CB-B0F2-9AD3-9D5728D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507" y="4755204"/>
              <a:ext cx="1219200" cy="1219200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16684F30-60E8-3B2B-7DD4-2A05A693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8197" y="4755204"/>
              <a:ext cx="1219200" cy="1219200"/>
            </a:xfrm>
            <a:prstGeom prst="rect">
              <a:avLst/>
            </a:prstGeom>
          </p:spPr>
        </p:pic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4062F354-408D-CFEB-7875-625D44D9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0887" y="4755204"/>
              <a:ext cx="1219200" cy="12192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C275A17-A8AE-1351-E4DA-09FD5384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7437" y="4755204"/>
              <a:ext cx="1219200" cy="12192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ADBAA956-B000-E884-A1A6-CF1E717F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73577" y="475520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838200" y="240257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our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Alex net </a:t>
            </a:r>
            <a:r>
              <a:rPr lang="en-US" sz="2400" dirty="0"/>
              <a:t>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In our case, and also more commonly, Alex net is not pre-trained.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Inception-ResNet-v2</a:t>
            </a:r>
            <a:r>
              <a:rPr lang="en-US" sz="2400" dirty="0"/>
              <a:t>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2502232"/>
            <a:ext cx="8809483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final project, we will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Convolutional Neural Network (CNN) that can </a:t>
            </a:r>
            <a:r>
              <a:rPr lang="en-US" b="1" dirty="0">
                <a:solidFill>
                  <a:srgbClr val="C00000"/>
                </a:solidFill>
              </a:rPr>
              <a:t>classify architectural heritage elements </a:t>
            </a:r>
            <a:r>
              <a:rPr lang="en-US" dirty="0"/>
              <a:t>into classes, such as altar, apse, bell tower, column, dome (inner), dome (outer), flying buttress, gargoyle, stained glass and vault. </a:t>
            </a:r>
          </a:p>
          <a:p>
            <a:r>
              <a:rPr lang="en-US" dirty="0"/>
              <a:t>try out different types of neural network </a:t>
            </a:r>
            <a:r>
              <a:rPr lang="en-US" b="1" dirty="0">
                <a:solidFill>
                  <a:srgbClr val="C00000"/>
                </a:solidFill>
              </a:rPr>
              <a:t>architectures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hyper parameter tuning</a:t>
            </a:r>
            <a:r>
              <a:rPr lang="en-US" dirty="0"/>
              <a:t>, to gain insight into what factors most affect model performance.</a:t>
            </a:r>
          </a:p>
          <a:p>
            <a:r>
              <a:rPr lang="en-US" dirty="0"/>
              <a:t>Compare our results to previous studies that have used the same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esign Toscano 12-in H x 9-in W Gray Gargoyle Garden Statue in the Garden  Statues department at Lowes.com">
            <a:extLst>
              <a:ext uri="{FF2B5EF4-FFF2-40B4-BE49-F238E27FC236}">
                <a16:creationId xmlns:a16="http://schemas.microsoft.com/office/drawing/2014/main" id="{3CB6CA6E-A6DE-CDC7-A790-025239B3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4165600"/>
            <a:ext cx="2692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Classify architectural heritage elements is an especially </a:t>
            </a:r>
            <a:r>
              <a:rPr lang="en-US" sz="2400" b="1" dirty="0">
                <a:solidFill>
                  <a:srgbClr val="C00000"/>
                </a:solidFill>
              </a:rPr>
              <a:t>interesting task </a:t>
            </a:r>
            <a:r>
              <a:rPr lang="en-US" sz="2400" dirty="0"/>
              <a:t>for image classification, since it involves not only shape and position, but also a symbolic dimension  </a:t>
            </a:r>
          </a:p>
          <a:p>
            <a:r>
              <a:rPr lang="en-US" sz="2400" dirty="0"/>
              <a:t>The project is </a:t>
            </a:r>
            <a:r>
              <a:rPr lang="en-US" sz="2400" b="1" dirty="0">
                <a:solidFill>
                  <a:srgbClr val="C00000"/>
                </a:solidFill>
              </a:rPr>
              <a:t>inspired by </a:t>
            </a:r>
            <a:r>
              <a:rPr lang="en-US" sz="2400" dirty="0"/>
              <a:t>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90" y="2616200"/>
            <a:ext cx="591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4" y="1690688"/>
            <a:ext cx="5802366" cy="50990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790945-AC2A-6FA3-231A-58C96FDDE84B}"/>
              </a:ext>
            </a:extLst>
          </p:cNvPr>
          <p:cNvSpPr txBox="1"/>
          <p:nvPr/>
        </p:nvSpPr>
        <p:spPr>
          <a:xfrm>
            <a:off x="838200" y="2095635"/>
            <a:ext cx="3749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categories are somewhat unevenly distributed – which can make some categories harder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portals are not part of the original study and it is the smallest category, we will remove it from our study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675621D-1A47-F042-7B85-CB1FE547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83" y="1853379"/>
            <a:ext cx="8247993" cy="463949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3749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try to improve the accuracy of our prediction by making use of two specific architectural principles – </a:t>
            </a:r>
            <a:r>
              <a:rPr lang="en-US" sz="2400" b="1" dirty="0">
                <a:solidFill>
                  <a:srgbClr val="C00000"/>
                </a:solidFill>
              </a:rPr>
              <a:t>depth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doble convolution layer 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many methods one can use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out different optimizers,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focus on testing the impact of optimizers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and 0.01</a:t>
            </a:r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</a:t>
            </a:r>
            <a:r>
              <a:rPr lang="en-US" sz="2400" b="1" dirty="0">
                <a:solidFill>
                  <a:srgbClr val="C00000"/>
                </a:solidFill>
              </a:rPr>
              <a:t>RMSprop</a:t>
            </a:r>
            <a:r>
              <a:rPr lang="en-US" sz="2400" dirty="0"/>
              <a:t>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L2 regularization </a:t>
            </a:r>
            <a:r>
              <a:rPr lang="en-US" sz="2400" dirty="0"/>
              <a:t>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799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 Neue</vt:lpstr>
      <vt:lpstr>system-ui</vt:lpstr>
      <vt:lpstr>Office-tema</vt:lpstr>
      <vt:lpstr>PowerPoint-presentasjon</vt:lpstr>
      <vt:lpstr>Brief Description of the Problem and Data</vt:lpstr>
      <vt:lpstr>Brief Description of the Problem and Data</vt:lpstr>
      <vt:lpstr>Brief Description of the Problem and Data</vt:lpstr>
      <vt:lpstr>Brief Description of the Problem and Data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Arne Martin Fevolden</cp:lastModifiedBy>
  <cp:revision>13</cp:revision>
  <cp:lastPrinted>2024-05-15T10:04:49Z</cp:lastPrinted>
  <dcterms:created xsi:type="dcterms:W3CDTF">2024-05-15T08:05:50Z</dcterms:created>
  <dcterms:modified xsi:type="dcterms:W3CDTF">2024-05-30T14:55:52Z</dcterms:modified>
</cp:coreProperties>
</file>