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1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4" r:id="rId10"/>
    <p:sldId id="272" r:id="rId11"/>
    <p:sldId id="275" r:id="rId12"/>
    <p:sldId id="273" r:id="rId13"/>
  </p:sldIdLst>
  <p:sldSz cx="12192000" cy="6858000"/>
  <p:notesSz cx="7104063" cy="10234613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132B"/>
    <a:srgbClr val="5BC0BE"/>
    <a:srgbClr val="0B132A"/>
    <a:srgbClr val="6FFFE9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166044-4FB5-41AB-8162-27E662431CF4}" v="1" dt="2024-05-15T09:59:23.6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5" autoAdjust="0"/>
    <p:restoredTop sz="91895" autoAdjust="0"/>
  </p:normalViewPr>
  <p:slideViewPr>
    <p:cSldViewPr snapToGrid="0">
      <p:cViewPr varScale="1">
        <p:scale>
          <a:sx n="76" d="100"/>
          <a:sy n="76" d="100"/>
        </p:scale>
        <p:origin x="80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ne Martin Fevolden" userId="eb84e6ad-eeba-498b-a30c-4e4e80fa0fc5" providerId="ADAL" clId="{A3166044-4FB5-41AB-8162-27E662431CF4}"/>
    <pc:docChg chg="undo custSel addSld delSld modSld">
      <pc:chgData name="Arne Martin Fevolden" userId="eb84e6ad-eeba-498b-a30c-4e4e80fa0fc5" providerId="ADAL" clId="{A3166044-4FB5-41AB-8162-27E662431CF4}" dt="2024-05-15T13:21:46.610" v="38" actId="14100"/>
      <pc:docMkLst>
        <pc:docMk/>
      </pc:docMkLst>
      <pc:sldChg chg="del">
        <pc:chgData name="Arne Martin Fevolden" userId="eb84e6ad-eeba-498b-a30c-4e4e80fa0fc5" providerId="ADAL" clId="{A3166044-4FB5-41AB-8162-27E662431CF4}" dt="2024-05-15T10:13:03.935" v="28" actId="47"/>
        <pc:sldMkLst>
          <pc:docMk/>
          <pc:sldMk cId="1724164209" sldId="256"/>
        </pc:sldMkLst>
      </pc:sldChg>
      <pc:sldChg chg="del">
        <pc:chgData name="Arne Martin Fevolden" userId="eb84e6ad-eeba-498b-a30c-4e4e80fa0fc5" providerId="ADAL" clId="{A3166044-4FB5-41AB-8162-27E662431CF4}" dt="2024-05-15T10:12:43.574" v="27" actId="47"/>
        <pc:sldMkLst>
          <pc:docMk/>
          <pc:sldMk cId="1943515050" sldId="257"/>
        </pc:sldMkLst>
      </pc:sldChg>
      <pc:sldChg chg="addSp modSp mod">
        <pc:chgData name="Arne Martin Fevolden" userId="eb84e6ad-eeba-498b-a30c-4e4e80fa0fc5" providerId="ADAL" clId="{A3166044-4FB5-41AB-8162-27E662431CF4}" dt="2024-05-15T10:03:31.124" v="26" actId="1076"/>
        <pc:sldMkLst>
          <pc:docMk/>
          <pc:sldMk cId="2368829097" sldId="258"/>
        </pc:sldMkLst>
        <pc:spChg chg="mod">
          <ac:chgData name="Arne Martin Fevolden" userId="eb84e6ad-eeba-498b-a30c-4e4e80fa0fc5" providerId="ADAL" clId="{A3166044-4FB5-41AB-8162-27E662431CF4}" dt="2024-05-15T10:03:03.120" v="25" actId="1076"/>
          <ac:spMkLst>
            <pc:docMk/>
            <pc:sldMk cId="2368829097" sldId="258"/>
            <ac:spMk id="11" creationId="{B83F5B47-88D5-AAB2-58EB-7236322D7980}"/>
          </ac:spMkLst>
        </pc:spChg>
        <pc:spChg chg="add mod ord">
          <ac:chgData name="Arne Martin Fevolden" userId="eb84e6ad-eeba-498b-a30c-4e4e80fa0fc5" providerId="ADAL" clId="{A3166044-4FB5-41AB-8162-27E662431CF4}" dt="2024-05-15T09:56:45.278" v="6" actId="1076"/>
          <ac:spMkLst>
            <pc:docMk/>
            <pc:sldMk cId="2368829097" sldId="258"/>
            <ac:spMk id="15" creationId="{DA723E22-3CC9-C4D5-C6E0-3A717D55A2B3}"/>
          </ac:spMkLst>
        </pc:spChg>
        <pc:grpChg chg="mod">
          <ac:chgData name="Arne Martin Fevolden" userId="eb84e6ad-eeba-498b-a30c-4e4e80fa0fc5" providerId="ADAL" clId="{A3166044-4FB5-41AB-8162-27E662431CF4}" dt="2024-05-15T10:03:31.124" v="26" actId="1076"/>
          <ac:grpSpMkLst>
            <pc:docMk/>
            <pc:sldMk cId="2368829097" sldId="258"/>
            <ac:grpSpMk id="14" creationId="{58D025F6-42C5-A0BB-5945-AC7BDFD944F8}"/>
          </ac:grpSpMkLst>
        </pc:grpChg>
      </pc:sldChg>
      <pc:sldChg chg="new">
        <pc:chgData name="Arne Martin Fevolden" userId="eb84e6ad-eeba-498b-a30c-4e4e80fa0fc5" providerId="ADAL" clId="{A3166044-4FB5-41AB-8162-27E662431CF4}" dt="2024-05-15T10:13:07.158" v="29" actId="680"/>
        <pc:sldMkLst>
          <pc:docMk/>
          <pc:sldMk cId="3148539144" sldId="259"/>
        </pc:sldMkLst>
      </pc:sldChg>
      <pc:sldChg chg="modSp add mod">
        <pc:chgData name="Arne Martin Fevolden" userId="eb84e6ad-eeba-498b-a30c-4e4e80fa0fc5" providerId="ADAL" clId="{A3166044-4FB5-41AB-8162-27E662431CF4}" dt="2024-05-15T13:20:23.721" v="36" actId="14100"/>
        <pc:sldMkLst>
          <pc:docMk/>
          <pc:sldMk cId="1112733661" sldId="260"/>
        </pc:sldMkLst>
        <pc:spChg chg="mod">
          <ac:chgData name="Arne Martin Fevolden" userId="eb84e6ad-eeba-498b-a30c-4e4e80fa0fc5" providerId="ADAL" clId="{A3166044-4FB5-41AB-8162-27E662431CF4}" dt="2024-05-15T13:20:23.721" v="36" actId="14100"/>
          <ac:spMkLst>
            <pc:docMk/>
            <pc:sldMk cId="1112733661" sldId="260"/>
            <ac:spMk id="15" creationId="{DA723E22-3CC9-C4D5-C6E0-3A717D55A2B3}"/>
          </ac:spMkLst>
        </pc:spChg>
      </pc:sldChg>
      <pc:sldChg chg="modSp add mod">
        <pc:chgData name="Arne Martin Fevolden" userId="eb84e6ad-eeba-498b-a30c-4e4e80fa0fc5" providerId="ADAL" clId="{A3166044-4FB5-41AB-8162-27E662431CF4}" dt="2024-05-15T13:21:46.610" v="38" actId="14100"/>
        <pc:sldMkLst>
          <pc:docMk/>
          <pc:sldMk cId="2456445536" sldId="261"/>
        </pc:sldMkLst>
        <pc:spChg chg="mod">
          <ac:chgData name="Arne Martin Fevolden" userId="eb84e6ad-eeba-498b-a30c-4e4e80fa0fc5" providerId="ADAL" clId="{A3166044-4FB5-41AB-8162-27E662431CF4}" dt="2024-05-15T13:21:46.610" v="38" actId="14100"/>
          <ac:spMkLst>
            <pc:docMk/>
            <pc:sldMk cId="2456445536" sldId="261"/>
            <ac:spMk id="15" creationId="{DA723E22-3CC9-C4D5-C6E0-3A717D55A2B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DEF92-7734-48B3-9F22-F62A2BB540A2}" type="datetimeFigureOut">
              <a:rPr lang="nb-NO" smtClean="0"/>
              <a:t>30.05.2024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AB0FB-076D-46DF-8A5E-3AC35A7728C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2070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Adding more layers to a CCN-model should enhance its capacity to learn more complex features from the data</a:t>
            </a:r>
            <a:r>
              <a:rPr lang="en-US" b="0" i="0">
                <a:effectLst/>
                <a:highlight>
                  <a:srgbClr val="FFFFFF"/>
                </a:highlight>
                <a:latin typeface="system-ui"/>
              </a:rPr>
              <a:t>. </a:t>
            </a:r>
          </a:p>
          <a:p>
            <a:r>
              <a:rPr lang="en-US" b="0" i="0">
                <a:effectLst/>
                <a:highlight>
                  <a:srgbClr val="FFFFFF"/>
                </a:highlight>
                <a:latin typeface="system-ui"/>
              </a:rPr>
              <a:t>And 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adding double convolution layers should allow the network to perform more complex feature extraction before pooling and enable it to better recognize and combine detailed patterns within the input data.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AB0FB-076D-46DF-8A5E-3AC35A7728CA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80375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55DFF91-7D5B-ACB9-1441-ED4C845A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17376579-CE7C-D3FA-8B4E-7018171BD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09CCA19-831B-A0BA-A412-DC3DBCAAE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3752-8A8F-4359-8609-793A0769CE6F}" type="datetimeFigureOut">
              <a:rPr lang="nb-NO" smtClean="0"/>
              <a:t>30.05.2024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82B9537-92A7-FD8D-1AB1-7E321BA87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B0AC744-6BEA-3005-A8AF-8B53CE560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2FA2-DA8A-4F03-B289-A66CC12C3E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87081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AAC5304-3847-6DD7-8573-4C77F7006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721D7149-B0B4-AAFA-30AF-0B39B631E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B25085C-E397-3BFF-CA08-086686A41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3752-8A8F-4359-8609-793A0769CE6F}" type="datetimeFigureOut">
              <a:rPr lang="nb-NO" smtClean="0"/>
              <a:t>30.05.2024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60D7831-2B68-9F1A-05E0-4D12B3054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94C2C72-59DF-F928-277A-B80FC1DA7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2FA2-DA8A-4F03-B289-A66CC12C3E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25371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5E8E79E8-71B4-14E2-5C51-9FB652F10B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D3C78131-3CFD-612D-1692-018C06A8B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12D0F61-4039-32B2-061F-066788D41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3752-8A8F-4359-8609-793A0769CE6F}" type="datetimeFigureOut">
              <a:rPr lang="nb-NO" smtClean="0"/>
              <a:t>30.05.2024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168092A-EA0A-CC5A-7769-2656C5C3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7E78A23-8DF8-B960-BE49-43B1FD80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2FA2-DA8A-4F03-B289-A66CC12C3E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49397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C047AFC-869B-099E-37E2-D9F7917A7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74E8E86-5509-FC77-42D8-A79990E67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4AB3AEB-D4E9-2AD8-1F57-08279E567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3752-8A8F-4359-8609-793A0769CE6F}" type="datetimeFigureOut">
              <a:rPr lang="nb-NO" smtClean="0"/>
              <a:t>30.05.2024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FAD110E-9143-0FAB-48A0-88CD04629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A22722C-C568-0AE6-413A-12A9A3ECF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2FA2-DA8A-4F03-B289-A66CC12C3E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71796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82F4E10-D7EC-B8DA-BF08-185CC14BB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C036B99-121D-107D-8276-AD3660A1A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4FC76B4-80A0-3B50-0066-D7E03E4F4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3752-8A8F-4359-8609-793A0769CE6F}" type="datetimeFigureOut">
              <a:rPr lang="nb-NO" smtClean="0"/>
              <a:t>30.05.2024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F2F7D02-EC6C-F352-6058-02248E284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1C4B4D2-4501-E61A-A378-3C1723F86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2FA2-DA8A-4F03-B289-A66CC12C3E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3119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02B4110-B8CC-900C-DF5B-E304B8E35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75447B2-EDDE-2DDA-5B85-BD0065F00D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7F4A8E10-BC7D-AEBC-57D3-F4CDFD376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288C5BCF-E7EB-4404-C057-4D729A46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3752-8A8F-4359-8609-793A0769CE6F}" type="datetimeFigureOut">
              <a:rPr lang="nb-NO" smtClean="0"/>
              <a:t>30.05.2024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A2489D9-A49C-CB58-249B-4E7C91CC8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03A90FD-61F4-880D-7C7A-0D643D4F9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2FA2-DA8A-4F03-B289-A66CC12C3E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94640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A7AC612-8E2E-5004-BCAB-6D6D9E48A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9A9B418-93E5-8606-F870-9860F4978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23598F08-D14D-2C0A-8D07-4BADB181A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523E43CB-B302-B4FC-E166-287E5C3D10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3D954CEB-FB80-9752-CB84-619F68D6D5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03A9F3F6-9480-026A-0D74-261AA846F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3752-8A8F-4359-8609-793A0769CE6F}" type="datetimeFigureOut">
              <a:rPr lang="nb-NO" smtClean="0"/>
              <a:t>30.05.2024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FEC7CCB9-6D5C-4CFA-4B6B-8B60F1AC5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82F75E38-00A4-E7E3-9E8D-CE4CC05F1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2FA2-DA8A-4F03-B289-A66CC12C3E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34793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2F8367D-139B-A6C0-30D9-0B6EBD033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B35231AB-164F-9219-DBA5-A79E7ABCF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3752-8A8F-4359-8609-793A0769CE6F}" type="datetimeFigureOut">
              <a:rPr lang="nb-NO" smtClean="0"/>
              <a:t>30.05.2024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3513BFC8-1210-F34D-ABF8-F436748CB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526F1EEE-E75C-BFA1-7AA4-CB9D9A19F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2FA2-DA8A-4F03-B289-A66CC12C3E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269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2846CCAC-3994-1B22-8348-970A34AD5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3752-8A8F-4359-8609-793A0769CE6F}" type="datetimeFigureOut">
              <a:rPr lang="nb-NO" smtClean="0"/>
              <a:t>30.05.2024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84BE84F2-3669-12EC-808B-DB63A874F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F724A9F7-2BEE-7BA2-CAC1-DBC5A5DAF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2FA2-DA8A-4F03-B289-A66CC12C3E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93129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A1A3AEF-320E-6AD3-DB16-F6CDBF501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81CDEB3-DF44-D322-5F39-E521ED2AE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55832528-AA05-1FF3-C806-FF732BC91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461B31D-EB76-B7EF-0C86-4748512B6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3752-8A8F-4359-8609-793A0769CE6F}" type="datetimeFigureOut">
              <a:rPr lang="nb-NO" smtClean="0"/>
              <a:t>30.05.2024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6F42C578-953C-66D4-7554-445AA66BA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64230759-7BDA-8769-E05B-A516CEBDD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2FA2-DA8A-4F03-B289-A66CC12C3E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97461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A119A1B-7827-1943-CFDB-D50673B5B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2CEE7C28-4706-9FF6-8D70-6596A6CEBB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EB88484F-D6A2-0EC5-29E2-5C7F1C4C6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675FAC1E-720B-C3E0-EF3E-CE0B5AB9C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3752-8A8F-4359-8609-793A0769CE6F}" type="datetimeFigureOut">
              <a:rPr lang="nb-NO" smtClean="0"/>
              <a:t>30.05.2024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9852267E-1888-5F39-4280-8CA53172B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87E40586-E8E7-62B9-7722-92EFDBED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2FA2-DA8A-4F03-B289-A66CC12C3E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5797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1CCEAC1D-D7D1-4E69-065C-5EBAAA886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BF89CC7-26C4-6BC7-2BC8-15BE0A805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8301DCD-7847-AFB2-3159-71E636F24B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A3752-8A8F-4359-8609-793A0769CE6F}" type="datetimeFigureOut">
              <a:rPr lang="nb-NO" smtClean="0"/>
              <a:t>30.05.2024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B9BC504-F287-A289-1442-EB04A2C998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7248780-3764-6D54-15D4-9DF455450A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B2FA2-DA8A-4F03-B289-A66CC12C3E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0719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i.org/10.3390/app710099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rreo.cartif.es/home/joslla@cartif.es/Briefcase/Architectural_Heritage_Elements_image_Dataset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ktangel 14">
            <a:extLst>
              <a:ext uri="{FF2B5EF4-FFF2-40B4-BE49-F238E27FC236}">
                <a16:creationId xmlns:a16="http://schemas.microsoft.com/office/drawing/2014/main" id="{DA723E22-3CC9-C4D5-C6E0-3A717D55A2B3}"/>
              </a:ext>
            </a:extLst>
          </p:cNvPr>
          <p:cNvSpPr/>
          <p:nvPr/>
        </p:nvSpPr>
        <p:spPr>
          <a:xfrm>
            <a:off x="966020" y="564204"/>
            <a:ext cx="7185758" cy="5729591"/>
          </a:xfrm>
          <a:prstGeom prst="rect">
            <a:avLst/>
          </a:prstGeom>
          <a:solidFill>
            <a:srgbClr val="0B132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B83F5B47-88D5-AAB2-58EB-7236322D7980}"/>
              </a:ext>
            </a:extLst>
          </p:cNvPr>
          <p:cNvSpPr txBox="1"/>
          <p:nvPr/>
        </p:nvSpPr>
        <p:spPr>
          <a:xfrm>
            <a:off x="1488328" y="1237715"/>
            <a:ext cx="921534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5BC0BE"/>
                </a:solidFill>
                <a:effectLst/>
                <a:latin typeface="Helvetica Neue"/>
              </a:rPr>
              <a:t>Classifying Culture - a Deep Learning Approach to Identifying Architectural Heritage Elements</a:t>
            </a:r>
          </a:p>
          <a:p>
            <a:pPr algn="ctr"/>
            <a:br>
              <a:rPr lang="en-US" dirty="0"/>
            </a:br>
            <a:r>
              <a:rPr lang="en-US" sz="2400" b="1" i="0" dirty="0">
                <a:solidFill>
                  <a:srgbClr val="4C698D"/>
                </a:solidFill>
                <a:effectLst/>
                <a:latin typeface="Helvetica Neue"/>
              </a:rPr>
              <a:t>Introduction to Deep Learning - Final Project</a:t>
            </a:r>
            <a:br>
              <a:rPr lang="en-US" sz="2400" b="1" i="0" dirty="0">
                <a:solidFill>
                  <a:srgbClr val="4C698D"/>
                </a:solidFill>
                <a:effectLst/>
                <a:latin typeface="Helvetica Neue"/>
              </a:rPr>
            </a:br>
            <a:r>
              <a:rPr lang="en-US" sz="2400" b="1" i="0" dirty="0">
                <a:solidFill>
                  <a:srgbClr val="4C698D"/>
                </a:solidFill>
                <a:effectLst/>
                <a:latin typeface="Helvetica Neue"/>
              </a:rPr>
              <a:t>by Arne Martin Fevolden</a:t>
            </a:r>
          </a:p>
        </p:txBody>
      </p:sp>
      <p:grpSp>
        <p:nvGrpSpPr>
          <p:cNvPr id="14" name="Gruppe 13">
            <a:extLst>
              <a:ext uri="{FF2B5EF4-FFF2-40B4-BE49-F238E27FC236}">
                <a16:creationId xmlns:a16="http://schemas.microsoft.com/office/drawing/2014/main" id="{58D025F6-42C5-A0BB-5945-AC7BDFD944F8}"/>
              </a:ext>
            </a:extLst>
          </p:cNvPr>
          <p:cNvGrpSpPr/>
          <p:nvPr/>
        </p:nvGrpSpPr>
        <p:grpSpPr>
          <a:xfrm>
            <a:off x="1488328" y="4233493"/>
            <a:ext cx="9215340" cy="1224064"/>
            <a:chOff x="1877437" y="4755204"/>
            <a:chExt cx="9215340" cy="1224064"/>
          </a:xfrm>
        </p:grpSpPr>
        <p:pic>
          <p:nvPicPr>
            <p:cNvPr id="2" name="Bilde 1">
              <a:extLst>
                <a:ext uri="{FF2B5EF4-FFF2-40B4-BE49-F238E27FC236}">
                  <a16:creationId xmlns:a16="http://schemas.microsoft.com/office/drawing/2014/main" id="{A07C4336-F686-313A-37C0-1F7D94E97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0127" y="4755204"/>
              <a:ext cx="1219200" cy="1219200"/>
            </a:xfrm>
            <a:prstGeom prst="rect">
              <a:avLst/>
            </a:prstGeom>
          </p:spPr>
        </p:pic>
        <p:pic>
          <p:nvPicPr>
            <p:cNvPr id="5" name="Bilde 4">
              <a:extLst>
                <a:ext uri="{FF2B5EF4-FFF2-40B4-BE49-F238E27FC236}">
                  <a16:creationId xmlns:a16="http://schemas.microsoft.com/office/drawing/2014/main" id="{E322627C-CDFB-E2FB-6522-B26E5912D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42817" y="4760068"/>
              <a:ext cx="1219200" cy="1219200"/>
            </a:xfrm>
            <a:prstGeom prst="rect">
              <a:avLst/>
            </a:prstGeom>
          </p:spPr>
        </p:pic>
        <p:pic>
          <p:nvPicPr>
            <p:cNvPr id="7" name="Bilde 6">
              <a:extLst>
                <a:ext uri="{FF2B5EF4-FFF2-40B4-BE49-F238E27FC236}">
                  <a16:creationId xmlns:a16="http://schemas.microsoft.com/office/drawing/2014/main" id="{CF47A2BB-69CB-B0F2-9AD3-9D5728D13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75507" y="4755204"/>
              <a:ext cx="1219200" cy="1219200"/>
            </a:xfrm>
            <a:prstGeom prst="rect">
              <a:avLst/>
            </a:prstGeom>
          </p:spPr>
        </p:pic>
        <p:pic>
          <p:nvPicPr>
            <p:cNvPr id="8" name="Bilde 7">
              <a:extLst>
                <a:ext uri="{FF2B5EF4-FFF2-40B4-BE49-F238E27FC236}">
                  <a16:creationId xmlns:a16="http://schemas.microsoft.com/office/drawing/2014/main" id="{16684F30-60E8-3B2B-7DD4-2A05A693D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08197" y="4755204"/>
              <a:ext cx="1219200" cy="1219200"/>
            </a:xfrm>
            <a:prstGeom prst="rect">
              <a:avLst/>
            </a:prstGeom>
          </p:spPr>
        </p:pic>
        <p:pic>
          <p:nvPicPr>
            <p:cNvPr id="9" name="Bilde 8">
              <a:extLst>
                <a:ext uri="{FF2B5EF4-FFF2-40B4-BE49-F238E27FC236}">
                  <a16:creationId xmlns:a16="http://schemas.microsoft.com/office/drawing/2014/main" id="{4062F354-408D-CFEB-7875-625D44D90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40887" y="4755204"/>
              <a:ext cx="1219200" cy="1219200"/>
            </a:xfrm>
            <a:prstGeom prst="rect">
              <a:avLst/>
            </a:prstGeom>
          </p:spPr>
        </p:pic>
        <p:pic>
          <p:nvPicPr>
            <p:cNvPr id="12" name="Bilde 11">
              <a:extLst>
                <a:ext uri="{FF2B5EF4-FFF2-40B4-BE49-F238E27FC236}">
                  <a16:creationId xmlns:a16="http://schemas.microsoft.com/office/drawing/2014/main" id="{BC275A17-A8AE-1351-E4DA-09FD53848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77437" y="4755204"/>
              <a:ext cx="1219200" cy="1219200"/>
            </a:xfrm>
            <a:prstGeom prst="rect">
              <a:avLst/>
            </a:prstGeom>
          </p:spPr>
        </p:pic>
        <p:pic>
          <p:nvPicPr>
            <p:cNvPr id="13" name="Bilde 12">
              <a:extLst>
                <a:ext uri="{FF2B5EF4-FFF2-40B4-BE49-F238E27FC236}">
                  <a16:creationId xmlns:a16="http://schemas.microsoft.com/office/drawing/2014/main" id="{ADBAA956-B000-E884-A1A6-CF1E717FD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873577" y="4755204"/>
              <a:ext cx="1219200" cy="1219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6445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2F5E-A410-F56C-A82A-86D488ABD339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5BC0BE"/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Comparison with </a:t>
            </a:r>
            <a:r>
              <a:rPr lang="en-US" dirty="0" err="1"/>
              <a:t>AlexNet</a:t>
            </a:r>
            <a:r>
              <a:rPr lang="en-US" dirty="0"/>
              <a:t> and Inception-ResNet-v2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2D897F66-FE7B-0E0B-DBF6-8B371A35138C}"/>
              </a:ext>
            </a:extLst>
          </p:cNvPr>
          <p:cNvSpPr txBox="1"/>
          <p:nvPr/>
        </p:nvSpPr>
        <p:spPr>
          <a:xfrm>
            <a:off x="838200" y="2402572"/>
            <a:ext cx="105156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Comparing our best performing model - the Double Deep - with two of the models used in the paper by Llamas et al. (2017) - Alex net and Inception-Res-v2.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Alex net </a:t>
            </a:r>
            <a:r>
              <a:rPr lang="en-US" sz="2400" dirty="0"/>
              <a:t>is a model that among others utilize stacked convolutional layers, </a:t>
            </a:r>
            <a:r>
              <a:rPr lang="en-US" sz="2400" dirty="0" err="1"/>
              <a:t>ReLU</a:t>
            </a:r>
            <a:r>
              <a:rPr lang="en-US" sz="2400" dirty="0"/>
              <a:t> activations and dropout for regularization. It achieved a remarkable performance on the ImageNet dataset in 2012. In our case, and also more commonly, Alex net is not pre-trained.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Inception-ResNet-v2</a:t>
            </a:r>
            <a:r>
              <a:rPr lang="en-US" sz="2400" dirty="0"/>
              <a:t>, on the other hand, is a model that is pre-trained on ImageNet data, which consists of 1000 object classes and contains 1,281,167 training images. </a:t>
            </a: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993611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2F5E-A410-F56C-A82A-86D488ABD339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5BC0BE"/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Comparison with </a:t>
            </a:r>
            <a:r>
              <a:rPr lang="en-US" dirty="0" err="1"/>
              <a:t>AlexNet</a:t>
            </a:r>
            <a:r>
              <a:rPr lang="en-US" dirty="0"/>
              <a:t> and Inception-ResNet-v2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CF390526-73DA-06F2-D8B2-DE5EF1328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258" y="2502232"/>
            <a:ext cx="8809483" cy="352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76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2F5E-A410-F56C-A82A-86D488ABD339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5BC0BE"/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70ABD1F1-1A08-0F48-DCA5-862350A076FB}"/>
              </a:ext>
            </a:extLst>
          </p:cNvPr>
          <p:cNvSpPr txBox="1"/>
          <p:nvPr/>
        </p:nvSpPr>
        <p:spPr>
          <a:xfrm>
            <a:off x="838200" y="2103641"/>
            <a:ext cx="1051559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is possible to build a CNN model that can classify architectural heritage elements into classes with a reasonably good accuracy (about for our best model 80%).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Architecture seems to be more important than conventional hyper parameter tuning and regularization.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Both depth and double convolution layers add positively to performance and the combination produces very good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Pre-trained models, such as </a:t>
            </a:r>
            <a:r>
              <a:rPr lang="en-US" sz="2400" dirty="0" err="1"/>
              <a:t>InceptionResNet</a:t>
            </a:r>
            <a:r>
              <a:rPr lang="en-US" sz="2400" dirty="0"/>
              <a:t> v2, tend to outperform model which have not been trained in advance. In our case, the </a:t>
            </a:r>
            <a:r>
              <a:rPr lang="en-US" sz="2400" dirty="0" err="1"/>
              <a:t>InceptionResNet</a:t>
            </a:r>
            <a:r>
              <a:rPr lang="en-US" sz="2400" dirty="0"/>
              <a:t> model managed to classify 92% of the elements correctly.</a:t>
            </a: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281218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2F5E-A410-F56C-A82A-86D488ABD339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5BC0BE"/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Brief Description of the Problem and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A85DA-C32A-C83B-B54B-CC4373F7A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94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In this final project, we will …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create a Convolutional Neural Network (CNN) that can </a:t>
            </a:r>
            <a:r>
              <a:rPr lang="en-US" b="1" dirty="0">
                <a:solidFill>
                  <a:srgbClr val="C00000"/>
                </a:solidFill>
              </a:rPr>
              <a:t>classify architectural heritage elements </a:t>
            </a:r>
            <a:r>
              <a:rPr lang="en-US" dirty="0"/>
              <a:t>into classes, such as altar, apse, bell tower, column, dome (inner), dome (outer), flying buttress, gargoyle, stained glass and vault. </a:t>
            </a:r>
          </a:p>
          <a:p>
            <a:r>
              <a:rPr lang="en-US" dirty="0"/>
              <a:t>try out different types of neural network </a:t>
            </a:r>
            <a:r>
              <a:rPr lang="en-US" b="1" dirty="0">
                <a:solidFill>
                  <a:srgbClr val="C00000"/>
                </a:solidFill>
              </a:rPr>
              <a:t>architectures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hyper parameter tuning</a:t>
            </a:r>
            <a:r>
              <a:rPr lang="en-US" dirty="0"/>
              <a:t>, to gain insight into what factors most affect model performance.</a:t>
            </a:r>
          </a:p>
          <a:p>
            <a:r>
              <a:rPr lang="en-US" dirty="0"/>
              <a:t>Compare our results to previous studies that have used the same dataset.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Design Toscano 12-in H x 9-in W Gray Gargoyle Garden Statue in the Garden  Statues department at Lowes.com">
            <a:extLst>
              <a:ext uri="{FF2B5EF4-FFF2-40B4-BE49-F238E27FC236}">
                <a16:creationId xmlns:a16="http://schemas.microsoft.com/office/drawing/2014/main" id="{3CB6CA6E-A6DE-CDC7-A790-025239B3B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9600" y="4165600"/>
            <a:ext cx="2692400" cy="269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155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2F5E-A410-F56C-A82A-86D488ABD339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5BC0BE"/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Brief Description of the Problem and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A85DA-C32A-C83B-B54B-CC4373F7A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62700" cy="4351338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Classify architectural heritage elements is an especially </a:t>
            </a:r>
            <a:r>
              <a:rPr lang="en-US" sz="2400" b="1" dirty="0">
                <a:solidFill>
                  <a:srgbClr val="C00000"/>
                </a:solidFill>
              </a:rPr>
              <a:t>interesting task </a:t>
            </a:r>
            <a:r>
              <a:rPr lang="en-US" sz="2400" dirty="0"/>
              <a:t>for image classification, since it involves not only shape and position, but also a symbolic dimension  </a:t>
            </a:r>
          </a:p>
          <a:p>
            <a:r>
              <a:rPr lang="en-US" sz="2400" dirty="0"/>
              <a:t>The project is </a:t>
            </a:r>
            <a:r>
              <a:rPr lang="en-US" sz="2400" b="1" dirty="0">
                <a:solidFill>
                  <a:srgbClr val="C00000"/>
                </a:solidFill>
              </a:rPr>
              <a:t>inspired by </a:t>
            </a:r>
            <a:r>
              <a:rPr lang="en-US" sz="2400" dirty="0"/>
              <a:t>the article: </a:t>
            </a:r>
            <a:r>
              <a:rPr lang="en-GB" sz="2400" b="0" i="0" u="none" strike="noStrike" dirty="0">
                <a:effectLst/>
                <a:latin typeface="system-ui"/>
              </a:rPr>
              <a:t>Llamas J, M. </a:t>
            </a:r>
            <a:r>
              <a:rPr lang="en-GB" sz="2400" b="0" i="0" u="none" strike="noStrike" dirty="0" err="1">
                <a:effectLst/>
                <a:latin typeface="system-ui"/>
              </a:rPr>
              <a:t>Lerones</a:t>
            </a:r>
            <a:r>
              <a:rPr lang="en-GB" sz="2400" b="0" i="0" u="none" strike="noStrike" dirty="0">
                <a:effectLst/>
                <a:latin typeface="system-ui"/>
              </a:rPr>
              <a:t> P, Medina R, </a:t>
            </a:r>
            <a:r>
              <a:rPr lang="en-GB" sz="2400" b="0" i="0" u="none" strike="noStrike" dirty="0" err="1">
                <a:effectLst/>
                <a:latin typeface="system-ui"/>
              </a:rPr>
              <a:t>Zalama</a:t>
            </a:r>
            <a:r>
              <a:rPr lang="en-GB" sz="2400" b="0" i="0" u="none" strike="noStrike" dirty="0">
                <a:effectLst/>
                <a:latin typeface="system-ui"/>
              </a:rPr>
              <a:t> E, Gómez-García-Bermejo J. Classification of Architectural Heritage Images Using Deep Learning Techniques. Applied Sciences. 2017; 7(10):992. </a:t>
            </a:r>
            <a:r>
              <a:rPr lang="en-GB" sz="2400" b="0" i="0" u="none" strike="noStrike" dirty="0">
                <a:effectLst/>
                <a:latin typeface="system-ui"/>
                <a:hlinkClick r:id="rId2"/>
              </a:rPr>
              <a:t>https://doi.org/10.3390/app7100992</a:t>
            </a:r>
            <a:endParaRPr lang="en-GB" sz="2400" b="0" i="0" u="none" strike="noStrike" dirty="0">
              <a:effectLst/>
              <a:latin typeface="system-u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8E559B-E685-24E7-C927-5AAA7A90B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290" y="2616200"/>
            <a:ext cx="59132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403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2F5E-A410-F56C-A82A-86D488ABD339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5BC0BE"/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Brief Description of the Problem and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94210C-EE71-7561-7287-178B90B7B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748" y="1592263"/>
            <a:ext cx="6936052" cy="49006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5B0F65-F5B7-A316-B323-21AC40578F9A}"/>
              </a:ext>
            </a:extLst>
          </p:cNvPr>
          <p:cNvSpPr txBox="1"/>
          <p:nvPr/>
        </p:nvSpPr>
        <p:spPr>
          <a:xfrm>
            <a:off x="838200" y="1690688"/>
            <a:ext cx="33147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u="none" strike="noStrike" dirty="0">
              <a:effectLst/>
              <a:latin typeface="system-u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</a:rPr>
              <a:t>The dataset was created and made available as part of the Llamas et al. (2017) article mention before.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dataset consists of </a:t>
            </a:r>
            <a:r>
              <a:rPr lang="en-NO" dirty="0"/>
              <a:t>10543 images classified into 11 categories</a:t>
            </a:r>
            <a:r>
              <a:rPr lang="en-GB" dirty="0"/>
              <a:t> </a:t>
            </a:r>
            <a:endParaRPr lang="en-GB" b="0" i="0" u="none" strike="noStrike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</a:rPr>
              <a:t>The dataset can be found several places and in several versions. </a:t>
            </a:r>
            <a:r>
              <a:rPr lang="en-GB" dirty="0"/>
              <a:t>T</a:t>
            </a:r>
            <a:r>
              <a:rPr lang="en-GB" b="0" i="0" u="none" strike="noStrike" dirty="0">
                <a:effectLst/>
              </a:rPr>
              <a:t>his project </a:t>
            </a:r>
            <a:r>
              <a:rPr lang="en-GB" dirty="0"/>
              <a:t>used</a:t>
            </a:r>
            <a:r>
              <a:rPr lang="en-GB" b="0" i="0" u="none" strike="noStrike" dirty="0">
                <a:effectLst/>
              </a:rPr>
              <a:t> </a:t>
            </a:r>
            <a:r>
              <a:rPr lang="en-GB" b="0" i="0" u="none" strike="noStrike" dirty="0">
                <a:effectLst/>
                <a:hlinkClick r:id="rId3"/>
              </a:rPr>
              <a:t>https://correo.cartif.es/home/joslla@cartif.es/Briefcase/Architectural_Heritage_Elements_image_Dataset</a:t>
            </a:r>
            <a:endParaRPr lang="en-GB" b="0" i="0" u="none" strike="noStrik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88005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2F5E-A410-F56C-A82A-86D488ABD339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5BC0BE"/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Brief Description of the Problem and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3E0BDE-3DCD-3309-D359-D6AADC210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434" y="1690688"/>
            <a:ext cx="5802366" cy="5099050"/>
          </a:xfrm>
          <a:prstGeom prst="rect">
            <a:avLst/>
          </a:prstGeom>
        </p:spPr>
      </p:pic>
      <p:sp>
        <p:nvSpPr>
          <p:cNvPr id="6" name="TextBox 3">
            <a:extLst>
              <a:ext uri="{FF2B5EF4-FFF2-40B4-BE49-F238E27FC236}">
                <a16:creationId xmlns:a16="http://schemas.microsoft.com/office/drawing/2014/main" id="{62790945-AC2A-6FA3-231A-58C96FDDE84B}"/>
              </a:ext>
            </a:extLst>
          </p:cNvPr>
          <p:cNvSpPr txBox="1"/>
          <p:nvPr/>
        </p:nvSpPr>
        <p:spPr>
          <a:xfrm>
            <a:off x="838200" y="2095635"/>
            <a:ext cx="374918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categories are somewhat unevenly distributed – which can make some categories harder to classify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Since portals are not part of the original study and it is the smallest category, we will remove it from our study</a:t>
            </a:r>
            <a:endParaRPr lang="en-GB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508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2F5E-A410-F56C-A82A-86D488ABD339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5BC0BE"/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Model Architecture</a:t>
            </a:r>
          </a:p>
        </p:txBody>
      </p:sp>
      <p:pic>
        <p:nvPicPr>
          <p:cNvPr id="6" name="Picture 5" descr="A diagram of a system&#10;&#10;Description automatically generated with medium confidence">
            <a:extLst>
              <a:ext uri="{FF2B5EF4-FFF2-40B4-BE49-F238E27FC236}">
                <a16:creationId xmlns:a16="http://schemas.microsoft.com/office/drawing/2014/main" id="{0675621D-1A47-F042-7B85-CB1FE5470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383" y="1853379"/>
            <a:ext cx="8247993" cy="4639496"/>
          </a:xfrm>
          <a:prstGeom prst="rect">
            <a:avLst/>
          </a:prstGeom>
        </p:spPr>
      </p:pic>
      <p:sp>
        <p:nvSpPr>
          <p:cNvPr id="3" name="TextBox 3">
            <a:extLst>
              <a:ext uri="{FF2B5EF4-FFF2-40B4-BE49-F238E27FC236}">
                <a16:creationId xmlns:a16="http://schemas.microsoft.com/office/drawing/2014/main" id="{D88DBD9B-57FD-36C5-8BA6-3838AE72AD7A}"/>
              </a:ext>
            </a:extLst>
          </p:cNvPr>
          <p:cNvSpPr txBox="1"/>
          <p:nvPr/>
        </p:nvSpPr>
        <p:spPr>
          <a:xfrm>
            <a:off x="838200" y="2095635"/>
            <a:ext cx="374918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try to improve the accuracy of our prediction by making use of two specific architectural principles – </a:t>
            </a:r>
            <a:r>
              <a:rPr lang="en-US" sz="2400" b="1" dirty="0">
                <a:solidFill>
                  <a:srgbClr val="C00000"/>
                </a:solidFill>
              </a:rPr>
              <a:t>depth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C00000"/>
                </a:solidFill>
              </a:rPr>
              <a:t>double convolution layer </a:t>
            </a:r>
          </a:p>
        </p:txBody>
      </p:sp>
    </p:spTree>
    <p:extLst>
      <p:ext uri="{BB962C8B-B14F-4D97-AF65-F5344CB8AC3E}">
        <p14:creationId xmlns:p14="http://schemas.microsoft.com/office/powerpoint/2010/main" val="1373359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2F5E-A410-F56C-A82A-86D488ABD339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5BC0BE"/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Model Architecture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4D08BD3A-6180-C13A-F4BC-9FF3BAA14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490" y="2298898"/>
            <a:ext cx="8033445" cy="3026393"/>
          </a:xfrm>
          <a:prstGeom prst="rect">
            <a:avLst/>
          </a:prstGeom>
        </p:spPr>
      </p:pic>
      <p:sp>
        <p:nvSpPr>
          <p:cNvPr id="7" name="TekstSylinder 6">
            <a:extLst>
              <a:ext uri="{FF2B5EF4-FFF2-40B4-BE49-F238E27FC236}">
                <a16:creationId xmlns:a16="http://schemas.microsoft.com/office/drawing/2014/main" id="{C85794D4-20E3-E39C-9BB2-2C331B5D4CF5}"/>
              </a:ext>
            </a:extLst>
          </p:cNvPr>
          <p:cNvSpPr txBox="1"/>
          <p:nvPr/>
        </p:nvSpPr>
        <p:spPr>
          <a:xfrm>
            <a:off x="838200" y="2185970"/>
            <a:ext cx="245723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Double Deep model outperforms the other three architectures (at least when we look at accuracy).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even deeper model architecture could perhaps have resulted in even better results.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17884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2F5E-A410-F56C-A82A-86D488ABD339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5BC0BE"/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Results and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C7B69C-D1B6-C8A0-E05C-7B52D2A67A24}"/>
              </a:ext>
            </a:extLst>
          </p:cNvPr>
          <p:cNvSpPr txBox="1"/>
          <p:nvPr/>
        </p:nvSpPr>
        <p:spPr>
          <a:xfrm>
            <a:off x="838200" y="2044649"/>
            <a:ext cx="1059705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There are many methods one can use to improve the performance of a CNN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trying out different optimizers,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adding L2 regularization to the neurons in the network,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altering the number of neurons dropped by the dropout layers,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carrying out batch normalization and trying out different learning 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will focus on testing the impact of optimizers and L2 regularization.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RMSprop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L2 regularization factor of 0.001 </a:t>
            </a:r>
            <a:r>
              <a:rPr lang="en-US" sz="2400"/>
              <a:t>and 0.0001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6492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2F5E-A410-F56C-A82A-86D488ABD339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5BC0BE"/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Results and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C7B69C-D1B6-C8A0-E05C-7B52D2A67A24}"/>
              </a:ext>
            </a:extLst>
          </p:cNvPr>
          <p:cNvSpPr txBox="1"/>
          <p:nvPr/>
        </p:nvSpPr>
        <p:spPr>
          <a:xfrm>
            <a:off x="838200" y="1845193"/>
            <a:ext cx="396977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Altering the optimizer to </a:t>
            </a:r>
            <a:r>
              <a:rPr lang="en-US" sz="2400" b="1" dirty="0">
                <a:solidFill>
                  <a:srgbClr val="C00000"/>
                </a:solidFill>
              </a:rPr>
              <a:t>RMSprop</a:t>
            </a:r>
            <a:r>
              <a:rPr lang="en-US" sz="2400" dirty="0"/>
              <a:t> did not improve model performance. Adam, had the same accuracy, but with a slightly lower loss.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L2 regularization </a:t>
            </a:r>
            <a:r>
              <a:rPr lang="en-US" sz="2400" dirty="0"/>
              <a:t>did not lead to any improvement either. The combination of a lot of data, a dropout layer and a l2 regularization seem to have resulted in over-regularization.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EF2FA1CA-38E3-1A6C-A9B4-7E1290FA2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435" y="1845193"/>
            <a:ext cx="6036365" cy="2362745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92006252-5A2F-1EFE-8230-45491739A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435" y="4362443"/>
            <a:ext cx="6194113" cy="238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140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2204</TotalTime>
  <Words>799</Words>
  <Application>Microsoft Office PowerPoint</Application>
  <PresentationFormat>Widescreen</PresentationFormat>
  <Paragraphs>51</Paragraphs>
  <Slides>12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6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12</vt:i4>
      </vt:variant>
    </vt:vector>
  </HeadingPairs>
  <TitlesOfParts>
    <vt:vector size="19" baseType="lpstr">
      <vt:lpstr>Aptos</vt:lpstr>
      <vt:lpstr>Arial</vt:lpstr>
      <vt:lpstr>Calibri</vt:lpstr>
      <vt:lpstr>Calibri Light</vt:lpstr>
      <vt:lpstr>Helvetica Neue</vt:lpstr>
      <vt:lpstr>system-ui</vt:lpstr>
      <vt:lpstr>Office-tema</vt:lpstr>
      <vt:lpstr>PowerPoint-presentasjon</vt:lpstr>
      <vt:lpstr>Brief Description of the Problem and Data</vt:lpstr>
      <vt:lpstr>Brief Description of the Problem and Data</vt:lpstr>
      <vt:lpstr>Brief Description of the Problem and Data</vt:lpstr>
      <vt:lpstr>Brief Description of the Problem and Data</vt:lpstr>
      <vt:lpstr>Model Architecture</vt:lpstr>
      <vt:lpstr>Model Architecture</vt:lpstr>
      <vt:lpstr>Results and Analysis</vt:lpstr>
      <vt:lpstr>Results and Analysis</vt:lpstr>
      <vt:lpstr>Comparison with AlexNet and Inception-ResNet-v2</vt:lpstr>
      <vt:lpstr>Comparison with AlexNet and Inception-ResNet-v2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Arne Martin Fevolden</dc:creator>
  <cp:lastModifiedBy>Arne Martin Fevolden</cp:lastModifiedBy>
  <cp:revision>15</cp:revision>
  <cp:lastPrinted>2024-05-15T10:04:49Z</cp:lastPrinted>
  <dcterms:created xsi:type="dcterms:W3CDTF">2024-05-15T08:05:50Z</dcterms:created>
  <dcterms:modified xsi:type="dcterms:W3CDTF">2024-05-30T16:12:53Z</dcterms:modified>
</cp:coreProperties>
</file>