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5" r:id="rId3"/>
    <p:sldId id="266" r:id="rId4"/>
    <p:sldId id="267" r:id="rId5"/>
    <p:sldId id="268" r:id="rId6"/>
    <p:sldId id="269" r:id="rId7"/>
    <p:sldId id="270" r:id="rId8"/>
    <p:sldId id="271" r:id="rId9"/>
    <p:sldId id="272" r:id="rId10"/>
    <p:sldId id="273" r:id="rId11"/>
    <p:sldId id="264" r:id="rId12"/>
    <p:sldId id="259" r:id="rId13"/>
  </p:sldIdLst>
  <p:sldSz cx="12192000" cy="6858000"/>
  <p:notesSz cx="7104063" cy="10234613"/>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32B"/>
    <a:srgbClr val="5BC0BE"/>
    <a:srgbClr val="0B132A"/>
    <a:srgbClr val="6FFFE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66044-4FB5-41AB-8162-27E662431CF4}" v="1" dt="2024-05-15T09:59:23.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94"/>
  </p:normalViewPr>
  <p:slideViewPr>
    <p:cSldViewPr snapToGrid="0">
      <p:cViewPr varScale="1">
        <p:scale>
          <a:sx n="121" d="100"/>
          <a:sy n="121" d="100"/>
        </p:scale>
        <p:origin x="5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e Martin Fevolden" userId="eb84e6ad-eeba-498b-a30c-4e4e80fa0fc5" providerId="ADAL" clId="{A3166044-4FB5-41AB-8162-27E662431CF4}"/>
    <pc:docChg chg="undo custSel addSld delSld modSld">
      <pc:chgData name="Arne Martin Fevolden" userId="eb84e6ad-eeba-498b-a30c-4e4e80fa0fc5" providerId="ADAL" clId="{A3166044-4FB5-41AB-8162-27E662431CF4}" dt="2024-05-15T13:21:46.610" v="38" actId="14100"/>
      <pc:docMkLst>
        <pc:docMk/>
      </pc:docMkLst>
      <pc:sldChg chg="del">
        <pc:chgData name="Arne Martin Fevolden" userId="eb84e6ad-eeba-498b-a30c-4e4e80fa0fc5" providerId="ADAL" clId="{A3166044-4FB5-41AB-8162-27E662431CF4}" dt="2024-05-15T10:13:03.935" v="28" actId="47"/>
        <pc:sldMkLst>
          <pc:docMk/>
          <pc:sldMk cId="1724164209" sldId="256"/>
        </pc:sldMkLst>
      </pc:sldChg>
      <pc:sldChg chg="del">
        <pc:chgData name="Arne Martin Fevolden" userId="eb84e6ad-eeba-498b-a30c-4e4e80fa0fc5" providerId="ADAL" clId="{A3166044-4FB5-41AB-8162-27E662431CF4}" dt="2024-05-15T10:12:43.574" v="27" actId="47"/>
        <pc:sldMkLst>
          <pc:docMk/>
          <pc:sldMk cId="1943515050" sldId="257"/>
        </pc:sldMkLst>
      </pc:sldChg>
      <pc:sldChg chg="addSp modSp mod">
        <pc:chgData name="Arne Martin Fevolden" userId="eb84e6ad-eeba-498b-a30c-4e4e80fa0fc5" providerId="ADAL" clId="{A3166044-4FB5-41AB-8162-27E662431CF4}" dt="2024-05-15T10:03:31.124" v="26" actId="1076"/>
        <pc:sldMkLst>
          <pc:docMk/>
          <pc:sldMk cId="2368829097" sldId="258"/>
        </pc:sldMkLst>
        <pc:spChg chg="mod">
          <ac:chgData name="Arne Martin Fevolden" userId="eb84e6ad-eeba-498b-a30c-4e4e80fa0fc5" providerId="ADAL" clId="{A3166044-4FB5-41AB-8162-27E662431CF4}" dt="2024-05-15T10:03:03.120" v="25" actId="1076"/>
          <ac:spMkLst>
            <pc:docMk/>
            <pc:sldMk cId="2368829097" sldId="258"/>
            <ac:spMk id="11" creationId="{B83F5B47-88D5-AAB2-58EB-7236322D7980}"/>
          </ac:spMkLst>
        </pc:spChg>
        <pc:spChg chg="add mod ord">
          <ac:chgData name="Arne Martin Fevolden" userId="eb84e6ad-eeba-498b-a30c-4e4e80fa0fc5" providerId="ADAL" clId="{A3166044-4FB5-41AB-8162-27E662431CF4}" dt="2024-05-15T09:56:45.278" v="6" actId="1076"/>
          <ac:spMkLst>
            <pc:docMk/>
            <pc:sldMk cId="2368829097" sldId="258"/>
            <ac:spMk id="15" creationId="{DA723E22-3CC9-C4D5-C6E0-3A717D55A2B3}"/>
          </ac:spMkLst>
        </pc:spChg>
        <pc:grpChg chg="mod">
          <ac:chgData name="Arne Martin Fevolden" userId="eb84e6ad-eeba-498b-a30c-4e4e80fa0fc5" providerId="ADAL" clId="{A3166044-4FB5-41AB-8162-27E662431CF4}" dt="2024-05-15T10:03:31.124" v="26" actId="1076"/>
          <ac:grpSpMkLst>
            <pc:docMk/>
            <pc:sldMk cId="2368829097" sldId="258"/>
            <ac:grpSpMk id="14" creationId="{58D025F6-42C5-A0BB-5945-AC7BDFD944F8}"/>
          </ac:grpSpMkLst>
        </pc:grpChg>
      </pc:sldChg>
      <pc:sldChg chg="new">
        <pc:chgData name="Arne Martin Fevolden" userId="eb84e6ad-eeba-498b-a30c-4e4e80fa0fc5" providerId="ADAL" clId="{A3166044-4FB5-41AB-8162-27E662431CF4}" dt="2024-05-15T10:13:07.158" v="29" actId="680"/>
        <pc:sldMkLst>
          <pc:docMk/>
          <pc:sldMk cId="3148539144" sldId="259"/>
        </pc:sldMkLst>
      </pc:sldChg>
      <pc:sldChg chg="modSp add mod">
        <pc:chgData name="Arne Martin Fevolden" userId="eb84e6ad-eeba-498b-a30c-4e4e80fa0fc5" providerId="ADAL" clId="{A3166044-4FB5-41AB-8162-27E662431CF4}" dt="2024-05-15T13:20:23.721" v="36" actId="14100"/>
        <pc:sldMkLst>
          <pc:docMk/>
          <pc:sldMk cId="1112733661" sldId="260"/>
        </pc:sldMkLst>
        <pc:spChg chg="mod">
          <ac:chgData name="Arne Martin Fevolden" userId="eb84e6ad-eeba-498b-a30c-4e4e80fa0fc5" providerId="ADAL" clId="{A3166044-4FB5-41AB-8162-27E662431CF4}" dt="2024-05-15T13:20:23.721" v="36" actId="14100"/>
          <ac:spMkLst>
            <pc:docMk/>
            <pc:sldMk cId="1112733661" sldId="260"/>
            <ac:spMk id="15" creationId="{DA723E22-3CC9-C4D5-C6E0-3A717D55A2B3}"/>
          </ac:spMkLst>
        </pc:spChg>
      </pc:sldChg>
      <pc:sldChg chg="modSp add mod">
        <pc:chgData name="Arne Martin Fevolden" userId="eb84e6ad-eeba-498b-a30c-4e4e80fa0fc5" providerId="ADAL" clId="{A3166044-4FB5-41AB-8162-27E662431CF4}" dt="2024-05-15T13:21:46.610" v="38" actId="14100"/>
        <pc:sldMkLst>
          <pc:docMk/>
          <pc:sldMk cId="2456445536" sldId="261"/>
        </pc:sldMkLst>
        <pc:spChg chg="mod">
          <ac:chgData name="Arne Martin Fevolden" userId="eb84e6ad-eeba-498b-a30c-4e4e80fa0fc5" providerId="ADAL" clId="{A3166044-4FB5-41AB-8162-27E662431CF4}" dt="2024-05-15T13:21:46.610" v="38" actId="14100"/>
          <ac:spMkLst>
            <pc:docMk/>
            <pc:sldMk cId="2456445536" sldId="261"/>
            <ac:spMk id="15" creationId="{DA723E22-3CC9-C4D5-C6E0-3A717D55A2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55DFF91-7D5B-ACB9-1441-ED4C845A3501}"/>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17376579-CE7C-D3FA-8B4E-7018171BD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309CCA19-831B-A0BA-A412-DC3DBCAAE73C}"/>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A82B9537-92A7-FD8D-1AB1-7E321BA87755}"/>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B0AC744-6BEA-3005-A8AF-8B53CE560D4D}"/>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108708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AC5304-3847-6DD7-8573-4C77F70063A1}"/>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721D7149-B0B4-AAFA-30AF-0B39B631E4A3}"/>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7B25085C-E397-3BFF-CA08-086686A4125E}"/>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060D7831-2B68-9F1A-05E0-4D12B30548A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94C2C72-59DF-F928-277A-B80FC1DA79FD}"/>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372537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5E8E79E8-71B4-14E2-5C51-9FB652F10B6C}"/>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D3C78131-3CFD-612D-1692-018C06A8BD57}"/>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012D0F61-4039-32B2-061F-066788D4103B}"/>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E168092A-EA0A-CC5A-7769-2656C5C3D94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7E78A23-8DF8-B960-BE49-43B1FD80F472}"/>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224939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C047AFC-869B-099E-37E2-D9F7917A71AF}"/>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774E8E86-5509-FC77-42D8-A79990E67AD6}"/>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14AB3AEB-D4E9-2AD8-1F57-08279E567121}"/>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FFAD110E-9143-0FAB-48A0-88CD0462955D}"/>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1A22722C-C568-0AE6-413A-12A9A3ECF809}"/>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317179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82F4E10-D7EC-B8DA-BF08-185CC14BBA22}"/>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8C036B99-121D-107D-8276-AD3660A1A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54FC76B4-80A0-3B50-0066-D7E03E4F4023}"/>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AF2F7D02-EC6C-F352-6058-02248E284891}"/>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61C4B4D2-4501-E61A-A378-3C1723F86BDD}"/>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333119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2B4110-B8CC-900C-DF5B-E304B8E35D56}"/>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675447B2-EDDE-2DDA-5B85-BD0065F00DF2}"/>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7F4A8E10-BC7D-AEBC-57D3-F4CDFD376D33}"/>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288C5BCF-E7EB-4404-C057-4D729A46B20E}"/>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6" name="Plassholder for bunntekst 5">
            <a:extLst>
              <a:ext uri="{FF2B5EF4-FFF2-40B4-BE49-F238E27FC236}">
                <a16:creationId xmlns:a16="http://schemas.microsoft.com/office/drawing/2014/main" id="{1A2489D9-A49C-CB58-249B-4E7C91CC815D}"/>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303A90FD-61F4-880D-7C7A-0D643D4F9468}"/>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419464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7AC612-8E2E-5004-BCAB-6D6D9E48A997}"/>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09A9B418-93E5-8606-F870-9860F4978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23598F08-D14D-2C0A-8D07-4BADB181A57C}"/>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523E43CB-B302-B4FC-E166-287E5C3D1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3D954CEB-FB80-9752-CB84-619F68D6D5EC}"/>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03A9F3F6-9480-026A-0D74-261AA846FB9A}"/>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8" name="Plassholder for bunntekst 7">
            <a:extLst>
              <a:ext uri="{FF2B5EF4-FFF2-40B4-BE49-F238E27FC236}">
                <a16:creationId xmlns:a16="http://schemas.microsoft.com/office/drawing/2014/main" id="{FEC7CCB9-6D5C-4CFA-4B6B-8B60F1AC58D0}"/>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82F75E38-00A4-E7E3-9E8D-CE4CC05F128C}"/>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383479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F8367D-139B-A6C0-30D9-0B6EBD033AEB}"/>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B35231AB-164F-9219-DBA5-A79E7ABCF5E4}"/>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4" name="Plassholder for bunntekst 3">
            <a:extLst>
              <a:ext uri="{FF2B5EF4-FFF2-40B4-BE49-F238E27FC236}">
                <a16:creationId xmlns:a16="http://schemas.microsoft.com/office/drawing/2014/main" id="{3513BFC8-1210-F34D-ABF8-F436748CB4CF}"/>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526F1EEE-E75C-BFA1-7AA4-CB9D9A19FD4E}"/>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37269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2846CCAC-3994-1B22-8348-970A34AD5368}"/>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3" name="Plassholder for bunntekst 2">
            <a:extLst>
              <a:ext uri="{FF2B5EF4-FFF2-40B4-BE49-F238E27FC236}">
                <a16:creationId xmlns:a16="http://schemas.microsoft.com/office/drawing/2014/main" id="{84BE84F2-3669-12EC-808B-DB63A874F74C}"/>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F724A9F7-2BEE-7BA2-CAC1-DBC5A5DAF12B}"/>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239312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1A3AEF-320E-6AD3-DB16-F6CDBF5019BB}"/>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581CDEB3-DF44-D322-5F39-E521ED2AE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55832528-AA05-1FF3-C806-FF732BC91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461B31D-EB76-B7EF-0C86-4748512B60C2}"/>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6" name="Plassholder for bunntekst 5">
            <a:extLst>
              <a:ext uri="{FF2B5EF4-FFF2-40B4-BE49-F238E27FC236}">
                <a16:creationId xmlns:a16="http://schemas.microsoft.com/office/drawing/2014/main" id="{6F42C578-953C-66D4-7554-445AA66BA10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64230759-7BDA-8769-E05B-A516CEBDDE5B}"/>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209746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A119A1B-7827-1943-CFDB-D50673B5BB5B}"/>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2CEE7C28-4706-9FF6-8D70-6596A6CEB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EB88484F-D6A2-0EC5-29E2-5C7F1C4C6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675FAC1E-720B-C3E0-EF3E-CE0B5AB9C2C8}"/>
              </a:ext>
            </a:extLst>
          </p:cNvPr>
          <p:cNvSpPr>
            <a:spLocks noGrp="1"/>
          </p:cNvSpPr>
          <p:nvPr>
            <p:ph type="dt" sz="half" idx="10"/>
          </p:nvPr>
        </p:nvSpPr>
        <p:spPr/>
        <p:txBody>
          <a:bodyPr/>
          <a:lstStyle/>
          <a:p>
            <a:fld id="{931A3752-8A8F-4359-8609-793A0769CE6F}" type="datetimeFigureOut">
              <a:rPr lang="nb-NO" smtClean="0"/>
              <a:t>25.05.2024</a:t>
            </a:fld>
            <a:endParaRPr lang="nb-NO"/>
          </a:p>
        </p:txBody>
      </p:sp>
      <p:sp>
        <p:nvSpPr>
          <p:cNvPr id="6" name="Plassholder for bunntekst 5">
            <a:extLst>
              <a:ext uri="{FF2B5EF4-FFF2-40B4-BE49-F238E27FC236}">
                <a16:creationId xmlns:a16="http://schemas.microsoft.com/office/drawing/2014/main" id="{9852267E-1888-5F39-4280-8CA53172BE68}"/>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87E40586-E8E7-62B9-7722-92EFDBED201D}"/>
              </a:ext>
            </a:extLst>
          </p:cNvPr>
          <p:cNvSpPr>
            <a:spLocks noGrp="1"/>
          </p:cNvSpPr>
          <p:nvPr>
            <p:ph type="sldNum" sz="quarter" idx="12"/>
          </p:nvPr>
        </p:nvSpPr>
        <p:spPr/>
        <p:txBody>
          <a:bodyPr/>
          <a:lstStyle/>
          <a:p>
            <a:fld id="{960B2FA2-DA8A-4F03-B289-A66CC12C3EA1}" type="slidenum">
              <a:rPr lang="nb-NO" smtClean="0"/>
              <a:t>‹#›</a:t>
            </a:fld>
            <a:endParaRPr lang="nb-NO"/>
          </a:p>
        </p:txBody>
      </p:sp>
    </p:spTree>
    <p:extLst>
      <p:ext uri="{BB962C8B-B14F-4D97-AF65-F5344CB8AC3E}">
        <p14:creationId xmlns:p14="http://schemas.microsoft.com/office/powerpoint/2010/main" val="85797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1CCEAC1D-D7D1-4E69-065C-5EBAAA886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6BF89CC7-26C4-6BC7-2BC8-15BE0A805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B8301DCD-7847-AFB2-3159-71E636F24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A3752-8A8F-4359-8609-793A0769CE6F}" type="datetimeFigureOut">
              <a:rPr lang="nb-NO" smtClean="0"/>
              <a:t>25.05.2024</a:t>
            </a:fld>
            <a:endParaRPr lang="nb-NO"/>
          </a:p>
        </p:txBody>
      </p:sp>
      <p:sp>
        <p:nvSpPr>
          <p:cNvPr id="5" name="Plassholder for bunntekst 4">
            <a:extLst>
              <a:ext uri="{FF2B5EF4-FFF2-40B4-BE49-F238E27FC236}">
                <a16:creationId xmlns:a16="http://schemas.microsoft.com/office/drawing/2014/main" id="{EB9BC504-F287-A289-1442-EB04A2C99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B7248780-3764-6D54-15D4-9DF455450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B2FA2-DA8A-4F03-B289-A66CC12C3EA1}" type="slidenum">
              <a:rPr lang="nb-NO" smtClean="0"/>
              <a:t>‹#›</a:t>
            </a:fld>
            <a:endParaRPr lang="nb-NO"/>
          </a:p>
        </p:txBody>
      </p:sp>
    </p:spTree>
    <p:extLst>
      <p:ext uri="{BB962C8B-B14F-4D97-AF65-F5344CB8AC3E}">
        <p14:creationId xmlns:p14="http://schemas.microsoft.com/office/powerpoint/2010/main" val="240719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app7100992" TargetMode="External"/><Relationship Id="rId2" Type="http://schemas.openxmlformats.org/officeDocument/2006/relationships/hyperlink" Target="https://correo.cartif.es/home/joslla@cartif.es/Briefcase/Architectural_Heritage_Elements_image_Datase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3390/app710099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rreo.cartif.es/home/joslla@cartif.es/Briefcase/Architectural_Heritage_Elements_image_Dataset"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ktangel 14">
            <a:extLst>
              <a:ext uri="{FF2B5EF4-FFF2-40B4-BE49-F238E27FC236}">
                <a16:creationId xmlns:a16="http://schemas.microsoft.com/office/drawing/2014/main" id="{DA723E22-3CC9-C4D5-C6E0-3A717D55A2B3}"/>
              </a:ext>
            </a:extLst>
          </p:cNvPr>
          <p:cNvSpPr/>
          <p:nvPr/>
        </p:nvSpPr>
        <p:spPr>
          <a:xfrm>
            <a:off x="966020" y="564204"/>
            <a:ext cx="7185758" cy="5729591"/>
          </a:xfrm>
          <a:prstGeom prst="rect">
            <a:avLst/>
          </a:prstGeom>
          <a:solidFill>
            <a:srgbClr val="0B132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1" name="TekstSylinder 10">
            <a:extLst>
              <a:ext uri="{FF2B5EF4-FFF2-40B4-BE49-F238E27FC236}">
                <a16:creationId xmlns:a16="http://schemas.microsoft.com/office/drawing/2014/main" id="{B83F5B47-88D5-AAB2-58EB-7236322D7980}"/>
              </a:ext>
            </a:extLst>
          </p:cNvPr>
          <p:cNvSpPr txBox="1"/>
          <p:nvPr/>
        </p:nvSpPr>
        <p:spPr>
          <a:xfrm>
            <a:off x="1488328" y="1237715"/>
            <a:ext cx="9215340" cy="2585323"/>
          </a:xfrm>
          <a:prstGeom prst="rect">
            <a:avLst/>
          </a:prstGeom>
          <a:noFill/>
        </p:spPr>
        <p:txBody>
          <a:bodyPr wrap="square">
            <a:spAutoFit/>
          </a:bodyPr>
          <a:lstStyle/>
          <a:p>
            <a:pPr algn="ctr"/>
            <a:r>
              <a:rPr lang="en-US" sz="3200" b="1" i="0" dirty="0">
                <a:solidFill>
                  <a:srgbClr val="5BC0BE"/>
                </a:solidFill>
                <a:effectLst/>
                <a:latin typeface="Helvetica Neue"/>
              </a:rPr>
              <a:t>Classifying Culture - a Deep Learning Approach to Identifying Architectural Heritage Elements</a:t>
            </a:r>
          </a:p>
          <a:p>
            <a:pPr algn="ctr"/>
            <a:br>
              <a:rPr lang="en-US" dirty="0"/>
            </a:br>
            <a:r>
              <a:rPr lang="en-US" sz="2400" b="1" i="0" dirty="0">
                <a:solidFill>
                  <a:srgbClr val="4C698D"/>
                </a:solidFill>
                <a:effectLst/>
                <a:latin typeface="Helvetica Neue"/>
              </a:rPr>
              <a:t>Introduction to Deep Learning - Final Project</a:t>
            </a:r>
            <a:br>
              <a:rPr lang="en-US" sz="2400" b="1" i="0" dirty="0">
                <a:solidFill>
                  <a:srgbClr val="4C698D"/>
                </a:solidFill>
                <a:effectLst/>
                <a:latin typeface="Helvetica Neue"/>
              </a:rPr>
            </a:br>
            <a:r>
              <a:rPr lang="en-US" sz="2400" b="1" i="0" dirty="0">
                <a:solidFill>
                  <a:srgbClr val="4C698D"/>
                </a:solidFill>
                <a:effectLst/>
                <a:latin typeface="Helvetica Neue"/>
              </a:rPr>
              <a:t>by Arne Martin Fevolden</a:t>
            </a:r>
          </a:p>
        </p:txBody>
      </p:sp>
      <p:grpSp>
        <p:nvGrpSpPr>
          <p:cNvPr id="14" name="Gruppe 13">
            <a:extLst>
              <a:ext uri="{FF2B5EF4-FFF2-40B4-BE49-F238E27FC236}">
                <a16:creationId xmlns:a16="http://schemas.microsoft.com/office/drawing/2014/main" id="{58D025F6-42C5-A0BB-5945-AC7BDFD944F8}"/>
              </a:ext>
            </a:extLst>
          </p:cNvPr>
          <p:cNvGrpSpPr/>
          <p:nvPr/>
        </p:nvGrpSpPr>
        <p:grpSpPr>
          <a:xfrm>
            <a:off x="1488328" y="4233493"/>
            <a:ext cx="9215340" cy="1224064"/>
            <a:chOff x="1877437" y="4755204"/>
            <a:chExt cx="9215340" cy="1224064"/>
          </a:xfrm>
        </p:grpSpPr>
        <p:pic>
          <p:nvPicPr>
            <p:cNvPr id="2" name="Bilde 1">
              <a:extLst>
                <a:ext uri="{FF2B5EF4-FFF2-40B4-BE49-F238E27FC236}">
                  <a16:creationId xmlns:a16="http://schemas.microsoft.com/office/drawing/2014/main" id="{A07C4336-F686-313A-37C0-1F7D94E97317}"/>
                </a:ext>
              </a:extLst>
            </p:cNvPr>
            <p:cNvPicPr>
              <a:picLocks noChangeAspect="1"/>
            </p:cNvPicPr>
            <p:nvPr/>
          </p:nvPicPr>
          <p:blipFill>
            <a:blip r:embed="rId2"/>
            <a:stretch>
              <a:fillRect/>
            </a:stretch>
          </p:blipFill>
          <p:spPr>
            <a:xfrm>
              <a:off x="3210127" y="4755204"/>
              <a:ext cx="1219200" cy="1219200"/>
            </a:xfrm>
            <a:prstGeom prst="rect">
              <a:avLst/>
            </a:prstGeom>
          </p:spPr>
        </p:pic>
        <p:pic>
          <p:nvPicPr>
            <p:cNvPr id="5" name="Bilde 4">
              <a:extLst>
                <a:ext uri="{FF2B5EF4-FFF2-40B4-BE49-F238E27FC236}">
                  <a16:creationId xmlns:a16="http://schemas.microsoft.com/office/drawing/2014/main" id="{E322627C-CDFB-E2FB-6522-B26E5912D9BF}"/>
                </a:ext>
              </a:extLst>
            </p:cNvPr>
            <p:cNvPicPr>
              <a:picLocks noChangeAspect="1"/>
            </p:cNvPicPr>
            <p:nvPr/>
          </p:nvPicPr>
          <p:blipFill>
            <a:blip r:embed="rId3"/>
            <a:stretch>
              <a:fillRect/>
            </a:stretch>
          </p:blipFill>
          <p:spPr>
            <a:xfrm>
              <a:off x="4542817" y="4760068"/>
              <a:ext cx="1219200" cy="1219200"/>
            </a:xfrm>
            <a:prstGeom prst="rect">
              <a:avLst/>
            </a:prstGeom>
          </p:spPr>
        </p:pic>
        <p:pic>
          <p:nvPicPr>
            <p:cNvPr id="7" name="Bilde 6">
              <a:extLst>
                <a:ext uri="{FF2B5EF4-FFF2-40B4-BE49-F238E27FC236}">
                  <a16:creationId xmlns:a16="http://schemas.microsoft.com/office/drawing/2014/main" id="{CF47A2BB-69CB-B0F2-9AD3-9D5728D13838}"/>
                </a:ext>
              </a:extLst>
            </p:cNvPr>
            <p:cNvPicPr>
              <a:picLocks noChangeAspect="1"/>
            </p:cNvPicPr>
            <p:nvPr/>
          </p:nvPicPr>
          <p:blipFill>
            <a:blip r:embed="rId4"/>
            <a:stretch>
              <a:fillRect/>
            </a:stretch>
          </p:blipFill>
          <p:spPr>
            <a:xfrm>
              <a:off x="5875507" y="4755204"/>
              <a:ext cx="1219200" cy="1219200"/>
            </a:xfrm>
            <a:prstGeom prst="rect">
              <a:avLst/>
            </a:prstGeom>
          </p:spPr>
        </p:pic>
        <p:pic>
          <p:nvPicPr>
            <p:cNvPr id="8" name="Bilde 7">
              <a:extLst>
                <a:ext uri="{FF2B5EF4-FFF2-40B4-BE49-F238E27FC236}">
                  <a16:creationId xmlns:a16="http://schemas.microsoft.com/office/drawing/2014/main" id="{16684F30-60E8-3B2B-7DD4-2A05A693DAD0}"/>
                </a:ext>
              </a:extLst>
            </p:cNvPr>
            <p:cNvPicPr>
              <a:picLocks noChangeAspect="1"/>
            </p:cNvPicPr>
            <p:nvPr/>
          </p:nvPicPr>
          <p:blipFill>
            <a:blip r:embed="rId5"/>
            <a:stretch>
              <a:fillRect/>
            </a:stretch>
          </p:blipFill>
          <p:spPr>
            <a:xfrm>
              <a:off x="7208197" y="4755204"/>
              <a:ext cx="1219200" cy="1219200"/>
            </a:xfrm>
            <a:prstGeom prst="rect">
              <a:avLst/>
            </a:prstGeom>
          </p:spPr>
        </p:pic>
        <p:pic>
          <p:nvPicPr>
            <p:cNvPr id="9" name="Bilde 8">
              <a:extLst>
                <a:ext uri="{FF2B5EF4-FFF2-40B4-BE49-F238E27FC236}">
                  <a16:creationId xmlns:a16="http://schemas.microsoft.com/office/drawing/2014/main" id="{4062F354-408D-CFEB-7875-625D44D90E25}"/>
                </a:ext>
              </a:extLst>
            </p:cNvPr>
            <p:cNvPicPr>
              <a:picLocks noChangeAspect="1"/>
            </p:cNvPicPr>
            <p:nvPr/>
          </p:nvPicPr>
          <p:blipFill>
            <a:blip r:embed="rId6"/>
            <a:stretch>
              <a:fillRect/>
            </a:stretch>
          </p:blipFill>
          <p:spPr>
            <a:xfrm>
              <a:off x="8540887" y="4755204"/>
              <a:ext cx="1219200" cy="1219200"/>
            </a:xfrm>
            <a:prstGeom prst="rect">
              <a:avLst/>
            </a:prstGeom>
          </p:spPr>
        </p:pic>
        <p:pic>
          <p:nvPicPr>
            <p:cNvPr id="12" name="Bilde 11">
              <a:extLst>
                <a:ext uri="{FF2B5EF4-FFF2-40B4-BE49-F238E27FC236}">
                  <a16:creationId xmlns:a16="http://schemas.microsoft.com/office/drawing/2014/main" id="{BC275A17-A8AE-1351-E4DA-09FD53848F1D}"/>
                </a:ext>
              </a:extLst>
            </p:cNvPr>
            <p:cNvPicPr>
              <a:picLocks noChangeAspect="1"/>
            </p:cNvPicPr>
            <p:nvPr/>
          </p:nvPicPr>
          <p:blipFill>
            <a:blip r:embed="rId7"/>
            <a:stretch>
              <a:fillRect/>
            </a:stretch>
          </p:blipFill>
          <p:spPr>
            <a:xfrm>
              <a:off x="1877437" y="4755204"/>
              <a:ext cx="1219200" cy="1219200"/>
            </a:xfrm>
            <a:prstGeom prst="rect">
              <a:avLst/>
            </a:prstGeom>
          </p:spPr>
        </p:pic>
        <p:pic>
          <p:nvPicPr>
            <p:cNvPr id="13" name="Bilde 12">
              <a:extLst>
                <a:ext uri="{FF2B5EF4-FFF2-40B4-BE49-F238E27FC236}">
                  <a16:creationId xmlns:a16="http://schemas.microsoft.com/office/drawing/2014/main" id="{ADBAA956-B000-E884-A1A6-CF1E717FD336}"/>
                </a:ext>
              </a:extLst>
            </p:cNvPr>
            <p:cNvPicPr>
              <a:picLocks noChangeAspect="1"/>
            </p:cNvPicPr>
            <p:nvPr/>
          </p:nvPicPr>
          <p:blipFill>
            <a:blip r:embed="rId8"/>
            <a:stretch>
              <a:fillRect/>
            </a:stretch>
          </p:blipFill>
          <p:spPr>
            <a:xfrm>
              <a:off x="9873577" y="4755204"/>
              <a:ext cx="1219200" cy="1219200"/>
            </a:xfrm>
            <a:prstGeom prst="rect">
              <a:avLst/>
            </a:prstGeom>
          </p:spPr>
        </p:pic>
      </p:grpSp>
    </p:spTree>
    <p:extLst>
      <p:ext uri="{BB962C8B-B14F-4D97-AF65-F5344CB8AC3E}">
        <p14:creationId xmlns:p14="http://schemas.microsoft.com/office/powerpoint/2010/main" val="245644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Conclusion</a:t>
            </a:r>
          </a:p>
        </p:txBody>
      </p:sp>
    </p:spTree>
    <p:extLst>
      <p:ext uri="{BB962C8B-B14F-4D97-AF65-F5344CB8AC3E}">
        <p14:creationId xmlns:p14="http://schemas.microsoft.com/office/powerpoint/2010/main" val="281218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1FE5-2B88-610D-A0D7-9F9DBB832E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5786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30C24-0669-65E0-EF78-3E9529A14AE2}"/>
              </a:ext>
            </a:extLst>
          </p:cNvPr>
          <p:cNvSpPr txBox="1"/>
          <p:nvPr/>
        </p:nvSpPr>
        <p:spPr>
          <a:xfrm>
            <a:off x="1019503" y="889843"/>
            <a:ext cx="9574924" cy="3693319"/>
          </a:xfrm>
          <a:prstGeom prst="rect">
            <a:avLst/>
          </a:prstGeom>
          <a:noFill/>
        </p:spPr>
        <p:txBody>
          <a:bodyPr wrap="square">
            <a:spAutoFit/>
          </a:bodyPr>
          <a:lstStyle/>
          <a:p>
            <a:pPr algn="l"/>
            <a:r>
              <a:rPr lang="en-GB" b="0" i="0" u="none" strike="noStrike" dirty="0">
                <a:effectLst/>
                <a:latin typeface="system-ui"/>
              </a:rPr>
              <a:t>The project is inspired by the article ‘Classification of Architectural Heritage Images Using Deep Learning Techniques’ by Llamas et al. (2017). In this article, the authors try out several CNN models – which were state-of-the-art at the time of publication – to classify architectural heritage elements. The dataset that this project uses is (almost) the same the dataset used by the article authors, which they created and made available as part of the publication project. The dataset can be found several places and in several versions. However, the dataset used in this project was downloaded from </a:t>
            </a:r>
            <a:r>
              <a:rPr lang="en-GB" b="0" i="0" u="none" strike="noStrike" dirty="0">
                <a:effectLst/>
                <a:latin typeface="system-ui"/>
                <a:hlinkClick r:id="rId2"/>
              </a:rPr>
              <a:t>https://correo.cartif.es/home/joslla@cartif.es/Briefcase/Architectural_Heritage_Elements_image_Dataset</a:t>
            </a:r>
            <a:endParaRPr lang="en-GB" b="0" i="0" u="none" strike="noStrike" dirty="0">
              <a:effectLst/>
              <a:latin typeface="system-ui"/>
            </a:endParaRPr>
          </a:p>
          <a:p>
            <a:pPr algn="l"/>
            <a:endParaRPr lang="en-GB" b="0" i="0" u="none" strike="noStrike" dirty="0">
              <a:effectLst/>
              <a:latin typeface="system-ui"/>
            </a:endParaRPr>
          </a:p>
          <a:p>
            <a:pPr algn="l"/>
            <a:r>
              <a:rPr lang="en-GB" b="1" i="0" u="none" strike="noStrike" dirty="0">
                <a:effectLst/>
                <a:latin typeface="system-ui"/>
              </a:rPr>
              <a:t>References</a:t>
            </a:r>
            <a:endParaRPr lang="en-GB" b="0" i="0" u="none" strike="noStrike" dirty="0">
              <a:effectLst/>
              <a:latin typeface="system-ui"/>
            </a:endParaRPr>
          </a:p>
          <a:p>
            <a:pPr algn="l"/>
            <a:r>
              <a:rPr lang="en-GB" b="0" i="0" u="none" strike="noStrike" dirty="0">
                <a:effectLst/>
                <a:latin typeface="system-ui"/>
              </a:rPr>
              <a:t>Llamas J, M. </a:t>
            </a:r>
            <a:r>
              <a:rPr lang="en-GB" b="0" i="0" u="none" strike="noStrike" dirty="0" err="1">
                <a:effectLst/>
                <a:latin typeface="system-ui"/>
              </a:rPr>
              <a:t>Lerones</a:t>
            </a:r>
            <a:r>
              <a:rPr lang="en-GB" b="0" i="0" u="none" strike="noStrike" dirty="0">
                <a:effectLst/>
                <a:latin typeface="system-ui"/>
              </a:rPr>
              <a:t> P, Medina R, </a:t>
            </a:r>
            <a:r>
              <a:rPr lang="en-GB" b="0" i="0" u="none" strike="noStrike" dirty="0" err="1">
                <a:effectLst/>
                <a:latin typeface="system-ui"/>
              </a:rPr>
              <a:t>Zalama</a:t>
            </a:r>
            <a:r>
              <a:rPr lang="en-GB" b="0" i="0" u="none" strike="noStrike" dirty="0">
                <a:effectLst/>
                <a:latin typeface="system-ui"/>
              </a:rPr>
              <a:t> E, Gómez-García-Bermejo J. Classification of Architectural Heritage Images Using Deep Learning Techniques. Applied Sciences. 2017; 7(10):992. </a:t>
            </a:r>
            <a:r>
              <a:rPr lang="en-GB" b="0" i="0" u="none" strike="noStrike" dirty="0">
                <a:effectLst/>
                <a:latin typeface="system-ui"/>
                <a:hlinkClick r:id="rId3"/>
              </a:rPr>
              <a:t>https://doi.org/10.3390/app7100992</a:t>
            </a:r>
            <a:endParaRPr lang="en-GB" b="0" i="0" u="none" strike="noStrike" dirty="0">
              <a:effectLst/>
              <a:latin typeface="system-ui"/>
            </a:endParaRPr>
          </a:p>
        </p:txBody>
      </p:sp>
      <p:sp>
        <p:nvSpPr>
          <p:cNvPr id="4" name="TextBox 3">
            <a:extLst>
              <a:ext uri="{FF2B5EF4-FFF2-40B4-BE49-F238E27FC236}">
                <a16:creationId xmlns:a16="http://schemas.microsoft.com/office/drawing/2014/main" id="{4C2A94BC-2391-205A-DEC7-37B183B9016B}"/>
              </a:ext>
            </a:extLst>
          </p:cNvPr>
          <p:cNvSpPr txBox="1"/>
          <p:nvPr/>
        </p:nvSpPr>
        <p:spPr>
          <a:xfrm>
            <a:off x="2222500" y="4583162"/>
            <a:ext cx="8686800" cy="1754326"/>
          </a:xfrm>
          <a:prstGeom prst="rect">
            <a:avLst/>
          </a:prstGeom>
          <a:noFill/>
        </p:spPr>
        <p:txBody>
          <a:bodyPr wrap="square">
            <a:spAutoFit/>
          </a:bodyPr>
          <a:lstStyle/>
          <a:p>
            <a:r>
              <a:rPr lang="en-GB" b="0" i="0" u="none" strike="noStrike" dirty="0">
                <a:effectLst/>
                <a:latin typeface="system-ui"/>
              </a:rPr>
              <a:t>The aim of this final project is somewhat different from the aforementioned article. While the aim of the article was to investigate how well state-of-the-art models could classify architectural heritage elements, this project wants to explore how different network architectures and hyper parameter tuning affect performance. Nevertheless, we will also at the end of the notebook compare how our best performing model compares to the worst (</a:t>
            </a:r>
            <a:r>
              <a:rPr lang="en-GB" b="0" i="0" u="none" strike="noStrike" dirty="0" err="1">
                <a:effectLst/>
                <a:latin typeface="system-ui"/>
              </a:rPr>
              <a:t>AlexNet</a:t>
            </a:r>
            <a:r>
              <a:rPr lang="en-GB" b="0" i="0" u="none" strike="noStrike" dirty="0">
                <a:effectLst/>
                <a:latin typeface="system-ui"/>
              </a:rPr>
              <a:t>) and the best (Inception-ResNet-v2) performing models in the article.</a:t>
            </a:r>
            <a:endParaRPr lang="en-US" dirty="0"/>
          </a:p>
        </p:txBody>
      </p:sp>
    </p:spTree>
    <p:extLst>
      <p:ext uri="{BB962C8B-B14F-4D97-AF65-F5344CB8AC3E}">
        <p14:creationId xmlns:p14="http://schemas.microsoft.com/office/powerpoint/2010/main" val="314853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Brief Description of the Problem and Data</a:t>
            </a:r>
          </a:p>
        </p:txBody>
      </p:sp>
      <p:sp>
        <p:nvSpPr>
          <p:cNvPr id="3" name="Content Placeholder 2">
            <a:extLst>
              <a:ext uri="{FF2B5EF4-FFF2-40B4-BE49-F238E27FC236}">
                <a16:creationId xmlns:a16="http://schemas.microsoft.com/office/drawing/2014/main" id="{AACA85DA-C32A-C83B-B54B-CC4373F7AD42}"/>
              </a:ext>
            </a:extLst>
          </p:cNvPr>
          <p:cNvSpPr>
            <a:spLocks noGrp="1"/>
          </p:cNvSpPr>
          <p:nvPr>
            <p:ph idx="1"/>
          </p:nvPr>
        </p:nvSpPr>
        <p:spPr>
          <a:xfrm>
            <a:off x="838200" y="1825625"/>
            <a:ext cx="7594600" cy="4351338"/>
          </a:xfrm>
        </p:spPr>
        <p:txBody>
          <a:bodyPr>
            <a:normAutofit fontScale="92500" lnSpcReduction="20000"/>
          </a:bodyPr>
          <a:lstStyle/>
          <a:p>
            <a:pPr marL="0" indent="0">
              <a:buNone/>
            </a:pPr>
            <a:r>
              <a:rPr lang="en-US" dirty="0"/>
              <a:t>In this final project, we will …</a:t>
            </a:r>
          </a:p>
          <a:p>
            <a:pPr marL="0" indent="0">
              <a:buNone/>
            </a:pPr>
            <a:endParaRPr lang="en-US" dirty="0"/>
          </a:p>
          <a:p>
            <a:r>
              <a:rPr lang="en-US" dirty="0"/>
              <a:t>create a Convolutional Neural Network (CNN) that can </a:t>
            </a:r>
            <a:r>
              <a:rPr lang="en-US" b="1" dirty="0"/>
              <a:t>classify architectural heritage elements </a:t>
            </a:r>
            <a:r>
              <a:rPr lang="en-US" dirty="0"/>
              <a:t>into classes, such as altar, apse, bell tower, column, dome (inner), dome (outer), flying buttress, gargoyle, stained glass and vault. </a:t>
            </a:r>
          </a:p>
          <a:p>
            <a:r>
              <a:rPr lang="en-US" dirty="0"/>
              <a:t>try out different types of neural network </a:t>
            </a:r>
            <a:r>
              <a:rPr lang="en-US" b="1" dirty="0"/>
              <a:t>architectures</a:t>
            </a:r>
            <a:r>
              <a:rPr lang="en-US" dirty="0"/>
              <a:t> and </a:t>
            </a:r>
            <a:r>
              <a:rPr lang="en-US" b="1" dirty="0"/>
              <a:t>hyper parameter tuning</a:t>
            </a:r>
            <a:r>
              <a:rPr lang="en-US" dirty="0"/>
              <a:t>, to gain insight into what factors most affect model performance.</a:t>
            </a:r>
          </a:p>
          <a:p>
            <a:r>
              <a:rPr lang="en-US" dirty="0"/>
              <a:t>Compare our results to previous studies that have used the same dataset.</a:t>
            </a:r>
          </a:p>
          <a:p>
            <a:endParaRPr lang="en-US" dirty="0"/>
          </a:p>
          <a:p>
            <a:endParaRPr lang="en-US" dirty="0"/>
          </a:p>
        </p:txBody>
      </p:sp>
      <p:pic>
        <p:nvPicPr>
          <p:cNvPr id="1026" name="Picture 2" descr="Design Toscano 12-in H x 9-in W Gray Gargoyle Garden Statue in the Garden  Statues department at Lowes.com">
            <a:extLst>
              <a:ext uri="{FF2B5EF4-FFF2-40B4-BE49-F238E27FC236}">
                <a16:creationId xmlns:a16="http://schemas.microsoft.com/office/drawing/2014/main" id="{3CB6CA6E-A6DE-CDC7-A790-025239B3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600" y="4165600"/>
            <a:ext cx="26924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15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Brief Description of the Problem and Data</a:t>
            </a:r>
          </a:p>
        </p:txBody>
      </p:sp>
      <p:sp>
        <p:nvSpPr>
          <p:cNvPr id="3" name="Content Placeholder 2">
            <a:extLst>
              <a:ext uri="{FF2B5EF4-FFF2-40B4-BE49-F238E27FC236}">
                <a16:creationId xmlns:a16="http://schemas.microsoft.com/office/drawing/2014/main" id="{AACA85DA-C32A-C83B-B54B-CC4373F7AD42}"/>
              </a:ext>
            </a:extLst>
          </p:cNvPr>
          <p:cNvSpPr>
            <a:spLocks noGrp="1"/>
          </p:cNvSpPr>
          <p:nvPr>
            <p:ph idx="1"/>
          </p:nvPr>
        </p:nvSpPr>
        <p:spPr>
          <a:xfrm>
            <a:off x="838200" y="1825625"/>
            <a:ext cx="6362700" cy="4351338"/>
          </a:xfrm>
        </p:spPr>
        <p:txBody>
          <a:bodyPr>
            <a:normAutofit/>
          </a:bodyPr>
          <a:lstStyle/>
          <a:p>
            <a:endParaRPr lang="en-US" sz="2400" dirty="0"/>
          </a:p>
          <a:p>
            <a:r>
              <a:rPr lang="en-US" sz="2400" dirty="0"/>
              <a:t>Classify architectural heritage elements is an especially </a:t>
            </a:r>
            <a:r>
              <a:rPr lang="en-US" sz="2400" b="1" dirty="0">
                <a:solidFill>
                  <a:srgbClr val="C00000"/>
                </a:solidFill>
              </a:rPr>
              <a:t>interesting task </a:t>
            </a:r>
            <a:r>
              <a:rPr lang="en-US" sz="2400" dirty="0"/>
              <a:t>for image classification, since it involves not only shape and position, but also a symbolic dimension  </a:t>
            </a:r>
          </a:p>
          <a:p>
            <a:r>
              <a:rPr lang="en-US" sz="2400" dirty="0"/>
              <a:t>The project is </a:t>
            </a:r>
            <a:r>
              <a:rPr lang="en-US" sz="2400" b="1" dirty="0">
                <a:solidFill>
                  <a:srgbClr val="C00000"/>
                </a:solidFill>
              </a:rPr>
              <a:t>inspired by </a:t>
            </a:r>
            <a:r>
              <a:rPr lang="en-US" sz="2400" dirty="0"/>
              <a:t>the article: </a:t>
            </a:r>
            <a:r>
              <a:rPr lang="en-GB" sz="2400" b="0" i="0" u="none" strike="noStrike" dirty="0">
                <a:effectLst/>
                <a:latin typeface="system-ui"/>
              </a:rPr>
              <a:t>Llamas J, M. </a:t>
            </a:r>
            <a:r>
              <a:rPr lang="en-GB" sz="2400" b="0" i="0" u="none" strike="noStrike" dirty="0" err="1">
                <a:effectLst/>
                <a:latin typeface="system-ui"/>
              </a:rPr>
              <a:t>Lerones</a:t>
            </a:r>
            <a:r>
              <a:rPr lang="en-GB" sz="2400" b="0" i="0" u="none" strike="noStrike" dirty="0">
                <a:effectLst/>
                <a:latin typeface="system-ui"/>
              </a:rPr>
              <a:t> P, Medina R, </a:t>
            </a:r>
            <a:r>
              <a:rPr lang="en-GB" sz="2400" b="0" i="0" u="none" strike="noStrike" dirty="0" err="1">
                <a:effectLst/>
                <a:latin typeface="system-ui"/>
              </a:rPr>
              <a:t>Zalama</a:t>
            </a:r>
            <a:r>
              <a:rPr lang="en-GB" sz="2400" b="0" i="0" u="none" strike="noStrike" dirty="0">
                <a:effectLst/>
                <a:latin typeface="system-ui"/>
              </a:rPr>
              <a:t> E, Gómez-García-Bermejo J. Classification of Architectural Heritage Images Using Deep Learning Techniques. Applied Sciences. 2017; 7(10):992. </a:t>
            </a:r>
            <a:r>
              <a:rPr lang="en-GB" sz="2400" b="0" i="0" u="none" strike="noStrike" dirty="0">
                <a:effectLst/>
                <a:latin typeface="system-ui"/>
                <a:hlinkClick r:id="rId2"/>
              </a:rPr>
              <a:t>https://doi.org/10.3390/app7100992</a:t>
            </a:r>
            <a:endParaRPr lang="en-GB" sz="2400" b="0" i="0" u="none" strike="noStrike" dirty="0">
              <a:effectLst/>
              <a:latin typeface="system-ui"/>
            </a:endParaRPr>
          </a:p>
        </p:txBody>
      </p:sp>
      <p:pic>
        <p:nvPicPr>
          <p:cNvPr id="7" name="Picture 6">
            <a:extLst>
              <a:ext uri="{FF2B5EF4-FFF2-40B4-BE49-F238E27FC236}">
                <a16:creationId xmlns:a16="http://schemas.microsoft.com/office/drawing/2014/main" id="{718E559B-E685-24E7-C927-5AAA7A90B231}"/>
              </a:ext>
            </a:extLst>
          </p:cNvPr>
          <p:cNvPicPr>
            <a:picLocks noChangeAspect="1"/>
          </p:cNvPicPr>
          <p:nvPr/>
        </p:nvPicPr>
        <p:blipFill>
          <a:blip r:embed="rId3"/>
          <a:stretch>
            <a:fillRect/>
          </a:stretch>
        </p:blipFill>
        <p:spPr>
          <a:xfrm>
            <a:off x="7800290" y="2616200"/>
            <a:ext cx="5913219" cy="6858000"/>
          </a:xfrm>
          <a:prstGeom prst="rect">
            <a:avLst/>
          </a:prstGeom>
        </p:spPr>
      </p:pic>
    </p:spTree>
    <p:extLst>
      <p:ext uri="{BB962C8B-B14F-4D97-AF65-F5344CB8AC3E}">
        <p14:creationId xmlns:p14="http://schemas.microsoft.com/office/powerpoint/2010/main" val="274840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Brief Description of the Problem and Data</a:t>
            </a:r>
          </a:p>
        </p:txBody>
      </p:sp>
      <p:pic>
        <p:nvPicPr>
          <p:cNvPr id="6" name="Picture 5">
            <a:extLst>
              <a:ext uri="{FF2B5EF4-FFF2-40B4-BE49-F238E27FC236}">
                <a16:creationId xmlns:a16="http://schemas.microsoft.com/office/drawing/2014/main" id="{3D94210C-EE71-7561-7287-178B90B7B647}"/>
              </a:ext>
            </a:extLst>
          </p:cNvPr>
          <p:cNvPicPr>
            <a:picLocks noChangeAspect="1"/>
          </p:cNvPicPr>
          <p:nvPr/>
        </p:nvPicPr>
        <p:blipFill>
          <a:blip r:embed="rId2"/>
          <a:stretch>
            <a:fillRect/>
          </a:stretch>
        </p:blipFill>
        <p:spPr>
          <a:xfrm>
            <a:off x="4417748" y="1592263"/>
            <a:ext cx="6936052" cy="4900612"/>
          </a:xfrm>
          <a:prstGeom prst="rect">
            <a:avLst/>
          </a:prstGeom>
        </p:spPr>
      </p:pic>
      <p:sp>
        <p:nvSpPr>
          <p:cNvPr id="9" name="TextBox 8">
            <a:extLst>
              <a:ext uri="{FF2B5EF4-FFF2-40B4-BE49-F238E27FC236}">
                <a16:creationId xmlns:a16="http://schemas.microsoft.com/office/drawing/2014/main" id="{B05B0F65-F5B7-A316-B323-21AC40578F9A}"/>
              </a:ext>
            </a:extLst>
          </p:cNvPr>
          <p:cNvSpPr txBox="1"/>
          <p:nvPr/>
        </p:nvSpPr>
        <p:spPr>
          <a:xfrm>
            <a:off x="838200" y="1690688"/>
            <a:ext cx="3314700" cy="4247317"/>
          </a:xfrm>
          <a:prstGeom prst="rect">
            <a:avLst/>
          </a:prstGeom>
          <a:noFill/>
        </p:spPr>
        <p:txBody>
          <a:bodyPr wrap="square">
            <a:spAutoFit/>
          </a:bodyPr>
          <a:lstStyle/>
          <a:p>
            <a:pPr marL="285750" indent="-285750">
              <a:buFont typeface="Arial" panose="020B0604020202020204" pitchFamily="34" charset="0"/>
              <a:buChar char="•"/>
            </a:pPr>
            <a:endParaRPr lang="en-GB" b="0" i="0" u="none" strike="noStrike" dirty="0">
              <a:effectLst/>
              <a:latin typeface="system-ui"/>
            </a:endParaRPr>
          </a:p>
          <a:p>
            <a:pPr marL="285750" indent="-285750">
              <a:buFont typeface="Arial" panose="020B0604020202020204" pitchFamily="34" charset="0"/>
              <a:buChar char="•"/>
            </a:pPr>
            <a:r>
              <a:rPr lang="en-GB" b="0" i="0" u="none" strike="noStrike" dirty="0">
                <a:effectLst/>
                <a:latin typeface="system-ui"/>
              </a:rPr>
              <a:t>The dataset was created and made available as part of the Llamas et al. (2017) article mention before.</a:t>
            </a:r>
          </a:p>
          <a:p>
            <a:pPr marL="285750" indent="-285750">
              <a:buFont typeface="Arial" panose="020B0604020202020204" pitchFamily="34" charset="0"/>
              <a:buChar char="•"/>
            </a:pPr>
            <a:r>
              <a:rPr lang="en-GB" dirty="0">
                <a:latin typeface="system-ui"/>
              </a:rPr>
              <a:t>The dataset consists of </a:t>
            </a:r>
            <a:r>
              <a:rPr lang="en-NO" dirty="0"/>
              <a:t>10543 images classified into 11 categories</a:t>
            </a:r>
            <a:r>
              <a:rPr lang="en-GB" dirty="0">
                <a:latin typeface="system-ui"/>
              </a:rPr>
              <a:t> </a:t>
            </a:r>
            <a:endParaRPr lang="en-GB" b="0" i="0" u="none" strike="noStrike" dirty="0">
              <a:effectLst/>
              <a:latin typeface="system-ui"/>
            </a:endParaRPr>
          </a:p>
          <a:p>
            <a:pPr marL="285750" indent="-285750">
              <a:buFont typeface="Arial" panose="020B0604020202020204" pitchFamily="34" charset="0"/>
              <a:buChar char="•"/>
            </a:pPr>
            <a:r>
              <a:rPr lang="en-GB" b="0" i="0" u="none" strike="noStrike" dirty="0">
                <a:effectLst/>
                <a:latin typeface="system-ui"/>
              </a:rPr>
              <a:t>The dataset can be found several places and in several versions. </a:t>
            </a:r>
            <a:r>
              <a:rPr lang="en-GB" dirty="0">
                <a:latin typeface="system-ui"/>
              </a:rPr>
              <a:t>T</a:t>
            </a:r>
            <a:r>
              <a:rPr lang="en-GB" b="0" i="0" u="none" strike="noStrike" dirty="0">
                <a:effectLst/>
                <a:latin typeface="system-ui"/>
              </a:rPr>
              <a:t>his project </a:t>
            </a:r>
            <a:r>
              <a:rPr lang="en-GB" dirty="0">
                <a:latin typeface="system-ui"/>
              </a:rPr>
              <a:t>used</a:t>
            </a:r>
            <a:r>
              <a:rPr lang="en-GB" b="0" i="0" u="none" strike="noStrike" dirty="0">
                <a:effectLst/>
                <a:latin typeface="system-ui"/>
              </a:rPr>
              <a:t> </a:t>
            </a:r>
            <a:r>
              <a:rPr lang="en-GB" b="0" i="0" u="none" strike="noStrike" dirty="0">
                <a:effectLst/>
                <a:latin typeface="system-ui"/>
                <a:hlinkClick r:id="rId3"/>
              </a:rPr>
              <a:t>https://correo.cartif.es/home/joslla@cartif.es/Briefcase/Architectural_Heritage_Elements_image_Dataset</a:t>
            </a:r>
            <a:endParaRPr lang="en-GB" b="0" i="0" u="none" strike="noStrike" dirty="0">
              <a:effectLst/>
              <a:latin typeface="system-ui"/>
            </a:endParaRPr>
          </a:p>
        </p:txBody>
      </p:sp>
    </p:spTree>
    <p:extLst>
      <p:ext uri="{BB962C8B-B14F-4D97-AF65-F5344CB8AC3E}">
        <p14:creationId xmlns:p14="http://schemas.microsoft.com/office/powerpoint/2010/main" val="378800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Brief Description of the Problem and Data</a:t>
            </a:r>
          </a:p>
        </p:txBody>
      </p:sp>
      <p:pic>
        <p:nvPicPr>
          <p:cNvPr id="3" name="Picture 2">
            <a:extLst>
              <a:ext uri="{FF2B5EF4-FFF2-40B4-BE49-F238E27FC236}">
                <a16:creationId xmlns:a16="http://schemas.microsoft.com/office/drawing/2014/main" id="{B43E0BDE-3DCD-3309-D359-D6AADC2107C5}"/>
              </a:ext>
            </a:extLst>
          </p:cNvPr>
          <p:cNvPicPr>
            <a:picLocks noChangeAspect="1"/>
          </p:cNvPicPr>
          <p:nvPr/>
        </p:nvPicPr>
        <p:blipFill>
          <a:blip r:embed="rId2"/>
          <a:stretch>
            <a:fillRect/>
          </a:stretch>
        </p:blipFill>
        <p:spPr>
          <a:xfrm>
            <a:off x="6096000" y="1690688"/>
            <a:ext cx="5802366" cy="5099050"/>
          </a:xfrm>
          <a:prstGeom prst="rect">
            <a:avLst/>
          </a:prstGeom>
        </p:spPr>
      </p:pic>
      <p:sp>
        <p:nvSpPr>
          <p:cNvPr id="4" name="TextBox 3">
            <a:extLst>
              <a:ext uri="{FF2B5EF4-FFF2-40B4-BE49-F238E27FC236}">
                <a16:creationId xmlns:a16="http://schemas.microsoft.com/office/drawing/2014/main" id="{9E3FC4C1-4E1A-368E-A32A-5C057F0D781A}"/>
              </a:ext>
            </a:extLst>
          </p:cNvPr>
          <p:cNvSpPr txBox="1"/>
          <p:nvPr/>
        </p:nvSpPr>
        <p:spPr>
          <a:xfrm>
            <a:off x="838200" y="2716719"/>
            <a:ext cx="4713234" cy="3046988"/>
          </a:xfrm>
          <a:prstGeom prst="rect">
            <a:avLst/>
          </a:prstGeom>
          <a:noFill/>
        </p:spPr>
        <p:txBody>
          <a:bodyPr wrap="square">
            <a:spAutoFit/>
          </a:bodyPr>
          <a:lstStyle/>
          <a:p>
            <a:pPr marL="285750" indent="-285750">
              <a:buFont typeface="Arial" panose="020B0604020202020204" pitchFamily="34" charset="0"/>
              <a:buChar char="•"/>
            </a:pPr>
            <a:r>
              <a:rPr lang="en-GB" sz="2400" b="0" i="0" u="none" strike="noStrike" dirty="0">
                <a:effectLst/>
                <a:highlight>
                  <a:srgbClr val="FFFFFF"/>
                </a:highlight>
                <a:latin typeface="system-ui"/>
              </a:rPr>
              <a:t>The images are unevenly distributed among the categories</a:t>
            </a:r>
          </a:p>
          <a:p>
            <a:pPr marL="285750" indent="-285750">
              <a:buFont typeface="Arial" panose="020B0604020202020204" pitchFamily="34" charset="0"/>
              <a:buChar char="•"/>
            </a:pPr>
            <a:r>
              <a:rPr lang="en-GB" sz="2400" b="0" i="0" u="none" strike="noStrike" dirty="0">
                <a:effectLst/>
                <a:highlight>
                  <a:srgbClr val="FFFFFF"/>
                </a:highlight>
                <a:latin typeface="system-ui"/>
              </a:rPr>
              <a:t>Since portal makes up such a small amount of the total dataset (2.9%) and was not part of the </a:t>
            </a:r>
            <a:r>
              <a:rPr lang="en-GB" sz="2400" b="0" i="0" u="none" strike="noStrike" dirty="0">
                <a:effectLst/>
                <a:latin typeface="system-ui"/>
              </a:rPr>
              <a:t>Llamas et al. (2017) study</a:t>
            </a:r>
            <a:r>
              <a:rPr lang="en-GB" sz="2400" b="0" i="0" u="none" strike="noStrike" dirty="0">
                <a:effectLst/>
                <a:highlight>
                  <a:srgbClr val="FFFFFF"/>
                </a:highlight>
                <a:latin typeface="system-ui"/>
              </a:rPr>
              <a:t>, we will drop this category when we develop our model</a:t>
            </a:r>
            <a:endParaRPr lang="en-GB" sz="2400" b="0" i="0" u="none" strike="noStrike" dirty="0">
              <a:effectLst/>
              <a:latin typeface="system-ui"/>
            </a:endParaRPr>
          </a:p>
        </p:txBody>
      </p:sp>
    </p:spTree>
    <p:extLst>
      <p:ext uri="{BB962C8B-B14F-4D97-AF65-F5344CB8AC3E}">
        <p14:creationId xmlns:p14="http://schemas.microsoft.com/office/powerpoint/2010/main" val="92450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Model Architecture</a:t>
            </a:r>
          </a:p>
        </p:txBody>
      </p:sp>
      <p:pic>
        <p:nvPicPr>
          <p:cNvPr id="6" name="Picture 5" descr="A diagram of a system&#10;&#10;Description automatically generated with medium confidence">
            <a:extLst>
              <a:ext uri="{FF2B5EF4-FFF2-40B4-BE49-F238E27FC236}">
                <a16:creationId xmlns:a16="http://schemas.microsoft.com/office/drawing/2014/main" id="{0675621D-1A47-F042-7B85-CB1FE5470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003" y="1853379"/>
            <a:ext cx="8247993" cy="4639496"/>
          </a:xfrm>
          <a:prstGeom prst="rect">
            <a:avLst/>
          </a:prstGeom>
        </p:spPr>
      </p:pic>
    </p:spTree>
    <p:extLst>
      <p:ext uri="{BB962C8B-B14F-4D97-AF65-F5344CB8AC3E}">
        <p14:creationId xmlns:p14="http://schemas.microsoft.com/office/powerpoint/2010/main" val="137335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Model Architecture</a:t>
            </a:r>
          </a:p>
        </p:txBody>
      </p:sp>
      <p:pic>
        <p:nvPicPr>
          <p:cNvPr id="3" name="Picture 2">
            <a:extLst>
              <a:ext uri="{FF2B5EF4-FFF2-40B4-BE49-F238E27FC236}">
                <a16:creationId xmlns:a16="http://schemas.microsoft.com/office/drawing/2014/main" id="{937B9E2B-BDC9-BE90-79D1-E26FEDDA0993}"/>
              </a:ext>
            </a:extLst>
          </p:cNvPr>
          <p:cNvPicPr>
            <a:picLocks noChangeAspect="1"/>
          </p:cNvPicPr>
          <p:nvPr/>
        </p:nvPicPr>
        <p:blipFill>
          <a:blip r:embed="rId2"/>
          <a:stretch>
            <a:fillRect/>
          </a:stretch>
        </p:blipFill>
        <p:spPr>
          <a:xfrm>
            <a:off x="3581400" y="2493696"/>
            <a:ext cx="7772400" cy="3039008"/>
          </a:xfrm>
          <a:prstGeom prst="rect">
            <a:avLst/>
          </a:prstGeom>
        </p:spPr>
      </p:pic>
    </p:spTree>
    <p:extLst>
      <p:ext uri="{BB962C8B-B14F-4D97-AF65-F5344CB8AC3E}">
        <p14:creationId xmlns:p14="http://schemas.microsoft.com/office/powerpoint/2010/main" val="241788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Results and Analysis</a:t>
            </a:r>
          </a:p>
        </p:txBody>
      </p:sp>
      <p:sp>
        <p:nvSpPr>
          <p:cNvPr id="5" name="TextBox 4">
            <a:extLst>
              <a:ext uri="{FF2B5EF4-FFF2-40B4-BE49-F238E27FC236}">
                <a16:creationId xmlns:a16="http://schemas.microsoft.com/office/drawing/2014/main" id="{2EC7B69C-D1B6-C8A0-E05C-7B52D2A67A24}"/>
              </a:ext>
            </a:extLst>
          </p:cNvPr>
          <p:cNvSpPr txBox="1"/>
          <p:nvPr/>
        </p:nvSpPr>
        <p:spPr>
          <a:xfrm>
            <a:off x="756745" y="1690688"/>
            <a:ext cx="6096000" cy="4801314"/>
          </a:xfrm>
          <a:prstGeom prst="rect">
            <a:avLst/>
          </a:prstGeom>
          <a:noFill/>
        </p:spPr>
        <p:txBody>
          <a:bodyPr wrap="square">
            <a:spAutoFit/>
          </a:bodyPr>
          <a:lstStyle/>
          <a:p>
            <a:r>
              <a:rPr lang="en-US" dirty="0"/>
              <a:t>In this part of the assignment, we will try out different techniques to improve the training or performance. There are many methods one can use to improve the performance of a CNN - such as trying out different optimizers, adding L2 regularization to the neurons in the network, altering the number of neurons dropped by the dropout layers, carrying out batch normalization and trying out different learning rates - to mention a few.</a:t>
            </a:r>
          </a:p>
          <a:p>
            <a:endParaRPr lang="en-US" dirty="0"/>
          </a:p>
          <a:p>
            <a:r>
              <a:rPr lang="en-US" dirty="0"/>
              <a:t>However, the time to train a CNN can be fairly long, and we will not be able in this assignment to test all of these techniques. We will focus on testing the impact of optimizers and L2 regularization. More specifically, we will test whether another optimizer - RMSprop - can produce better results, and we will see if L2 regularization factor of 0.001 and 0.01 can increase the accuracy. In all cases, we will use our top performing model, which is the Double Deep CNN model.</a:t>
            </a:r>
          </a:p>
        </p:txBody>
      </p:sp>
    </p:spTree>
    <p:extLst>
      <p:ext uri="{BB962C8B-B14F-4D97-AF65-F5344CB8AC3E}">
        <p14:creationId xmlns:p14="http://schemas.microsoft.com/office/powerpoint/2010/main" val="379649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2F5E-A410-F56C-A82A-86D488ABD339}"/>
              </a:ext>
            </a:extLst>
          </p:cNvPr>
          <p:cNvSpPr>
            <a:spLocks noGrp="1"/>
          </p:cNvSpPr>
          <p:nvPr>
            <p:ph type="title"/>
          </p:nvPr>
        </p:nvSpPr>
        <p:spPr>
          <a:gradFill>
            <a:gsLst>
              <a:gs pos="0">
                <a:srgbClr val="5BC0BE"/>
              </a:gs>
              <a:gs pos="74000">
                <a:schemeClr val="bg1"/>
              </a:gs>
              <a:gs pos="83000">
                <a:schemeClr val="bg1"/>
              </a:gs>
              <a:gs pos="100000">
                <a:schemeClr val="bg1"/>
              </a:gs>
            </a:gsLst>
            <a:lin ang="5400000" scaled="1"/>
          </a:gradFill>
        </p:spPr>
        <p:txBody>
          <a:bodyPr/>
          <a:lstStyle/>
          <a:p>
            <a:r>
              <a:rPr lang="en-US" dirty="0"/>
              <a:t>Comparison with </a:t>
            </a:r>
            <a:r>
              <a:rPr lang="en-US" dirty="0" err="1"/>
              <a:t>AlexNet</a:t>
            </a:r>
            <a:r>
              <a:rPr lang="en-US" dirty="0"/>
              <a:t> and Inception-ResNet-v2</a:t>
            </a:r>
          </a:p>
        </p:txBody>
      </p:sp>
    </p:spTree>
    <p:extLst>
      <p:ext uri="{BB962C8B-B14F-4D97-AF65-F5344CB8AC3E}">
        <p14:creationId xmlns:p14="http://schemas.microsoft.com/office/powerpoint/2010/main" val="99361191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801</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system-ui</vt:lpstr>
      <vt:lpstr>Office-tema</vt:lpstr>
      <vt:lpstr>PowerPoint Presentation</vt:lpstr>
      <vt:lpstr>Brief Description of the Problem and Data</vt:lpstr>
      <vt:lpstr>Brief Description of the Problem and Data</vt:lpstr>
      <vt:lpstr>Brief Description of the Problem and Data</vt:lpstr>
      <vt:lpstr>Brief Description of the Problem and Data</vt:lpstr>
      <vt:lpstr>Model Architecture</vt:lpstr>
      <vt:lpstr>Model Architecture</vt:lpstr>
      <vt:lpstr>Results and Analysis</vt:lpstr>
      <vt:lpstr>Comparison with AlexNet and Inception-ResNet-v2</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Arne Martin Fevolden</dc:creator>
  <cp:lastModifiedBy>Arne Martin Fevolden</cp:lastModifiedBy>
  <cp:revision>7</cp:revision>
  <cp:lastPrinted>2024-05-15T10:04:49Z</cp:lastPrinted>
  <dcterms:created xsi:type="dcterms:W3CDTF">2024-05-15T08:05:50Z</dcterms:created>
  <dcterms:modified xsi:type="dcterms:W3CDTF">2024-05-26T14:35:13Z</dcterms:modified>
</cp:coreProperties>
</file>