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65" r:id="rId2"/>
    <p:sldId id="256" r:id="rId3"/>
    <p:sldId id="263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5374" autoAdjust="0"/>
  </p:normalViewPr>
  <p:slideViewPr>
    <p:cSldViewPr snapToGrid="0">
      <p:cViewPr varScale="1">
        <p:scale>
          <a:sx n="88" d="100"/>
          <a:sy n="88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3C7C-4B69-408A-993B-D066D2C2EC10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59BB-3010-4D83-AB37-352EA01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9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Рассмотрим,</a:t>
            </a:r>
            <a:r>
              <a:rPr lang="ru-RU" baseline="0" dirty="0" smtClean="0"/>
              <a:t> что делает каждое из ключевых слов</a:t>
            </a:r>
            <a:r>
              <a:rPr lang="en-US" baseline="0" dirty="0" smtClean="0"/>
              <a:t> async </a:t>
            </a:r>
            <a:r>
              <a:rPr lang="ru-RU" baseline="0" dirty="0" smtClean="0"/>
              <a:t>и </a:t>
            </a:r>
            <a:r>
              <a:rPr lang="en-US" baseline="0" dirty="0" smtClean="0"/>
              <a:t>await: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 : 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Разрешает использовать </a:t>
            </a:r>
            <a:r>
              <a:rPr lang="en-US" baseline="0" dirty="0" smtClean="0"/>
              <a:t>await </a:t>
            </a:r>
            <a:r>
              <a:rPr lang="ru-RU" baseline="0" dirty="0" smtClean="0"/>
              <a:t>в теле метода, если метод не помечен ключевым словом </a:t>
            </a:r>
            <a:r>
              <a:rPr lang="en-US" baseline="0" dirty="0" smtClean="0"/>
              <a:t>async</a:t>
            </a:r>
            <a:r>
              <a:rPr lang="ru-RU" baseline="0" dirty="0" smtClean="0"/>
              <a:t>, но есть </a:t>
            </a:r>
            <a:r>
              <a:rPr lang="en-US" baseline="0" dirty="0" smtClean="0"/>
              <a:t>await – </a:t>
            </a:r>
            <a:r>
              <a:rPr lang="ru-RU" baseline="0" dirty="0" smtClean="0"/>
              <a:t>будет ошибка компиляции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Позволяет корректно передавать результат выполнения метода или возникшее исключение вверх по стеку вызовов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Для каждого метода, помеченного ключевым словом </a:t>
            </a:r>
            <a:r>
              <a:rPr lang="en-US" baseline="0" dirty="0" smtClean="0"/>
              <a:t>async – c# </a:t>
            </a:r>
            <a:r>
              <a:rPr lang="ru-RU" baseline="0" dirty="0" smtClean="0"/>
              <a:t>компилятор генерирует класс – машину состояний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0" indent="0">
              <a:buNone/>
            </a:pPr>
            <a:r>
              <a:rPr lang="en-US" baseline="0" dirty="0" smtClean="0"/>
              <a:t>Await: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Вставляет точку возможного прерывания/возобновления метода. Возможного, потому что в случае если ожидаемый метод уже находится в состоянии завершенного – прерывания не произойдет и выполнение продолжится синхронно.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Корректно извлекает результат или исключение из ожидаемой таски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2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пример, Есть асинхронный</a:t>
            </a:r>
            <a:r>
              <a:rPr lang="ru-RU" baseline="0" dirty="0" smtClean="0"/>
              <a:t> метод </a:t>
            </a:r>
            <a:r>
              <a:rPr lang="en-US" baseline="0" dirty="0" err="1" smtClean="0"/>
              <a:t>ConvertAsync</a:t>
            </a:r>
            <a:r>
              <a:rPr lang="ru-RU" baseline="0" dirty="0" smtClean="0"/>
              <a:t>, он помечен ключевым словом </a:t>
            </a:r>
            <a:r>
              <a:rPr lang="en-US" baseline="0" dirty="0" smtClean="0"/>
              <a:t>async </a:t>
            </a:r>
            <a:r>
              <a:rPr lang="ru-RU" baseline="0" dirty="0" smtClean="0"/>
              <a:t>и возвращаемый тип у него </a:t>
            </a:r>
            <a:r>
              <a:rPr lang="en-US" baseline="0" dirty="0" smtClean="0"/>
              <a:t>Task</a:t>
            </a:r>
            <a:r>
              <a:rPr lang="ru-RU" baseline="0" dirty="0" smtClean="0"/>
              <a:t>. Так же есть асинхронный метод чтения данных, синхронный метод трансформации данных и асинхронный метод записи данных. </a:t>
            </a:r>
            <a:br>
              <a:rPr lang="ru-RU" baseline="0" dirty="0" smtClean="0"/>
            </a:br>
            <a:r>
              <a:rPr lang="ru-RU" baseline="0" dirty="0" smtClean="0"/>
              <a:t>Пошагово посмотрим, как выполняется метод </a:t>
            </a:r>
            <a:r>
              <a:rPr lang="en-US" baseline="0" dirty="0" err="1" smtClean="0"/>
              <a:t>ConvertAsync</a:t>
            </a:r>
            <a:r>
              <a:rPr lang="ru-RU" baseline="0" dirty="0" smtClean="0"/>
              <a:t> – </a:t>
            </a:r>
            <a:br>
              <a:rPr lang="ru-RU" baseline="0" dirty="0" smtClean="0"/>
            </a:br>
            <a:r>
              <a:rPr lang="ru-RU" baseline="0" dirty="0" smtClean="0"/>
              <a:t>1. Первая часть метода, до первого </a:t>
            </a:r>
            <a:r>
              <a:rPr lang="en-US" baseline="0" dirty="0" smtClean="0"/>
              <a:t>await </a:t>
            </a:r>
            <a:r>
              <a:rPr lang="ru-RU" baseline="0" dirty="0" smtClean="0"/>
              <a:t>– выполняется синхронного, в вызывающем потоке</a:t>
            </a:r>
          </a:p>
          <a:p>
            <a:r>
              <a:rPr lang="ru-RU" baseline="0" dirty="0" smtClean="0"/>
              <a:t>2. Как только мы дошли до вызова метода </a:t>
            </a:r>
            <a:r>
              <a:rPr lang="en-US" baseline="0" dirty="0" err="1" smtClean="0"/>
              <a:t>ReadDataAsync</a:t>
            </a:r>
            <a:r>
              <a:rPr lang="ru-RU" baseline="0" dirty="0" smtClean="0"/>
              <a:t>, в нашем случае – создается задача на чтение и вызывающий поток прерывается и выходит из метода</a:t>
            </a:r>
          </a:p>
          <a:p>
            <a:r>
              <a:rPr lang="ru-RU" baseline="0" dirty="0" smtClean="0"/>
              <a:t>3. Как только данные будут прочитаны, драйвер жесткого диска сообщит нашему приложению об этом и вернет прочитанные данные</a:t>
            </a:r>
          </a:p>
          <a:p>
            <a:r>
              <a:rPr lang="ru-RU" baseline="0" dirty="0" smtClean="0"/>
              <a:t>4. В зависимости от контекста синхронизации – какой-то поток вернется на точку прерывания и продолжит выполнение т.е. сделает трансформацию данных</a:t>
            </a:r>
          </a:p>
          <a:p>
            <a:r>
              <a:rPr lang="ru-RU" baseline="0" dirty="0" smtClean="0"/>
              <a:t>5. Как только он дойдет до вызова </a:t>
            </a:r>
            <a:r>
              <a:rPr lang="en-US" baseline="0" dirty="0" err="1" smtClean="0"/>
              <a:t>WriteDataAsync</a:t>
            </a:r>
            <a:r>
              <a:rPr lang="en-US" baseline="0" dirty="0" smtClean="0"/>
              <a:t> </a:t>
            </a:r>
            <a:r>
              <a:rPr lang="ru-RU" baseline="0" dirty="0" smtClean="0"/>
              <a:t>– ситуация с прерыванием повторяется, поток покидает метод</a:t>
            </a:r>
          </a:p>
          <a:p>
            <a:r>
              <a:rPr lang="ru-RU" baseline="0" dirty="0" smtClean="0"/>
              <a:t>6. Данные записаны, поток подхватывает исполнение и по сути заканчивает выполнение метода </a:t>
            </a:r>
            <a:r>
              <a:rPr lang="en-US" baseline="0" dirty="0" err="1" smtClean="0"/>
              <a:t>ConvertAsync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6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5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Сегодня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немного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поговорим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программировании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эволюции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поддержки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.NET, </a:t>
            </a:r>
            <a:r>
              <a:rPr lang="en-US" baseline="0" dirty="0" err="1" smtClean="0"/>
              <a:t>рассмотрим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примеры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кода</a:t>
            </a:r>
            <a:r>
              <a:rPr lang="en-US" baseline="0" dirty="0" smtClean="0"/>
              <a:t> для </a:t>
            </a:r>
            <a:r>
              <a:rPr lang="en-US" baseline="0" dirty="0" err="1" smtClean="0"/>
              <a:t>каждого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этапа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развития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</a:t>
            </a:r>
            <a:r>
              <a:rPr lang="en-US" baseline="0" dirty="0" smtClean="0"/>
              <a:t>, и </a:t>
            </a:r>
            <a:r>
              <a:rPr lang="en-US" baseline="0" dirty="0" err="1" smtClean="0"/>
              <a:t>главная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тема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ru-RU" baseline="0" dirty="0" smtClean="0"/>
              <a:t>async/</a:t>
            </a:r>
            <a:r>
              <a:rPr lang="ru-RU" baseline="0" dirty="0" err="1" smtClean="0"/>
              <a:t>await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5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Итак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характеризуется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программирование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 –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Вся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идея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заключается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выполнении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одинакового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меньшим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ресурсов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Управление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получаем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почти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сразу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после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вызова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О </a:t>
            </a:r>
            <a:r>
              <a:rPr lang="en-US" baseline="0" dirty="0" err="1" smtClean="0"/>
              <a:t>завершении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уведомляет</a:t>
            </a:r>
            <a:r>
              <a:rPr lang="en-US" baseline="0" dirty="0" smtClean="0"/>
              <a:t> </a:t>
            </a:r>
            <a:r>
              <a:rPr lang="ru-RU" baseline="0" dirty="0" err="1" smtClean="0"/>
              <a:t>callback</a:t>
            </a:r>
            <a:r>
              <a:rPr lang="ru-RU" baseline="0" dirty="0" smtClean="0"/>
              <a:t>. </a:t>
            </a:r>
            <a:endParaRPr lang="en-US" baseline="0" smtClean="0"/>
          </a:p>
          <a:p>
            <a:pPr marL="228600" indent="-228600">
              <a:buAutoNum type="arabicPeriod"/>
            </a:pPr>
            <a:r>
              <a:rPr lang="en-US" smtClean="0"/>
              <a:t>Есть</a:t>
            </a:r>
            <a:r>
              <a:rPr lang="en-US" dirty="0" smtClean="0"/>
              <a:t> </a:t>
            </a:r>
            <a:r>
              <a:rPr lang="en-US" dirty="0" err="1" smtClean="0"/>
              <a:t>такое</a:t>
            </a:r>
            <a:r>
              <a:rPr lang="en-US" dirty="0" smtClean="0"/>
              <a:t> </a:t>
            </a:r>
            <a:r>
              <a:rPr lang="en-US" dirty="0" err="1" smtClean="0"/>
              <a:t>заблуждение</a:t>
            </a:r>
            <a:r>
              <a:rPr lang="en-US" dirty="0" smtClean="0"/>
              <a:t> – “</a:t>
            </a:r>
            <a:r>
              <a:rPr lang="en-US" dirty="0" err="1" smtClean="0"/>
              <a:t>Вот</a:t>
            </a:r>
            <a:r>
              <a:rPr lang="en-US" dirty="0" smtClean="0"/>
              <a:t> я </a:t>
            </a:r>
            <a:r>
              <a:rPr lang="en-US" dirty="0" err="1" smtClean="0"/>
              <a:t>запускаю</a:t>
            </a:r>
            <a:r>
              <a:rPr lang="en-US" dirty="0" smtClean="0"/>
              <a:t> </a:t>
            </a:r>
            <a:r>
              <a:rPr lang="en-US" dirty="0" err="1" smtClean="0"/>
              <a:t>асинхронную</a:t>
            </a:r>
            <a:r>
              <a:rPr lang="en-US" dirty="0" smtClean="0"/>
              <a:t> </a:t>
            </a:r>
            <a:r>
              <a:rPr lang="en-US" dirty="0" err="1" smtClean="0"/>
              <a:t>операцию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она</a:t>
            </a:r>
            <a:r>
              <a:rPr lang="en-US" baseline="0" dirty="0" smtClean="0"/>
              <a:t> у </a:t>
            </a:r>
            <a:r>
              <a:rPr lang="en-US" baseline="0" dirty="0" err="1" smtClean="0"/>
              <a:t>меня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выполняется</a:t>
            </a:r>
            <a:r>
              <a:rPr lang="en-US" baseline="0" dirty="0" smtClean="0"/>
              <a:t>, а в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время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занят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значит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какой-то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который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операцию</a:t>
            </a:r>
            <a:r>
              <a:rPr lang="en-US" baseline="0" dirty="0" smtClean="0"/>
              <a:t>”. В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вычислительными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задачами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когда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процессор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действительно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что-то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делает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так</a:t>
            </a:r>
            <a:r>
              <a:rPr lang="en-US" baseline="0" dirty="0" smtClean="0"/>
              <a:t>, НО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подкласс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связанный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операциями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ввода-вывода</a:t>
            </a:r>
            <a:r>
              <a:rPr lang="en-US" baseline="0" dirty="0" smtClean="0"/>
              <a:t>. И </a:t>
            </a:r>
            <a:r>
              <a:rPr lang="en-US" baseline="0" dirty="0" err="1" smtClean="0"/>
              <a:t>вот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этом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вызывающий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блокируется</a:t>
            </a:r>
            <a:r>
              <a:rPr lang="en-US" baseline="0" dirty="0" smtClean="0"/>
              <a:t>, а </a:t>
            </a:r>
            <a:r>
              <a:rPr lang="en-US" baseline="0" dirty="0" err="1" smtClean="0"/>
              <a:t>например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драйвер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отдает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команду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жесткому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диску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завершению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возвращает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результат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приложение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4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рассмотрим эволюцию поддержки асинхронного программирования в </a:t>
            </a:r>
            <a:r>
              <a:rPr lang="en-US" baseline="0" dirty="0" smtClean="0"/>
              <a:t>.NET FRAMEWORK</a:t>
            </a:r>
            <a:endParaRPr lang="ru-RU" baseline="0" dirty="0" smtClean="0"/>
          </a:p>
          <a:p>
            <a:r>
              <a:rPr lang="ru-RU" baseline="0" dirty="0" smtClean="0"/>
              <a:t>С Выходом </a:t>
            </a:r>
            <a:r>
              <a:rPr lang="en-US" baseline="0" dirty="0" smtClean="0"/>
              <a:t>.NET Framework 1.0 </a:t>
            </a:r>
            <a:r>
              <a:rPr lang="ru-RU" baseline="0" dirty="0" smtClean="0"/>
              <a:t>была возможность писать асинхронный код, и этот шаблон называется </a:t>
            </a:r>
            <a:r>
              <a:rPr lang="en-US" baseline="0" dirty="0" smtClean="0"/>
              <a:t>APM</a:t>
            </a:r>
            <a:r>
              <a:rPr lang="ru-RU" baseline="0" dirty="0" smtClean="0"/>
              <a:t> (Асинхронная модель программирования) и узнается она по паре методов </a:t>
            </a:r>
            <a:r>
              <a:rPr lang="en-US" baseline="0" dirty="0" smtClean="0"/>
              <a:t>Begin</a:t>
            </a:r>
            <a:r>
              <a:rPr lang="ru-RU" baseline="0" dirty="0" smtClean="0"/>
              <a:t>Что-</a:t>
            </a:r>
            <a:r>
              <a:rPr lang="ru-RU" baseline="0" dirty="0" err="1" smtClean="0"/>
              <a:t>тоТам</a:t>
            </a:r>
            <a:r>
              <a:rPr lang="ru-RU" baseline="0" dirty="0" smtClean="0"/>
              <a:t> и </a:t>
            </a:r>
            <a:r>
              <a:rPr lang="en-US" baseline="0" dirty="0" smtClean="0"/>
              <a:t>End</a:t>
            </a:r>
            <a:r>
              <a:rPr lang="ru-RU" baseline="0" dirty="0" smtClean="0"/>
              <a:t>Что-</a:t>
            </a:r>
            <a:r>
              <a:rPr lang="ru-RU" baseline="0" dirty="0" err="1" smtClean="0"/>
              <a:t>тоТам</a:t>
            </a:r>
            <a:r>
              <a:rPr lang="ru-RU" baseline="0" dirty="0" smtClean="0"/>
              <a:t>.</a:t>
            </a:r>
            <a:br>
              <a:rPr lang="ru-RU" baseline="0" dirty="0" smtClean="0"/>
            </a:br>
            <a:r>
              <a:rPr lang="ru-RU" baseline="0" dirty="0" smtClean="0"/>
              <a:t>А сейчас рассмотрим </a:t>
            </a:r>
            <a:r>
              <a:rPr lang="ru-RU" baseline="0" dirty="0" err="1" smtClean="0"/>
              <a:t>демку</a:t>
            </a:r>
            <a:r>
              <a:rPr lang="ru-RU" baseline="0" dirty="0" smtClean="0"/>
              <a:t> с этим вариантом реализации.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Выходом </a:t>
            </a:r>
            <a:r>
              <a:rPr lang="en-US" dirty="0" smtClean="0"/>
              <a:t>.NET FRAMEWORK 2.0 </a:t>
            </a:r>
            <a:r>
              <a:rPr lang="ru-RU" dirty="0" smtClean="0"/>
              <a:t>была</a:t>
            </a:r>
            <a:r>
              <a:rPr lang="ru-RU" baseline="0" dirty="0" smtClean="0"/>
              <a:t> добавлена еще одна возможность писать асинхронный код и </a:t>
            </a:r>
            <a:r>
              <a:rPr lang="en-US" baseline="0" dirty="0" smtClean="0"/>
              <a:t>Microsoft </a:t>
            </a:r>
            <a:r>
              <a:rPr lang="ru-RU" baseline="0" dirty="0" smtClean="0"/>
              <a:t>назвали этот подход </a:t>
            </a:r>
            <a:r>
              <a:rPr lang="en-US" baseline="0" dirty="0" smtClean="0"/>
              <a:t>EAP (</a:t>
            </a:r>
            <a:r>
              <a:rPr lang="ru-RU" baseline="0" dirty="0" smtClean="0"/>
              <a:t>Асинхронное программирование основанное на событиях</a:t>
            </a:r>
            <a:r>
              <a:rPr lang="en-US" baseline="0" dirty="0" smtClean="0"/>
              <a:t>)</a:t>
            </a:r>
            <a:r>
              <a:rPr lang="ru-RU" baseline="0" dirty="0" smtClean="0"/>
              <a:t>, узнается такой подход по паре метод и событие </a:t>
            </a:r>
            <a:r>
              <a:rPr lang="ru-RU" baseline="0" dirty="0" err="1" smtClean="0"/>
              <a:t>Чтото</a:t>
            </a:r>
            <a:r>
              <a:rPr lang="en-US" baseline="0" dirty="0" smtClean="0"/>
              <a:t>Async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Чтото</a:t>
            </a:r>
            <a:r>
              <a:rPr lang="en-US" baseline="0" dirty="0" smtClean="0"/>
              <a:t>Completed</a:t>
            </a:r>
            <a:r>
              <a:rPr lang="ru-RU" baseline="0" dirty="0" smtClean="0"/>
              <a:t>. Так же рассмотрим </a:t>
            </a:r>
            <a:r>
              <a:rPr lang="ru-RU" baseline="0" dirty="0" err="1" smtClean="0"/>
              <a:t>демку</a:t>
            </a:r>
            <a:r>
              <a:rPr lang="ru-RU" baseline="0" dirty="0" smtClean="0"/>
              <a:t> и с реализацией на основе этого подхода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5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.NET</a:t>
            </a:r>
            <a:r>
              <a:rPr lang="en-US" baseline="0" dirty="0" smtClean="0"/>
              <a:t> Framework 3.0 </a:t>
            </a:r>
            <a:r>
              <a:rPr lang="ru-RU" baseline="0" dirty="0" smtClean="0"/>
              <a:t>и </a:t>
            </a:r>
            <a:r>
              <a:rPr lang="en-US" baseline="0" dirty="0" smtClean="0"/>
              <a:t>3.5 </a:t>
            </a:r>
            <a:r>
              <a:rPr lang="ru-RU" baseline="0" dirty="0" smtClean="0"/>
              <a:t>не было добавлено каких-либо значительных возможностей для реализации </a:t>
            </a:r>
            <a:r>
              <a:rPr lang="ru-RU" baseline="0" dirty="0" err="1" smtClean="0"/>
              <a:t>асинхронщины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0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наконец</a:t>
            </a:r>
            <a:r>
              <a:rPr lang="ru-RU" baseline="0" dirty="0" smtClean="0"/>
              <a:t> в </a:t>
            </a:r>
            <a:r>
              <a:rPr lang="en-US" baseline="0" dirty="0" smtClean="0"/>
              <a:t>.NET Framework 4.0 Microsoft </a:t>
            </a:r>
            <a:r>
              <a:rPr lang="ru-RU" baseline="0" dirty="0" smtClean="0"/>
              <a:t>представляют </a:t>
            </a:r>
            <a:r>
              <a:rPr lang="en-US" baseline="0" dirty="0" smtClean="0"/>
              <a:t>TPL (Task Parallel Library)</a:t>
            </a:r>
            <a:r>
              <a:rPr lang="ru-RU" baseline="0" dirty="0" smtClean="0"/>
              <a:t> и выделяет новый концепт – Задачи (классы </a:t>
            </a:r>
            <a:r>
              <a:rPr lang="en-US" baseline="0" dirty="0" smtClean="0"/>
              <a:t>Task </a:t>
            </a:r>
            <a:r>
              <a:rPr lang="ru-RU" baseline="0" dirty="0" smtClean="0"/>
              <a:t>и </a:t>
            </a:r>
            <a:r>
              <a:rPr lang="en-US" baseline="0" dirty="0" smtClean="0"/>
              <a:t>Task&lt;T&gt;</a:t>
            </a:r>
            <a:r>
              <a:rPr lang="ru-RU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Задачи изначально были призваны заменить собой </a:t>
            </a:r>
            <a:r>
              <a:rPr lang="en-US" baseline="0" dirty="0" err="1" smtClean="0"/>
              <a:t>BackgroundWorker</a:t>
            </a:r>
            <a:r>
              <a:rPr lang="ru-RU" baseline="0" dirty="0" smtClean="0"/>
              <a:t>-ы и упрощали процесс разработки многопоточного кода т.к. создавать потоки через </a:t>
            </a:r>
            <a:r>
              <a:rPr lang="en-US" baseline="0" dirty="0" smtClean="0"/>
              <a:t>TPL </a:t>
            </a:r>
            <a:r>
              <a:rPr lang="ru-RU" baseline="0" dirty="0" smtClean="0"/>
              <a:t>намного легче чем было раньше. В связи с тем, что у нас своды пока на </a:t>
            </a:r>
            <a:r>
              <a:rPr lang="en-US" baseline="0" dirty="0" smtClean="0"/>
              <a:t>.NET 4 – </a:t>
            </a:r>
            <a:r>
              <a:rPr lang="ru-RU" baseline="0" dirty="0" smtClean="0"/>
              <a:t>весь асинхронный код, который есть в платформе, написан с использованием </a:t>
            </a:r>
            <a:r>
              <a:rPr lang="en-US" baseline="0" dirty="0" smtClean="0"/>
              <a:t>TPL. </a:t>
            </a:r>
            <a:r>
              <a:rPr lang="ru-RU" baseline="0" dirty="0" smtClean="0"/>
              <a:t>Сейчас рассмотрим наш пример с </a:t>
            </a:r>
            <a:r>
              <a:rPr lang="ru-RU" baseline="0" dirty="0" err="1" smtClean="0"/>
              <a:t>воркером</a:t>
            </a:r>
            <a:r>
              <a:rPr lang="ru-RU" baseline="0" dirty="0" smtClean="0"/>
              <a:t> при реализации через </a:t>
            </a:r>
            <a:r>
              <a:rPr lang="en-US" baseline="0" dirty="0" smtClean="0"/>
              <a:t>TPL.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3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4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выходом </a:t>
            </a:r>
            <a:r>
              <a:rPr lang="en-US" dirty="0" smtClean="0"/>
              <a:t>.NET FRAMEWORK 4.5 </a:t>
            </a:r>
            <a:r>
              <a:rPr lang="ru-RU" dirty="0" smtClean="0"/>
              <a:t>и</a:t>
            </a:r>
            <a:r>
              <a:rPr lang="ru-RU" baseline="0" dirty="0" smtClean="0"/>
              <a:t> </a:t>
            </a:r>
            <a:r>
              <a:rPr lang="en-US" baseline="0" dirty="0" smtClean="0"/>
              <a:t>C# 5 </a:t>
            </a:r>
            <a:r>
              <a:rPr lang="ru-RU" baseline="0" dirty="0" smtClean="0"/>
              <a:t>появляются такие ключевые слова как </a:t>
            </a:r>
            <a:r>
              <a:rPr lang="en-US" baseline="0" dirty="0" smtClean="0"/>
              <a:t>async </a:t>
            </a:r>
            <a:r>
              <a:rPr lang="ru-RU" baseline="0" dirty="0" smtClean="0"/>
              <a:t>и </a:t>
            </a:r>
            <a:r>
              <a:rPr lang="en-US" baseline="0" dirty="0" smtClean="0"/>
              <a:t>await</a:t>
            </a:r>
            <a:r>
              <a:rPr lang="ru-RU" baseline="0" dirty="0" smtClean="0"/>
              <a:t>. И на основе этого </a:t>
            </a:r>
            <a:r>
              <a:rPr lang="en-US" baseline="0" dirty="0" smtClean="0"/>
              <a:t>Microsoft </a:t>
            </a:r>
            <a:r>
              <a:rPr lang="ru-RU" baseline="0" dirty="0" smtClean="0"/>
              <a:t>формирует новый подход к асинхронному программированию – </a:t>
            </a:r>
            <a:r>
              <a:rPr lang="en-US" baseline="0" dirty="0" smtClean="0"/>
              <a:t>TAP (</a:t>
            </a:r>
            <a:r>
              <a:rPr lang="ru-RU" baseline="0" dirty="0" smtClean="0"/>
              <a:t>Асинхронное программирование основанное на задачах</a:t>
            </a:r>
            <a:r>
              <a:rPr lang="en-US" baseline="0" dirty="0" smtClean="0"/>
              <a:t>)</a:t>
            </a:r>
            <a:r>
              <a:rPr lang="ru-RU" baseline="0" dirty="0" smtClean="0"/>
              <a:t> и этот подход сейчас, по сути, является стандартом асинхронного программирования на </a:t>
            </a:r>
            <a:r>
              <a:rPr lang="en-US" baseline="0" dirty="0" smtClean="0"/>
              <a:t>.NET.</a:t>
            </a:r>
            <a:endParaRPr lang="ru-RU" baseline="0" dirty="0" smtClean="0"/>
          </a:p>
          <a:p>
            <a:r>
              <a:rPr lang="ru-RU" baseline="0" dirty="0" smtClean="0"/>
              <a:t>Сейчас начнем разбираться, как вообще работает этот подход, как его реализовывать и т.д.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82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8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4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4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7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1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F52569-A3CB-43E5-98BA-51D3DCD45EA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8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ragez/learning_async_awa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standard/asynchronous-programming-patterns/task-based-asynchronous-pattern-tap" TargetMode="External"/><Relationship Id="rId5" Type="http://schemas.openxmlformats.org/officeDocument/2006/relationships/hyperlink" Target="https://youtu.be/xeZtWG81X-E" TargetMode="External"/><Relationship Id="rId4" Type="http://schemas.openxmlformats.org/officeDocument/2006/relationships/hyperlink" Target="https://youtu.be/lh8cT6qI-n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456" y="914193"/>
            <a:ext cx="11386457" cy="13826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/>
              <a:t>Асинхронное программирование на .NET и ключевые слова async/</a:t>
            </a:r>
            <a:r>
              <a:rPr lang="ru-RU" sz="4400" dirty="0" err="1"/>
              <a:t>await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11955" y="6064682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Ивойлов </a:t>
            </a:r>
            <a:r>
              <a:rPr lang="en-US" b="1" dirty="0" smtClean="0"/>
              <a:t>Андрей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Разработчик платформы </a:t>
            </a:r>
            <a:r>
              <a:rPr lang="ru-RU" dirty="0"/>
              <a:t>БАРС.</a:t>
            </a:r>
            <a:r>
              <a:rPr lang="en-US" dirty="0"/>
              <a:t>Web-</a:t>
            </a:r>
            <a:r>
              <a:rPr lang="ru-RU" dirty="0"/>
              <a:t>Своды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1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63" y="483223"/>
            <a:ext cx="8534400" cy="1507067"/>
          </a:xfrm>
        </p:spPr>
        <p:txBody>
          <a:bodyPr/>
          <a:lstStyle/>
          <a:p>
            <a:r>
              <a:rPr lang="ru-RU" dirty="0" smtClean="0"/>
              <a:t>.NET Framework 3.0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.net framework 3.5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½Ð¸ ÑÑ Ñ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986" y="2481179"/>
            <a:ext cx="6428104" cy="37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4.0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ru-RU" dirty="0" smtClean="0"/>
              <a:t>представила </a:t>
            </a:r>
            <a:r>
              <a:rPr lang="en-US" dirty="0" smtClean="0"/>
              <a:t>TPL </a:t>
            </a:r>
            <a:r>
              <a:rPr lang="ru-RU" dirty="0" smtClean="0"/>
              <a:t>и выделила новый концепт – Задачи (</a:t>
            </a:r>
            <a:r>
              <a:rPr lang="en-US" dirty="0" smtClean="0"/>
              <a:t>Tasks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³Ð¾Ð¼ÐµÑ wooh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860" y="3191774"/>
            <a:ext cx="5994853" cy="33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</a:t>
            </a:r>
            <a:r>
              <a:rPr lang="ru-RU" dirty="0" smtClean="0"/>
              <a:t>4</a:t>
            </a:r>
            <a:r>
              <a:rPr lang="en-US" dirty="0" smtClean="0"/>
              <a:t>.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2127131"/>
          </a:xfrm>
        </p:spPr>
        <p:txBody>
          <a:bodyPr>
            <a:normAutofit/>
          </a:bodyPr>
          <a:lstStyle/>
          <a:p>
            <a:r>
              <a:rPr lang="ru-RU" dirty="0" smtClean="0"/>
              <a:t>Появляются ключевые слова </a:t>
            </a:r>
            <a:r>
              <a:rPr lang="en-US" dirty="0" smtClean="0"/>
              <a:t>async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await</a:t>
            </a:r>
          </a:p>
          <a:p>
            <a:r>
              <a:rPr lang="en-US" dirty="0" smtClean="0"/>
              <a:t>Microsoft </a:t>
            </a:r>
            <a:r>
              <a:rPr lang="ru-RU" dirty="0" smtClean="0"/>
              <a:t>формулирует новый подход к асинхронному программированию – </a:t>
            </a:r>
            <a:r>
              <a:rPr lang="en-US" dirty="0" smtClean="0"/>
              <a:t>TAP (Task-based Asynchronous Programming)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7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712" y="194732"/>
            <a:ext cx="8534400" cy="1507067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async/await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112" y="2548464"/>
            <a:ext cx="8534400" cy="151553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Разрешает использовать </a:t>
            </a:r>
            <a:r>
              <a:rPr lang="en-US" sz="2100" dirty="0" smtClean="0"/>
              <a:t>await</a:t>
            </a:r>
            <a:endParaRPr lang="ru-RU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Позволяет передавать результат метода или исключение вверх по стеку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dirty="0" smtClean="0"/>
              <a:t>Для такого метода компилятора сгенерирует машину состояний</a:t>
            </a:r>
            <a:endParaRPr lang="en-US" sz="2100" dirty="0" smtClean="0"/>
          </a:p>
          <a:p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00112" y="4558495"/>
            <a:ext cx="8534400" cy="97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Вставляет точку </a:t>
            </a:r>
            <a:r>
              <a:rPr lang="ru-RU" sz="1800" b="1" dirty="0" smtClean="0"/>
              <a:t>возможного</a:t>
            </a:r>
            <a:r>
              <a:rPr lang="ru-RU" sz="1800" dirty="0" smtClean="0"/>
              <a:t> прерывания/возобновления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Извлекает результат или исключение из таска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9900" y="1879600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sync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9900" y="4209643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await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5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61" y="139700"/>
            <a:ext cx="6112237" cy="652780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1181100" y="533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181100" y="1244600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81100" y="23457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673100" y="742950"/>
            <a:ext cx="508000" cy="41910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673100" y="1765300"/>
            <a:ext cx="508000" cy="41910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641799"/>
            <a:ext cx="6216769" cy="1507067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Спасибо за внимание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3178629"/>
            <a:ext cx="722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демки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github.com/enragez/learning_async_await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Другие доклады:</a:t>
            </a:r>
            <a:br>
              <a:rPr lang="ru-RU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youtu.be/lh8cT6qI-nA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youtu.be/xeZtWG81X-E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Статьи:</a:t>
            </a:r>
            <a:br>
              <a:rPr lang="ru-RU" dirty="0" smtClean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docs.microsoft.com/ru-ru/dotnet/standard/asynchronous-programming-patterns/task-based-asynchronous-pattern-tap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9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124" y="2628514"/>
            <a:ext cx="6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Эволюция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124" y="3137472"/>
            <a:ext cx="64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Примеры кода </a:t>
            </a:r>
            <a:r>
              <a:rPr lang="en-US" dirty="0" smtClean="0"/>
              <a:t>для </a:t>
            </a:r>
            <a:r>
              <a:rPr lang="ru-RU" dirty="0" smtClean="0"/>
              <a:t>кажд</a:t>
            </a:r>
            <a:r>
              <a:rPr lang="en-US" dirty="0" smtClean="0"/>
              <a:t>ого</a:t>
            </a:r>
            <a:r>
              <a:rPr lang="en-US" dirty="0"/>
              <a:t> </a:t>
            </a:r>
            <a:r>
              <a:rPr lang="ru-RU" dirty="0" smtClean="0"/>
              <a:t>этап</a:t>
            </a:r>
            <a:r>
              <a:rPr lang="en-US" dirty="0" smtClean="0"/>
              <a:t>а</a:t>
            </a:r>
            <a:r>
              <a:rPr lang="ru-RU" dirty="0" smtClean="0"/>
              <a:t> развития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2124" y="3923429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Внутренности </a:t>
            </a:r>
            <a:r>
              <a:rPr lang="en-US" dirty="0" smtClean="0"/>
              <a:t>async/await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2124" y="2189369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 асинхронном программировании в целом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9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853" y="175215"/>
            <a:ext cx="9364563" cy="1507067"/>
          </a:xfrm>
        </p:spPr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717" y="1763830"/>
            <a:ext cx="8534400" cy="3356809"/>
          </a:xfrm>
        </p:spPr>
        <p:txBody>
          <a:bodyPr/>
          <a:lstStyle/>
          <a:p>
            <a:r>
              <a:rPr lang="ru-RU" dirty="0" smtClean="0"/>
              <a:t>Выполнение одинакового количества работы меньшим количеством ресурсов</a:t>
            </a:r>
            <a:endParaRPr lang="en-US" dirty="0" smtClean="0"/>
          </a:p>
          <a:p>
            <a:r>
              <a:rPr lang="ru-RU" dirty="0" smtClean="0"/>
              <a:t>Управление получаем почти сразу после вызова операции</a:t>
            </a:r>
          </a:p>
          <a:p>
            <a:r>
              <a:rPr lang="ru-RU" dirty="0" smtClean="0"/>
              <a:t>Об окончании операции нас уведомляет </a:t>
            </a:r>
            <a:r>
              <a:rPr lang="en-US" dirty="0" smtClean="0"/>
              <a:t>callback</a:t>
            </a:r>
            <a:endParaRPr lang="ru-RU" dirty="0" smtClean="0"/>
          </a:p>
          <a:p>
            <a:r>
              <a:rPr lang="ru-RU" dirty="0" smtClean="0"/>
              <a:t>Асинхронное программирование не всегда равно многопоточности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4185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1.0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/>
              <a:t>Asynchronous Programming Model (APM</a:t>
            </a:r>
            <a:r>
              <a:rPr lang="en-US" dirty="0" smtClean="0"/>
              <a:t>) - </a:t>
            </a:r>
            <a:r>
              <a:rPr lang="ru-RU" dirty="0" smtClean="0"/>
              <a:t>узнается по паре методов </a:t>
            </a:r>
            <a:r>
              <a:rPr lang="en-US" dirty="0" smtClean="0"/>
              <a:t>BeginXXX/</a:t>
            </a:r>
            <a:r>
              <a:rPr lang="en-US" dirty="0" err="1" smtClean="0"/>
              <a:t>EndXXX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1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½Ðµ Ð½Ð°Ð´Ð¾ ÑÐ°Ðº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99"/>
            <a:ext cx="12192000" cy="68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 smtClean="0"/>
              <a:t>Event-based Asynchronous Programming(EAP)- </a:t>
            </a:r>
            <a:r>
              <a:rPr lang="ru-RU" dirty="0" smtClean="0"/>
              <a:t>узнается по паре метод + событие – например, </a:t>
            </a:r>
            <a:r>
              <a:rPr lang="en-US" dirty="0" smtClean="0"/>
              <a:t>LoadAsync</a:t>
            </a:r>
            <a:r>
              <a:rPr lang="ru-RU" dirty="0" smtClean="0"/>
              <a:t> (метод)</a:t>
            </a:r>
            <a:r>
              <a:rPr lang="en-US" dirty="0" smtClean="0"/>
              <a:t> + LoadCompleted</a:t>
            </a:r>
            <a:r>
              <a:rPr lang="ru-RU" dirty="0" smtClean="0"/>
              <a:t> (событие)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2797</TotalTime>
  <Words>817</Words>
  <Application>Microsoft Office PowerPoint</Application>
  <PresentationFormat>Широкоэкранный</PresentationFormat>
  <Paragraphs>82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Асинхронное программирование</vt:lpstr>
      <vt:lpstr>.NET Framework 1.0</vt:lpstr>
      <vt:lpstr>DEMO</vt:lpstr>
      <vt:lpstr>Презентация PowerPoint</vt:lpstr>
      <vt:lpstr>.NET Framework 2.0</vt:lpstr>
      <vt:lpstr>DEMO</vt:lpstr>
      <vt:lpstr>Презентация PowerPoint</vt:lpstr>
      <vt:lpstr>.NET Framework 3.0 .net framework 3.5</vt:lpstr>
      <vt:lpstr>.NET Framework 4.0</vt:lpstr>
      <vt:lpstr>DEMO</vt:lpstr>
      <vt:lpstr>.NET Framework 4.5</vt:lpstr>
      <vt:lpstr>Ключевые слова async/await</vt:lpstr>
      <vt:lpstr>Презентация PowerPoint</vt:lpstr>
      <vt:lpstr>DEMO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/ await</dc:title>
  <dc:creator>Андрей Ивойлов</dc:creator>
  <cp:lastModifiedBy>Андрей Ивойлов</cp:lastModifiedBy>
  <cp:revision>24</cp:revision>
  <dcterms:created xsi:type="dcterms:W3CDTF">2018-04-25T18:31:46Z</dcterms:created>
  <dcterms:modified xsi:type="dcterms:W3CDTF">2018-05-03T13:37:36Z</dcterms:modified>
</cp:coreProperties>
</file>