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1" r:id="rId3"/>
    <p:sldId id="2046" r:id="rId4"/>
    <p:sldId id="2074" r:id="rId5"/>
    <p:sldId id="2085" r:id="rId6"/>
    <p:sldId id="2086" r:id="rId7"/>
    <p:sldId id="256" r:id="rId8"/>
    <p:sldId id="2089" r:id="rId9"/>
    <p:sldId id="275" r:id="rId10"/>
    <p:sldId id="2087" r:id="rId11"/>
    <p:sldId id="2088" r:id="rId12"/>
    <p:sldId id="208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1BD-3700-466A-962B-7458BA545DA3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708D3-52C8-4689-81CD-DA049AC8F3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0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708D3-52C8-4689-81CD-DA049AC8F3A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4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708D3-52C8-4689-81CD-DA049AC8F3A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2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9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1954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3246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05888" y="1956343"/>
            <a:ext cx="3784678" cy="23901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34797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7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5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58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51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2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8D382-D1C6-43F2-90D3-6A42A021F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AA81F8-50BD-4F3E-960F-B7704A03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14E0A9-AA1F-4EF4-8CE2-CBFE2B11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5B7-0B8B-4291-AC2A-FCDA4C13EDC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BF828-53EE-41C6-9D81-5E928AAF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D0B33-1AFE-451A-B3EB-19C5D1B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CF-1164-4E7F-9D5F-16CA3903CC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1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7BC888B-E867-4920-A3CD-5C114A8A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747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9EB8BD-65E5-4718-AB72-26055D62D762}"/>
              </a:ext>
            </a:extLst>
          </p:cNvPr>
          <p:cNvSpPr txBox="1"/>
          <p:nvPr/>
        </p:nvSpPr>
        <p:spPr>
          <a:xfrm>
            <a:off x="3372769" y="1694677"/>
            <a:ext cx="561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Alma Mater </a:t>
            </a:r>
            <a:r>
              <a:rPr lang="it-IT" sz="1600" dirty="0" err="1"/>
              <a:t>Studiorum</a:t>
            </a:r>
            <a:r>
              <a:rPr lang="it-IT" sz="1600" dirty="0"/>
              <a:t> – Università di Bologna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60562BD-28EF-473B-8B57-21CEBA811BA1}"/>
              </a:ext>
            </a:extLst>
          </p:cNvPr>
          <p:cNvCxnSpPr/>
          <p:nvPr/>
        </p:nvCxnSpPr>
        <p:spPr>
          <a:xfrm>
            <a:off x="1523996" y="2136575"/>
            <a:ext cx="93097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00757-86FE-4C5A-8583-8279B462D712}"/>
              </a:ext>
            </a:extLst>
          </p:cNvPr>
          <p:cNvSpPr txBox="1"/>
          <p:nvPr/>
        </p:nvSpPr>
        <p:spPr>
          <a:xfrm>
            <a:off x="3379430" y="2333083"/>
            <a:ext cx="543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1600" dirty="0"/>
              <a:t>Esame di Sistemi Digitali 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FE54C9-7789-4FF9-B88B-8859AAB1388A}"/>
              </a:ext>
            </a:extLst>
          </p:cNvPr>
          <p:cNvSpPr txBox="1"/>
          <p:nvPr/>
        </p:nvSpPr>
        <p:spPr>
          <a:xfrm>
            <a:off x="2400296" y="3414109"/>
            <a:ext cx="7391401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 COVID-19 DETECTOR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AF9FA9-2015-4F5D-A909-2E3C7466A10A}"/>
              </a:ext>
            </a:extLst>
          </p:cNvPr>
          <p:cNvSpPr txBox="1"/>
          <p:nvPr/>
        </p:nvSpPr>
        <p:spPr>
          <a:xfrm>
            <a:off x="1523996" y="5841636"/>
            <a:ext cx="93925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Presentato da : </a:t>
            </a:r>
            <a:r>
              <a:rPr lang="it-IT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Andrini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Enrico e Manfreda Filippo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85FF1D-F0FF-45A3-BA71-89E7A1CBB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81" y="4167096"/>
            <a:ext cx="1220125" cy="1156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80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;p30">
            <a:extLst>
              <a:ext uri="{FF2B5EF4-FFF2-40B4-BE49-F238E27FC236}">
                <a16:creationId xmlns:a16="http://schemas.microsoft.com/office/drawing/2014/main" id="{4188902C-1A6D-42A3-BF4D-2C2362E6BBB6}"/>
              </a:ext>
            </a:extLst>
          </p:cNvPr>
          <p:cNvSpPr txBox="1">
            <a:spLocks/>
          </p:cNvSpPr>
          <p:nvPr/>
        </p:nvSpPr>
        <p:spPr>
          <a:xfrm>
            <a:off x="951344" y="2045616"/>
            <a:ext cx="10474217" cy="597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>
                <a:latin typeface="Karla" panose="020B0604020202020204" charset="0"/>
                <a:ea typeface="Calibri" panose="020F0502020204030204" pitchFamily="34" charset="0"/>
              </a:rPr>
              <a:t>Conversione e quantizzazione del modello</a:t>
            </a:r>
          </a:p>
          <a:p>
            <a:pPr marL="0" indent="0" algn="just">
              <a:spcBef>
                <a:spcPts val="800"/>
              </a:spcBef>
              <a:spcAft>
                <a:spcPts val="6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>
                <a:ea typeface="Calibri" panose="020F0502020204030204" pitchFamily="34" charset="0"/>
                <a:cs typeface="Arial" panose="020B0604020202020204" pitchFamily="34" charset="0"/>
              </a:rPr>
              <a:t>Funzionalità</a:t>
            </a:r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/>
              <a:t>Risultati migliori mediante il caricamento delle immagini dalla memoria rispetto all’utilizzo della fotocamera</a:t>
            </a:r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8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800"/>
              </a:spcBef>
              <a:spcAft>
                <a:spcPts val="6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68;p18">
            <a:extLst>
              <a:ext uri="{FF2B5EF4-FFF2-40B4-BE49-F238E27FC236}">
                <a16:creationId xmlns:a16="http://schemas.microsoft.com/office/drawing/2014/main" id="{7B258433-0958-48FB-A747-FB0155BBB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87A2D5-5927-499A-865F-115AD54DC40E}"/>
              </a:ext>
            </a:extLst>
          </p:cNvPr>
          <p:cNvSpPr txBox="1"/>
          <p:nvPr/>
        </p:nvSpPr>
        <p:spPr>
          <a:xfrm>
            <a:off x="951344" y="1433337"/>
            <a:ext cx="3934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Deploy su smartphone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B25232-2F32-434C-87D6-212AFA83DBAC}"/>
              </a:ext>
            </a:extLst>
          </p:cNvPr>
          <p:cNvSpPr txBox="1"/>
          <p:nvPr/>
        </p:nvSpPr>
        <p:spPr>
          <a:xfrm>
            <a:off x="5152268" y="3335356"/>
            <a:ext cx="66966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Karla" panose="020B0604020202020204"/>
                <a:ea typeface="Calibri" panose="020F0502020204030204" pitchFamily="34" charset="0"/>
                <a:cs typeface="Arial" panose="020B0604020202020204" pitchFamily="34" charset="0"/>
              </a:rPr>
              <a:t>Acquisizione immagin</a:t>
            </a:r>
            <a:r>
              <a:rPr lang="it-IT" sz="2000" dirty="0">
                <a:latin typeface="Karla" panose="020B0604020202020204"/>
                <a:ea typeface="Calibri" panose="020F0502020204030204" pitchFamily="34" charset="0"/>
                <a:cs typeface="Arial" panose="020B0604020202020204" pitchFamily="34" charset="0"/>
              </a:rPr>
              <a:t>e di input per la rete tramite fotocamera</a:t>
            </a:r>
            <a:endParaRPr lang="it-IT" sz="2000" dirty="0">
              <a:effectLst/>
              <a:latin typeface="Karla" panose="020B060402020202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A891A0-6EDA-44A0-89D1-6DEA12842C1A}"/>
              </a:ext>
            </a:extLst>
          </p:cNvPr>
          <p:cNvSpPr txBox="1"/>
          <p:nvPr/>
        </p:nvSpPr>
        <p:spPr>
          <a:xfrm>
            <a:off x="4637133" y="4246225"/>
            <a:ext cx="627869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Karla" panose="020B0604020202020204"/>
                <a:ea typeface="Calibri" panose="020F0502020204030204" pitchFamily="34" charset="0"/>
                <a:cs typeface="Arial" panose="020B0604020202020204" pitchFamily="34" charset="0"/>
              </a:rPr>
              <a:t>Caricamento dell’immagine dalla memoria del dispositivo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0DEBA8-8DE8-4A33-BBDA-60743188AEBD}"/>
              </a:ext>
            </a:extLst>
          </p:cNvPr>
          <p:cNvSpPr txBox="1"/>
          <p:nvPr/>
        </p:nvSpPr>
        <p:spPr>
          <a:xfrm>
            <a:off x="1237312" y="4906487"/>
            <a:ext cx="317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Karla" panose="020B0604020202020204"/>
              </a:rPr>
              <a:t>Storico delle classificazioni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7164F2A-265C-45AB-90AD-943DA2C96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4" t="7044" r="18501" b="3362"/>
          <a:stretch/>
        </p:blipFill>
        <p:spPr>
          <a:xfrm>
            <a:off x="7776482" y="189135"/>
            <a:ext cx="3426780" cy="3239865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3D134C6-BF68-4142-A1B3-5AB8F4A8A106}"/>
              </a:ext>
            </a:extLst>
          </p:cNvPr>
          <p:cNvCxnSpPr>
            <a:cxnSpLocks/>
          </p:cNvCxnSpPr>
          <p:nvPr/>
        </p:nvCxnSpPr>
        <p:spPr>
          <a:xfrm>
            <a:off x="2143549" y="4129854"/>
            <a:ext cx="0" cy="7390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47A28FC-ADE4-4DE0-B86B-4FAC2EF22EB3}"/>
              </a:ext>
            </a:extLst>
          </p:cNvPr>
          <p:cNvCxnSpPr>
            <a:cxnSpLocks/>
          </p:cNvCxnSpPr>
          <p:nvPr/>
        </p:nvCxnSpPr>
        <p:spPr>
          <a:xfrm>
            <a:off x="2919663" y="3994484"/>
            <a:ext cx="1495856" cy="5533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EE20EB7-93CB-43EF-87A8-A849B979EAA5}"/>
              </a:ext>
            </a:extLst>
          </p:cNvPr>
          <p:cNvCxnSpPr>
            <a:cxnSpLocks/>
          </p:cNvCxnSpPr>
          <p:nvPr/>
        </p:nvCxnSpPr>
        <p:spPr>
          <a:xfrm>
            <a:off x="3346515" y="3603992"/>
            <a:ext cx="1567801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276124C5-3BEB-4A14-8E59-8E819AA5D004}"/>
              </a:ext>
            </a:extLst>
          </p:cNvPr>
          <p:cNvSpPr txBox="1">
            <a:spLocks/>
          </p:cNvSpPr>
          <p:nvPr/>
        </p:nvSpPr>
        <p:spPr>
          <a:xfrm>
            <a:off x="1182198" y="503981"/>
            <a:ext cx="9827600" cy="7370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800" b="1" dirty="0">
                <a:solidFill>
                  <a:srgbClr val="0070C0"/>
                </a:solidFill>
                <a:latin typeface="Raleway" panose="020B0604020202020204" charset="0"/>
              </a:rPr>
              <a:t>Interfaccia grafica</a:t>
            </a:r>
          </a:p>
        </p:txBody>
      </p:sp>
      <p:grpSp>
        <p:nvGrpSpPr>
          <p:cNvPr id="20" name="Group 129">
            <a:extLst>
              <a:ext uri="{FF2B5EF4-FFF2-40B4-BE49-F238E27FC236}">
                <a16:creationId xmlns:a16="http://schemas.microsoft.com/office/drawing/2014/main" id="{5F53CF22-4C3D-4947-AC3C-AC75A38814CA}"/>
              </a:ext>
            </a:extLst>
          </p:cNvPr>
          <p:cNvGrpSpPr/>
          <p:nvPr/>
        </p:nvGrpSpPr>
        <p:grpSpPr>
          <a:xfrm>
            <a:off x="0" y="-630616"/>
            <a:ext cx="12190412" cy="1509506"/>
            <a:chOff x="0" y="-156114"/>
            <a:chExt cx="24535152" cy="4304369"/>
          </a:xfrm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74FCEF9B-BC0B-4B24-A0C9-49DCFBC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2DA64B8D-659E-4B26-95B2-7890E68E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A0951A44-1371-4488-B4BA-E359619C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4" name="Freeform 133">
              <a:extLst>
                <a:ext uri="{FF2B5EF4-FFF2-40B4-BE49-F238E27FC236}">
                  <a16:creationId xmlns:a16="http://schemas.microsoft.com/office/drawing/2014/main" id="{35B4360D-A6A3-4F90-A936-64635B7F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5" name="Freeform 134">
              <a:extLst>
                <a:ext uri="{FF2B5EF4-FFF2-40B4-BE49-F238E27FC236}">
                  <a16:creationId xmlns:a16="http://schemas.microsoft.com/office/drawing/2014/main" id="{7F338265-883A-43E6-AC16-DEDF8888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6" name="Freeform 135">
              <a:extLst>
                <a:ext uri="{FF2B5EF4-FFF2-40B4-BE49-F238E27FC236}">
                  <a16:creationId xmlns:a16="http://schemas.microsoft.com/office/drawing/2014/main" id="{DB2B9762-7531-4F95-A974-52767B02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7" name="Freeform 136">
              <a:extLst>
                <a:ext uri="{FF2B5EF4-FFF2-40B4-BE49-F238E27FC236}">
                  <a16:creationId xmlns:a16="http://schemas.microsoft.com/office/drawing/2014/main" id="{6F03FA42-9A86-4FBC-BB44-02E50A25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CD43FA82-395A-4BC6-80C2-82B93B22A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0" name="Freeform 138">
              <a:extLst>
                <a:ext uri="{FF2B5EF4-FFF2-40B4-BE49-F238E27FC236}">
                  <a16:creationId xmlns:a16="http://schemas.microsoft.com/office/drawing/2014/main" id="{6328B8D6-1A0D-465C-81BE-50D099B9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1" name="Freeform 139">
              <a:extLst>
                <a:ext uri="{FF2B5EF4-FFF2-40B4-BE49-F238E27FC236}">
                  <a16:creationId xmlns:a16="http://schemas.microsoft.com/office/drawing/2014/main" id="{1D355984-8892-4673-A95D-1B0703E3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441EAE8-E93D-47E0-82EA-2272387A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BE7046C-A301-4171-A7AE-D5256926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9B971F83-6DEB-4CDE-B9A9-258A3AC8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A8CC0F27-5E29-4354-ADA1-E32152FD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DC7EF53B-F0EB-4F6A-836E-8B9F162C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8583C7EA-4C81-4D54-A92F-EF0258568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52AF7014-EFFE-4917-A196-0828B5CC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55280CD-336A-49F5-9135-41DF98FAD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5767689C-F7FE-48E1-B023-D873DCC7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D23AB85-E04D-4EC1-8E3C-CC94EA0D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67F8A0D-174D-4505-96E2-47C7DDB7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1A3108A-B6D5-49EC-820B-76631FAD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3225433-7AE8-4D0E-9FE3-6F07D755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22A59721-A062-4FD2-A5CA-05DC1C8B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AD771DE-F012-4232-9E8D-214A72FA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47" name="Google Shape;168;p18">
            <a:extLst>
              <a:ext uri="{FF2B5EF4-FFF2-40B4-BE49-F238E27FC236}">
                <a16:creationId xmlns:a16="http://schemas.microsoft.com/office/drawing/2014/main" id="{947FD14B-E8E6-4382-9B5A-212163E6B7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B294D9DA-94D5-4B46-8AC9-3701FB146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98" y="1306461"/>
            <a:ext cx="2383401" cy="52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CB96AD5D-F915-4B57-9D72-68F8713A9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82" y="1306461"/>
            <a:ext cx="2383401" cy="52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B3A94B70-C59C-49FF-9597-04B5EEDCB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90" y="1306461"/>
            <a:ext cx="2383401" cy="5286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E134B514-CACD-4BB7-A0E0-231EB4CC382A}"/>
              </a:ext>
            </a:extLst>
          </p:cNvPr>
          <p:cNvSpPr txBox="1"/>
          <p:nvPr/>
        </p:nvSpPr>
        <p:spPr>
          <a:xfrm>
            <a:off x="702815" y="222817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600" dirty="0" err="1">
                <a:latin typeface="Nunito Light" charset="0"/>
                <a:ea typeface="Nunito Light" charset="0"/>
                <a:cs typeface="Nunito Light" charset="0"/>
              </a:rPr>
              <a:t>Conclusioni</a:t>
            </a:r>
            <a:endParaRPr lang="en-US" sz="4800" b="1" spc="600" dirty="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23F51E-EC11-45A4-BF55-DD20087C1934}"/>
              </a:ext>
            </a:extLst>
          </p:cNvPr>
          <p:cNvSpPr txBox="1"/>
          <p:nvPr/>
        </p:nvSpPr>
        <p:spPr>
          <a:xfrm>
            <a:off x="702815" y="1119136"/>
            <a:ext cx="6644469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it-IT" sz="2400" dirty="0">
              <a:latin typeface="Karla" panose="020B0604020202020204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it-IT" sz="2000" dirty="0">
                <a:latin typeface="Karla" panose="020B0604020202020204"/>
              </a:rPr>
              <a:t>La rete definita permette di classificare efficacemente immagini di pazienti che presentano segni della malattia COVID-19 nei polmoni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it-IT" sz="2400" dirty="0">
              <a:latin typeface="Karla" panose="020B0604020202020204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it-IT" sz="2000" dirty="0">
                <a:latin typeface="Karla" panose="020B0604020202020204"/>
              </a:rPr>
              <a:t>L’applicazione sviluppata, per dispositivi Android, consente di utilizzare la rete addestrata con due modalità diverse di acquisizione delle immagini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it-IT" sz="2000" dirty="0">
              <a:latin typeface="Karla" panose="020B0604020202020204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it-IT" sz="2000" dirty="0">
                <a:effectLst/>
                <a:latin typeface="Karla" panose="020B0604020202020204"/>
                <a:ea typeface="Calibri" panose="020F0502020204030204" pitchFamily="34" charset="0"/>
              </a:rPr>
              <a:t>Il lavoro fatto mostra l’elevato potenziale dell’utilizzo del Deep Learning in ambito medico</a:t>
            </a:r>
            <a:endParaRPr lang="it-IT" sz="2000" dirty="0">
              <a:latin typeface="Karla" panose="020B0604020202020204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F282C4-4655-43D0-8782-E8EC6053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97" y="2030436"/>
            <a:ext cx="3854010" cy="23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Obiettivi del progetto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1061170" y="2476195"/>
            <a:ext cx="5990658" cy="356303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" dirty="0"/>
          </a:p>
          <a:p>
            <a:pPr marL="101598" indent="0">
              <a:spcBef>
                <a:spcPts val="0"/>
              </a:spcBef>
              <a:buNone/>
            </a:pPr>
            <a:r>
              <a:rPr lang="en" dirty="0"/>
              <a:t>Definizione e addestramento di una rete neurale per il riconoscimento della malattia COVID-19 in immagini di TC</a:t>
            </a:r>
          </a:p>
          <a:p>
            <a:pPr marL="101598" indent="0">
              <a:spcBef>
                <a:spcPts val="0"/>
              </a:spcBef>
              <a:buNone/>
            </a:pPr>
            <a:endParaRPr lang="en" dirty="0"/>
          </a:p>
          <a:p>
            <a:pPr marL="101598" indent="0">
              <a:spcBef>
                <a:spcPts val="0"/>
              </a:spcBef>
              <a:buNone/>
            </a:pPr>
            <a:endParaRPr lang="en" dirty="0"/>
          </a:p>
          <a:p>
            <a:pPr marL="101598" indent="0">
              <a:spcBef>
                <a:spcPts val="0"/>
              </a:spcBef>
              <a:buNone/>
            </a:pPr>
            <a:r>
              <a:rPr lang="en" dirty="0"/>
              <a:t>Sviluppo di un’applicazione eseguibile su smartphone e tablet Android per l’utilizzo della rete</a:t>
            </a:r>
          </a:p>
          <a:p>
            <a:pPr marL="101598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4" name="Elemento grafico 43" descr="Interrompi">
            <a:extLst>
              <a:ext uri="{FF2B5EF4-FFF2-40B4-BE49-F238E27FC236}">
                <a16:creationId xmlns:a16="http://schemas.microsoft.com/office/drawing/2014/main" id="{4CD12CDC-1165-4461-8C37-7F704DD1C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6201">
            <a:off x="792853" y="5040449"/>
            <a:ext cx="232644" cy="232644"/>
          </a:xfrm>
          <a:prstGeom prst="rect">
            <a:avLst/>
          </a:prstGeom>
        </p:spPr>
      </p:pic>
      <p:pic>
        <p:nvPicPr>
          <p:cNvPr id="45" name="Elemento grafico 44" descr="Interrompi">
            <a:extLst>
              <a:ext uri="{FF2B5EF4-FFF2-40B4-BE49-F238E27FC236}">
                <a16:creationId xmlns:a16="http://schemas.microsoft.com/office/drawing/2014/main" id="{778C358C-CC9C-4D5D-B870-C1B8372F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6201">
            <a:off x="791716" y="3301654"/>
            <a:ext cx="232644" cy="232644"/>
          </a:xfrm>
          <a:prstGeom prst="rect">
            <a:avLst/>
          </a:prstGeom>
        </p:spPr>
      </p:pic>
      <p:sp>
        <p:nvSpPr>
          <p:cNvPr id="46" name="Google Shape;168;p18">
            <a:extLst>
              <a:ext uri="{FF2B5EF4-FFF2-40B4-BE49-F238E27FC236}">
                <a16:creationId xmlns:a16="http://schemas.microsoft.com/office/drawing/2014/main" id="{64B6D8C9-0EDA-42AA-BA6D-A2F0E72415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93F591-DB70-4EC6-B8E9-AE601BD76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28" y="2073603"/>
            <a:ext cx="5140172" cy="3426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1588" y="-710516"/>
            <a:ext cx="12190412" cy="2052013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5CC82A-27B2-4875-87AB-62321CEDD07C}"/>
              </a:ext>
            </a:extLst>
          </p:cNvPr>
          <p:cNvSpPr txBox="1"/>
          <p:nvPr/>
        </p:nvSpPr>
        <p:spPr>
          <a:xfrm>
            <a:off x="1063861" y="1517030"/>
            <a:ext cx="13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latin typeface="Karla"/>
              </a:rPr>
              <a:t>Ideazione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9578B6-4F4B-46CD-9007-8237C23145CC}"/>
              </a:ext>
            </a:extLst>
          </p:cNvPr>
          <p:cNvSpPr txBox="1"/>
          <p:nvPr/>
        </p:nvSpPr>
        <p:spPr>
          <a:xfrm>
            <a:off x="3688960" y="1390226"/>
            <a:ext cx="19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latin typeface="Karla"/>
              </a:rPr>
              <a:t>Studio e analisi delle tecnologie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73D9F5-0385-48D0-BD15-05018D4C8938}"/>
              </a:ext>
            </a:extLst>
          </p:cNvPr>
          <p:cNvSpPr txBox="1"/>
          <p:nvPr/>
        </p:nvSpPr>
        <p:spPr>
          <a:xfrm>
            <a:off x="6730392" y="1415000"/>
            <a:ext cx="172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latin typeface="Karla"/>
              </a:rPr>
              <a:t>Progettazione e sviluppo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AC70CA-0137-4C83-80E4-BA969BE6F0C1}"/>
              </a:ext>
            </a:extLst>
          </p:cNvPr>
          <p:cNvSpPr txBox="1"/>
          <p:nvPr/>
        </p:nvSpPr>
        <p:spPr>
          <a:xfrm>
            <a:off x="9529757" y="1414999"/>
            <a:ext cx="205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latin typeface="Karla"/>
              </a:rPr>
              <a:t>Testing e sperimentazione</a:t>
            </a:r>
          </a:p>
        </p:txBody>
      </p:sp>
      <p:sp>
        <p:nvSpPr>
          <p:cNvPr id="180" name="Rectangle 6">
            <a:extLst>
              <a:ext uri="{FF2B5EF4-FFF2-40B4-BE49-F238E27FC236}">
                <a16:creationId xmlns:a16="http://schemas.microsoft.com/office/drawing/2014/main" id="{F095F30B-A069-48BF-8BC5-3A14490C7450}"/>
              </a:ext>
            </a:extLst>
          </p:cNvPr>
          <p:cNvSpPr/>
          <p:nvPr/>
        </p:nvSpPr>
        <p:spPr>
          <a:xfrm>
            <a:off x="0" y="2754288"/>
            <a:ext cx="12192000" cy="493485"/>
          </a:xfrm>
          <a:prstGeom prst="rect">
            <a:avLst/>
          </a:prstGeom>
          <a:solidFill>
            <a:srgbClr val="353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7">
            <a:extLst>
              <a:ext uri="{FF2B5EF4-FFF2-40B4-BE49-F238E27FC236}">
                <a16:creationId xmlns:a16="http://schemas.microsoft.com/office/drawing/2014/main" id="{5F8DEA46-A88F-4088-BA7B-1F58DE39B830}"/>
              </a:ext>
            </a:extLst>
          </p:cNvPr>
          <p:cNvSpPr/>
          <p:nvPr/>
        </p:nvSpPr>
        <p:spPr>
          <a:xfrm>
            <a:off x="943429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81">
            <a:extLst>
              <a:ext uri="{FF2B5EF4-FFF2-40B4-BE49-F238E27FC236}">
                <a16:creationId xmlns:a16="http://schemas.microsoft.com/office/drawing/2014/main" id="{3A885868-1940-40C1-A4A8-FAA3664F5761}"/>
              </a:ext>
            </a:extLst>
          </p:cNvPr>
          <p:cNvSpPr/>
          <p:nvPr/>
        </p:nvSpPr>
        <p:spPr>
          <a:xfrm>
            <a:off x="943429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c 8">
            <a:extLst>
              <a:ext uri="{FF2B5EF4-FFF2-40B4-BE49-F238E27FC236}">
                <a16:creationId xmlns:a16="http://schemas.microsoft.com/office/drawing/2014/main" id="{0514A0D0-27C8-4B15-99C1-8165D38FFDAE}"/>
              </a:ext>
            </a:extLst>
          </p:cNvPr>
          <p:cNvSpPr/>
          <p:nvPr/>
        </p:nvSpPr>
        <p:spPr>
          <a:xfrm>
            <a:off x="1143363" y="2395421"/>
            <a:ext cx="1211218" cy="1211216"/>
          </a:xfrm>
          <a:prstGeom prst="arc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c 84">
            <a:extLst>
              <a:ext uri="{FF2B5EF4-FFF2-40B4-BE49-F238E27FC236}">
                <a16:creationId xmlns:a16="http://schemas.microsoft.com/office/drawing/2014/main" id="{B0A5BF66-2F97-40DD-9E63-EAD75325FC21}"/>
              </a:ext>
            </a:extLst>
          </p:cNvPr>
          <p:cNvSpPr/>
          <p:nvPr/>
        </p:nvSpPr>
        <p:spPr>
          <a:xfrm>
            <a:off x="1143363" y="2395421"/>
            <a:ext cx="1211218" cy="1211216"/>
          </a:xfrm>
          <a:prstGeom prst="arc">
            <a:avLst>
              <a:gd name="adj1" fmla="val 4569606"/>
              <a:gd name="adj2" fmla="val 14148666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c 85">
            <a:extLst>
              <a:ext uri="{FF2B5EF4-FFF2-40B4-BE49-F238E27FC236}">
                <a16:creationId xmlns:a16="http://schemas.microsoft.com/office/drawing/2014/main" id="{B38D9AAD-7971-499D-8738-5E742D52182F}"/>
              </a:ext>
            </a:extLst>
          </p:cNvPr>
          <p:cNvSpPr/>
          <p:nvPr/>
        </p:nvSpPr>
        <p:spPr>
          <a:xfrm>
            <a:off x="1143363" y="2395421"/>
            <a:ext cx="1211218" cy="1211216"/>
          </a:xfrm>
          <a:prstGeom prst="arc">
            <a:avLst>
              <a:gd name="adj1" fmla="val 462328"/>
              <a:gd name="adj2" fmla="val 4264860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86">
            <a:extLst>
              <a:ext uri="{FF2B5EF4-FFF2-40B4-BE49-F238E27FC236}">
                <a16:creationId xmlns:a16="http://schemas.microsoft.com/office/drawing/2014/main" id="{212D5D94-5A36-4C53-8987-BA9C50954590}"/>
              </a:ext>
            </a:extLst>
          </p:cNvPr>
          <p:cNvSpPr/>
          <p:nvPr/>
        </p:nvSpPr>
        <p:spPr>
          <a:xfrm>
            <a:off x="1143363" y="2395421"/>
            <a:ext cx="1211218" cy="1211216"/>
          </a:xfrm>
          <a:prstGeom prst="arc">
            <a:avLst>
              <a:gd name="adj1" fmla="val 14650465"/>
              <a:gd name="adj2" fmla="val 15685865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91">
            <a:extLst>
              <a:ext uri="{FF2B5EF4-FFF2-40B4-BE49-F238E27FC236}">
                <a16:creationId xmlns:a16="http://schemas.microsoft.com/office/drawing/2014/main" id="{A6A859DE-9C39-414E-A4A3-79D07FF4340F}"/>
              </a:ext>
            </a:extLst>
          </p:cNvPr>
          <p:cNvSpPr/>
          <p:nvPr/>
        </p:nvSpPr>
        <p:spPr>
          <a:xfrm>
            <a:off x="3864304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92">
            <a:extLst>
              <a:ext uri="{FF2B5EF4-FFF2-40B4-BE49-F238E27FC236}">
                <a16:creationId xmlns:a16="http://schemas.microsoft.com/office/drawing/2014/main" id="{190FB64B-BE70-4522-8C91-36F0D6CD5D76}"/>
              </a:ext>
            </a:extLst>
          </p:cNvPr>
          <p:cNvSpPr/>
          <p:nvPr/>
        </p:nvSpPr>
        <p:spPr>
          <a:xfrm>
            <a:off x="3864303" y="2195487"/>
            <a:ext cx="1611085" cy="1611085"/>
          </a:xfrm>
          <a:prstGeom prst="ellipse">
            <a:avLst/>
          </a:pr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93">
            <a:extLst>
              <a:ext uri="{FF2B5EF4-FFF2-40B4-BE49-F238E27FC236}">
                <a16:creationId xmlns:a16="http://schemas.microsoft.com/office/drawing/2014/main" id="{3F9F3539-A3C0-4A9A-85DE-C71A2905D05B}"/>
              </a:ext>
            </a:extLst>
          </p:cNvPr>
          <p:cNvSpPr/>
          <p:nvPr/>
        </p:nvSpPr>
        <p:spPr>
          <a:xfrm>
            <a:off x="4064238" y="2395421"/>
            <a:ext cx="1211218" cy="1211216"/>
          </a:xfrm>
          <a:prstGeom prst="arc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c 94">
            <a:extLst>
              <a:ext uri="{FF2B5EF4-FFF2-40B4-BE49-F238E27FC236}">
                <a16:creationId xmlns:a16="http://schemas.microsoft.com/office/drawing/2014/main" id="{59AB0886-1133-450A-9F7A-6FFE0F2C6AEB}"/>
              </a:ext>
            </a:extLst>
          </p:cNvPr>
          <p:cNvSpPr/>
          <p:nvPr/>
        </p:nvSpPr>
        <p:spPr>
          <a:xfrm>
            <a:off x="4064238" y="2395421"/>
            <a:ext cx="1211218" cy="1211216"/>
          </a:xfrm>
          <a:prstGeom prst="arc">
            <a:avLst>
              <a:gd name="adj1" fmla="val 4569606"/>
              <a:gd name="adj2" fmla="val 14148666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Arc 95">
            <a:extLst>
              <a:ext uri="{FF2B5EF4-FFF2-40B4-BE49-F238E27FC236}">
                <a16:creationId xmlns:a16="http://schemas.microsoft.com/office/drawing/2014/main" id="{9FB86082-012D-469E-BD9F-295F110F0235}"/>
              </a:ext>
            </a:extLst>
          </p:cNvPr>
          <p:cNvSpPr/>
          <p:nvPr/>
        </p:nvSpPr>
        <p:spPr>
          <a:xfrm>
            <a:off x="4064238" y="2395421"/>
            <a:ext cx="1211218" cy="1211216"/>
          </a:xfrm>
          <a:prstGeom prst="arc">
            <a:avLst>
              <a:gd name="adj1" fmla="val 462328"/>
              <a:gd name="adj2" fmla="val 4264860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96">
            <a:extLst>
              <a:ext uri="{FF2B5EF4-FFF2-40B4-BE49-F238E27FC236}">
                <a16:creationId xmlns:a16="http://schemas.microsoft.com/office/drawing/2014/main" id="{059DEF4C-E11E-4ACD-AD49-E3C969A744E9}"/>
              </a:ext>
            </a:extLst>
          </p:cNvPr>
          <p:cNvSpPr/>
          <p:nvPr/>
        </p:nvSpPr>
        <p:spPr>
          <a:xfrm>
            <a:off x="4064238" y="2395421"/>
            <a:ext cx="1211218" cy="1211216"/>
          </a:xfrm>
          <a:prstGeom prst="arc">
            <a:avLst>
              <a:gd name="adj1" fmla="val 14650465"/>
              <a:gd name="adj2" fmla="val 15685865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03">
            <a:extLst>
              <a:ext uri="{FF2B5EF4-FFF2-40B4-BE49-F238E27FC236}">
                <a16:creationId xmlns:a16="http://schemas.microsoft.com/office/drawing/2014/main" id="{BBEE1F2E-6D80-45C2-B926-6492003E7A71}"/>
              </a:ext>
            </a:extLst>
          </p:cNvPr>
          <p:cNvSpPr/>
          <p:nvPr/>
        </p:nvSpPr>
        <p:spPr>
          <a:xfrm>
            <a:off x="6785179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04">
            <a:extLst>
              <a:ext uri="{FF2B5EF4-FFF2-40B4-BE49-F238E27FC236}">
                <a16:creationId xmlns:a16="http://schemas.microsoft.com/office/drawing/2014/main" id="{8A5BEAE2-5563-4039-95AC-0D13C7FA1AA6}"/>
              </a:ext>
            </a:extLst>
          </p:cNvPr>
          <p:cNvSpPr/>
          <p:nvPr/>
        </p:nvSpPr>
        <p:spPr>
          <a:xfrm>
            <a:off x="6785177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05">
            <a:extLst>
              <a:ext uri="{FF2B5EF4-FFF2-40B4-BE49-F238E27FC236}">
                <a16:creationId xmlns:a16="http://schemas.microsoft.com/office/drawing/2014/main" id="{F59B2F36-2FCF-48A4-8FA8-F46283750EF2}"/>
              </a:ext>
            </a:extLst>
          </p:cNvPr>
          <p:cNvSpPr/>
          <p:nvPr/>
        </p:nvSpPr>
        <p:spPr>
          <a:xfrm>
            <a:off x="6985113" y="2395421"/>
            <a:ext cx="1211218" cy="1211216"/>
          </a:xfrm>
          <a:prstGeom prst="arc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06">
            <a:extLst>
              <a:ext uri="{FF2B5EF4-FFF2-40B4-BE49-F238E27FC236}">
                <a16:creationId xmlns:a16="http://schemas.microsoft.com/office/drawing/2014/main" id="{11B5CBC3-5E5D-4750-9A32-42054B57350F}"/>
              </a:ext>
            </a:extLst>
          </p:cNvPr>
          <p:cNvSpPr/>
          <p:nvPr/>
        </p:nvSpPr>
        <p:spPr>
          <a:xfrm>
            <a:off x="6985113" y="2395421"/>
            <a:ext cx="1211218" cy="1211216"/>
          </a:xfrm>
          <a:prstGeom prst="arc">
            <a:avLst>
              <a:gd name="adj1" fmla="val 4569606"/>
              <a:gd name="adj2" fmla="val 14148666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07">
            <a:extLst>
              <a:ext uri="{FF2B5EF4-FFF2-40B4-BE49-F238E27FC236}">
                <a16:creationId xmlns:a16="http://schemas.microsoft.com/office/drawing/2014/main" id="{38FA9939-23A2-416E-ABE7-25D5A9C1C29F}"/>
              </a:ext>
            </a:extLst>
          </p:cNvPr>
          <p:cNvSpPr/>
          <p:nvPr/>
        </p:nvSpPr>
        <p:spPr>
          <a:xfrm>
            <a:off x="6985113" y="2395421"/>
            <a:ext cx="1211218" cy="1211216"/>
          </a:xfrm>
          <a:prstGeom prst="arc">
            <a:avLst>
              <a:gd name="adj1" fmla="val 462328"/>
              <a:gd name="adj2" fmla="val 4264860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c 108">
            <a:extLst>
              <a:ext uri="{FF2B5EF4-FFF2-40B4-BE49-F238E27FC236}">
                <a16:creationId xmlns:a16="http://schemas.microsoft.com/office/drawing/2014/main" id="{B9DB98A9-D83F-428F-9E20-A5F5BE6CA5C6}"/>
              </a:ext>
            </a:extLst>
          </p:cNvPr>
          <p:cNvSpPr/>
          <p:nvPr/>
        </p:nvSpPr>
        <p:spPr>
          <a:xfrm>
            <a:off x="6985113" y="2395421"/>
            <a:ext cx="1211218" cy="1211216"/>
          </a:xfrm>
          <a:prstGeom prst="arc">
            <a:avLst>
              <a:gd name="adj1" fmla="val 14650465"/>
              <a:gd name="adj2" fmla="val 15685865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13">
            <a:extLst>
              <a:ext uri="{FF2B5EF4-FFF2-40B4-BE49-F238E27FC236}">
                <a16:creationId xmlns:a16="http://schemas.microsoft.com/office/drawing/2014/main" id="{1ACB3337-861D-48E5-B3A1-5BFB05EAB101}"/>
              </a:ext>
            </a:extLst>
          </p:cNvPr>
          <p:cNvSpPr/>
          <p:nvPr/>
        </p:nvSpPr>
        <p:spPr>
          <a:xfrm>
            <a:off x="9706054" y="2195487"/>
            <a:ext cx="1611085" cy="1611085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14">
            <a:extLst>
              <a:ext uri="{FF2B5EF4-FFF2-40B4-BE49-F238E27FC236}">
                <a16:creationId xmlns:a16="http://schemas.microsoft.com/office/drawing/2014/main" id="{FA19512F-767C-4519-ABDC-19F074A3D9D3}"/>
              </a:ext>
            </a:extLst>
          </p:cNvPr>
          <p:cNvSpPr/>
          <p:nvPr/>
        </p:nvSpPr>
        <p:spPr>
          <a:xfrm>
            <a:off x="9706054" y="2195487"/>
            <a:ext cx="1611085" cy="1611085"/>
          </a:xfrm>
          <a:prstGeom prst="ellipse">
            <a:avLst/>
          </a:pr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115">
            <a:extLst>
              <a:ext uri="{FF2B5EF4-FFF2-40B4-BE49-F238E27FC236}">
                <a16:creationId xmlns:a16="http://schemas.microsoft.com/office/drawing/2014/main" id="{30B3A08A-C3F6-4CFE-87F8-D2B043521CEC}"/>
              </a:ext>
            </a:extLst>
          </p:cNvPr>
          <p:cNvSpPr/>
          <p:nvPr/>
        </p:nvSpPr>
        <p:spPr>
          <a:xfrm>
            <a:off x="9905988" y="2395421"/>
            <a:ext cx="1211218" cy="1211216"/>
          </a:xfrm>
          <a:prstGeom prst="arc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Arc 116">
            <a:extLst>
              <a:ext uri="{FF2B5EF4-FFF2-40B4-BE49-F238E27FC236}">
                <a16:creationId xmlns:a16="http://schemas.microsoft.com/office/drawing/2014/main" id="{FA4ADB39-E506-475B-AA9E-6F11106D29DB}"/>
              </a:ext>
            </a:extLst>
          </p:cNvPr>
          <p:cNvSpPr/>
          <p:nvPr/>
        </p:nvSpPr>
        <p:spPr>
          <a:xfrm>
            <a:off x="9905988" y="2395421"/>
            <a:ext cx="1211218" cy="1211216"/>
          </a:xfrm>
          <a:prstGeom prst="arc">
            <a:avLst>
              <a:gd name="adj1" fmla="val 4569606"/>
              <a:gd name="adj2" fmla="val 14148666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117">
            <a:extLst>
              <a:ext uri="{FF2B5EF4-FFF2-40B4-BE49-F238E27FC236}">
                <a16:creationId xmlns:a16="http://schemas.microsoft.com/office/drawing/2014/main" id="{83580036-B6BF-47BD-91DE-53C551117C4B}"/>
              </a:ext>
            </a:extLst>
          </p:cNvPr>
          <p:cNvSpPr/>
          <p:nvPr/>
        </p:nvSpPr>
        <p:spPr>
          <a:xfrm>
            <a:off x="9905988" y="2395421"/>
            <a:ext cx="1211218" cy="1211216"/>
          </a:xfrm>
          <a:prstGeom prst="arc">
            <a:avLst>
              <a:gd name="adj1" fmla="val 462328"/>
              <a:gd name="adj2" fmla="val 4264860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Arc 118">
            <a:extLst>
              <a:ext uri="{FF2B5EF4-FFF2-40B4-BE49-F238E27FC236}">
                <a16:creationId xmlns:a16="http://schemas.microsoft.com/office/drawing/2014/main" id="{20860F40-5A4B-4BB3-8814-22D52D600088}"/>
              </a:ext>
            </a:extLst>
          </p:cNvPr>
          <p:cNvSpPr/>
          <p:nvPr/>
        </p:nvSpPr>
        <p:spPr>
          <a:xfrm>
            <a:off x="9905988" y="2395421"/>
            <a:ext cx="1211218" cy="1211216"/>
          </a:xfrm>
          <a:prstGeom prst="arc">
            <a:avLst>
              <a:gd name="adj1" fmla="val 14650465"/>
              <a:gd name="adj2" fmla="val 15685865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124">
            <a:extLst>
              <a:ext uri="{FF2B5EF4-FFF2-40B4-BE49-F238E27FC236}">
                <a16:creationId xmlns:a16="http://schemas.microsoft.com/office/drawing/2014/main" id="{AB863A94-C758-409C-BB92-67A07AA78BDB}"/>
              </a:ext>
            </a:extLst>
          </p:cNvPr>
          <p:cNvGrpSpPr/>
          <p:nvPr/>
        </p:nvGrpSpPr>
        <p:grpSpPr>
          <a:xfrm>
            <a:off x="0" y="2978171"/>
            <a:ext cx="823913" cy="45719"/>
            <a:chOff x="254000" y="3175000"/>
            <a:chExt cx="569913" cy="0"/>
          </a:xfrm>
        </p:grpSpPr>
        <p:cxnSp>
          <p:nvCxnSpPr>
            <p:cNvPr id="206" name="Straight Connector 11">
              <a:extLst>
                <a:ext uri="{FF2B5EF4-FFF2-40B4-BE49-F238E27FC236}">
                  <a16:creationId xmlns:a16="http://schemas.microsoft.com/office/drawing/2014/main" id="{F2A3D878-FFDC-4996-A157-B379B848E83B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" y="3175000"/>
              <a:ext cx="160338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22">
              <a:extLst>
                <a:ext uri="{FF2B5EF4-FFF2-40B4-BE49-F238E27FC236}">
                  <a16:creationId xmlns:a16="http://schemas.microsoft.com/office/drawing/2014/main" id="{A474519C-E62D-40B8-944F-DFDB729351E9}"/>
                </a:ext>
              </a:extLst>
            </p:cNvPr>
            <p:cNvCxnSpPr>
              <a:cxnSpLocks/>
            </p:cNvCxnSpPr>
            <p:nvPr/>
          </p:nvCxnSpPr>
          <p:spPr>
            <a:xfrm>
              <a:off x="479729" y="3175000"/>
              <a:ext cx="344184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125">
            <a:extLst>
              <a:ext uri="{FF2B5EF4-FFF2-40B4-BE49-F238E27FC236}">
                <a16:creationId xmlns:a16="http://schemas.microsoft.com/office/drawing/2014/main" id="{0EF112BD-665C-4446-B55C-8F2E99653F60}"/>
              </a:ext>
            </a:extLst>
          </p:cNvPr>
          <p:cNvGrpSpPr/>
          <p:nvPr/>
        </p:nvGrpSpPr>
        <p:grpSpPr>
          <a:xfrm>
            <a:off x="2797452" y="2978170"/>
            <a:ext cx="823913" cy="45719"/>
            <a:chOff x="254000" y="3175000"/>
            <a:chExt cx="569913" cy="0"/>
          </a:xfrm>
        </p:grpSpPr>
        <p:cxnSp>
          <p:nvCxnSpPr>
            <p:cNvPr id="209" name="Straight Connector 126">
              <a:extLst>
                <a:ext uri="{FF2B5EF4-FFF2-40B4-BE49-F238E27FC236}">
                  <a16:creationId xmlns:a16="http://schemas.microsoft.com/office/drawing/2014/main" id="{1E261946-BF14-46AC-94E8-CC42B2CEBB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" y="3175000"/>
              <a:ext cx="160338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27">
              <a:extLst>
                <a:ext uri="{FF2B5EF4-FFF2-40B4-BE49-F238E27FC236}">
                  <a16:creationId xmlns:a16="http://schemas.microsoft.com/office/drawing/2014/main" id="{69C0DF6C-4661-489E-9CCB-3F99127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479729" y="3175000"/>
              <a:ext cx="344184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128">
            <a:extLst>
              <a:ext uri="{FF2B5EF4-FFF2-40B4-BE49-F238E27FC236}">
                <a16:creationId xmlns:a16="http://schemas.microsoft.com/office/drawing/2014/main" id="{AD5F1F01-8A18-4C3F-8875-E2A01A8EFF78}"/>
              </a:ext>
            </a:extLst>
          </p:cNvPr>
          <p:cNvGrpSpPr/>
          <p:nvPr/>
        </p:nvGrpSpPr>
        <p:grpSpPr>
          <a:xfrm>
            <a:off x="5718326" y="2978170"/>
            <a:ext cx="823913" cy="45719"/>
            <a:chOff x="254000" y="3175000"/>
            <a:chExt cx="569913" cy="0"/>
          </a:xfrm>
        </p:grpSpPr>
        <p:cxnSp>
          <p:nvCxnSpPr>
            <p:cNvPr id="212" name="Straight Connector 129">
              <a:extLst>
                <a:ext uri="{FF2B5EF4-FFF2-40B4-BE49-F238E27FC236}">
                  <a16:creationId xmlns:a16="http://schemas.microsoft.com/office/drawing/2014/main" id="{8F157498-48EC-48E3-BD42-CDBA7069CB58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" y="3175000"/>
              <a:ext cx="160338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30">
              <a:extLst>
                <a:ext uri="{FF2B5EF4-FFF2-40B4-BE49-F238E27FC236}">
                  <a16:creationId xmlns:a16="http://schemas.microsoft.com/office/drawing/2014/main" id="{2A16AAFE-F6AD-4AE3-A673-4EFA5152284F}"/>
                </a:ext>
              </a:extLst>
            </p:cNvPr>
            <p:cNvCxnSpPr>
              <a:cxnSpLocks/>
            </p:cNvCxnSpPr>
            <p:nvPr/>
          </p:nvCxnSpPr>
          <p:spPr>
            <a:xfrm>
              <a:off x="479729" y="3175000"/>
              <a:ext cx="344184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131">
            <a:extLst>
              <a:ext uri="{FF2B5EF4-FFF2-40B4-BE49-F238E27FC236}">
                <a16:creationId xmlns:a16="http://schemas.microsoft.com/office/drawing/2014/main" id="{3E415A64-D745-4D98-BA57-618B2B4CC32B}"/>
              </a:ext>
            </a:extLst>
          </p:cNvPr>
          <p:cNvGrpSpPr/>
          <p:nvPr/>
        </p:nvGrpSpPr>
        <p:grpSpPr>
          <a:xfrm>
            <a:off x="8639200" y="2978170"/>
            <a:ext cx="823913" cy="45719"/>
            <a:chOff x="254000" y="3175000"/>
            <a:chExt cx="569913" cy="0"/>
          </a:xfrm>
        </p:grpSpPr>
        <p:cxnSp>
          <p:nvCxnSpPr>
            <p:cNvPr id="215" name="Straight Connector 132">
              <a:extLst>
                <a:ext uri="{FF2B5EF4-FFF2-40B4-BE49-F238E27FC236}">
                  <a16:creationId xmlns:a16="http://schemas.microsoft.com/office/drawing/2014/main" id="{B8B43707-CF82-4D48-A841-05C987D4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" y="3175000"/>
              <a:ext cx="160338" cy="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33">
              <a:extLst>
                <a:ext uri="{FF2B5EF4-FFF2-40B4-BE49-F238E27FC236}">
                  <a16:creationId xmlns:a16="http://schemas.microsoft.com/office/drawing/2014/main" id="{CAA72DFF-A35F-42E7-A19F-FBABA1131A03}"/>
                </a:ext>
              </a:extLst>
            </p:cNvPr>
            <p:cNvCxnSpPr>
              <a:cxnSpLocks/>
            </p:cNvCxnSpPr>
            <p:nvPr/>
          </p:nvCxnSpPr>
          <p:spPr>
            <a:xfrm>
              <a:off x="479729" y="3175000"/>
              <a:ext cx="344184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134">
            <a:extLst>
              <a:ext uri="{FF2B5EF4-FFF2-40B4-BE49-F238E27FC236}">
                <a16:creationId xmlns:a16="http://schemas.microsoft.com/office/drawing/2014/main" id="{ED4173C9-5CC6-47C7-BA39-A7633076B41F}"/>
              </a:ext>
            </a:extLst>
          </p:cNvPr>
          <p:cNvGrpSpPr/>
          <p:nvPr/>
        </p:nvGrpSpPr>
        <p:grpSpPr>
          <a:xfrm>
            <a:off x="1517708" y="2755819"/>
            <a:ext cx="462526" cy="490420"/>
            <a:chOff x="7750176" y="3625850"/>
            <a:chExt cx="315912" cy="33496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grpSpPr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2AA933DA-A365-4784-A94A-24AEC1E7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501" y="3687763"/>
              <a:ext cx="195263" cy="211138"/>
            </a:xfrm>
            <a:custGeom>
              <a:avLst/>
              <a:gdLst>
                <a:gd name="T0" fmla="*/ 26 w 52"/>
                <a:gd name="T1" fmla="*/ 0 h 56"/>
                <a:gd name="T2" fmla="*/ 0 w 52"/>
                <a:gd name="T3" fmla="*/ 26 h 56"/>
                <a:gd name="T4" fmla="*/ 18 w 52"/>
                <a:gd name="T5" fmla="*/ 51 h 56"/>
                <a:gd name="T6" fmla="*/ 18 w 52"/>
                <a:gd name="T7" fmla="*/ 54 h 56"/>
                <a:gd name="T8" fmla="*/ 20 w 52"/>
                <a:gd name="T9" fmla="*/ 56 h 56"/>
                <a:gd name="T10" fmla="*/ 32 w 52"/>
                <a:gd name="T11" fmla="*/ 56 h 56"/>
                <a:gd name="T12" fmla="*/ 34 w 52"/>
                <a:gd name="T13" fmla="*/ 54 h 56"/>
                <a:gd name="T14" fmla="*/ 34 w 52"/>
                <a:gd name="T15" fmla="*/ 51 h 56"/>
                <a:gd name="T16" fmla="*/ 52 w 52"/>
                <a:gd name="T17" fmla="*/ 26 h 56"/>
                <a:gd name="T18" fmla="*/ 26 w 52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6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37"/>
                    <a:pt x="7" y="47"/>
                    <a:pt x="18" y="51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5"/>
                    <a:pt x="19" y="56"/>
                    <a:pt x="20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3" y="56"/>
                    <a:pt x="34" y="55"/>
                    <a:pt x="34" y="54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45" y="47"/>
                    <a:pt x="52" y="37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9584307F-96CD-467C-B617-BB2BA3F2C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051" y="3944938"/>
              <a:ext cx="30163" cy="1587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99386F7A-7C32-4331-A0CF-A0A05D1B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63" y="3914775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FFAFE6E0-91FD-4CF9-9436-27DDDC0E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3625850"/>
              <a:ext cx="14288" cy="46038"/>
            </a:xfrm>
            <a:custGeom>
              <a:avLst/>
              <a:gdLst>
                <a:gd name="T0" fmla="*/ 2 w 4"/>
                <a:gd name="T1" fmla="*/ 12 h 12"/>
                <a:gd name="T2" fmla="*/ 4 w 4"/>
                <a:gd name="T3" fmla="*/ 10 h 12"/>
                <a:gd name="T4" fmla="*/ 4 w 4"/>
                <a:gd name="T5" fmla="*/ 2 h 12"/>
                <a:gd name="T6" fmla="*/ 2 w 4"/>
                <a:gd name="T7" fmla="*/ 0 h 12"/>
                <a:gd name="T8" fmla="*/ 0 w 4"/>
                <a:gd name="T9" fmla="*/ 2 h 12"/>
                <a:gd name="T10" fmla="*/ 0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3" y="12"/>
                    <a:pt x="4" y="11"/>
                    <a:pt x="4" y="1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7A3AE89E-278D-4235-88B8-838E1816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3778250"/>
              <a:ext cx="44450" cy="14288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959F9FCF-74AE-40B7-BE59-B49360366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176" y="3778250"/>
              <a:ext cx="46038" cy="14288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D0658261-3246-4A2A-B86A-9AE9020F2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1" y="3660775"/>
              <a:ext cx="47625" cy="44450"/>
            </a:xfrm>
            <a:custGeom>
              <a:avLst/>
              <a:gdLst>
                <a:gd name="T0" fmla="*/ 9 w 13"/>
                <a:gd name="T1" fmla="*/ 12 h 12"/>
                <a:gd name="T2" fmla="*/ 10 w 13"/>
                <a:gd name="T3" fmla="*/ 12 h 12"/>
                <a:gd name="T4" fmla="*/ 12 w 13"/>
                <a:gd name="T5" fmla="*/ 12 h 12"/>
                <a:gd name="T6" fmla="*/ 12 w 13"/>
                <a:gd name="T7" fmla="*/ 9 h 12"/>
                <a:gd name="T8" fmla="*/ 3 w 13"/>
                <a:gd name="T9" fmla="*/ 1 h 12"/>
                <a:gd name="T10" fmla="*/ 0 w 13"/>
                <a:gd name="T11" fmla="*/ 1 h 12"/>
                <a:gd name="T12" fmla="*/ 0 w 13"/>
                <a:gd name="T13" fmla="*/ 3 h 12"/>
                <a:gd name="T14" fmla="*/ 9 w 1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">
                  <a:moveTo>
                    <a:pt x="9" y="12"/>
                  </a:moveTo>
                  <a:cubicBezTo>
                    <a:pt x="9" y="12"/>
                    <a:pt x="10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3" y="11"/>
                    <a:pt x="13" y="10"/>
                    <a:pt x="12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B7A9BABF-8BDD-45B8-9826-36C66D09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3660775"/>
              <a:ext cx="49213" cy="44450"/>
            </a:xfrm>
            <a:custGeom>
              <a:avLst/>
              <a:gdLst>
                <a:gd name="T0" fmla="*/ 3 w 13"/>
                <a:gd name="T1" fmla="*/ 12 h 12"/>
                <a:gd name="T2" fmla="*/ 4 w 13"/>
                <a:gd name="T3" fmla="*/ 12 h 12"/>
                <a:gd name="T4" fmla="*/ 13 w 13"/>
                <a:gd name="T5" fmla="*/ 3 h 12"/>
                <a:gd name="T6" fmla="*/ 13 w 13"/>
                <a:gd name="T7" fmla="*/ 1 h 12"/>
                <a:gd name="T8" fmla="*/ 10 w 13"/>
                <a:gd name="T9" fmla="*/ 1 h 12"/>
                <a:gd name="T10" fmla="*/ 1 w 13"/>
                <a:gd name="T11" fmla="*/ 9 h 12"/>
                <a:gd name="T12" fmla="*/ 1 w 13"/>
                <a:gd name="T13" fmla="*/ 12 h 12"/>
                <a:gd name="T14" fmla="*/ 3 w 1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2">
                  <a:moveTo>
                    <a:pt x="3" y="12"/>
                  </a:moveTo>
                  <a:cubicBezTo>
                    <a:pt x="3" y="12"/>
                    <a:pt x="4" y="12"/>
                    <a:pt x="4" y="1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1"/>
                    <a:pt x="13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6" name="Freeform 7">
            <a:extLst>
              <a:ext uri="{FF2B5EF4-FFF2-40B4-BE49-F238E27FC236}">
                <a16:creationId xmlns:a16="http://schemas.microsoft.com/office/drawing/2014/main" id="{5057CB44-9BE0-4A11-A0C0-11FD28F036DE}"/>
              </a:ext>
            </a:extLst>
          </p:cNvPr>
          <p:cNvSpPr>
            <a:spLocks noEditPoints="1"/>
          </p:cNvSpPr>
          <p:nvPr/>
        </p:nvSpPr>
        <p:spPr bwMode="auto">
          <a:xfrm>
            <a:off x="7326916" y="2736063"/>
            <a:ext cx="527607" cy="529932"/>
          </a:xfrm>
          <a:custGeom>
            <a:avLst/>
            <a:gdLst>
              <a:gd name="T0" fmla="*/ 94 w 96"/>
              <a:gd name="T1" fmla="*/ 40 h 96"/>
              <a:gd name="T2" fmla="*/ 83 w 96"/>
              <a:gd name="T3" fmla="*/ 40 h 96"/>
              <a:gd name="T4" fmla="*/ 79 w 96"/>
              <a:gd name="T5" fmla="*/ 31 h 96"/>
              <a:gd name="T6" fmla="*/ 88 w 96"/>
              <a:gd name="T7" fmla="*/ 23 h 96"/>
              <a:gd name="T8" fmla="*/ 88 w 96"/>
              <a:gd name="T9" fmla="*/ 21 h 96"/>
              <a:gd name="T10" fmla="*/ 88 w 96"/>
              <a:gd name="T11" fmla="*/ 20 h 96"/>
              <a:gd name="T12" fmla="*/ 76 w 96"/>
              <a:gd name="T13" fmla="*/ 8 h 96"/>
              <a:gd name="T14" fmla="*/ 73 w 96"/>
              <a:gd name="T15" fmla="*/ 8 h 96"/>
              <a:gd name="T16" fmla="*/ 65 w 96"/>
              <a:gd name="T17" fmla="*/ 17 h 96"/>
              <a:gd name="T18" fmla="*/ 56 w 96"/>
              <a:gd name="T19" fmla="*/ 13 h 96"/>
              <a:gd name="T20" fmla="*/ 56 w 96"/>
              <a:gd name="T21" fmla="*/ 2 h 96"/>
              <a:gd name="T22" fmla="*/ 54 w 96"/>
              <a:gd name="T23" fmla="*/ 0 h 96"/>
              <a:gd name="T24" fmla="*/ 42 w 96"/>
              <a:gd name="T25" fmla="*/ 0 h 96"/>
              <a:gd name="T26" fmla="*/ 40 w 96"/>
              <a:gd name="T27" fmla="*/ 2 h 96"/>
              <a:gd name="T28" fmla="*/ 40 w 96"/>
              <a:gd name="T29" fmla="*/ 13 h 96"/>
              <a:gd name="T30" fmla="*/ 31 w 96"/>
              <a:gd name="T31" fmla="*/ 17 h 96"/>
              <a:gd name="T32" fmla="*/ 23 w 96"/>
              <a:gd name="T33" fmla="*/ 8 h 96"/>
              <a:gd name="T34" fmla="*/ 20 w 96"/>
              <a:gd name="T35" fmla="*/ 8 h 96"/>
              <a:gd name="T36" fmla="*/ 8 w 96"/>
              <a:gd name="T37" fmla="*/ 20 h 96"/>
              <a:gd name="T38" fmla="*/ 8 w 96"/>
              <a:gd name="T39" fmla="*/ 23 h 96"/>
              <a:gd name="T40" fmla="*/ 17 w 96"/>
              <a:gd name="T41" fmla="*/ 31 h 96"/>
              <a:gd name="T42" fmla="*/ 13 w 96"/>
              <a:gd name="T43" fmla="*/ 40 h 96"/>
              <a:gd name="T44" fmla="*/ 2 w 96"/>
              <a:gd name="T45" fmla="*/ 40 h 96"/>
              <a:gd name="T46" fmla="*/ 0 w 96"/>
              <a:gd name="T47" fmla="*/ 42 h 96"/>
              <a:gd name="T48" fmla="*/ 0 w 96"/>
              <a:gd name="T49" fmla="*/ 54 h 96"/>
              <a:gd name="T50" fmla="*/ 2 w 96"/>
              <a:gd name="T51" fmla="*/ 56 h 96"/>
              <a:gd name="T52" fmla="*/ 13 w 96"/>
              <a:gd name="T53" fmla="*/ 56 h 96"/>
              <a:gd name="T54" fmla="*/ 17 w 96"/>
              <a:gd name="T55" fmla="*/ 65 h 96"/>
              <a:gd name="T56" fmla="*/ 8 w 96"/>
              <a:gd name="T57" fmla="*/ 73 h 96"/>
              <a:gd name="T58" fmla="*/ 8 w 96"/>
              <a:gd name="T59" fmla="*/ 75 h 96"/>
              <a:gd name="T60" fmla="*/ 8 w 96"/>
              <a:gd name="T61" fmla="*/ 76 h 96"/>
              <a:gd name="T62" fmla="*/ 20 w 96"/>
              <a:gd name="T63" fmla="*/ 88 h 96"/>
              <a:gd name="T64" fmla="*/ 23 w 96"/>
              <a:gd name="T65" fmla="*/ 88 h 96"/>
              <a:gd name="T66" fmla="*/ 31 w 96"/>
              <a:gd name="T67" fmla="*/ 79 h 96"/>
              <a:gd name="T68" fmla="*/ 40 w 96"/>
              <a:gd name="T69" fmla="*/ 83 h 96"/>
              <a:gd name="T70" fmla="*/ 40 w 96"/>
              <a:gd name="T71" fmla="*/ 94 h 96"/>
              <a:gd name="T72" fmla="*/ 42 w 96"/>
              <a:gd name="T73" fmla="*/ 96 h 96"/>
              <a:gd name="T74" fmla="*/ 54 w 96"/>
              <a:gd name="T75" fmla="*/ 96 h 96"/>
              <a:gd name="T76" fmla="*/ 56 w 96"/>
              <a:gd name="T77" fmla="*/ 94 h 96"/>
              <a:gd name="T78" fmla="*/ 56 w 96"/>
              <a:gd name="T79" fmla="*/ 83 h 96"/>
              <a:gd name="T80" fmla="*/ 65 w 96"/>
              <a:gd name="T81" fmla="*/ 79 h 96"/>
              <a:gd name="T82" fmla="*/ 73 w 96"/>
              <a:gd name="T83" fmla="*/ 88 h 96"/>
              <a:gd name="T84" fmla="*/ 76 w 96"/>
              <a:gd name="T85" fmla="*/ 88 h 96"/>
              <a:gd name="T86" fmla="*/ 88 w 96"/>
              <a:gd name="T87" fmla="*/ 76 h 96"/>
              <a:gd name="T88" fmla="*/ 88 w 96"/>
              <a:gd name="T89" fmla="*/ 73 h 96"/>
              <a:gd name="T90" fmla="*/ 79 w 96"/>
              <a:gd name="T91" fmla="*/ 65 h 96"/>
              <a:gd name="T92" fmla="*/ 83 w 96"/>
              <a:gd name="T93" fmla="*/ 56 h 96"/>
              <a:gd name="T94" fmla="*/ 94 w 96"/>
              <a:gd name="T95" fmla="*/ 56 h 96"/>
              <a:gd name="T96" fmla="*/ 96 w 96"/>
              <a:gd name="T97" fmla="*/ 54 h 96"/>
              <a:gd name="T98" fmla="*/ 96 w 96"/>
              <a:gd name="T99" fmla="*/ 42 h 96"/>
              <a:gd name="T100" fmla="*/ 94 w 96"/>
              <a:gd name="T101" fmla="*/ 40 h 96"/>
              <a:gd name="T102" fmla="*/ 48 w 96"/>
              <a:gd name="T103" fmla="*/ 64 h 96"/>
              <a:gd name="T104" fmla="*/ 32 w 96"/>
              <a:gd name="T105" fmla="*/ 48 h 96"/>
              <a:gd name="T106" fmla="*/ 48 w 96"/>
              <a:gd name="T107" fmla="*/ 32 h 96"/>
              <a:gd name="T108" fmla="*/ 64 w 96"/>
              <a:gd name="T109" fmla="*/ 48 h 96"/>
              <a:gd name="T110" fmla="*/ 48 w 96"/>
              <a:gd name="T111" fmla="*/ 6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" h="96">
                <a:moveTo>
                  <a:pt x="94" y="40"/>
                </a:moveTo>
                <a:cubicBezTo>
                  <a:pt x="83" y="40"/>
                  <a:pt x="83" y="40"/>
                  <a:pt x="83" y="40"/>
                </a:cubicBezTo>
                <a:cubicBezTo>
                  <a:pt x="82" y="37"/>
                  <a:pt x="81" y="33"/>
                  <a:pt x="79" y="31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1"/>
                </a:cubicBezTo>
                <a:cubicBezTo>
                  <a:pt x="88" y="21"/>
                  <a:pt x="88" y="20"/>
                  <a:pt x="88" y="20"/>
                </a:cubicBezTo>
                <a:cubicBezTo>
                  <a:pt x="76" y="8"/>
                  <a:pt x="76" y="8"/>
                  <a:pt x="76" y="8"/>
                </a:cubicBezTo>
                <a:cubicBezTo>
                  <a:pt x="75" y="8"/>
                  <a:pt x="74" y="8"/>
                  <a:pt x="73" y="8"/>
                </a:cubicBezTo>
                <a:cubicBezTo>
                  <a:pt x="65" y="17"/>
                  <a:pt x="65" y="17"/>
                  <a:pt x="65" y="17"/>
                </a:cubicBezTo>
                <a:cubicBezTo>
                  <a:pt x="63" y="15"/>
                  <a:pt x="59" y="14"/>
                  <a:pt x="56" y="13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5" y="0"/>
                  <a:pt x="5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4"/>
                  <a:pt x="33" y="15"/>
                  <a:pt x="31" y="17"/>
                </a:cubicBezTo>
                <a:cubicBezTo>
                  <a:pt x="23" y="8"/>
                  <a:pt x="23" y="8"/>
                  <a:pt x="23" y="8"/>
                </a:cubicBezTo>
                <a:cubicBezTo>
                  <a:pt x="22" y="8"/>
                  <a:pt x="20" y="8"/>
                  <a:pt x="20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2"/>
                  <a:pt x="8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4" y="37"/>
                  <a:pt x="13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41"/>
                  <a:pt x="0" y="4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" y="56"/>
                  <a:pt x="2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4" y="59"/>
                  <a:pt x="15" y="63"/>
                  <a:pt x="17" y="65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5"/>
                </a:cubicBezTo>
                <a:cubicBezTo>
                  <a:pt x="8" y="75"/>
                  <a:pt x="8" y="76"/>
                  <a:pt x="8" y="76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8"/>
                  <a:pt x="22" y="88"/>
                  <a:pt x="23" y="88"/>
                </a:cubicBezTo>
                <a:cubicBezTo>
                  <a:pt x="31" y="79"/>
                  <a:pt x="31" y="79"/>
                  <a:pt x="31" y="79"/>
                </a:cubicBezTo>
                <a:cubicBezTo>
                  <a:pt x="33" y="81"/>
                  <a:pt x="37" y="82"/>
                  <a:pt x="40" y="83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5"/>
                  <a:pt x="41" y="96"/>
                  <a:pt x="42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83"/>
                  <a:pt x="56" y="83"/>
                  <a:pt x="56" y="83"/>
                </a:cubicBezTo>
                <a:cubicBezTo>
                  <a:pt x="59" y="82"/>
                  <a:pt x="63" y="81"/>
                  <a:pt x="65" y="79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88"/>
                  <a:pt x="76" y="88"/>
                  <a:pt x="76" y="88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4"/>
                  <a:pt x="88" y="73"/>
                </a:cubicBezTo>
                <a:cubicBezTo>
                  <a:pt x="79" y="65"/>
                  <a:pt x="79" y="65"/>
                  <a:pt x="79" y="65"/>
                </a:cubicBezTo>
                <a:cubicBezTo>
                  <a:pt x="81" y="63"/>
                  <a:pt x="82" y="59"/>
                  <a:pt x="83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41"/>
                  <a:pt x="95" y="40"/>
                  <a:pt x="94" y="40"/>
                </a:cubicBezTo>
                <a:close/>
                <a:moveTo>
                  <a:pt x="48" y="64"/>
                </a:moveTo>
                <a:cubicBezTo>
                  <a:pt x="39" y="64"/>
                  <a:pt x="32" y="57"/>
                  <a:pt x="32" y="48"/>
                </a:cubicBezTo>
                <a:cubicBezTo>
                  <a:pt x="32" y="39"/>
                  <a:pt x="39" y="32"/>
                  <a:pt x="48" y="32"/>
                </a:cubicBezTo>
                <a:cubicBezTo>
                  <a:pt x="57" y="32"/>
                  <a:pt x="64" y="39"/>
                  <a:pt x="64" y="48"/>
                </a:cubicBezTo>
                <a:cubicBezTo>
                  <a:pt x="64" y="57"/>
                  <a:pt x="57" y="64"/>
                  <a:pt x="4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27" name="Group 144">
            <a:extLst>
              <a:ext uri="{FF2B5EF4-FFF2-40B4-BE49-F238E27FC236}">
                <a16:creationId xmlns:a16="http://schemas.microsoft.com/office/drawing/2014/main" id="{B8D1D23D-693E-4B28-835B-A802DA671DEB}"/>
              </a:ext>
            </a:extLst>
          </p:cNvPr>
          <p:cNvGrpSpPr/>
          <p:nvPr/>
        </p:nvGrpSpPr>
        <p:grpSpPr>
          <a:xfrm>
            <a:off x="4404879" y="2736063"/>
            <a:ext cx="529932" cy="529932"/>
            <a:chOff x="3390900" y="3971925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grpSpPr>
        <p:sp>
          <p:nvSpPr>
            <p:cNvPr id="228" name="Freeform 67">
              <a:extLst>
                <a:ext uri="{FF2B5EF4-FFF2-40B4-BE49-F238E27FC236}">
                  <a16:creationId xmlns:a16="http://schemas.microsoft.com/office/drawing/2014/main" id="{148B980D-3580-43DE-B1F1-B5FD096BA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3971925"/>
              <a:ext cx="361950" cy="361950"/>
            </a:xfrm>
            <a:custGeom>
              <a:avLst/>
              <a:gdLst>
                <a:gd name="T0" fmla="*/ 95 w 96"/>
                <a:gd name="T1" fmla="*/ 89 h 96"/>
                <a:gd name="T2" fmla="*/ 74 w 96"/>
                <a:gd name="T3" fmla="*/ 69 h 96"/>
                <a:gd name="T4" fmla="*/ 84 w 96"/>
                <a:gd name="T5" fmla="*/ 42 h 96"/>
                <a:gd name="T6" fmla="*/ 42 w 96"/>
                <a:gd name="T7" fmla="*/ 0 h 96"/>
                <a:gd name="T8" fmla="*/ 0 w 96"/>
                <a:gd name="T9" fmla="*/ 42 h 96"/>
                <a:gd name="T10" fmla="*/ 42 w 96"/>
                <a:gd name="T11" fmla="*/ 84 h 96"/>
                <a:gd name="T12" fmla="*/ 69 w 96"/>
                <a:gd name="T13" fmla="*/ 74 h 96"/>
                <a:gd name="T14" fmla="*/ 89 w 96"/>
                <a:gd name="T15" fmla="*/ 95 h 96"/>
                <a:gd name="T16" fmla="*/ 92 w 96"/>
                <a:gd name="T17" fmla="*/ 96 h 96"/>
                <a:gd name="T18" fmla="*/ 95 w 96"/>
                <a:gd name="T19" fmla="*/ 95 h 96"/>
                <a:gd name="T20" fmla="*/ 95 w 96"/>
                <a:gd name="T21" fmla="*/ 89 h 96"/>
                <a:gd name="T22" fmla="*/ 64 w 96"/>
                <a:gd name="T23" fmla="*/ 45 h 96"/>
                <a:gd name="T24" fmla="*/ 69 w 96"/>
                <a:gd name="T25" fmla="*/ 48 h 96"/>
                <a:gd name="T26" fmla="*/ 69 w 96"/>
                <a:gd name="T27" fmla="*/ 49 h 96"/>
                <a:gd name="T28" fmla="*/ 69 w 96"/>
                <a:gd name="T29" fmla="*/ 51 h 96"/>
                <a:gd name="T30" fmla="*/ 63 w 96"/>
                <a:gd name="T31" fmla="*/ 61 h 96"/>
                <a:gd name="T32" fmla="*/ 62 w 96"/>
                <a:gd name="T33" fmla="*/ 62 h 96"/>
                <a:gd name="T34" fmla="*/ 60 w 96"/>
                <a:gd name="T35" fmla="*/ 62 h 96"/>
                <a:gd name="T36" fmla="*/ 56 w 96"/>
                <a:gd name="T37" fmla="*/ 59 h 96"/>
                <a:gd name="T38" fmla="*/ 50 w 96"/>
                <a:gd name="T39" fmla="*/ 62 h 96"/>
                <a:gd name="T40" fmla="*/ 50 w 96"/>
                <a:gd name="T41" fmla="*/ 68 h 96"/>
                <a:gd name="T42" fmla="*/ 48 w 96"/>
                <a:gd name="T43" fmla="*/ 70 h 96"/>
                <a:gd name="T44" fmla="*/ 36 w 96"/>
                <a:gd name="T45" fmla="*/ 70 h 96"/>
                <a:gd name="T46" fmla="*/ 34 w 96"/>
                <a:gd name="T47" fmla="*/ 68 h 96"/>
                <a:gd name="T48" fmla="*/ 34 w 96"/>
                <a:gd name="T49" fmla="*/ 63 h 96"/>
                <a:gd name="T50" fmla="*/ 28 w 96"/>
                <a:gd name="T51" fmla="*/ 59 h 96"/>
                <a:gd name="T52" fmla="*/ 23 w 96"/>
                <a:gd name="T53" fmla="*/ 62 h 96"/>
                <a:gd name="T54" fmla="*/ 21 w 96"/>
                <a:gd name="T55" fmla="*/ 61 h 96"/>
                <a:gd name="T56" fmla="*/ 15 w 96"/>
                <a:gd name="T57" fmla="*/ 51 h 96"/>
                <a:gd name="T58" fmla="*/ 15 w 96"/>
                <a:gd name="T59" fmla="*/ 49 h 96"/>
                <a:gd name="T60" fmla="*/ 15 w 96"/>
                <a:gd name="T61" fmla="*/ 48 h 96"/>
                <a:gd name="T62" fmla="*/ 20 w 96"/>
                <a:gd name="T63" fmla="*/ 45 h 96"/>
                <a:gd name="T64" fmla="*/ 20 w 96"/>
                <a:gd name="T65" fmla="*/ 39 h 96"/>
                <a:gd name="T66" fmla="*/ 16 w 96"/>
                <a:gd name="T67" fmla="*/ 36 h 96"/>
                <a:gd name="T68" fmla="*/ 15 w 96"/>
                <a:gd name="T69" fmla="*/ 35 h 96"/>
                <a:gd name="T70" fmla="*/ 15 w 96"/>
                <a:gd name="T71" fmla="*/ 33 h 96"/>
                <a:gd name="T72" fmla="*/ 21 w 96"/>
                <a:gd name="T73" fmla="*/ 23 h 96"/>
                <a:gd name="T74" fmla="*/ 24 w 96"/>
                <a:gd name="T75" fmla="*/ 22 h 96"/>
                <a:gd name="T76" fmla="*/ 28 w 96"/>
                <a:gd name="T77" fmla="*/ 25 h 96"/>
                <a:gd name="T78" fmla="*/ 34 w 96"/>
                <a:gd name="T79" fmla="*/ 21 h 96"/>
                <a:gd name="T80" fmla="*/ 34 w 96"/>
                <a:gd name="T81" fmla="*/ 16 h 96"/>
                <a:gd name="T82" fmla="*/ 36 w 96"/>
                <a:gd name="T83" fmla="*/ 14 h 96"/>
                <a:gd name="T84" fmla="*/ 48 w 96"/>
                <a:gd name="T85" fmla="*/ 14 h 96"/>
                <a:gd name="T86" fmla="*/ 50 w 96"/>
                <a:gd name="T87" fmla="*/ 16 h 96"/>
                <a:gd name="T88" fmla="*/ 50 w 96"/>
                <a:gd name="T89" fmla="*/ 22 h 96"/>
                <a:gd name="T90" fmla="*/ 56 w 96"/>
                <a:gd name="T91" fmla="*/ 25 h 96"/>
                <a:gd name="T92" fmla="*/ 60 w 96"/>
                <a:gd name="T93" fmla="*/ 22 h 96"/>
                <a:gd name="T94" fmla="*/ 62 w 96"/>
                <a:gd name="T95" fmla="*/ 22 h 96"/>
                <a:gd name="T96" fmla="*/ 63 w 96"/>
                <a:gd name="T97" fmla="*/ 23 h 96"/>
                <a:gd name="T98" fmla="*/ 69 w 96"/>
                <a:gd name="T99" fmla="*/ 33 h 96"/>
                <a:gd name="T100" fmla="*/ 69 w 96"/>
                <a:gd name="T101" fmla="*/ 35 h 96"/>
                <a:gd name="T102" fmla="*/ 69 w 96"/>
                <a:gd name="T103" fmla="*/ 36 h 96"/>
                <a:gd name="T104" fmla="*/ 64 w 96"/>
                <a:gd name="T105" fmla="*/ 39 h 96"/>
                <a:gd name="T106" fmla="*/ 64 w 96"/>
                <a:gd name="T107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96">
                  <a:moveTo>
                    <a:pt x="95" y="89"/>
                  </a:moveTo>
                  <a:cubicBezTo>
                    <a:pt x="74" y="69"/>
                    <a:pt x="74" y="69"/>
                    <a:pt x="74" y="69"/>
                  </a:cubicBezTo>
                  <a:cubicBezTo>
                    <a:pt x="80" y="61"/>
                    <a:pt x="84" y="52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52" y="84"/>
                    <a:pt x="61" y="80"/>
                    <a:pt x="69" y="74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6"/>
                    <a:pt x="91" y="96"/>
                    <a:pt x="92" y="96"/>
                  </a:cubicBezTo>
                  <a:cubicBezTo>
                    <a:pt x="93" y="96"/>
                    <a:pt x="94" y="96"/>
                    <a:pt x="95" y="95"/>
                  </a:cubicBezTo>
                  <a:cubicBezTo>
                    <a:pt x="96" y="93"/>
                    <a:pt x="96" y="91"/>
                    <a:pt x="95" y="89"/>
                  </a:cubicBezTo>
                  <a:close/>
                  <a:moveTo>
                    <a:pt x="64" y="45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69" y="48"/>
                    <a:pt x="69" y="49"/>
                    <a:pt x="69" y="49"/>
                  </a:cubicBezTo>
                  <a:cubicBezTo>
                    <a:pt x="70" y="50"/>
                    <a:pt x="70" y="50"/>
                    <a:pt x="69" y="5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2"/>
                    <a:pt x="63" y="62"/>
                    <a:pt x="62" y="62"/>
                  </a:cubicBezTo>
                  <a:cubicBezTo>
                    <a:pt x="61" y="62"/>
                    <a:pt x="61" y="62"/>
                    <a:pt x="60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60"/>
                    <a:pt x="53" y="61"/>
                    <a:pt x="50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9"/>
                    <a:pt x="50" y="70"/>
                    <a:pt x="48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4" y="69"/>
                    <a:pt x="34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2" y="62"/>
                    <a:pt x="30" y="61"/>
                    <a:pt x="28" y="5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1" y="62"/>
                    <a:pt x="21" y="6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0"/>
                    <a:pt x="14" y="50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5" y="35"/>
                    <a:pt x="15" y="35"/>
                  </a:cubicBezTo>
                  <a:cubicBezTo>
                    <a:pt x="14" y="34"/>
                    <a:pt x="15" y="34"/>
                    <a:pt x="15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3" y="22"/>
                    <a:pt x="24" y="22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2" y="22"/>
                    <a:pt x="34" y="21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5" y="14"/>
                    <a:pt x="36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0" y="14"/>
                    <a:pt x="50" y="15"/>
                    <a:pt x="50" y="1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3" y="23"/>
                    <a:pt x="54" y="24"/>
                    <a:pt x="56" y="2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2" y="22"/>
                  </a:cubicBezTo>
                  <a:cubicBezTo>
                    <a:pt x="63" y="22"/>
                    <a:pt x="63" y="22"/>
                    <a:pt x="63" y="2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0" y="34"/>
                    <a:pt x="70" y="34"/>
                    <a:pt x="69" y="35"/>
                  </a:cubicBezTo>
                  <a:cubicBezTo>
                    <a:pt x="69" y="35"/>
                    <a:pt x="69" y="36"/>
                    <a:pt x="69" y="36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1"/>
                    <a:pt x="64" y="43"/>
                    <a:pt x="6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9" name="Oval 146">
              <a:extLst>
                <a:ext uri="{FF2B5EF4-FFF2-40B4-BE49-F238E27FC236}">
                  <a16:creationId xmlns:a16="http://schemas.microsoft.com/office/drawing/2014/main" id="{13B9D246-0DFB-4825-A30C-46ED95AEC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550" y="4092575"/>
              <a:ext cx="74613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0" name="Group 147">
            <a:extLst>
              <a:ext uri="{FF2B5EF4-FFF2-40B4-BE49-F238E27FC236}">
                <a16:creationId xmlns:a16="http://schemas.microsoft.com/office/drawing/2014/main" id="{A177C38D-5810-4F2D-BD40-09D74842D4FE}"/>
              </a:ext>
            </a:extLst>
          </p:cNvPr>
          <p:cNvGrpSpPr/>
          <p:nvPr/>
        </p:nvGrpSpPr>
        <p:grpSpPr>
          <a:xfrm>
            <a:off x="10312872" y="2734901"/>
            <a:ext cx="397449" cy="532256"/>
            <a:chOff x="5627688" y="2882900"/>
            <a:chExt cx="271463" cy="3635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grpSpPr>
        <p:sp>
          <p:nvSpPr>
            <p:cNvPr id="231" name="Freeform 117">
              <a:extLst>
                <a:ext uri="{FF2B5EF4-FFF2-40B4-BE49-F238E27FC236}">
                  <a16:creationId xmlns:a16="http://schemas.microsoft.com/office/drawing/2014/main" id="{369A48CD-C5A4-4845-A051-501465E5A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688" y="2882900"/>
              <a:ext cx="271463" cy="363538"/>
            </a:xfrm>
            <a:custGeom>
              <a:avLst/>
              <a:gdLst>
                <a:gd name="T0" fmla="*/ 62 w 72"/>
                <a:gd name="T1" fmla="*/ 0 h 96"/>
                <a:gd name="T2" fmla="*/ 10 w 72"/>
                <a:gd name="T3" fmla="*/ 0 h 96"/>
                <a:gd name="T4" fmla="*/ 0 w 72"/>
                <a:gd name="T5" fmla="*/ 10 h 96"/>
                <a:gd name="T6" fmla="*/ 0 w 72"/>
                <a:gd name="T7" fmla="*/ 86 h 96"/>
                <a:gd name="T8" fmla="*/ 10 w 72"/>
                <a:gd name="T9" fmla="*/ 96 h 96"/>
                <a:gd name="T10" fmla="*/ 62 w 72"/>
                <a:gd name="T11" fmla="*/ 96 h 96"/>
                <a:gd name="T12" fmla="*/ 72 w 72"/>
                <a:gd name="T13" fmla="*/ 86 h 96"/>
                <a:gd name="T14" fmla="*/ 72 w 72"/>
                <a:gd name="T15" fmla="*/ 10 h 96"/>
                <a:gd name="T16" fmla="*/ 62 w 72"/>
                <a:gd name="T17" fmla="*/ 0 h 96"/>
                <a:gd name="T18" fmla="*/ 36 w 72"/>
                <a:gd name="T19" fmla="*/ 6 h 96"/>
                <a:gd name="T20" fmla="*/ 38 w 72"/>
                <a:gd name="T21" fmla="*/ 8 h 96"/>
                <a:gd name="T22" fmla="*/ 36 w 72"/>
                <a:gd name="T23" fmla="*/ 10 h 96"/>
                <a:gd name="T24" fmla="*/ 34 w 72"/>
                <a:gd name="T25" fmla="*/ 8 h 96"/>
                <a:gd name="T26" fmla="*/ 36 w 72"/>
                <a:gd name="T27" fmla="*/ 6 h 96"/>
                <a:gd name="T28" fmla="*/ 36 w 72"/>
                <a:gd name="T29" fmla="*/ 90 h 96"/>
                <a:gd name="T30" fmla="*/ 32 w 72"/>
                <a:gd name="T31" fmla="*/ 86 h 96"/>
                <a:gd name="T32" fmla="*/ 36 w 72"/>
                <a:gd name="T33" fmla="*/ 82 h 96"/>
                <a:gd name="T34" fmla="*/ 40 w 72"/>
                <a:gd name="T35" fmla="*/ 86 h 96"/>
                <a:gd name="T36" fmla="*/ 36 w 72"/>
                <a:gd name="T37" fmla="*/ 90 h 96"/>
                <a:gd name="T38" fmla="*/ 64 w 72"/>
                <a:gd name="T39" fmla="*/ 78 h 96"/>
                <a:gd name="T40" fmla="*/ 62 w 72"/>
                <a:gd name="T41" fmla="*/ 80 h 96"/>
                <a:gd name="T42" fmla="*/ 10 w 72"/>
                <a:gd name="T43" fmla="*/ 80 h 96"/>
                <a:gd name="T44" fmla="*/ 8 w 72"/>
                <a:gd name="T45" fmla="*/ 78 h 96"/>
                <a:gd name="T46" fmla="*/ 8 w 72"/>
                <a:gd name="T47" fmla="*/ 14 h 96"/>
                <a:gd name="T48" fmla="*/ 10 w 72"/>
                <a:gd name="T49" fmla="*/ 12 h 96"/>
                <a:gd name="T50" fmla="*/ 62 w 72"/>
                <a:gd name="T51" fmla="*/ 12 h 96"/>
                <a:gd name="T52" fmla="*/ 64 w 72"/>
                <a:gd name="T53" fmla="*/ 14 h 96"/>
                <a:gd name="T54" fmla="*/ 64 w 72"/>
                <a:gd name="T5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96">
                  <a:moveTo>
                    <a:pt x="6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4" y="96"/>
                    <a:pt x="10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8" y="96"/>
                    <a:pt x="72" y="92"/>
                    <a:pt x="72" y="86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lose/>
                  <a:moveTo>
                    <a:pt x="36" y="6"/>
                  </a:moveTo>
                  <a:cubicBezTo>
                    <a:pt x="37" y="6"/>
                    <a:pt x="38" y="7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7"/>
                    <a:pt x="35" y="6"/>
                    <a:pt x="36" y="6"/>
                  </a:cubicBezTo>
                  <a:close/>
                  <a:moveTo>
                    <a:pt x="36" y="90"/>
                  </a:moveTo>
                  <a:cubicBezTo>
                    <a:pt x="34" y="90"/>
                    <a:pt x="32" y="88"/>
                    <a:pt x="32" y="86"/>
                  </a:cubicBezTo>
                  <a:cubicBezTo>
                    <a:pt x="32" y="84"/>
                    <a:pt x="34" y="82"/>
                    <a:pt x="36" y="82"/>
                  </a:cubicBezTo>
                  <a:cubicBezTo>
                    <a:pt x="38" y="82"/>
                    <a:pt x="40" y="84"/>
                    <a:pt x="40" y="86"/>
                  </a:cubicBezTo>
                  <a:cubicBezTo>
                    <a:pt x="40" y="88"/>
                    <a:pt x="38" y="90"/>
                    <a:pt x="36" y="90"/>
                  </a:cubicBezTo>
                  <a:close/>
                  <a:moveTo>
                    <a:pt x="64" y="78"/>
                  </a:moveTo>
                  <a:cubicBezTo>
                    <a:pt x="64" y="79"/>
                    <a:pt x="63" y="80"/>
                    <a:pt x="62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9" y="80"/>
                    <a:pt x="8" y="79"/>
                    <a:pt x="8" y="7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3" y="12"/>
                    <a:pt x="64" y="13"/>
                    <a:pt x="64" y="14"/>
                  </a:cubicBezTo>
                  <a:lnTo>
                    <a:pt x="6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2" name="Rectangle 118">
              <a:extLst>
                <a:ext uri="{FF2B5EF4-FFF2-40B4-BE49-F238E27FC236}">
                  <a16:creationId xmlns:a16="http://schemas.microsoft.com/office/drawing/2014/main" id="{7AECE5CE-5C0E-4013-8CE6-14A2EC25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888" y="2973388"/>
              <a:ext cx="301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3" name="Rectangle 119">
              <a:extLst>
                <a:ext uri="{FF2B5EF4-FFF2-40B4-BE49-F238E27FC236}">
                  <a16:creationId xmlns:a16="http://schemas.microsoft.com/office/drawing/2014/main" id="{E198EB39-C915-4F10-8112-28B8CF0D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2973388"/>
              <a:ext cx="301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4" name="Rectangle 120">
              <a:extLst>
                <a:ext uri="{FF2B5EF4-FFF2-40B4-BE49-F238E27FC236}">
                  <a16:creationId xmlns:a16="http://schemas.microsoft.com/office/drawing/2014/main" id="{54D9B698-DD3C-4B08-8D8C-2D63A624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375" y="2973388"/>
              <a:ext cx="2857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5" name="Rectangle 121">
              <a:extLst>
                <a:ext uri="{FF2B5EF4-FFF2-40B4-BE49-F238E27FC236}">
                  <a16:creationId xmlns:a16="http://schemas.microsoft.com/office/drawing/2014/main" id="{BFD65243-66DA-431B-B2D0-96379086D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888" y="3019425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6" name="Rectangle 122">
              <a:extLst>
                <a:ext uri="{FF2B5EF4-FFF2-40B4-BE49-F238E27FC236}">
                  <a16:creationId xmlns:a16="http://schemas.microsoft.com/office/drawing/2014/main" id="{501C35F1-664F-48DD-A6AC-0F37D4D8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19425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7" name="Rectangle 123">
              <a:extLst>
                <a:ext uri="{FF2B5EF4-FFF2-40B4-BE49-F238E27FC236}">
                  <a16:creationId xmlns:a16="http://schemas.microsoft.com/office/drawing/2014/main" id="{86EC2518-25C8-448E-A9A2-57D185C3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375" y="3019425"/>
              <a:ext cx="285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8" name="Rectangle 124">
              <a:extLst>
                <a:ext uri="{FF2B5EF4-FFF2-40B4-BE49-F238E27FC236}">
                  <a16:creationId xmlns:a16="http://schemas.microsoft.com/office/drawing/2014/main" id="{9380C32D-4CC4-4843-87E0-31D2C455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888" y="3065463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9" name="Rectangle 125">
              <a:extLst>
                <a:ext uri="{FF2B5EF4-FFF2-40B4-BE49-F238E27FC236}">
                  <a16:creationId xmlns:a16="http://schemas.microsoft.com/office/drawing/2014/main" id="{05D9ADFE-F910-4481-9946-BC53FA6D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65463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BDDEAE30-E0D4-4801-B38D-6C7B2AD5872E}"/>
              </a:ext>
            </a:extLst>
          </p:cNvPr>
          <p:cNvCxnSpPr>
            <a:cxnSpLocks/>
          </p:cNvCxnSpPr>
          <p:nvPr/>
        </p:nvCxnSpPr>
        <p:spPr>
          <a:xfrm>
            <a:off x="1704460" y="4109456"/>
            <a:ext cx="0" cy="594804"/>
          </a:xfrm>
          <a:prstGeom prst="straightConnector1">
            <a:avLst/>
          </a:prstGeom>
          <a:ln w="25400">
            <a:solidFill>
              <a:srgbClr val="00B0F0">
                <a:alpha val="33000"/>
              </a:srgb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0975091-562F-4BC5-8E3D-DE4CED2432CB}"/>
              </a:ext>
            </a:extLst>
          </p:cNvPr>
          <p:cNvSpPr txBox="1"/>
          <p:nvPr/>
        </p:nvSpPr>
        <p:spPr>
          <a:xfrm>
            <a:off x="3621365" y="5031193"/>
            <a:ext cx="229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 err="1">
                <a:latin typeface="Karla" panose="020B0604020202020204"/>
              </a:rPr>
              <a:t>Keras</a:t>
            </a:r>
            <a:endParaRPr lang="it-IT" sz="1800" dirty="0">
              <a:latin typeface="Karla" panose="020B0604020202020204"/>
            </a:endParaRPr>
          </a:p>
          <a:p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 err="1">
                <a:latin typeface="Karla" panose="020B0604020202020204"/>
              </a:rPr>
              <a:t>EfficientNet</a:t>
            </a:r>
            <a:endParaRPr lang="it-IT" sz="1800" dirty="0">
              <a:latin typeface="Karla" panose="020B0604020202020204"/>
            </a:endParaRPr>
          </a:p>
          <a:p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 err="1">
                <a:latin typeface="Karla" panose="020B0604020202020204"/>
              </a:rPr>
              <a:t>TensorFlow</a:t>
            </a:r>
            <a:r>
              <a:rPr lang="it-IT" sz="1800" dirty="0">
                <a:latin typeface="Karla" panose="020B0604020202020204"/>
              </a:rPr>
              <a:t> Lite</a:t>
            </a:r>
          </a:p>
          <a:p>
            <a:endParaRPr lang="it-IT" sz="1800" dirty="0">
              <a:latin typeface="Karla" panose="020B0604020202020204"/>
            </a:endParaRP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3DCF804E-0EE4-47F3-891C-6399ABBFD188}"/>
              </a:ext>
            </a:extLst>
          </p:cNvPr>
          <p:cNvCxnSpPr>
            <a:cxnSpLocks/>
          </p:cNvCxnSpPr>
          <p:nvPr/>
        </p:nvCxnSpPr>
        <p:spPr>
          <a:xfrm>
            <a:off x="4669845" y="4042874"/>
            <a:ext cx="0" cy="665827"/>
          </a:xfrm>
          <a:prstGeom prst="straightConnector1">
            <a:avLst/>
          </a:prstGeom>
          <a:ln w="25400">
            <a:solidFill>
              <a:srgbClr val="00B0F0">
                <a:alpha val="33000"/>
              </a:srgb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1256BE-7F7B-478D-8F3F-CBF0D1D3D9D2}"/>
              </a:ext>
            </a:extLst>
          </p:cNvPr>
          <p:cNvSpPr txBox="1"/>
          <p:nvPr/>
        </p:nvSpPr>
        <p:spPr>
          <a:xfrm>
            <a:off x="6059324" y="4729413"/>
            <a:ext cx="331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>
                <a:latin typeface="Karla" panose="020B0604020202020204"/>
              </a:rPr>
              <a:t>Dataset e data-</a:t>
            </a:r>
            <a:r>
              <a:rPr lang="it-IT" sz="1800" dirty="0" err="1">
                <a:latin typeface="Karla" panose="020B0604020202020204"/>
              </a:rPr>
              <a:t>augmentation</a:t>
            </a:r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>
                <a:latin typeface="Karla" panose="020B0604020202020204"/>
              </a:rPr>
              <a:t>Transfer learning e fine-tuning</a:t>
            </a:r>
          </a:p>
          <a:p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 err="1">
                <a:latin typeface="Karla" panose="020B0604020202020204"/>
              </a:rPr>
              <a:t>Deploy</a:t>
            </a:r>
            <a:r>
              <a:rPr lang="it-IT" sz="1800" dirty="0">
                <a:latin typeface="Karla" panose="020B0604020202020204"/>
              </a:rPr>
              <a:t> su smartphone</a:t>
            </a:r>
          </a:p>
        </p:txBody>
      </p:sp>
      <p:cxnSp>
        <p:nvCxnSpPr>
          <p:cNvPr id="244" name="Connettore 2 243">
            <a:extLst>
              <a:ext uri="{FF2B5EF4-FFF2-40B4-BE49-F238E27FC236}">
                <a16:creationId xmlns:a16="http://schemas.microsoft.com/office/drawing/2014/main" id="{E96C1896-A1D0-44A9-8AAF-D9387EEB90D9}"/>
              </a:ext>
            </a:extLst>
          </p:cNvPr>
          <p:cNvCxnSpPr>
            <a:cxnSpLocks/>
          </p:cNvCxnSpPr>
          <p:nvPr/>
        </p:nvCxnSpPr>
        <p:spPr>
          <a:xfrm>
            <a:off x="7592388" y="4084302"/>
            <a:ext cx="0" cy="665827"/>
          </a:xfrm>
          <a:prstGeom prst="straightConnector1">
            <a:avLst/>
          </a:prstGeom>
          <a:ln w="25400">
            <a:solidFill>
              <a:srgbClr val="00B0F0">
                <a:alpha val="33000"/>
              </a:srgb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D4D85A9-4BB2-4D15-A7E8-10E271B0B4AE}"/>
              </a:ext>
            </a:extLst>
          </p:cNvPr>
          <p:cNvSpPr txBox="1"/>
          <p:nvPr/>
        </p:nvSpPr>
        <p:spPr>
          <a:xfrm>
            <a:off x="9508833" y="5156617"/>
            <a:ext cx="2472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>
                <a:latin typeface="Karla" panose="020B0604020202020204"/>
              </a:rPr>
              <a:t>Test della rete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800" dirty="0">
              <a:latin typeface="Karla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>
                <a:latin typeface="Karla" panose="020B0604020202020204"/>
              </a:rPr>
              <a:t>Test dall’applicazione</a:t>
            </a:r>
            <a:br>
              <a:rPr lang="it-IT" sz="1800" dirty="0">
                <a:latin typeface="Karla" panose="020B0604020202020204"/>
              </a:rPr>
            </a:br>
            <a:endParaRPr lang="it-IT" sz="1600" dirty="0">
              <a:latin typeface="Karla" panose="020B0604020202020204"/>
            </a:endParaRPr>
          </a:p>
        </p:txBody>
      </p:sp>
      <p:cxnSp>
        <p:nvCxnSpPr>
          <p:cNvPr id="246" name="Connettore 2 245">
            <a:extLst>
              <a:ext uri="{FF2B5EF4-FFF2-40B4-BE49-F238E27FC236}">
                <a16:creationId xmlns:a16="http://schemas.microsoft.com/office/drawing/2014/main" id="{CDE3471B-AA44-48FF-8446-49153BA037D9}"/>
              </a:ext>
            </a:extLst>
          </p:cNvPr>
          <p:cNvCxnSpPr>
            <a:cxnSpLocks/>
          </p:cNvCxnSpPr>
          <p:nvPr/>
        </p:nvCxnSpPr>
        <p:spPr>
          <a:xfrm>
            <a:off x="10598755" y="4063586"/>
            <a:ext cx="0" cy="665827"/>
          </a:xfrm>
          <a:prstGeom prst="straightConnector1">
            <a:avLst/>
          </a:prstGeom>
          <a:ln w="25400">
            <a:solidFill>
              <a:srgbClr val="00B0F0">
                <a:alpha val="33000"/>
              </a:srgb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168;p18">
            <a:extLst>
              <a:ext uri="{FF2B5EF4-FFF2-40B4-BE49-F238E27FC236}">
                <a16:creationId xmlns:a16="http://schemas.microsoft.com/office/drawing/2014/main" id="{FA322FE6-5332-4723-A315-FEF04CE6A5AA}"/>
              </a:ext>
            </a:extLst>
          </p:cNvPr>
          <p:cNvSpPr txBox="1">
            <a:spLocks/>
          </p:cNvSpPr>
          <p:nvPr/>
        </p:nvSpPr>
        <p:spPr>
          <a:xfrm>
            <a:off x="88348" y="639789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>
                <a:solidFill>
                  <a:schemeClr val="accent2"/>
                </a:solidFill>
                <a:latin typeface="Karla" panose="020B0604020202020204" charset="0"/>
              </a:rPr>
              <a:pPr/>
              <a:t>3</a:t>
            </a:fld>
            <a:endParaRPr lang="en" sz="1600" dirty="0">
              <a:solidFill>
                <a:schemeClr val="accent2"/>
              </a:solidFill>
              <a:latin typeface="Karla" panose="020B060402020202020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7D55DD-D4F2-4FC8-B1C2-DCAAF102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0" y="5002339"/>
            <a:ext cx="1349412" cy="13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26" grpId="0" animBg="1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7;p16">
            <a:extLst>
              <a:ext uri="{FF2B5EF4-FFF2-40B4-BE49-F238E27FC236}">
                <a16:creationId xmlns:a16="http://schemas.microsoft.com/office/drawing/2014/main" id="{2B67052A-B131-4CC0-83F9-E9AB305AA2C6}"/>
              </a:ext>
            </a:extLst>
          </p:cNvPr>
          <p:cNvSpPr txBox="1">
            <a:spLocks/>
          </p:cNvSpPr>
          <p:nvPr/>
        </p:nvSpPr>
        <p:spPr>
          <a:xfrm>
            <a:off x="1060550" y="370213"/>
            <a:ext cx="4079629" cy="7370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b="1" dirty="0">
                <a:solidFill>
                  <a:srgbClr val="0070C0"/>
                </a:solidFill>
                <a:latin typeface="Raleway" panose="020B0604020202020204" charset="0"/>
              </a:rPr>
              <a:t>SARS-CoV-19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621772-2753-45C1-94F5-D94E7F73448E}"/>
              </a:ext>
            </a:extLst>
          </p:cNvPr>
          <p:cNvSpPr txBox="1"/>
          <p:nvPr/>
        </p:nvSpPr>
        <p:spPr>
          <a:xfrm>
            <a:off x="1060550" y="1519163"/>
            <a:ext cx="3297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Karla"/>
              </a:rPr>
              <a:t>Nuovo virus, appartenente alla famiglia dei coronavirus, comparso alla fine del 2019 in Cina</a:t>
            </a:r>
          </a:p>
          <a:p>
            <a:endParaRPr lang="it-IT" sz="2000" dirty="0">
              <a:latin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Karla"/>
              </a:rPr>
              <a:t>Elevata contagiosità, colpisce principalmente il tratto respiratorio</a:t>
            </a:r>
          </a:p>
          <a:p>
            <a:endParaRPr lang="it-IT" sz="2000" dirty="0">
              <a:latin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Karla"/>
              </a:rPr>
              <a:t>Esame di tomografia computerizzata per la ricerca dei segni della malattia</a:t>
            </a:r>
          </a:p>
          <a:p>
            <a:endParaRPr lang="it-IT" sz="2000" dirty="0">
              <a:latin typeface="Karla"/>
            </a:endParaRPr>
          </a:p>
        </p:txBody>
      </p:sp>
      <p:sp>
        <p:nvSpPr>
          <p:cNvPr id="30" name="Arc 96">
            <a:extLst>
              <a:ext uri="{FF2B5EF4-FFF2-40B4-BE49-F238E27FC236}">
                <a16:creationId xmlns:a16="http://schemas.microsoft.com/office/drawing/2014/main" id="{22324EF3-005D-44A7-B5E0-975C345C7206}"/>
              </a:ext>
            </a:extLst>
          </p:cNvPr>
          <p:cNvSpPr/>
          <p:nvPr/>
        </p:nvSpPr>
        <p:spPr>
          <a:xfrm>
            <a:off x="4054152" y="-206088"/>
            <a:ext cx="1210106" cy="1148950"/>
          </a:xfrm>
          <a:prstGeom prst="arc">
            <a:avLst>
              <a:gd name="adj1" fmla="val 14650465"/>
              <a:gd name="adj2" fmla="val 15685865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117">
            <a:extLst>
              <a:ext uri="{FF2B5EF4-FFF2-40B4-BE49-F238E27FC236}">
                <a16:creationId xmlns:a16="http://schemas.microsoft.com/office/drawing/2014/main" id="{7C3113D1-879E-4021-8AAA-8DBD13806F0F}"/>
              </a:ext>
            </a:extLst>
          </p:cNvPr>
          <p:cNvSpPr/>
          <p:nvPr/>
        </p:nvSpPr>
        <p:spPr>
          <a:xfrm>
            <a:off x="9895902" y="-206088"/>
            <a:ext cx="1210106" cy="1148950"/>
          </a:xfrm>
          <a:prstGeom prst="arc">
            <a:avLst>
              <a:gd name="adj1" fmla="val 462328"/>
              <a:gd name="adj2" fmla="val 4264860"/>
            </a:avLst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68;p18">
            <a:extLst>
              <a:ext uri="{FF2B5EF4-FFF2-40B4-BE49-F238E27FC236}">
                <a16:creationId xmlns:a16="http://schemas.microsoft.com/office/drawing/2014/main" id="{EEBD4000-745D-440E-A018-4408DC981621}"/>
              </a:ext>
            </a:extLst>
          </p:cNvPr>
          <p:cNvSpPr txBox="1">
            <a:spLocks/>
          </p:cNvSpPr>
          <p:nvPr/>
        </p:nvSpPr>
        <p:spPr>
          <a:xfrm>
            <a:off x="87971" y="67669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>
                <a:latin typeface="Karla" panose="020B0604020202020204" charset="0"/>
              </a:rPr>
              <a:pPr/>
              <a:t>4</a:t>
            </a:fld>
            <a:endParaRPr lang="en" sz="1600" dirty="0">
              <a:latin typeface="Karla" panose="020B0604020202020204" charset="0"/>
            </a:endParaRPr>
          </a:p>
        </p:txBody>
      </p:sp>
      <p:pic>
        <p:nvPicPr>
          <p:cNvPr id="5" name="Immagine 4" descr="Immagine che contiene abbigliamento, radiografia, biancheria&#10;&#10;Descrizione generata automaticamente">
            <a:extLst>
              <a:ext uri="{FF2B5EF4-FFF2-40B4-BE49-F238E27FC236}">
                <a16:creationId xmlns:a16="http://schemas.microsoft.com/office/drawing/2014/main" id="{53A71B3E-C2F2-4E29-8483-1CC158B4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01" y="2037431"/>
            <a:ext cx="2885072" cy="2499714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6C668D-4E13-40E4-AD2D-10910FBD1F4E}"/>
              </a:ext>
            </a:extLst>
          </p:cNvPr>
          <p:cNvCxnSpPr/>
          <p:nvPr/>
        </p:nvCxnSpPr>
        <p:spPr>
          <a:xfrm flipV="1">
            <a:off x="8154139" y="1435791"/>
            <a:ext cx="887767" cy="6016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B5014E8-09CE-47AB-A21E-D16A2C7A4C6A}"/>
              </a:ext>
            </a:extLst>
          </p:cNvPr>
          <p:cNvCxnSpPr>
            <a:cxnSpLocks/>
          </p:cNvCxnSpPr>
          <p:nvPr/>
        </p:nvCxnSpPr>
        <p:spPr>
          <a:xfrm>
            <a:off x="8078679" y="3319459"/>
            <a:ext cx="118073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C415225-D903-4C2F-B46B-6BFCCA2A9468}"/>
              </a:ext>
            </a:extLst>
          </p:cNvPr>
          <p:cNvCxnSpPr>
            <a:cxnSpLocks/>
          </p:cNvCxnSpPr>
          <p:nvPr/>
        </p:nvCxnSpPr>
        <p:spPr>
          <a:xfrm>
            <a:off x="8154139" y="4575508"/>
            <a:ext cx="958789" cy="4670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 descr="Immagine che contiene luce&#10;&#10;Descrizione generata automaticamente">
            <a:extLst>
              <a:ext uri="{FF2B5EF4-FFF2-40B4-BE49-F238E27FC236}">
                <a16:creationId xmlns:a16="http://schemas.microsoft.com/office/drawing/2014/main" id="{28544240-1053-4438-B5D2-14B094DC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2766" y="389400"/>
            <a:ext cx="1428954" cy="1435791"/>
          </a:xfrm>
          <a:prstGeom prst="rect">
            <a:avLst/>
          </a:prstGeom>
        </p:spPr>
      </p:pic>
      <p:pic>
        <p:nvPicPr>
          <p:cNvPr id="34" name="Immagine 33" descr="Immagine che contiene testo, bianco, nero, porcellana&#10;&#10;Descrizione generata automaticamente">
            <a:extLst>
              <a:ext uri="{FF2B5EF4-FFF2-40B4-BE49-F238E27FC236}">
                <a16:creationId xmlns:a16="http://schemas.microsoft.com/office/drawing/2014/main" id="{8B4B9811-9282-4F22-AD5C-1A94DF818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84" y="2553304"/>
            <a:ext cx="1473913" cy="1312897"/>
          </a:xfrm>
          <a:prstGeom prst="rect">
            <a:avLst/>
          </a:prstGeom>
        </p:spPr>
      </p:pic>
      <p:pic>
        <p:nvPicPr>
          <p:cNvPr id="36" name="Immagine 35" descr="Immagine che contiene testo, bianco&#10;&#10;Descrizione generata automaticamente">
            <a:extLst>
              <a:ext uri="{FF2B5EF4-FFF2-40B4-BE49-F238E27FC236}">
                <a16:creationId xmlns:a16="http://schemas.microsoft.com/office/drawing/2014/main" id="{BAD08F45-0BC9-409C-99E4-547F10CA6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6" y="4569315"/>
            <a:ext cx="1428954" cy="142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DC2678-CC48-4360-B944-593DAA0C8221}"/>
              </a:ext>
            </a:extLst>
          </p:cNvPr>
          <p:cNvSpPr txBox="1"/>
          <p:nvPr/>
        </p:nvSpPr>
        <p:spPr>
          <a:xfrm>
            <a:off x="3631931" y="568359"/>
            <a:ext cx="506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Richiami teorici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2F240-9B53-4865-A7E5-18EA85C07C34}"/>
              </a:ext>
            </a:extLst>
          </p:cNvPr>
          <p:cNvSpPr txBox="1"/>
          <p:nvPr/>
        </p:nvSpPr>
        <p:spPr>
          <a:xfrm>
            <a:off x="1159705" y="1376226"/>
            <a:ext cx="230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Karla"/>
              </a:rPr>
              <a:t>Keras</a:t>
            </a:r>
            <a:endParaRPr lang="it-IT" sz="3200" b="1" dirty="0">
              <a:latin typeface="Karla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D2F7C3-2F3A-4488-975E-4C984C47C98E}"/>
              </a:ext>
            </a:extLst>
          </p:cNvPr>
          <p:cNvSpPr txBox="1"/>
          <p:nvPr/>
        </p:nvSpPr>
        <p:spPr>
          <a:xfrm>
            <a:off x="5010894" y="2186023"/>
            <a:ext cx="231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Karla"/>
              </a:rPr>
              <a:t>EfficientNet</a:t>
            </a:r>
            <a:endParaRPr lang="it-IT" sz="2400" b="1" dirty="0">
              <a:latin typeface="Karla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5CB4CC-A35A-46D1-B528-824E458DCF30}"/>
              </a:ext>
            </a:extLst>
          </p:cNvPr>
          <p:cNvSpPr txBox="1"/>
          <p:nvPr/>
        </p:nvSpPr>
        <p:spPr>
          <a:xfrm>
            <a:off x="9042247" y="1468559"/>
            <a:ext cx="274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latin typeface="Karla"/>
              </a:rPr>
              <a:t>TensorFlow</a:t>
            </a:r>
            <a:r>
              <a:rPr lang="it-IT" sz="2800" b="1" dirty="0">
                <a:latin typeface="Karla"/>
              </a:rPr>
              <a:t> Lite</a:t>
            </a:r>
          </a:p>
        </p:txBody>
      </p:sp>
      <p:sp>
        <p:nvSpPr>
          <p:cNvPr id="10" name="Google Shape;168;p18">
            <a:extLst>
              <a:ext uri="{FF2B5EF4-FFF2-40B4-BE49-F238E27FC236}">
                <a16:creationId xmlns:a16="http://schemas.microsoft.com/office/drawing/2014/main" id="{4EC2254C-88A2-4201-9A28-DC87467AB2E9}"/>
              </a:ext>
            </a:extLst>
          </p:cNvPr>
          <p:cNvSpPr txBox="1">
            <a:spLocks/>
          </p:cNvSpPr>
          <p:nvPr/>
        </p:nvSpPr>
        <p:spPr>
          <a:xfrm>
            <a:off x="78446" y="69860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>
                <a:latin typeface="Karla" panose="020B0604020202020204" charset="0"/>
              </a:rPr>
              <a:pPr/>
              <a:t>5</a:t>
            </a:fld>
            <a:endParaRPr lang="en" sz="1600" dirty="0">
              <a:latin typeface="Karla" panose="020B0604020202020204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F51CFAC-FBF4-42A9-8555-314EAA062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93" y="3115410"/>
            <a:ext cx="4332304" cy="2158416"/>
          </a:xfrm>
          <a:prstGeom prst="rect">
            <a:avLst/>
          </a:prstGeom>
        </p:spPr>
      </p:pic>
      <p:pic>
        <p:nvPicPr>
          <p:cNvPr id="18" name="Immagine 1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7EB1F8D-4B4A-4184-BE6D-118B20A3A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8020"/>
          <a:stretch/>
        </p:blipFill>
        <p:spPr>
          <a:xfrm>
            <a:off x="950368" y="1945613"/>
            <a:ext cx="2930236" cy="251813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A1188B3-9FAE-496A-BA45-591E2D45A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8" y="2316491"/>
            <a:ext cx="1278088" cy="1499623"/>
          </a:xfrm>
          <a:prstGeom prst="rect">
            <a:avLst/>
          </a:prstGeom>
        </p:spPr>
      </p:pic>
      <p:pic>
        <p:nvPicPr>
          <p:cNvPr id="24" name="Immagine 23" descr="Immagine che contiene materiale da costruzione, edificio, mattone&#10;&#10;Descrizione generata automaticamente">
            <a:extLst>
              <a:ext uri="{FF2B5EF4-FFF2-40B4-BE49-F238E27FC236}">
                <a16:creationId xmlns:a16="http://schemas.microsoft.com/office/drawing/2014/main" id="{5C3BCF14-D4AC-4355-8C05-A004746F0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60" y="2365598"/>
            <a:ext cx="1442260" cy="14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E60BBB-6D60-47C1-A0F0-0DDA249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96" y="619853"/>
            <a:ext cx="9827600" cy="1143200"/>
          </a:xfrm>
        </p:spPr>
        <p:txBody>
          <a:bodyPr/>
          <a:lstStyle/>
          <a:p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SARS-COV-2 </a:t>
            </a:r>
            <a:r>
              <a:rPr lang="it-I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Ct-Scan</a:t>
            </a: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Dataset</a:t>
            </a:r>
            <a:endParaRPr lang="en-US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F55B1D8-D2AD-4EBD-ABAF-93D5CA4C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721" y="2371030"/>
            <a:ext cx="5440279" cy="2115939"/>
          </a:xfrm>
        </p:spPr>
        <p:txBody>
          <a:bodyPr/>
          <a:lstStyle/>
          <a:p>
            <a:pPr marL="101598" indent="0" algn="just">
              <a:buNone/>
            </a:pPr>
            <a:r>
              <a:rPr lang="it-I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ataset pubblico contenente 2482 immagini di tomografia computerizzata, di cui 1252 immagini relative a pazienti positivi al virus SARS-CoV-2 e 1230 immagini CT di pazienti non infettati dal virus SARS-CoV-2</a:t>
            </a:r>
            <a:endParaRPr lang="it-IT" sz="1800" dirty="0">
              <a:cs typeface="Times New Roman" panose="02020603050405020304" pitchFamily="18" charset="0"/>
            </a:endParaRPr>
          </a:p>
          <a:p>
            <a:pPr marL="101598" indent="0">
              <a:buNone/>
            </a:pP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C9903F-F201-4591-9124-1746726D15C8}"/>
              </a:ext>
            </a:extLst>
          </p:cNvPr>
          <p:cNvSpPr txBox="1">
            <a:spLocks/>
          </p:cNvSpPr>
          <p:nvPr/>
        </p:nvSpPr>
        <p:spPr>
          <a:xfrm>
            <a:off x="1254701" y="4322973"/>
            <a:ext cx="4764359" cy="154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err="1"/>
              <a:t>Formato</a:t>
            </a:r>
            <a:r>
              <a:rPr lang="en-US" sz="1800" dirty="0"/>
              <a:t> PNG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err="1"/>
              <a:t>Dimensioni</a:t>
            </a:r>
            <a:r>
              <a:rPr lang="en-US" sz="1800" dirty="0"/>
              <a:t> non standard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err="1"/>
              <a:t>Livello</a:t>
            </a:r>
            <a:r>
              <a:rPr lang="en-US" sz="1800" dirty="0"/>
              <a:t> di </a:t>
            </a:r>
            <a:r>
              <a:rPr lang="en-US" sz="1800" dirty="0" err="1"/>
              <a:t>contrasto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endParaRPr lang="en-US" sz="1800" dirty="0"/>
          </a:p>
          <a:p>
            <a:pPr marL="101598" indent="0" algn="just">
              <a:buFont typeface="Karla"/>
              <a:buNone/>
            </a:pPr>
            <a:endParaRPr lang="en-US" dirty="0"/>
          </a:p>
        </p:txBody>
      </p:sp>
      <p:sp>
        <p:nvSpPr>
          <p:cNvPr id="9" name="Google Shape;168;p18">
            <a:extLst>
              <a:ext uri="{FF2B5EF4-FFF2-40B4-BE49-F238E27FC236}">
                <a16:creationId xmlns:a16="http://schemas.microsoft.com/office/drawing/2014/main" id="{E603AB6C-64B8-4D2A-B5A3-63B50E8197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E5AFE7-4120-4E91-AEB2-87488A5834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63111"/>
            <a:ext cx="5267421" cy="417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86414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276124C5-3BEB-4A14-8E59-8E819AA5D004}"/>
              </a:ext>
            </a:extLst>
          </p:cNvPr>
          <p:cNvSpPr txBox="1">
            <a:spLocks/>
          </p:cNvSpPr>
          <p:nvPr/>
        </p:nvSpPr>
        <p:spPr>
          <a:xfrm>
            <a:off x="1190788" y="519880"/>
            <a:ext cx="9827600" cy="7370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b="1" dirty="0">
                <a:solidFill>
                  <a:srgbClr val="0070C0"/>
                </a:solidFill>
                <a:latin typeface="Raleway" panose="020B0604020202020204" charset="0"/>
              </a:rPr>
              <a:t>Sviluppo della rete</a:t>
            </a:r>
          </a:p>
        </p:txBody>
      </p:sp>
      <p:grpSp>
        <p:nvGrpSpPr>
          <p:cNvPr id="20" name="Group 129">
            <a:extLst>
              <a:ext uri="{FF2B5EF4-FFF2-40B4-BE49-F238E27FC236}">
                <a16:creationId xmlns:a16="http://schemas.microsoft.com/office/drawing/2014/main" id="{5F53CF22-4C3D-4947-AC3C-AC75A38814CA}"/>
              </a:ext>
            </a:extLst>
          </p:cNvPr>
          <p:cNvGrpSpPr/>
          <p:nvPr/>
        </p:nvGrpSpPr>
        <p:grpSpPr>
          <a:xfrm>
            <a:off x="0" y="-630616"/>
            <a:ext cx="12190412" cy="1509506"/>
            <a:chOff x="0" y="-156114"/>
            <a:chExt cx="24535152" cy="4304369"/>
          </a:xfrm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74FCEF9B-BC0B-4B24-A0C9-49DCFBC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2DA64B8D-659E-4B26-95B2-7890E68E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A0951A44-1371-4488-B4BA-E359619C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4" name="Freeform 133">
              <a:extLst>
                <a:ext uri="{FF2B5EF4-FFF2-40B4-BE49-F238E27FC236}">
                  <a16:creationId xmlns:a16="http://schemas.microsoft.com/office/drawing/2014/main" id="{35B4360D-A6A3-4F90-A936-64635B7F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5" name="Freeform 134">
              <a:extLst>
                <a:ext uri="{FF2B5EF4-FFF2-40B4-BE49-F238E27FC236}">
                  <a16:creationId xmlns:a16="http://schemas.microsoft.com/office/drawing/2014/main" id="{7F338265-883A-43E6-AC16-DEDF8888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6" name="Freeform 135">
              <a:extLst>
                <a:ext uri="{FF2B5EF4-FFF2-40B4-BE49-F238E27FC236}">
                  <a16:creationId xmlns:a16="http://schemas.microsoft.com/office/drawing/2014/main" id="{DB2B9762-7531-4F95-A974-52767B02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7" name="Freeform 136">
              <a:extLst>
                <a:ext uri="{FF2B5EF4-FFF2-40B4-BE49-F238E27FC236}">
                  <a16:creationId xmlns:a16="http://schemas.microsoft.com/office/drawing/2014/main" id="{6F03FA42-9A86-4FBC-BB44-02E50A25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CD43FA82-395A-4BC6-80C2-82B93B22A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0" name="Freeform 138">
              <a:extLst>
                <a:ext uri="{FF2B5EF4-FFF2-40B4-BE49-F238E27FC236}">
                  <a16:creationId xmlns:a16="http://schemas.microsoft.com/office/drawing/2014/main" id="{6328B8D6-1A0D-465C-81BE-50D099B9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1" name="Freeform 139">
              <a:extLst>
                <a:ext uri="{FF2B5EF4-FFF2-40B4-BE49-F238E27FC236}">
                  <a16:creationId xmlns:a16="http://schemas.microsoft.com/office/drawing/2014/main" id="{1D355984-8892-4673-A95D-1B0703E3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441EAE8-E93D-47E0-82EA-2272387A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BE7046C-A301-4171-A7AE-D5256926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9B971F83-6DEB-4CDE-B9A9-258A3AC8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A8CC0F27-5E29-4354-ADA1-E32152FD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DC7EF53B-F0EB-4F6A-836E-8B9F162C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8583C7EA-4C81-4D54-A92F-EF0258568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52AF7014-EFFE-4917-A196-0828B5CC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55280CD-336A-49F5-9135-41DF98FAD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5767689C-F7FE-48E1-B023-D873DCC7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D23AB85-E04D-4EC1-8E3C-CC94EA0D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67F8A0D-174D-4505-96E2-47C7DDB7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1A3108A-B6D5-49EC-820B-76631FAD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3225433-7AE8-4D0E-9FE3-6F07D755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22A59721-A062-4FD2-A5CA-05DC1C8B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AD771DE-F012-4232-9E8D-214A72FA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47" name="Google Shape;168;p18">
            <a:extLst>
              <a:ext uri="{FF2B5EF4-FFF2-40B4-BE49-F238E27FC236}">
                <a16:creationId xmlns:a16="http://schemas.microsoft.com/office/drawing/2014/main" id="{947FD14B-E8E6-4382-9B5A-212163E6B7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406D22-B562-48FF-9808-3983B73E659A}"/>
              </a:ext>
            </a:extLst>
          </p:cNvPr>
          <p:cNvSpPr txBox="1"/>
          <p:nvPr/>
        </p:nvSpPr>
        <p:spPr>
          <a:xfrm>
            <a:off x="107021" y="2171590"/>
            <a:ext cx="21940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/>
              <a:t>Preparazione dei dati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F7D2ED5-8671-4951-9C2B-C0B5F2105112}"/>
              </a:ext>
            </a:extLst>
          </p:cNvPr>
          <p:cNvCxnSpPr>
            <a:cxnSpLocks/>
          </p:cNvCxnSpPr>
          <p:nvPr/>
        </p:nvCxnSpPr>
        <p:spPr>
          <a:xfrm>
            <a:off x="2442410" y="2490546"/>
            <a:ext cx="995016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3961B9-943E-46BD-855C-D4DC5819D9F3}"/>
              </a:ext>
            </a:extLst>
          </p:cNvPr>
          <p:cNvSpPr txBox="1"/>
          <p:nvPr/>
        </p:nvSpPr>
        <p:spPr>
          <a:xfrm>
            <a:off x="3511111" y="1756091"/>
            <a:ext cx="192873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Train 90%</a:t>
            </a:r>
          </a:p>
          <a:p>
            <a:endParaRPr lang="it-IT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 err="1"/>
              <a:t>Validation</a:t>
            </a:r>
            <a:r>
              <a:rPr lang="it-IT" sz="1800" dirty="0"/>
              <a:t> 5%</a:t>
            </a:r>
          </a:p>
          <a:p>
            <a:endParaRPr lang="it-IT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Test 5%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1B6BE72B-3116-4EF2-AE1B-EA3F4170A658}"/>
              </a:ext>
            </a:extLst>
          </p:cNvPr>
          <p:cNvCxnSpPr>
            <a:cxnSpLocks/>
          </p:cNvCxnSpPr>
          <p:nvPr/>
        </p:nvCxnSpPr>
        <p:spPr>
          <a:xfrm>
            <a:off x="5539312" y="2517501"/>
            <a:ext cx="1146382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B303DF-D152-4D42-B111-3215CE1EE2D7}"/>
              </a:ext>
            </a:extLst>
          </p:cNvPr>
          <p:cNvSpPr txBox="1"/>
          <p:nvPr/>
        </p:nvSpPr>
        <p:spPr>
          <a:xfrm>
            <a:off x="6844665" y="2332835"/>
            <a:ext cx="21318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/>
              <a:t>Data </a:t>
            </a:r>
            <a:r>
              <a:rPr lang="it-IT" sz="1800" dirty="0" err="1"/>
              <a:t>augmentation</a:t>
            </a:r>
            <a:endParaRPr lang="it-IT" sz="1800" dirty="0"/>
          </a:p>
        </p:txBody>
      </p:sp>
      <p:sp>
        <p:nvSpPr>
          <p:cNvPr id="9" name="Freccia angolare bidirezionale 8">
            <a:extLst>
              <a:ext uri="{FF2B5EF4-FFF2-40B4-BE49-F238E27FC236}">
                <a16:creationId xmlns:a16="http://schemas.microsoft.com/office/drawing/2014/main" id="{70CF06DD-FCA8-4D2E-8446-727A064F35AB}"/>
              </a:ext>
            </a:extLst>
          </p:cNvPr>
          <p:cNvSpPr/>
          <p:nvPr/>
        </p:nvSpPr>
        <p:spPr>
          <a:xfrm rot="8185513">
            <a:off x="9272619" y="2044402"/>
            <a:ext cx="986465" cy="984684"/>
          </a:xfrm>
          <a:prstGeom prst="leftUpArrow">
            <a:avLst>
              <a:gd name="adj1" fmla="val 9246"/>
              <a:gd name="adj2" fmla="val 10786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405205-0B3F-4E3A-B227-F42223E0C56D}"/>
              </a:ext>
            </a:extLst>
          </p:cNvPr>
          <p:cNvSpPr txBox="1"/>
          <p:nvPr/>
        </p:nvSpPr>
        <p:spPr>
          <a:xfrm>
            <a:off x="10145899" y="1524709"/>
            <a:ext cx="1915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800" dirty="0" err="1"/>
              <a:t>RandomRotation</a:t>
            </a:r>
            <a:endParaRPr lang="it-IT" sz="18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81C9236-22BA-4332-A492-8A72A19C80AC}"/>
              </a:ext>
            </a:extLst>
          </p:cNvPr>
          <p:cNvSpPr txBox="1"/>
          <p:nvPr/>
        </p:nvSpPr>
        <p:spPr>
          <a:xfrm>
            <a:off x="10150549" y="3048753"/>
            <a:ext cx="19287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800" dirty="0" err="1"/>
              <a:t>RandomContrast</a:t>
            </a:r>
            <a:endParaRPr lang="it-IT" sz="1800" dirty="0"/>
          </a:p>
        </p:txBody>
      </p:sp>
      <p:pic>
        <p:nvPicPr>
          <p:cNvPr id="50" name="Immagine 4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7E79CD-44B0-4053-ACF1-27E35229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9" y="3724130"/>
            <a:ext cx="3331901" cy="2422657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3E1CBA3-15BC-4F42-8283-1FC3B4C0ACFF}"/>
              </a:ext>
            </a:extLst>
          </p:cNvPr>
          <p:cNvCxnSpPr>
            <a:cxnSpLocks/>
          </p:cNvCxnSpPr>
          <p:nvPr/>
        </p:nvCxnSpPr>
        <p:spPr>
          <a:xfrm>
            <a:off x="5019643" y="4935458"/>
            <a:ext cx="995016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Immagine 5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7CF45A-1683-4985-AB28-A354F990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0" y="3724129"/>
            <a:ext cx="3331901" cy="24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0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276124C5-3BEB-4A14-8E59-8E819AA5D004}"/>
              </a:ext>
            </a:extLst>
          </p:cNvPr>
          <p:cNvSpPr txBox="1">
            <a:spLocks/>
          </p:cNvSpPr>
          <p:nvPr/>
        </p:nvSpPr>
        <p:spPr>
          <a:xfrm>
            <a:off x="1352348" y="754619"/>
            <a:ext cx="9827600" cy="7370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b="1" dirty="0">
                <a:solidFill>
                  <a:srgbClr val="0070C0"/>
                </a:solidFill>
                <a:latin typeface="Raleway" panose="020B0604020202020204" charset="0"/>
              </a:rPr>
              <a:t>Sviluppo della rete </a:t>
            </a:r>
          </a:p>
        </p:txBody>
      </p:sp>
      <p:grpSp>
        <p:nvGrpSpPr>
          <p:cNvPr id="20" name="Group 129">
            <a:extLst>
              <a:ext uri="{FF2B5EF4-FFF2-40B4-BE49-F238E27FC236}">
                <a16:creationId xmlns:a16="http://schemas.microsoft.com/office/drawing/2014/main" id="{5F53CF22-4C3D-4947-AC3C-AC75A38814CA}"/>
              </a:ext>
            </a:extLst>
          </p:cNvPr>
          <p:cNvGrpSpPr/>
          <p:nvPr/>
        </p:nvGrpSpPr>
        <p:grpSpPr>
          <a:xfrm>
            <a:off x="0" y="-630616"/>
            <a:ext cx="12190412" cy="1509506"/>
            <a:chOff x="0" y="-156114"/>
            <a:chExt cx="24535152" cy="4304369"/>
          </a:xfrm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74FCEF9B-BC0B-4B24-A0C9-49DCFBC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2DA64B8D-659E-4B26-95B2-7890E68E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A0951A44-1371-4488-B4BA-E359619C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4" name="Freeform 133">
              <a:extLst>
                <a:ext uri="{FF2B5EF4-FFF2-40B4-BE49-F238E27FC236}">
                  <a16:creationId xmlns:a16="http://schemas.microsoft.com/office/drawing/2014/main" id="{35B4360D-A6A3-4F90-A936-64635B7F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5" name="Freeform 134">
              <a:extLst>
                <a:ext uri="{FF2B5EF4-FFF2-40B4-BE49-F238E27FC236}">
                  <a16:creationId xmlns:a16="http://schemas.microsoft.com/office/drawing/2014/main" id="{7F338265-883A-43E6-AC16-DEDF8888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6" name="Freeform 135">
              <a:extLst>
                <a:ext uri="{FF2B5EF4-FFF2-40B4-BE49-F238E27FC236}">
                  <a16:creationId xmlns:a16="http://schemas.microsoft.com/office/drawing/2014/main" id="{DB2B9762-7531-4F95-A974-52767B02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7" name="Freeform 136">
              <a:extLst>
                <a:ext uri="{FF2B5EF4-FFF2-40B4-BE49-F238E27FC236}">
                  <a16:creationId xmlns:a16="http://schemas.microsoft.com/office/drawing/2014/main" id="{6F03FA42-9A86-4FBC-BB44-02E50A25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CD43FA82-395A-4BC6-80C2-82B93B22A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0" name="Freeform 138">
              <a:extLst>
                <a:ext uri="{FF2B5EF4-FFF2-40B4-BE49-F238E27FC236}">
                  <a16:creationId xmlns:a16="http://schemas.microsoft.com/office/drawing/2014/main" id="{6328B8D6-1A0D-465C-81BE-50D099B9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1" name="Freeform 139">
              <a:extLst>
                <a:ext uri="{FF2B5EF4-FFF2-40B4-BE49-F238E27FC236}">
                  <a16:creationId xmlns:a16="http://schemas.microsoft.com/office/drawing/2014/main" id="{1D355984-8892-4673-A95D-1B0703E3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441EAE8-E93D-47E0-82EA-2272387A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BE7046C-A301-4171-A7AE-D5256926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9B971F83-6DEB-4CDE-B9A9-258A3AC8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A8CC0F27-5E29-4354-ADA1-E32152FD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DC7EF53B-F0EB-4F6A-836E-8B9F162C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8583C7EA-4C81-4D54-A92F-EF0258568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52AF7014-EFFE-4917-A196-0828B5CC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55280CD-336A-49F5-9135-41DF98FAD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5767689C-F7FE-48E1-B023-D873DCC7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D23AB85-E04D-4EC1-8E3C-CC94EA0D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67F8A0D-174D-4505-96E2-47C7DDB7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1A3108A-B6D5-49EC-820B-76631FAD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3225433-7AE8-4D0E-9FE3-6F07D755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22A59721-A062-4FD2-A5CA-05DC1C8B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AD771DE-F012-4232-9E8D-214A72FA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47" name="Google Shape;168;p18">
            <a:extLst>
              <a:ext uri="{FF2B5EF4-FFF2-40B4-BE49-F238E27FC236}">
                <a16:creationId xmlns:a16="http://schemas.microsoft.com/office/drawing/2014/main" id="{947FD14B-E8E6-4382-9B5A-212163E6B7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20136" y="622819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406D22-B562-48FF-9808-3983B73E659A}"/>
              </a:ext>
            </a:extLst>
          </p:cNvPr>
          <p:cNvSpPr txBox="1"/>
          <p:nvPr/>
        </p:nvSpPr>
        <p:spPr>
          <a:xfrm>
            <a:off x="847111" y="2390528"/>
            <a:ext cx="219405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EfficientNetB1</a:t>
            </a:r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3961B9-943E-46BD-855C-D4DC5819D9F3}"/>
              </a:ext>
            </a:extLst>
          </p:cNvPr>
          <p:cNvSpPr txBox="1"/>
          <p:nvPr/>
        </p:nvSpPr>
        <p:spPr>
          <a:xfrm>
            <a:off x="4066770" y="2251516"/>
            <a:ext cx="230013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Modifica del blocco di output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1B6BE72B-3116-4EF2-AE1B-EA3F4170A658}"/>
              </a:ext>
            </a:extLst>
          </p:cNvPr>
          <p:cNvCxnSpPr>
            <a:cxnSpLocks/>
          </p:cNvCxnSpPr>
          <p:nvPr/>
        </p:nvCxnSpPr>
        <p:spPr>
          <a:xfrm flipH="1">
            <a:off x="2167240" y="3091992"/>
            <a:ext cx="2376480" cy="76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B303DF-D152-4D42-B111-3215CE1EE2D7}"/>
              </a:ext>
            </a:extLst>
          </p:cNvPr>
          <p:cNvSpPr txBox="1"/>
          <p:nvPr/>
        </p:nvSpPr>
        <p:spPr>
          <a:xfrm>
            <a:off x="7347421" y="2251516"/>
            <a:ext cx="213181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Training e </a:t>
            </a:r>
            <a:r>
              <a:rPr lang="it-IT" sz="2000" dirty="0" err="1"/>
              <a:t>validation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405205-0B3F-4E3A-B227-F42223E0C56D}"/>
              </a:ext>
            </a:extLst>
          </p:cNvPr>
          <p:cNvSpPr txBox="1"/>
          <p:nvPr/>
        </p:nvSpPr>
        <p:spPr>
          <a:xfrm>
            <a:off x="10099536" y="3323375"/>
            <a:ext cx="1338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800" dirty="0"/>
              <a:t>Fine-tuning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81C9236-22BA-4332-A492-8A72A19C80AC}"/>
              </a:ext>
            </a:extLst>
          </p:cNvPr>
          <p:cNvSpPr txBox="1"/>
          <p:nvPr/>
        </p:nvSpPr>
        <p:spPr>
          <a:xfrm>
            <a:off x="7546683" y="4075054"/>
            <a:ext cx="19287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800" dirty="0"/>
              <a:t>Transfer learning</a:t>
            </a:r>
          </a:p>
        </p:txBody>
      </p:sp>
      <p:sp>
        <p:nvSpPr>
          <p:cNvPr id="2" name="Freccia a gallone 1">
            <a:extLst>
              <a:ext uri="{FF2B5EF4-FFF2-40B4-BE49-F238E27FC236}">
                <a16:creationId xmlns:a16="http://schemas.microsoft.com/office/drawing/2014/main" id="{80DC50B9-26CF-4F81-9B97-C339499D70BC}"/>
              </a:ext>
            </a:extLst>
          </p:cNvPr>
          <p:cNvSpPr/>
          <p:nvPr/>
        </p:nvSpPr>
        <p:spPr>
          <a:xfrm>
            <a:off x="3448880" y="2376456"/>
            <a:ext cx="348193" cy="458006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EB60D4C-CDCD-4ADA-A002-BF0E591A4F5E}"/>
              </a:ext>
            </a:extLst>
          </p:cNvPr>
          <p:cNvCxnSpPr>
            <a:cxnSpLocks/>
          </p:cNvCxnSpPr>
          <p:nvPr/>
        </p:nvCxnSpPr>
        <p:spPr>
          <a:xfrm flipH="1">
            <a:off x="2422690" y="3301764"/>
            <a:ext cx="2300139" cy="223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F5C586BA-824B-4D86-B840-D677A23E2F63}"/>
              </a:ext>
            </a:extLst>
          </p:cNvPr>
          <p:cNvCxnSpPr>
            <a:cxnSpLocks/>
          </p:cNvCxnSpPr>
          <p:nvPr/>
        </p:nvCxnSpPr>
        <p:spPr>
          <a:xfrm>
            <a:off x="5046613" y="3301764"/>
            <a:ext cx="0" cy="171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CC195DE-F0FC-41C9-A623-D96B222F7FC3}"/>
              </a:ext>
            </a:extLst>
          </p:cNvPr>
          <p:cNvCxnSpPr>
            <a:cxnSpLocks/>
          </p:cNvCxnSpPr>
          <p:nvPr/>
        </p:nvCxnSpPr>
        <p:spPr>
          <a:xfrm>
            <a:off x="5501766" y="3301764"/>
            <a:ext cx="1536692" cy="171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Freccia a gallone 54">
            <a:extLst>
              <a:ext uri="{FF2B5EF4-FFF2-40B4-BE49-F238E27FC236}">
                <a16:creationId xmlns:a16="http://schemas.microsoft.com/office/drawing/2014/main" id="{BD35950D-0567-412F-9346-4765A3676A13}"/>
              </a:ext>
            </a:extLst>
          </p:cNvPr>
          <p:cNvSpPr/>
          <p:nvPr/>
        </p:nvSpPr>
        <p:spPr>
          <a:xfrm>
            <a:off x="6628627" y="2346190"/>
            <a:ext cx="348193" cy="458006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Freccia curva 57">
            <a:extLst>
              <a:ext uri="{FF2B5EF4-FFF2-40B4-BE49-F238E27FC236}">
                <a16:creationId xmlns:a16="http://schemas.microsoft.com/office/drawing/2014/main" id="{51D97D3E-4A94-436A-879D-D3C0410045DE}"/>
              </a:ext>
            </a:extLst>
          </p:cNvPr>
          <p:cNvSpPr/>
          <p:nvPr/>
        </p:nvSpPr>
        <p:spPr>
          <a:xfrm rot="5400000">
            <a:off x="9942317" y="2210785"/>
            <a:ext cx="707886" cy="123868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0" name="Freccia in giù 59">
            <a:extLst>
              <a:ext uri="{FF2B5EF4-FFF2-40B4-BE49-F238E27FC236}">
                <a16:creationId xmlns:a16="http://schemas.microsoft.com/office/drawing/2014/main" id="{88253EBB-AB62-409C-A8B0-1D072ACD6E4E}"/>
              </a:ext>
            </a:extLst>
          </p:cNvPr>
          <p:cNvSpPr/>
          <p:nvPr/>
        </p:nvSpPr>
        <p:spPr>
          <a:xfrm>
            <a:off x="8356629" y="3091992"/>
            <a:ext cx="394630" cy="8664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A2A4F6A-038F-4402-8E67-DEF6A74ADE1B}"/>
              </a:ext>
            </a:extLst>
          </p:cNvPr>
          <p:cNvSpPr txBox="1"/>
          <p:nvPr/>
        </p:nvSpPr>
        <p:spPr>
          <a:xfrm>
            <a:off x="365116" y="4062992"/>
            <a:ext cx="2838019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 err="1"/>
              <a:t>GlobalAveragePooling</a:t>
            </a:r>
            <a:endParaRPr lang="it-IT" sz="18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8737AD3-B7EE-436C-B43E-A06B474FFD68}"/>
              </a:ext>
            </a:extLst>
          </p:cNvPr>
          <p:cNvSpPr txBox="1"/>
          <p:nvPr/>
        </p:nvSpPr>
        <p:spPr>
          <a:xfrm>
            <a:off x="784840" y="5685775"/>
            <a:ext cx="2704028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 err="1"/>
              <a:t>BatchNormalization</a:t>
            </a:r>
            <a:endParaRPr lang="it-IT" sz="1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1869D1-03D7-4692-B9AF-25EF083FA66D}"/>
              </a:ext>
            </a:extLst>
          </p:cNvPr>
          <p:cNvSpPr txBox="1"/>
          <p:nvPr/>
        </p:nvSpPr>
        <p:spPr>
          <a:xfrm>
            <a:off x="3905712" y="5054968"/>
            <a:ext cx="2103542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/>
              <a:t>Dropout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A0482B1-9ABF-47E6-B44A-42CA032380D6}"/>
              </a:ext>
            </a:extLst>
          </p:cNvPr>
          <p:cNvSpPr txBox="1"/>
          <p:nvPr/>
        </p:nvSpPr>
        <p:spPr>
          <a:xfrm>
            <a:off x="6266148" y="5256550"/>
            <a:ext cx="1720934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92678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49" grpId="0" animBg="1"/>
      <p:bldP spid="2" grpId="0" animBg="1"/>
      <p:bldP spid="55" grpId="0" animBg="1"/>
      <p:bldP spid="58" grpId="0" animBg="1"/>
      <p:bldP spid="60" grpId="0" animBg="1"/>
      <p:bldP spid="53" grpId="0" animBg="1"/>
      <p:bldP spid="56" grpId="0" animBg="1"/>
      <p:bldP spid="5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18">
            <a:extLst>
              <a:ext uri="{FF2B5EF4-FFF2-40B4-BE49-F238E27FC236}">
                <a16:creationId xmlns:a16="http://schemas.microsoft.com/office/drawing/2014/main" id="{1F477141-74D3-4981-AF4F-C642A4C52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7021" y="63478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52FAB4D-5468-4102-89DB-842B947B5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1" y="3169083"/>
            <a:ext cx="3299664" cy="2872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BC39F9-A2AB-43E5-8F02-A62757BCC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79" y="3162527"/>
            <a:ext cx="3384925" cy="287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154E564-83FA-4A02-A034-FCC9791F0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3163098"/>
            <a:ext cx="3384925" cy="28787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77239A-1C80-460F-8BAC-F7C2734120C1}"/>
              </a:ext>
            </a:extLst>
          </p:cNvPr>
          <p:cNvSpPr txBox="1"/>
          <p:nvPr/>
        </p:nvSpPr>
        <p:spPr>
          <a:xfrm>
            <a:off x="1097849" y="1699227"/>
            <a:ext cx="918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Karla" panose="020B0604020202020204"/>
              </a:rPr>
              <a:t>Esecuzione di tre test su immagini di diversa provenienza per valutare l’accuratezza della rete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0805FA-097B-4A7E-A5AF-553D34FEADE8}"/>
              </a:ext>
            </a:extLst>
          </p:cNvPr>
          <p:cNvSpPr txBox="1"/>
          <p:nvPr/>
        </p:nvSpPr>
        <p:spPr>
          <a:xfrm>
            <a:off x="655721" y="397580"/>
            <a:ext cx="6113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Raleway" panose="020B0604020202020204"/>
              </a:rPr>
              <a:t>Test</a:t>
            </a:r>
          </a:p>
        </p:txBody>
      </p:sp>
      <p:pic>
        <p:nvPicPr>
          <p:cNvPr id="14" name="Elemento grafico 13" descr="Interrompi">
            <a:extLst>
              <a:ext uri="{FF2B5EF4-FFF2-40B4-BE49-F238E27FC236}">
                <a16:creationId xmlns:a16="http://schemas.microsoft.com/office/drawing/2014/main" id="{AC1E6389-7506-4116-B610-2D90BC3D0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6201">
            <a:off x="703903" y="1998402"/>
            <a:ext cx="232644" cy="23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333</Words>
  <Application>Microsoft Office PowerPoint</Application>
  <PresentationFormat>Widescreen</PresentationFormat>
  <Paragraphs>98</Paragraphs>
  <Slides>12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Karla</vt:lpstr>
      <vt:lpstr>Nunito Light</vt:lpstr>
      <vt:lpstr>Raleway</vt:lpstr>
      <vt:lpstr>Times New Roman</vt:lpstr>
      <vt:lpstr>Wingdings</vt:lpstr>
      <vt:lpstr>Escalus template</vt:lpstr>
      <vt:lpstr>Presentazione standard di PowerPoint</vt:lpstr>
      <vt:lpstr>Obiettivi del progetto</vt:lpstr>
      <vt:lpstr>Presentazione standard di PowerPoint</vt:lpstr>
      <vt:lpstr>Presentazione standard di PowerPoint</vt:lpstr>
      <vt:lpstr>Presentazione standard di PowerPoint</vt:lpstr>
      <vt:lpstr>SARS-COV-2 Ct-Scan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Manfreda</dc:creator>
  <cp:lastModifiedBy>Filippo Manfreda</cp:lastModifiedBy>
  <cp:revision>83</cp:revision>
  <dcterms:created xsi:type="dcterms:W3CDTF">2020-10-05T08:24:11Z</dcterms:created>
  <dcterms:modified xsi:type="dcterms:W3CDTF">2021-03-24T15:36:55Z</dcterms:modified>
</cp:coreProperties>
</file>