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8" r:id="rId6"/>
    <p:sldId id="259"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7143"/>
    <a:srgbClr val="59150E"/>
    <a:srgbClr val="3B8C6E"/>
    <a:srgbClr val="8C5423"/>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5" d="100"/>
          <a:sy n="65" d="100"/>
        </p:scale>
        <p:origin x="12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EB1B104-ADFA-4575-BE03-6D533BBCD178}"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C0632-21B4-4DA7-8C75-3817AA235E17}" type="slidenum">
              <a:rPr lang="en-US" smtClean="0"/>
              <a:t>‹#›</a:t>
            </a:fld>
            <a:endParaRPr lang="en-US"/>
          </a:p>
        </p:txBody>
      </p:sp>
    </p:spTree>
    <p:extLst>
      <p:ext uri="{BB962C8B-B14F-4D97-AF65-F5344CB8AC3E}">
        <p14:creationId xmlns:p14="http://schemas.microsoft.com/office/powerpoint/2010/main" val="548958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B1B104-ADFA-4575-BE03-6D533BBCD178}"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C0632-21B4-4DA7-8C75-3817AA235E17}" type="slidenum">
              <a:rPr lang="en-US" smtClean="0"/>
              <a:t>‹#›</a:t>
            </a:fld>
            <a:endParaRPr lang="en-US"/>
          </a:p>
        </p:txBody>
      </p:sp>
    </p:spTree>
    <p:extLst>
      <p:ext uri="{BB962C8B-B14F-4D97-AF65-F5344CB8AC3E}">
        <p14:creationId xmlns:p14="http://schemas.microsoft.com/office/powerpoint/2010/main" val="1949287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B1B104-ADFA-4575-BE03-6D533BBCD178}"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C0632-21B4-4DA7-8C75-3817AA235E17}" type="slidenum">
              <a:rPr lang="en-US" smtClean="0"/>
              <a:t>‹#›</a:t>
            </a:fld>
            <a:endParaRPr lang="en-US"/>
          </a:p>
        </p:txBody>
      </p:sp>
    </p:spTree>
    <p:extLst>
      <p:ext uri="{BB962C8B-B14F-4D97-AF65-F5344CB8AC3E}">
        <p14:creationId xmlns:p14="http://schemas.microsoft.com/office/powerpoint/2010/main" val="4148369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B1B104-ADFA-4575-BE03-6D533BBCD178}"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C0632-21B4-4DA7-8C75-3817AA235E17}" type="slidenum">
              <a:rPr lang="en-US" smtClean="0"/>
              <a:t>‹#›</a:t>
            </a:fld>
            <a:endParaRPr lang="en-US"/>
          </a:p>
        </p:txBody>
      </p:sp>
    </p:spTree>
    <p:extLst>
      <p:ext uri="{BB962C8B-B14F-4D97-AF65-F5344CB8AC3E}">
        <p14:creationId xmlns:p14="http://schemas.microsoft.com/office/powerpoint/2010/main" val="4103973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B1B104-ADFA-4575-BE03-6D533BBCD178}"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C0632-21B4-4DA7-8C75-3817AA235E17}" type="slidenum">
              <a:rPr lang="en-US" smtClean="0"/>
              <a:t>‹#›</a:t>
            </a:fld>
            <a:endParaRPr lang="en-US"/>
          </a:p>
        </p:txBody>
      </p:sp>
    </p:spTree>
    <p:extLst>
      <p:ext uri="{BB962C8B-B14F-4D97-AF65-F5344CB8AC3E}">
        <p14:creationId xmlns:p14="http://schemas.microsoft.com/office/powerpoint/2010/main" val="636869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EB1B104-ADFA-4575-BE03-6D533BBCD178}" type="datetimeFigureOut">
              <a:rPr lang="en-US" smtClean="0"/>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CC0632-21B4-4DA7-8C75-3817AA235E17}" type="slidenum">
              <a:rPr lang="en-US" smtClean="0"/>
              <a:t>‹#›</a:t>
            </a:fld>
            <a:endParaRPr lang="en-US"/>
          </a:p>
        </p:txBody>
      </p:sp>
    </p:spTree>
    <p:extLst>
      <p:ext uri="{BB962C8B-B14F-4D97-AF65-F5344CB8AC3E}">
        <p14:creationId xmlns:p14="http://schemas.microsoft.com/office/powerpoint/2010/main" val="3423333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EB1B104-ADFA-4575-BE03-6D533BBCD178}" type="datetimeFigureOut">
              <a:rPr lang="en-US" smtClean="0"/>
              <a:t>6/28/2022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CC0632-21B4-4DA7-8C75-3817AA235E17}" type="slidenum">
              <a:rPr lang="en-US" smtClean="0"/>
              <a:t>‹#›</a:t>
            </a:fld>
            <a:endParaRPr lang="en-US"/>
          </a:p>
        </p:txBody>
      </p:sp>
    </p:spTree>
    <p:extLst>
      <p:ext uri="{BB962C8B-B14F-4D97-AF65-F5344CB8AC3E}">
        <p14:creationId xmlns:p14="http://schemas.microsoft.com/office/powerpoint/2010/main" val="3612707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EB1B104-ADFA-4575-BE03-6D533BBCD178}" type="datetimeFigureOut">
              <a:rPr lang="en-US" smtClean="0"/>
              <a:t>6/28/2022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CC0632-21B4-4DA7-8C75-3817AA235E17}" type="slidenum">
              <a:rPr lang="en-US" smtClean="0"/>
              <a:t>‹#›</a:t>
            </a:fld>
            <a:endParaRPr lang="en-US"/>
          </a:p>
        </p:txBody>
      </p:sp>
    </p:spTree>
    <p:extLst>
      <p:ext uri="{BB962C8B-B14F-4D97-AF65-F5344CB8AC3E}">
        <p14:creationId xmlns:p14="http://schemas.microsoft.com/office/powerpoint/2010/main" val="2578967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B1B104-ADFA-4575-BE03-6D533BBCD178}" type="datetimeFigureOut">
              <a:rPr lang="en-US" smtClean="0"/>
              <a:t>6/28/2022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CC0632-21B4-4DA7-8C75-3817AA235E17}" type="slidenum">
              <a:rPr lang="en-US" smtClean="0"/>
              <a:t>‹#›</a:t>
            </a:fld>
            <a:endParaRPr lang="en-US"/>
          </a:p>
        </p:txBody>
      </p:sp>
    </p:spTree>
    <p:extLst>
      <p:ext uri="{BB962C8B-B14F-4D97-AF65-F5344CB8AC3E}">
        <p14:creationId xmlns:p14="http://schemas.microsoft.com/office/powerpoint/2010/main" val="4100904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B1B104-ADFA-4575-BE03-6D533BBCD178}" type="datetimeFigureOut">
              <a:rPr lang="en-US" smtClean="0"/>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CC0632-21B4-4DA7-8C75-3817AA235E17}" type="slidenum">
              <a:rPr lang="en-US" smtClean="0"/>
              <a:t>‹#›</a:t>
            </a:fld>
            <a:endParaRPr lang="en-US"/>
          </a:p>
        </p:txBody>
      </p:sp>
    </p:spTree>
    <p:extLst>
      <p:ext uri="{BB962C8B-B14F-4D97-AF65-F5344CB8AC3E}">
        <p14:creationId xmlns:p14="http://schemas.microsoft.com/office/powerpoint/2010/main" val="3715014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B1B104-ADFA-4575-BE03-6D533BBCD178}" type="datetimeFigureOut">
              <a:rPr lang="en-US" smtClean="0"/>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CC0632-21B4-4DA7-8C75-3817AA235E17}" type="slidenum">
              <a:rPr lang="en-US" smtClean="0"/>
              <a:t>‹#›</a:t>
            </a:fld>
            <a:endParaRPr lang="en-US"/>
          </a:p>
        </p:txBody>
      </p:sp>
    </p:spTree>
    <p:extLst>
      <p:ext uri="{BB962C8B-B14F-4D97-AF65-F5344CB8AC3E}">
        <p14:creationId xmlns:p14="http://schemas.microsoft.com/office/powerpoint/2010/main" val="331315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B1B104-ADFA-4575-BE03-6D533BBCD178}" type="datetimeFigureOut">
              <a:rPr lang="en-US" smtClean="0"/>
              <a:t>6/28/2022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CC0632-21B4-4DA7-8C75-3817AA235E17}" type="slidenum">
              <a:rPr lang="en-US" smtClean="0"/>
              <a:t>‹#›</a:t>
            </a:fld>
            <a:endParaRPr lang="en-US"/>
          </a:p>
        </p:txBody>
      </p:sp>
    </p:spTree>
    <p:extLst>
      <p:ext uri="{BB962C8B-B14F-4D97-AF65-F5344CB8AC3E}">
        <p14:creationId xmlns:p14="http://schemas.microsoft.com/office/powerpoint/2010/main" val="2203274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A7143"/>
        </a:solidFill>
        <a:effectLst/>
      </p:bgPr>
    </p:bg>
    <p:spTree>
      <p:nvGrpSpPr>
        <p:cNvPr id="1" name=""/>
        <p:cNvGrpSpPr/>
        <p:nvPr/>
      </p:nvGrpSpPr>
      <p:grpSpPr>
        <a:xfrm>
          <a:off x="0" y="0"/>
          <a:ext cx="0" cy="0"/>
          <a:chOff x="0" y="0"/>
          <a:chExt cx="0" cy="0"/>
        </a:xfrm>
      </p:grpSpPr>
      <p:sp>
        <p:nvSpPr>
          <p:cNvPr id="2" name="TextBox 1"/>
          <p:cNvSpPr txBox="1"/>
          <p:nvPr/>
        </p:nvSpPr>
        <p:spPr>
          <a:xfrm>
            <a:off x="5097246" y="2759507"/>
            <a:ext cx="6551345" cy="1323439"/>
          </a:xfrm>
          <a:prstGeom prst="rect">
            <a:avLst/>
          </a:prstGeom>
          <a:noFill/>
        </p:spPr>
        <p:txBody>
          <a:bodyPr wrap="none" rtlCol="0">
            <a:spAutoFit/>
          </a:bodyPr>
          <a:lstStyle/>
          <a:p>
            <a:r>
              <a:rPr lang="en-PH" sz="8000" spc="100" dirty="0">
                <a:solidFill>
                  <a:schemeClr val="bg1"/>
                </a:solidFill>
                <a:latin typeface="Freight" panose="02000803050000020004" pitchFamily="50" charset="0"/>
              </a:rPr>
              <a:t>STARBUCKS</a:t>
            </a:r>
            <a:r>
              <a:rPr lang="en-US" sz="8000" spc="100" baseline="30000" dirty="0">
                <a:solidFill>
                  <a:schemeClr val="bg1"/>
                </a:solidFill>
                <a:latin typeface="Freight" panose="02000803050000020004" pitchFamily="50" charset="0"/>
                <a:cs typeface="Arial" panose="020B0604020202020204" pitchFamily="34" charset="0"/>
              </a:rPr>
              <a:t>™</a:t>
            </a:r>
          </a:p>
        </p:txBody>
      </p:sp>
      <p:pic>
        <p:nvPicPr>
          <p:cNvPr id="1030" name="Picture 6" descr="Image result for starbucks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5429" y="-209551"/>
            <a:ext cx="7211917" cy="726155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1963400" y="0"/>
            <a:ext cx="889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0201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pic>
        <p:nvPicPr>
          <p:cNvPr id="2050" name="Picture 2" descr="Related image"/>
          <p:cNvPicPr>
            <a:picLocks noChangeAspect="1" noChangeArrowheads="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b="46317"/>
          <a:stretch/>
        </p:blipFill>
        <p:spPr bwMode="auto">
          <a:xfrm>
            <a:off x="-641350" y="4076701"/>
            <a:ext cx="14052550" cy="5029200"/>
          </a:xfrm>
          <a:prstGeom prst="rect">
            <a:avLst/>
          </a:prstGeom>
          <a:noFill/>
          <a:effectLst>
            <a:softEdge rad="1270000"/>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0" y="-1"/>
            <a:ext cx="1320800" cy="6858001"/>
          </a:xfrm>
          <a:prstGeom prst="rect">
            <a:avLst/>
          </a:prstGeom>
          <a:solidFill>
            <a:srgbClr val="0A71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mage result for starbucks logo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8652" y="5540622"/>
            <a:ext cx="1043496" cy="105067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553946" y="53192"/>
            <a:ext cx="7745454" cy="1323439"/>
          </a:xfrm>
          <a:prstGeom prst="rect">
            <a:avLst/>
          </a:prstGeom>
          <a:noFill/>
        </p:spPr>
        <p:txBody>
          <a:bodyPr wrap="none" rtlCol="0">
            <a:spAutoFit/>
          </a:bodyPr>
          <a:lstStyle/>
          <a:p>
            <a:r>
              <a:rPr lang="en-PH" sz="8000" dirty="0">
                <a:solidFill>
                  <a:srgbClr val="0A7143"/>
                </a:solidFill>
                <a:latin typeface="Freight" panose="02000803050000020004" pitchFamily="50" charset="0"/>
              </a:rPr>
              <a:t>PROJECT STORY</a:t>
            </a:r>
            <a:endParaRPr lang="en-US" sz="8000" baseline="30000" dirty="0">
              <a:solidFill>
                <a:srgbClr val="0A7143"/>
              </a:solidFill>
              <a:latin typeface="Freight" panose="02000803050000020004" pitchFamily="50" charset="0"/>
              <a:cs typeface="Arial" panose="020B0604020202020204" pitchFamily="34" charset="0"/>
            </a:endParaRPr>
          </a:p>
        </p:txBody>
      </p:sp>
      <p:sp>
        <p:nvSpPr>
          <p:cNvPr id="9" name="TextBox 8"/>
          <p:cNvSpPr txBox="1"/>
          <p:nvPr/>
        </p:nvSpPr>
        <p:spPr>
          <a:xfrm>
            <a:off x="1565098" y="1191965"/>
            <a:ext cx="10258602" cy="3139321"/>
          </a:xfrm>
          <a:prstGeom prst="rect">
            <a:avLst/>
          </a:prstGeom>
          <a:noFill/>
        </p:spPr>
        <p:txBody>
          <a:bodyPr wrap="square" rtlCol="0">
            <a:spAutoFit/>
          </a:bodyPr>
          <a:lstStyle/>
          <a:p>
            <a:r>
              <a:rPr lang="en-PH" dirty="0">
                <a:solidFill>
                  <a:srgbClr val="59150E"/>
                </a:solidFill>
                <a:latin typeface="Arial" panose="020B0604020202020204" pitchFamily="34" charset="0"/>
                <a:cs typeface="Arial" panose="020B0604020202020204" pitchFamily="34" charset="0"/>
              </a:rPr>
              <a:t>The newly assigned London Branch Manager, </a:t>
            </a:r>
            <a:r>
              <a:rPr lang="en-PH" dirty="0" err="1">
                <a:solidFill>
                  <a:srgbClr val="59150E"/>
                </a:solidFill>
                <a:latin typeface="Arial" panose="020B0604020202020204" pitchFamily="34" charset="0"/>
                <a:cs typeface="Arial" panose="020B0604020202020204" pitchFamily="34" charset="0"/>
              </a:rPr>
              <a:t>Ms.</a:t>
            </a:r>
            <a:r>
              <a:rPr lang="en-PH" dirty="0">
                <a:solidFill>
                  <a:srgbClr val="59150E"/>
                </a:solidFill>
                <a:latin typeface="Arial" panose="020B0604020202020204" pitchFamily="34" charset="0"/>
                <a:cs typeface="Arial" panose="020B0604020202020204" pitchFamily="34" charset="0"/>
              </a:rPr>
              <a:t> Edna </a:t>
            </a:r>
            <a:r>
              <a:rPr lang="en-PH" dirty="0" err="1">
                <a:solidFill>
                  <a:srgbClr val="59150E"/>
                </a:solidFill>
                <a:latin typeface="Arial" panose="020B0604020202020204" pitchFamily="34" charset="0"/>
                <a:cs typeface="Arial" panose="020B0604020202020204" pitchFamily="34" charset="0"/>
              </a:rPr>
              <a:t>Ceniza</a:t>
            </a:r>
            <a:r>
              <a:rPr lang="en-PH" dirty="0">
                <a:solidFill>
                  <a:srgbClr val="59150E"/>
                </a:solidFill>
                <a:latin typeface="Arial" panose="020B0604020202020204" pitchFamily="34" charset="0"/>
                <a:cs typeface="Arial" panose="020B0604020202020204" pitchFamily="34" charset="0"/>
              </a:rPr>
              <a:t>, was asked for suggestions to </a:t>
            </a:r>
          </a:p>
          <a:p>
            <a:r>
              <a:rPr lang="en-PH" dirty="0">
                <a:solidFill>
                  <a:srgbClr val="59150E"/>
                </a:solidFill>
                <a:latin typeface="Arial" panose="020B0604020202020204" pitchFamily="34" charset="0"/>
                <a:cs typeface="Arial" panose="020B0604020202020204" pitchFamily="34" charset="0"/>
              </a:rPr>
              <a:t>improve the existing system for Starbucks in order to sky rocket income and sales.</a:t>
            </a:r>
          </a:p>
          <a:p>
            <a:endParaRPr lang="en-PH" dirty="0">
              <a:solidFill>
                <a:srgbClr val="59150E"/>
              </a:solidFill>
              <a:latin typeface="Arial" panose="020B0604020202020204" pitchFamily="34" charset="0"/>
              <a:cs typeface="Arial" panose="020B0604020202020204" pitchFamily="34" charset="0"/>
            </a:endParaRPr>
          </a:p>
          <a:p>
            <a:r>
              <a:rPr lang="en-PH" dirty="0">
                <a:solidFill>
                  <a:srgbClr val="59150E"/>
                </a:solidFill>
                <a:latin typeface="Arial" panose="020B0604020202020204" pitchFamily="34" charset="0"/>
                <a:cs typeface="Arial" panose="020B0604020202020204" pitchFamily="34" charset="0"/>
              </a:rPr>
              <a:t>Little did they know, Edna is very knowledgeable with PHP and </a:t>
            </a:r>
            <a:r>
              <a:rPr lang="en-PH" dirty="0" err="1">
                <a:solidFill>
                  <a:srgbClr val="59150E"/>
                </a:solidFill>
                <a:latin typeface="Arial" panose="020B0604020202020204" pitchFamily="34" charset="0"/>
                <a:cs typeface="Arial" panose="020B0604020202020204" pitchFamily="34" charset="0"/>
              </a:rPr>
              <a:t>Javascript</a:t>
            </a:r>
            <a:r>
              <a:rPr lang="en-PH" dirty="0">
                <a:solidFill>
                  <a:srgbClr val="59150E"/>
                </a:solidFill>
                <a:latin typeface="Arial" panose="020B0604020202020204" pitchFamily="34" charset="0"/>
                <a:cs typeface="Arial" panose="020B0604020202020204" pitchFamily="34" charset="0"/>
              </a:rPr>
              <a:t> Programming. Like Super knowledgeable.</a:t>
            </a:r>
          </a:p>
          <a:p>
            <a:endParaRPr lang="en-PH" dirty="0">
              <a:solidFill>
                <a:srgbClr val="59150E"/>
              </a:solidFill>
              <a:latin typeface="Arial" panose="020B0604020202020204" pitchFamily="34" charset="0"/>
              <a:cs typeface="Arial" panose="020B0604020202020204" pitchFamily="34" charset="0"/>
            </a:endParaRPr>
          </a:p>
          <a:p>
            <a:r>
              <a:rPr lang="en-PH" dirty="0">
                <a:solidFill>
                  <a:srgbClr val="59150E"/>
                </a:solidFill>
                <a:latin typeface="Arial" panose="020B0604020202020204" pitchFamily="34" charset="0"/>
                <a:cs typeface="Arial" panose="020B0604020202020204" pitchFamily="34" charset="0"/>
              </a:rPr>
              <a:t>With that, Edna has requested you her friends back in the Philippines to help her out make her vision </a:t>
            </a:r>
            <a:r>
              <a:rPr lang="en-US" dirty="0">
                <a:solidFill>
                  <a:srgbClr val="59150E"/>
                </a:solidFill>
                <a:latin typeface="Arial" panose="020B0604020202020204" pitchFamily="34" charset="0"/>
                <a:cs typeface="Arial" panose="020B0604020202020204" pitchFamily="34" charset="0"/>
              </a:rPr>
              <a:t>to a reality.</a:t>
            </a:r>
          </a:p>
          <a:p>
            <a:endParaRPr lang="en-PH" dirty="0">
              <a:solidFill>
                <a:srgbClr val="59150E"/>
              </a:solidFill>
              <a:latin typeface="Arial" panose="020B0604020202020204" pitchFamily="34" charset="0"/>
              <a:cs typeface="Arial" panose="020B0604020202020204" pitchFamily="34" charset="0"/>
            </a:endParaRPr>
          </a:p>
          <a:p>
            <a:r>
              <a:rPr lang="en-PH" dirty="0">
                <a:solidFill>
                  <a:srgbClr val="59150E"/>
                </a:solidFill>
                <a:latin typeface="Arial" panose="020B0604020202020204" pitchFamily="34" charset="0"/>
                <a:cs typeface="Arial" panose="020B0604020202020204" pitchFamily="34" charset="0"/>
              </a:rPr>
              <a:t>Edna’s idea is to create an automated system of requesting an order thru a Web Application so that the Customer would just have to pick it up from the nearest Starbucks branch.</a:t>
            </a:r>
          </a:p>
        </p:txBody>
      </p:sp>
    </p:spTree>
    <p:extLst>
      <p:ext uri="{BB962C8B-B14F-4D97-AF65-F5344CB8AC3E}">
        <p14:creationId xmlns:p14="http://schemas.microsoft.com/office/powerpoint/2010/main" val="601083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pic>
        <p:nvPicPr>
          <p:cNvPr id="2050" name="Picture 2" descr="Related image"/>
          <p:cNvPicPr>
            <a:picLocks noChangeAspect="1" noChangeArrowheads="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b="46317"/>
          <a:stretch/>
        </p:blipFill>
        <p:spPr bwMode="auto">
          <a:xfrm>
            <a:off x="-641350" y="4076701"/>
            <a:ext cx="14052550" cy="5029200"/>
          </a:xfrm>
          <a:prstGeom prst="rect">
            <a:avLst/>
          </a:prstGeom>
          <a:noFill/>
          <a:effectLst>
            <a:softEdge rad="1270000"/>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0" y="-1"/>
            <a:ext cx="1320800" cy="6858001"/>
          </a:xfrm>
          <a:prstGeom prst="rect">
            <a:avLst/>
          </a:prstGeom>
          <a:solidFill>
            <a:srgbClr val="0A71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mage result for starbucks logo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8652" y="5540622"/>
            <a:ext cx="1043496" cy="105067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553946" y="53192"/>
            <a:ext cx="7745454" cy="1323439"/>
          </a:xfrm>
          <a:prstGeom prst="rect">
            <a:avLst/>
          </a:prstGeom>
          <a:noFill/>
        </p:spPr>
        <p:txBody>
          <a:bodyPr wrap="none" rtlCol="0">
            <a:spAutoFit/>
          </a:bodyPr>
          <a:lstStyle/>
          <a:p>
            <a:r>
              <a:rPr lang="en-PH" sz="8000" dirty="0">
                <a:solidFill>
                  <a:srgbClr val="0A7143"/>
                </a:solidFill>
                <a:latin typeface="Freight" panose="02000803050000020004" pitchFamily="50" charset="0"/>
              </a:rPr>
              <a:t>PROJECT STORY</a:t>
            </a:r>
            <a:endParaRPr lang="en-US" sz="8000" baseline="30000" dirty="0">
              <a:solidFill>
                <a:srgbClr val="0A7143"/>
              </a:solidFill>
              <a:latin typeface="Freight" panose="02000803050000020004" pitchFamily="50" charset="0"/>
              <a:cs typeface="Arial" panose="020B0604020202020204" pitchFamily="34" charset="0"/>
            </a:endParaRPr>
          </a:p>
        </p:txBody>
      </p:sp>
      <p:sp>
        <p:nvSpPr>
          <p:cNvPr id="9" name="TextBox 8"/>
          <p:cNvSpPr txBox="1"/>
          <p:nvPr/>
        </p:nvSpPr>
        <p:spPr>
          <a:xfrm>
            <a:off x="1565098" y="1191965"/>
            <a:ext cx="10195102" cy="2585323"/>
          </a:xfrm>
          <a:prstGeom prst="rect">
            <a:avLst/>
          </a:prstGeom>
          <a:noFill/>
        </p:spPr>
        <p:txBody>
          <a:bodyPr wrap="square" rtlCol="0">
            <a:spAutoFit/>
          </a:bodyPr>
          <a:lstStyle/>
          <a:p>
            <a:r>
              <a:rPr lang="en-PH" dirty="0">
                <a:solidFill>
                  <a:srgbClr val="59150E"/>
                </a:solidFill>
                <a:latin typeface="Arial" panose="020B0604020202020204" pitchFamily="34" charset="0"/>
                <a:cs typeface="Arial" panose="020B0604020202020204" pitchFamily="34" charset="0"/>
              </a:rPr>
              <a:t>To start the application, the user will provide their Complete name and the customer can then proceed to the selection of Consumables they are shown so that they can order one or many of the available consumables.</a:t>
            </a:r>
          </a:p>
          <a:p>
            <a:endParaRPr lang="en-PH" dirty="0">
              <a:solidFill>
                <a:srgbClr val="59150E"/>
              </a:solidFill>
              <a:latin typeface="Arial" panose="020B0604020202020204" pitchFamily="34" charset="0"/>
              <a:cs typeface="Arial" panose="020B0604020202020204" pitchFamily="34" charset="0"/>
            </a:endParaRPr>
          </a:p>
          <a:p>
            <a:r>
              <a:rPr lang="en-PH" dirty="0">
                <a:solidFill>
                  <a:srgbClr val="59150E"/>
                </a:solidFill>
                <a:latin typeface="Arial" panose="020B0604020202020204" pitchFamily="34" charset="0"/>
                <a:cs typeface="Arial" panose="020B0604020202020204" pitchFamily="34" charset="0"/>
              </a:rPr>
              <a:t>The Consumables are categorized as </a:t>
            </a:r>
            <a:r>
              <a:rPr lang="en-PH" b="1" dirty="0">
                <a:solidFill>
                  <a:srgbClr val="59150E"/>
                </a:solidFill>
                <a:latin typeface="Arial" panose="020B0604020202020204" pitchFamily="34" charset="0"/>
                <a:cs typeface="Arial" panose="020B0604020202020204" pitchFamily="34" charset="0"/>
              </a:rPr>
              <a:t>Beverage </a:t>
            </a:r>
            <a:r>
              <a:rPr lang="en-PH" dirty="0">
                <a:solidFill>
                  <a:srgbClr val="59150E"/>
                </a:solidFill>
                <a:latin typeface="Arial" panose="020B0604020202020204" pitchFamily="34" charset="0"/>
                <a:cs typeface="Arial" panose="020B0604020202020204" pitchFamily="34" charset="0"/>
              </a:rPr>
              <a:t>and </a:t>
            </a:r>
            <a:r>
              <a:rPr lang="en-PH" b="1" dirty="0">
                <a:solidFill>
                  <a:srgbClr val="59150E"/>
                </a:solidFill>
                <a:latin typeface="Arial" panose="020B0604020202020204" pitchFamily="34" charset="0"/>
                <a:cs typeface="Arial" panose="020B0604020202020204" pitchFamily="34" charset="0"/>
              </a:rPr>
              <a:t>Food.</a:t>
            </a:r>
          </a:p>
          <a:p>
            <a:endParaRPr lang="en-PH" b="1" dirty="0">
              <a:solidFill>
                <a:srgbClr val="59150E"/>
              </a:solidFill>
              <a:latin typeface="Arial" panose="020B0604020202020204" pitchFamily="34" charset="0"/>
              <a:cs typeface="Arial" panose="020B0604020202020204" pitchFamily="34" charset="0"/>
            </a:endParaRPr>
          </a:p>
          <a:p>
            <a:r>
              <a:rPr lang="en-PH" dirty="0">
                <a:solidFill>
                  <a:srgbClr val="59150E"/>
                </a:solidFill>
                <a:latin typeface="Arial" panose="020B0604020202020204" pitchFamily="34" charset="0"/>
                <a:cs typeface="Arial" panose="020B0604020202020204" pitchFamily="34" charset="0"/>
              </a:rPr>
              <a:t>After the Ordering process. The customer will then click the submit button to generate a </a:t>
            </a:r>
            <a:br>
              <a:rPr lang="en-PH" dirty="0">
                <a:solidFill>
                  <a:srgbClr val="59150E"/>
                </a:solidFill>
                <a:latin typeface="Arial" panose="020B0604020202020204" pitchFamily="34" charset="0"/>
                <a:cs typeface="Arial" panose="020B0604020202020204" pitchFamily="34" charset="0"/>
              </a:rPr>
            </a:br>
            <a:r>
              <a:rPr lang="en-PH" dirty="0">
                <a:solidFill>
                  <a:srgbClr val="59150E"/>
                </a:solidFill>
                <a:latin typeface="Arial" panose="020B0604020202020204" pitchFamily="34" charset="0"/>
                <a:cs typeface="Arial" panose="020B0604020202020204" pitchFamily="34" charset="0"/>
              </a:rPr>
              <a:t>Receipt-like interface. So that, they’ll know how much is the total costs of all selected products.</a:t>
            </a:r>
          </a:p>
          <a:p>
            <a:endParaRPr lang="en-PH" dirty="0">
              <a:solidFill>
                <a:srgbClr val="59150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9522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pic>
        <p:nvPicPr>
          <p:cNvPr id="3074" name="Picture 2" descr="Image result for coffee shop photography"/>
          <p:cNvPicPr>
            <a:picLocks noChangeAspect="1" noChangeArrowheads="1"/>
          </p:cNvPicPr>
          <p:nvPr/>
        </p:nvPicPr>
        <p:blipFill rotWithShape="1">
          <a:blip r:embed="rId2" cstate="print">
            <a:lum bright="70000" contrast="-70000"/>
            <a:extLst>
              <a:ext uri="{28A0092B-C50C-407E-A947-70E740481C1C}">
                <a14:useLocalDpi xmlns:a14="http://schemas.microsoft.com/office/drawing/2010/main" val="0"/>
              </a:ext>
            </a:extLst>
          </a:blip>
          <a:srcRect t="41372"/>
          <a:stretch/>
        </p:blipFill>
        <p:spPr bwMode="auto">
          <a:xfrm>
            <a:off x="138652" y="3501354"/>
            <a:ext cx="13123069" cy="5129213"/>
          </a:xfrm>
          <a:prstGeom prst="rect">
            <a:avLst/>
          </a:prstGeom>
          <a:noFill/>
          <a:effectLst>
            <a:softEdge rad="1270000"/>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0" y="-1"/>
            <a:ext cx="1320800" cy="6858001"/>
          </a:xfrm>
          <a:prstGeom prst="rect">
            <a:avLst/>
          </a:prstGeom>
          <a:solidFill>
            <a:srgbClr val="0A71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mage result for starbucks logo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8652" y="5540622"/>
            <a:ext cx="1043496" cy="105067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553946" y="53192"/>
            <a:ext cx="8818183" cy="1323439"/>
          </a:xfrm>
          <a:prstGeom prst="rect">
            <a:avLst/>
          </a:prstGeom>
          <a:noFill/>
        </p:spPr>
        <p:txBody>
          <a:bodyPr wrap="none" rtlCol="0">
            <a:spAutoFit/>
          </a:bodyPr>
          <a:lstStyle/>
          <a:p>
            <a:r>
              <a:rPr lang="en-PH" sz="8000" dirty="0">
                <a:solidFill>
                  <a:srgbClr val="0A7143"/>
                </a:solidFill>
                <a:latin typeface="Freight" panose="02000803050000020004" pitchFamily="50" charset="0"/>
              </a:rPr>
              <a:t>CLASS HEIRARCHY</a:t>
            </a:r>
            <a:endParaRPr lang="en-US" sz="8000" baseline="30000" dirty="0">
              <a:solidFill>
                <a:srgbClr val="0A7143"/>
              </a:solidFill>
              <a:latin typeface="Freight" panose="02000803050000020004" pitchFamily="50" charset="0"/>
              <a:cs typeface="Arial" panose="020B0604020202020204" pitchFamily="34" charset="0"/>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64702" y="1614807"/>
            <a:ext cx="3870968" cy="1371603"/>
          </a:xfrm>
          <a:prstGeom prst="rect">
            <a:avLst/>
          </a:prstGeom>
          <a:effectLst>
            <a:outerShdw blurRad="152400" dist="38100" dir="5400000" algn="t" rotWithShape="0">
              <a:prstClr val="black">
                <a:alpha val="24000"/>
              </a:prstClr>
            </a:outerShdw>
          </a:effectLst>
        </p:spPr>
      </p:pic>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29285" y="3843071"/>
            <a:ext cx="3870968" cy="1371603"/>
          </a:xfrm>
          <a:prstGeom prst="rect">
            <a:avLst/>
          </a:prstGeom>
          <a:effectLst>
            <a:outerShdw blurRad="190500" dist="38100" dir="5400000" algn="t" rotWithShape="0">
              <a:prstClr val="black">
                <a:alpha val="19000"/>
              </a:prstClr>
            </a:outerShdw>
          </a:effectLst>
        </p:spPr>
      </p:pic>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26858" y="3843070"/>
            <a:ext cx="3870968" cy="1371603"/>
          </a:xfrm>
          <a:prstGeom prst="rect">
            <a:avLst/>
          </a:prstGeom>
          <a:effectLst>
            <a:outerShdw blurRad="190500" dist="38100" dir="5400000" algn="t" rotWithShape="0">
              <a:prstClr val="black">
                <a:alpha val="19000"/>
              </a:prstClr>
            </a:outerShdw>
          </a:effectLst>
        </p:spPr>
      </p:pic>
      <p:cxnSp>
        <p:nvCxnSpPr>
          <p:cNvPr id="6" name="Elbow Connector 5"/>
          <p:cNvCxnSpPr>
            <a:stCxn id="10" idx="2"/>
            <a:endCxn id="3" idx="0"/>
          </p:cNvCxnSpPr>
          <p:nvPr/>
        </p:nvCxnSpPr>
        <p:spPr>
          <a:xfrm rot="5400000">
            <a:off x="5052934" y="2195818"/>
            <a:ext cx="856660" cy="2437844"/>
          </a:xfrm>
          <a:prstGeom prst="bentConnector3">
            <a:avLst/>
          </a:prstGeom>
          <a:ln w="76200">
            <a:solidFill>
              <a:srgbClr val="0A7143"/>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10" idx="2"/>
            <a:endCxn id="2" idx="0"/>
          </p:cNvCxnSpPr>
          <p:nvPr/>
        </p:nvCxnSpPr>
        <p:spPr>
          <a:xfrm rot="16200000" flipH="1">
            <a:off x="7504147" y="2182448"/>
            <a:ext cx="856661" cy="2464583"/>
          </a:xfrm>
          <a:prstGeom prst="bentConnector3">
            <a:avLst>
              <a:gd name="adj1" fmla="val 50000"/>
            </a:avLst>
          </a:prstGeom>
          <a:ln w="76200">
            <a:solidFill>
              <a:srgbClr val="0A7143"/>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3" idx="2"/>
          </p:cNvCxnSpPr>
          <p:nvPr/>
        </p:nvCxnSpPr>
        <p:spPr>
          <a:xfrm rot="5400000">
            <a:off x="2259577" y="7217438"/>
            <a:ext cx="4005530" cy="12700"/>
          </a:xfrm>
          <a:prstGeom prst="bentConnector3">
            <a:avLst>
              <a:gd name="adj1" fmla="val 50000"/>
            </a:avLst>
          </a:prstGeom>
          <a:ln w="76200">
            <a:solidFill>
              <a:srgbClr val="0A7143"/>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rot="5400000">
            <a:off x="7155654" y="7217438"/>
            <a:ext cx="4005530" cy="12700"/>
          </a:xfrm>
          <a:prstGeom prst="bentConnector3">
            <a:avLst>
              <a:gd name="adj1" fmla="val 50000"/>
            </a:avLst>
          </a:prstGeom>
          <a:ln w="76200">
            <a:solidFill>
              <a:srgbClr val="0A714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6676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pic>
        <p:nvPicPr>
          <p:cNvPr id="3074" name="Picture 2" descr="Image result for coffee shop photography"/>
          <p:cNvPicPr>
            <a:picLocks noChangeAspect="1" noChangeArrowheads="1"/>
          </p:cNvPicPr>
          <p:nvPr/>
        </p:nvPicPr>
        <p:blipFill rotWithShape="1">
          <a:blip r:embed="rId2" cstate="print">
            <a:lum bright="70000" contrast="-70000"/>
            <a:extLst>
              <a:ext uri="{28A0092B-C50C-407E-A947-70E740481C1C}">
                <a14:useLocalDpi xmlns:a14="http://schemas.microsoft.com/office/drawing/2010/main" val="0"/>
              </a:ext>
            </a:extLst>
          </a:blip>
          <a:srcRect t="41372"/>
          <a:stretch/>
        </p:blipFill>
        <p:spPr bwMode="auto">
          <a:xfrm>
            <a:off x="138652" y="3501354"/>
            <a:ext cx="13123069" cy="5129213"/>
          </a:xfrm>
          <a:prstGeom prst="rect">
            <a:avLst/>
          </a:prstGeom>
          <a:noFill/>
          <a:effectLst>
            <a:softEdge rad="1270000"/>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0" y="-1"/>
            <a:ext cx="1320800" cy="6858001"/>
          </a:xfrm>
          <a:prstGeom prst="rect">
            <a:avLst/>
          </a:prstGeom>
          <a:solidFill>
            <a:srgbClr val="0A71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mage result for starbucks logo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8652" y="5540622"/>
            <a:ext cx="1043496" cy="105067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553946" y="53192"/>
            <a:ext cx="8818183" cy="1323439"/>
          </a:xfrm>
          <a:prstGeom prst="rect">
            <a:avLst/>
          </a:prstGeom>
          <a:noFill/>
        </p:spPr>
        <p:txBody>
          <a:bodyPr wrap="none" rtlCol="0">
            <a:spAutoFit/>
          </a:bodyPr>
          <a:lstStyle/>
          <a:p>
            <a:r>
              <a:rPr lang="en-PH" sz="8000" dirty="0">
                <a:solidFill>
                  <a:srgbClr val="0A7143"/>
                </a:solidFill>
                <a:latin typeface="Freight" panose="02000803050000020004" pitchFamily="50" charset="0"/>
              </a:rPr>
              <a:t>CLASS HEIRARCHY</a:t>
            </a:r>
            <a:endParaRPr lang="en-US" sz="8000" baseline="30000" dirty="0">
              <a:solidFill>
                <a:srgbClr val="0A7143"/>
              </a:solidFill>
              <a:latin typeface="Freight" panose="02000803050000020004" pitchFamily="50" charset="0"/>
              <a:cs typeface="Arial" panose="020B0604020202020204"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64702" y="1614807"/>
            <a:ext cx="3870968" cy="1371602"/>
          </a:xfrm>
          <a:prstGeom prst="rect">
            <a:avLst/>
          </a:prstGeom>
          <a:effectLst>
            <a:outerShdw blurRad="190500" dist="38100" dir="5400000" algn="t" rotWithShape="0">
              <a:prstClr val="black">
                <a:alpha val="19000"/>
              </a:prstClr>
            </a:outerShdw>
          </a:effectLst>
        </p:spPr>
      </p:pic>
      <p:cxnSp>
        <p:nvCxnSpPr>
          <p:cNvPr id="6" name="Elbow Connector 5"/>
          <p:cNvCxnSpPr>
            <a:stCxn id="3" idx="2"/>
            <a:endCxn id="12" idx="0"/>
          </p:cNvCxnSpPr>
          <p:nvPr/>
        </p:nvCxnSpPr>
        <p:spPr>
          <a:xfrm rot="5400000">
            <a:off x="4825420" y="1792407"/>
            <a:ext cx="680765" cy="3068769"/>
          </a:xfrm>
          <a:prstGeom prst="bentConnector3">
            <a:avLst>
              <a:gd name="adj1" fmla="val 50000"/>
            </a:avLst>
          </a:prstGeom>
          <a:ln w="76200">
            <a:solidFill>
              <a:srgbClr val="0A7143"/>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3" idx="2"/>
            <a:endCxn id="9" idx="0"/>
          </p:cNvCxnSpPr>
          <p:nvPr/>
        </p:nvCxnSpPr>
        <p:spPr>
          <a:xfrm rot="16200000" flipH="1">
            <a:off x="7888495" y="1798099"/>
            <a:ext cx="692151" cy="3068769"/>
          </a:xfrm>
          <a:prstGeom prst="bentConnector3">
            <a:avLst>
              <a:gd name="adj1" fmla="val 50000"/>
            </a:avLst>
          </a:prstGeom>
          <a:ln w="76200">
            <a:solidFill>
              <a:srgbClr val="0A7143"/>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3" idx="2"/>
            <a:endCxn id="11" idx="0"/>
          </p:cNvCxnSpPr>
          <p:nvPr/>
        </p:nvCxnSpPr>
        <p:spPr>
          <a:xfrm rot="5400000">
            <a:off x="5565789" y="4085300"/>
            <a:ext cx="2233289" cy="35506"/>
          </a:xfrm>
          <a:prstGeom prst="bentConnector3">
            <a:avLst>
              <a:gd name="adj1" fmla="val 50000"/>
            </a:avLst>
          </a:prstGeom>
          <a:ln w="76200">
            <a:solidFill>
              <a:srgbClr val="0A7143"/>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33471" y="3678560"/>
            <a:ext cx="3870968" cy="1371603"/>
          </a:xfrm>
          <a:prstGeom prst="rect">
            <a:avLst/>
          </a:prstGeom>
          <a:effectLst>
            <a:outerShdw blurRad="203200" dist="38100" dir="5400000" algn="t" rotWithShape="0">
              <a:prstClr val="black">
                <a:alpha val="18000"/>
              </a:prstClr>
            </a:outerShdw>
          </a:effectLst>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29196" y="5219698"/>
            <a:ext cx="3870968" cy="1371603"/>
          </a:xfrm>
          <a:prstGeom prst="rect">
            <a:avLst/>
          </a:prstGeom>
          <a:effectLst>
            <a:outerShdw blurRad="203200" dist="38100" dir="5400000" algn="t" rotWithShape="0">
              <a:prstClr val="black">
                <a:alpha val="18000"/>
              </a:prstClr>
            </a:outerShdw>
          </a:effectLst>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95933" y="3667174"/>
            <a:ext cx="3870968" cy="1371603"/>
          </a:xfrm>
          <a:prstGeom prst="rect">
            <a:avLst/>
          </a:prstGeom>
          <a:effectLst>
            <a:outerShdw blurRad="203200" dist="38100" dir="5400000" algn="t" rotWithShape="0">
              <a:prstClr val="black">
                <a:alpha val="18000"/>
              </a:prstClr>
            </a:outerShdw>
          </a:effectLst>
        </p:spPr>
      </p:pic>
    </p:spTree>
    <p:extLst>
      <p:ext uri="{BB962C8B-B14F-4D97-AF65-F5344CB8AC3E}">
        <p14:creationId xmlns:p14="http://schemas.microsoft.com/office/powerpoint/2010/main" val="321884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pic>
        <p:nvPicPr>
          <p:cNvPr id="3074" name="Picture 2" descr="Image result for coffee shop photography"/>
          <p:cNvPicPr>
            <a:picLocks noChangeAspect="1" noChangeArrowheads="1"/>
          </p:cNvPicPr>
          <p:nvPr/>
        </p:nvPicPr>
        <p:blipFill rotWithShape="1">
          <a:blip r:embed="rId2" cstate="print">
            <a:lum bright="70000" contrast="-70000"/>
            <a:extLst>
              <a:ext uri="{28A0092B-C50C-407E-A947-70E740481C1C}">
                <a14:useLocalDpi xmlns:a14="http://schemas.microsoft.com/office/drawing/2010/main" val="0"/>
              </a:ext>
            </a:extLst>
          </a:blip>
          <a:srcRect t="41372"/>
          <a:stretch/>
        </p:blipFill>
        <p:spPr bwMode="auto">
          <a:xfrm>
            <a:off x="138652" y="3501354"/>
            <a:ext cx="13123069" cy="5129213"/>
          </a:xfrm>
          <a:prstGeom prst="rect">
            <a:avLst/>
          </a:prstGeom>
          <a:noFill/>
          <a:effectLst>
            <a:softEdge rad="1270000"/>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0" y="-1"/>
            <a:ext cx="1320800" cy="6858001"/>
          </a:xfrm>
          <a:prstGeom prst="rect">
            <a:avLst/>
          </a:prstGeom>
          <a:solidFill>
            <a:srgbClr val="0A71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mage result for starbucks logo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8652" y="5540622"/>
            <a:ext cx="1043496" cy="105067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553946" y="53192"/>
            <a:ext cx="8818183" cy="1323439"/>
          </a:xfrm>
          <a:prstGeom prst="rect">
            <a:avLst/>
          </a:prstGeom>
          <a:noFill/>
        </p:spPr>
        <p:txBody>
          <a:bodyPr wrap="none" rtlCol="0">
            <a:spAutoFit/>
          </a:bodyPr>
          <a:lstStyle/>
          <a:p>
            <a:r>
              <a:rPr lang="en-PH" sz="8000" dirty="0">
                <a:solidFill>
                  <a:srgbClr val="0A7143"/>
                </a:solidFill>
                <a:latin typeface="Freight" panose="02000803050000020004" pitchFamily="50" charset="0"/>
              </a:rPr>
              <a:t>CLASS HEIRARCHY</a:t>
            </a:r>
            <a:endParaRPr lang="en-US" sz="8000" baseline="30000" dirty="0">
              <a:solidFill>
                <a:srgbClr val="0A7143"/>
              </a:solidFill>
              <a:latin typeface="Freight" panose="02000803050000020004" pitchFamily="50" charset="0"/>
              <a:cs typeface="Arial" panose="020B0604020202020204"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64703" y="1614807"/>
            <a:ext cx="3870965" cy="1371602"/>
          </a:xfrm>
          <a:prstGeom prst="rect">
            <a:avLst/>
          </a:prstGeom>
          <a:effectLst>
            <a:outerShdw blurRad="190500" dist="38100" dir="5400000" algn="t" rotWithShape="0">
              <a:prstClr val="black">
                <a:alpha val="19000"/>
              </a:prstClr>
            </a:outerShdw>
          </a:effectLst>
        </p:spPr>
      </p:pic>
      <p:cxnSp>
        <p:nvCxnSpPr>
          <p:cNvPr id="6" name="Elbow Connector 5"/>
          <p:cNvCxnSpPr>
            <a:stCxn id="3" idx="2"/>
            <a:endCxn id="12" idx="0"/>
          </p:cNvCxnSpPr>
          <p:nvPr/>
        </p:nvCxnSpPr>
        <p:spPr>
          <a:xfrm rot="5400000">
            <a:off x="4825420" y="1792407"/>
            <a:ext cx="680765" cy="3068769"/>
          </a:xfrm>
          <a:prstGeom prst="bentConnector3">
            <a:avLst>
              <a:gd name="adj1" fmla="val 50000"/>
            </a:avLst>
          </a:prstGeom>
          <a:ln w="76200">
            <a:solidFill>
              <a:srgbClr val="0A7143"/>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3" idx="2"/>
            <a:endCxn id="9" idx="0"/>
          </p:cNvCxnSpPr>
          <p:nvPr/>
        </p:nvCxnSpPr>
        <p:spPr>
          <a:xfrm rot="16200000" flipH="1">
            <a:off x="7888495" y="1798099"/>
            <a:ext cx="692151" cy="3068769"/>
          </a:xfrm>
          <a:prstGeom prst="bentConnector3">
            <a:avLst>
              <a:gd name="adj1" fmla="val 50000"/>
            </a:avLst>
          </a:prstGeom>
          <a:ln w="76200">
            <a:solidFill>
              <a:srgbClr val="0A7143"/>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3" idx="2"/>
            <a:endCxn id="11" idx="0"/>
          </p:cNvCxnSpPr>
          <p:nvPr/>
        </p:nvCxnSpPr>
        <p:spPr>
          <a:xfrm rot="5400000">
            <a:off x="5565789" y="4085300"/>
            <a:ext cx="2233289" cy="35506"/>
          </a:xfrm>
          <a:prstGeom prst="bentConnector3">
            <a:avLst>
              <a:gd name="adj1" fmla="val 50000"/>
            </a:avLst>
          </a:prstGeom>
          <a:ln w="76200">
            <a:solidFill>
              <a:srgbClr val="0A7143"/>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33471" y="3678560"/>
            <a:ext cx="3870968" cy="1371603"/>
          </a:xfrm>
          <a:prstGeom prst="rect">
            <a:avLst/>
          </a:prstGeom>
          <a:effectLst>
            <a:outerShdw blurRad="203200" dist="38100" dir="5400000" algn="t" rotWithShape="0">
              <a:prstClr val="black">
                <a:alpha val="18000"/>
              </a:prstClr>
            </a:outerShdw>
          </a:effectLst>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29196" y="5219698"/>
            <a:ext cx="3870968" cy="1371603"/>
          </a:xfrm>
          <a:prstGeom prst="rect">
            <a:avLst/>
          </a:prstGeom>
          <a:effectLst>
            <a:outerShdw blurRad="203200" dist="38100" dir="5400000" algn="t" rotWithShape="0">
              <a:prstClr val="black">
                <a:alpha val="18000"/>
              </a:prstClr>
            </a:outerShdw>
          </a:effectLst>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95933" y="3667174"/>
            <a:ext cx="3870968" cy="1371603"/>
          </a:xfrm>
          <a:prstGeom prst="rect">
            <a:avLst/>
          </a:prstGeom>
          <a:effectLst>
            <a:outerShdw blurRad="203200" dist="38100" dir="5400000" algn="t" rotWithShape="0">
              <a:prstClr val="black">
                <a:alpha val="18000"/>
              </a:prstClr>
            </a:outerShdw>
          </a:effectLst>
        </p:spPr>
      </p:pic>
    </p:spTree>
    <p:extLst>
      <p:ext uri="{BB962C8B-B14F-4D97-AF65-F5344CB8AC3E}">
        <p14:creationId xmlns:p14="http://schemas.microsoft.com/office/powerpoint/2010/main" val="2205866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798EAF718A244802EE297E890BBAD" ma:contentTypeVersion="12" ma:contentTypeDescription="Create a new document." ma:contentTypeScope="" ma:versionID="099945230c4964e6569d3d25e12fcaea">
  <xsd:schema xmlns:xsd="http://www.w3.org/2001/XMLSchema" xmlns:xs="http://www.w3.org/2001/XMLSchema" xmlns:p="http://schemas.microsoft.com/office/2006/metadata/properties" xmlns:ns2="23839a78-380e-48c3-ad25-4a3c150e2c3f" xmlns:ns3="5e66f385-7cb1-44a0-8c9a-fe1b2b05d031" targetNamespace="http://schemas.microsoft.com/office/2006/metadata/properties" ma:root="true" ma:fieldsID="f4128620bc5d02537bb9488515d8e4a7" ns2:_="" ns3:_="">
    <xsd:import namespace="23839a78-380e-48c3-ad25-4a3c150e2c3f"/>
    <xsd:import namespace="5e66f385-7cb1-44a0-8c9a-fe1b2b05d031"/>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839a78-380e-48c3-ad25-4a3c150e2c3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3a399bb7-caaa-416c-8e0a-d49434cb0927}" ma:internalName="TaxCatchAll" ma:showField="CatchAllData" ma:web="23839a78-380e-48c3-ad25-4a3c150e2c3f">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e66f385-7cb1-44a0-8c9a-fe1b2b05d031"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94d84e1d-f8ff-421e-8a09-73ff8d2f74b2"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3839a78-380e-48c3-ad25-4a3c150e2c3f" xsi:nil="true"/>
    <lcf76f155ced4ddcb4097134ff3c332f xmlns="5e66f385-7cb1-44a0-8c9a-fe1b2b05d031">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BB7C8BE-48F1-4CE2-9C09-935091EC17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839a78-380e-48c3-ad25-4a3c150e2c3f"/>
    <ds:schemaRef ds:uri="5e66f385-7cb1-44a0-8c9a-fe1b2b05d0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81870D6-5F24-4D8F-8678-58D05B8C986F}">
  <ds:schemaRefs>
    <ds:schemaRef ds:uri="http://schemas.microsoft.com/office/2006/metadata/properties"/>
    <ds:schemaRef ds:uri="http://schemas.microsoft.com/office/infopath/2007/PartnerControls"/>
    <ds:schemaRef ds:uri="23839a78-380e-48c3-ad25-4a3c150e2c3f"/>
    <ds:schemaRef ds:uri="5e66f385-7cb1-44a0-8c9a-fe1b2b05d031"/>
  </ds:schemaRefs>
</ds:datastoreItem>
</file>

<file path=customXml/itemProps3.xml><?xml version="1.0" encoding="utf-8"?>
<ds:datastoreItem xmlns:ds="http://schemas.openxmlformats.org/officeDocument/2006/customXml" ds:itemID="{CA78F4E1-2272-4A21-B6E9-446AB6F430D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306</TotalTime>
  <Words>204</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Freight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San Jose - Recoletos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Executive Webmaster</dc:creator>
  <cp:lastModifiedBy>ENRICA CARPENA</cp:lastModifiedBy>
  <cp:revision>17</cp:revision>
  <dcterms:created xsi:type="dcterms:W3CDTF">2017-03-07T06:27:17Z</dcterms:created>
  <dcterms:modified xsi:type="dcterms:W3CDTF">2022-06-28T13:26:33Z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0x010100D15798EAF718A244802EE297E890BBAD</vt:lpwstr>
  </property>
</Properties>
</file>