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143"/>
    <a:srgbClr val="59150E"/>
    <a:srgbClr val="3B8C6E"/>
    <a:srgbClr val="8C542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6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3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5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B104-ADFA-4575-BE03-6D533BBCD1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0632-21B4-4DA7-8C75-3817AA23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7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246" y="2759507"/>
            <a:ext cx="6551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0" spc="100" dirty="0" smtClean="0">
                <a:solidFill>
                  <a:schemeClr val="bg1"/>
                </a:solidFill>
                <a:latin typeface="Freight" panose="02000803050000020004" pitchFamily="50" charset="0"/>
              </a:rPr>
              <a:t>STARBUCKS</a:t>
            </a:r>
            <a:r>
              <a:rPr lang="en-US" sz="8000" spc="100" baseline="30000" dirty="0" smtClean="0">
                <a:solidFill>
                  <a:schemeClr val="bg1"/>
                </a:solidFill>
                <a:latin typeface="Freight" panose="02000803050000020004" pitchFamily="50" charset="0"/>
                <a:cs typeface="Arial" panose="020B0604020202020204" pitchFamily="34" charset="0"/>
              </a:rPr>
              <a:t>™</a:t>
            </a:r>
            <a:endParaRPr lang="en-US" sz="8000" spc="100" baseline="30000" dirty="0">
              <a:solidFill>
                <a:schemeClr val="bg1"/>
              </a:solidFill>
              <a:latin typeface="Freight" panose="02000803050000020004" pitchFamily="50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Image result for starbucks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5429" y="-209551"/>
            <a:ext cx="7211917" cy="72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963400" y="0"/>
            <a:ext cx="889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17"/>
          <a:stretch/>
        </p:blipFill>
        <p:spPr bwMode="auto">
          <a:xfrm>
            <a:off x="-641350" y="4076701"/>
            <a:ext cx="14052550" cy="502920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1320800" cy="6858001"/>
          </a:xfrm>
          <a:prstGeom prst="rect">
            <a:avLst/>
          </a:prstGeom>
          <a:solidFill>
            <a:srgbClr val="0A7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tarbucks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2" y="5540622"/>
            <a:ext cx="1043496" cy="10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3946" y="53192"/>
            <a:ext cx="7745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0" dirty="0" smtClean="0">
                <a:solidFill>
                  <a:srgbClr val="0A7143"/>
                </a:solidFill>
                <a:latin typeface="Freight" panose="02000803050000020004" pitchFamily="50" charset="0"/>
              </a:rPr>
              <a:t>PROJECT STORY</a:t>
            </a:r>
            <a:endParaRPr lang="en-US" sz="8000" baseline="30000" dirty="0">
              <a:solidFill>
                <a:srgbClr val="0A7143"/>
              </a:solidFill>
              <a:latin typeface="Freight" panose="02000803050000020004" pitchFamily="50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5098" y="1191965"/>
            <a:ext cx="10258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newly assigned London Branch Manager, </a:t>
            </a:r>
            <a:r>
              <a:rPr lang="en-PH" dirty="0" err="1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Ms.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Edna </a:t>
            </a:r>
            <a:r>
              <a:rPr lang="en-PH" dirty="0" err="1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Ceniza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was asked for suggestions to </a:t>
            </a:r>
          </a:p>
          <a:p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the existing system for Starbucks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sky rocket income and sales.</a:t>
            </a:r>
          </a:p>
          <a:p>
            <a:endParaRPr lang="en-PH" dirty="0">
              <a:solidFill>
                <a:srgbClr val="5915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did they know, Edna is very knowledgeable with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and </a:t>
            </a:r>
            <a:r>
              <a:rPr lang="en-PH" dirty="0" err="1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Programming. Like Super knowledgeable.</a:t>
            </a:r>
          </a:p>
          <a:p>
            <a:endParaRPr lang="en-PH" dirty="0">
              <a:solidFill>
                <a:srgbClr val="5915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that, Edna has requested you her friends back in the Philippines to help her out make her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</a:t>
            </a:r>
            <a:r>
              <a:rPr lang="en-US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reality.</a:t>
            </a:r>
          </a:p>
          <a:p>
            <a:endParaRPr lang="en-PH" dirty="0">
              <a:solidFill>
                <a:srgbClr val="5915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Edna’s idea is to create an automated system of requesting an order thru a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so that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Customer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just have to pick it up from the nearest Starbucks branch.</a:t>
            </a:r>
          </a:p>
        </p:txBody>
      </p:sp>
    </p:spTree>
    <p:extLst>
      <p:ext uri="{BB962C8B-B14F-4D97-AF65-F5344CB8AC3E}">
        <p14:creationId xmlns:p14="http://schemas.microsoft.com/office/powerpoint/2010/main" val="6010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17"/>
          <a:stretch/>
        </p:blipFill>
        <p:spPr bwMode="auto">
          <a:xfrm>
            <a:off x="-641350" y="4076701"/>
            <a:ext cx="14052550" cy="502920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1320800" cy="6858001"/>
          </a:xfrm>
          <a:prstGeom prst="rect">
            <a:avLst/>
          </a:prstGeom>
          <a:solidFill>
            <a:srgbClr val="0A7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tarbucks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2" y="5540622"/>
            <a:ext cx="1043496" cy="10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3946" y="53192"/>
            <a:ext cx="7745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0" dirty="0" smtClean="0">
                <a:solidFill>
                  <a:srgbClr val="0A7143"/>
                </a:solidFill>
                <a:latin typeface="Freight" panose="02000803050000020004" pitchFamily="50" charset="0"/>
              </a:rPr>
              <a:t>PROJECT STORY</a:t>
            </a:r>
            <a:endParaRPr lang="en-US" sz="8000" baseline="30000" dirty="0">
              <a:solidFill>
                <a:srgbClr val="0A7143"/>
              </a:solidFill>
              <a:latin typeface="Freight" panose="02000803050000020004" pitchFamily="50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5098" y="1191965"/>
            <a:ext cx="101951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start the application, the user will provide their Complete name and the customer can then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 to the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of Consumables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so that they can order one or many of the available consumables.</a:t>
            </a:r>
          </a:p>
          <a:p>
            <a:endParaRPr lang="en-PH" dirty="0">
              <a:solidFill>
                <a:srgbClr val="5915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Consumables are categorized as </a:t>
            </a:r>
            <a:r>
              <a:rPr lang="en-PH" b="1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Beverage </a:t>
            </a: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PH" b="1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Food.</a:t>
            </a:r>
          </a:p>
          <a:p>
            <a:endParaRPr lang="en-PH" b="1" dirty="0">
              <a:solidFill>
                <a:srgbClr val="5915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Ordering process. The customer will then click the submit button to generate a </a:t>
            </a:r>
            <a:b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dirty="0" smtClean="0">
                <a:solidFill>
                  <a:srgbClr val="5915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Receipt-like interface. So that, they’ll know how much is the total costs of all selected products.</a:t>
            </a:r>
          </a:p>
          <a:p>
            <a:endParaRPr lang="en-PH" dirty="0">
              <a:solidFill>
                <a:srgbClr val="5915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offee shop photography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/>
        </p:blipFill>
        <p:spPr bwMode="auto">
          <a:xfrm>
            <a:off x="138652" y="3501354"/>
            <a:ext cx="13123069" cy="5129213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1320800" cy="6858001"/>
          </a:xfrm>
          <a:prstGeom prst="rect">
            <a:avLst/>
          </a:prstGeom>
          <a:solidFill>
            <a:srgbClr val="0A7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tarbucks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2" y="5540622"/>
            <a:ext cx="1043496" cy="10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3946" y="53192"/>
            <a:ext cx="8818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0" dirty="0" smtClean="0">
                <a:solidFill>
                  <a:srgbClr val="0A7143"/>
                </a:solidFill>
                <a:latin typeface="Freight" panose="02000803050000020004" pitchFamily="50" charset="0"/>
              </a:rPr>
              <a:t>CLASS HEIRARCHY</a:t>
            </a:r>
            <a:endParaRPr lang="en-US" sz="8000" baseline="30000" dirty="0">
              <a:solidFill>
                <a:srgbClr val="0A7143"/>
              </a:solidFill>
              <a:latin typeface="Freight" panose="02000803050000020004" pitchFamily="50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02" y="1614807"/>
            <a:ext cx="3870968" cy="1371603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24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85" y="3843071"/>
            <a:ext cx="3870968" cy="1371603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8" y="3843070"/>
            <a:ext cx="3870968" cy="1371603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19000"/>
              </a:prstClr>
            </a:outerShdw>
          </a:effectLst>
        </p:spPr>
      </p:pic>
      <p:cxnSp>
        <p:nvCxnSpPr>
          <p:cNvPr id="6" name="Elbow Connector 5"/>
          <p:cNvCxnSpPr>
            <a:stCxn id="10" idx="2"/>
            <a:endCxn id="3" idx="0"/>
          </p:cNvCxnSpPr>
          <p:nvPr/>
        </p:nvCxnSpPr>
        <p:spPr>
          <a:xfrm rot="5400000">
            <a:off x="5052934" y="2195818"/>
            <a:ext cx="856660" cy="2437844"/>
          </a:xfrm>
          <a:prstGeom prst="bentConnector3">
            <a:avLst/>
          </a:prstGeom>
          <a:ln w="76200">
            <a:solidFill>
              <a:srgbClr val="0A7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2"/>
            <a:endCxn id="2" idx="0"/>
          </p:cNvCxnSpPr>
          <p:nvPr/>
        </p:nvCxnSpPr>
        <p:spPr>
          <a:xfrm rot="16200000" flipH="1">
            <a:off x="7504147" y="2182448"/>
            <a:ext cx="856661" cy="2464583"/>
          </a:xfrm>
          <a:prstGeom prst="bentConnector3">
            <a:avLst>
              <a:gd name="adj1" fmla="val 50000"/>
            </a:avLst>
          </a:prstGeom>
          <a:ln w="76200">
            <a:solidFill>
              <a:srgbClr val="0A7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2"/>
          </p:cNvCxnSpPr>
          <p:nvPr/>
        </p:nvCxnSpPr>
        <p:spPr>
          <a:xfrm rot="5400000">
            <a:off x="2259577" y="7217438"/>
            <a:ext cx="4005530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0A7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7155654" y="7217438"/>
            <a:ext cx="4005530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0A7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offee shop photography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/>
        </p:blipFill>
        <p:spPr bwMode="auto">
          <a:xfrm>
            <a:off x="138652" y="3501354"/>
            <a:ext cx="13123069" cy="5129213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1320800" cy="6858001"/>
          </a:xfrm>
          <a:prstGeom prst="rect">
            <a:avLst/>
          </a:prstGeom>
          <a:solidFill>
            <a:srgbClr val="0A7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tarbucks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2" y="5540622"/>
            <a:ext cx="1043496" cy="10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3946" y="53192"/>
            <a:ext cx="8818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0" dirty="0" smtClean="0">
                <a:solidFill>
                  <a:srgbClr val="0A7143"/>
                </a:solidFill>
                <a:latin typeface="Freight" panose="02000803050000020004" pitchFamily="50" charset="0"/>
              </a:rPr>
              <a:t>CLASS HEIRARCHY</a:t>
            </a:r>
            <a:endParaRPr lang="en-US" sz="8000" baseline="30000" dirty="0">
              <a:solidFill>
                <a:srgbClr val="0A7143"/>
              </a:solidFill>
              <a:latin typeface="Freight" panose="02000803050000020004" pitchFamily="50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02" y="1614807"/>
            <a:ext cx="3870968" cy="1371602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19000"/>
              </a:prstClr>
            </a:outerShdw>
          </a:effectLst>
        </p:spPr>
      </p:pic>
      <p:cxnSp>
        <p:nvCxnSpPr>
          <p:cNvPr id="6" name="Elbow Connector 5"/>
          <p:cNvCxnSpPr>
            <a:stCxn id="3" idx="2"/>
            <a:endCxn id="12" idx="0"/>
          </p:cNvCxnSpPr>
          <p:nvPr/>
        </p:nvCxnSpPr>
        <p:spPr>
          <a:xfrm rot="5400000">
            <a:off x="4825420" y="1792407"/>
            <a:ext cx="680765" cy="3068769"/>
          </a:xfrm>
          <a:prstGeom prst="bentConnector3">
            <a:avLst>
              <a:gd name="adj1" fmla="val 50000"/>
            </a:avLst>
          </a:prstGeom>
          <a:ln w="76200">
            <a:solidFill>
              <a:srgbClr val="0A7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9" idx="0"/>
          </p:cNvCxnSpPr>
          <p:nvPr/>
        </p:nvCxnSpPr>
        <p:spPr>
          <a:xfrm rot="16200000" flipH="1">
            <a:off x="7888495" y="1798099"/>
            <a:ext cx="692151" cy="3068769"/>
          </a:xfrm>
          <a:prstGeom prst="bentConnector3">
            <a:avLst>
              <a:gd name="adj1" fmla="val 50000"/>
            </a:avLst>
          </a:prstGeom>
          <a:ln w="76200">
            <a:solidFill>
              <a:srgbClr val="0A7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2"/>
            <a:endCxn id="11" idx="0"/>
          </p:cNvCxnSpPr>
          <p:nvPr/>
        </p:nvCxnSpPr>
        <p:spPr>
          <a:xfrm rot="5400000">
            <a:off x="5565789" y="4085300"/>
            <a:ext cx="2233289" cy="35506"/>
          </a:xfrm>
          <a:prstGeom prst="bentConnector3">
            <a:avLst>
              <a:gd name="adj1" fmla="val 50000"/>
            </a:avLst>
          </a:prstGeom>
          <a:ln w="76200">
            <a:solidFill>
              <a:srgbClr val="0A7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471" y="3678560"/>
            <a:ext cx="3870968" cy="1371603"/>
          </a:xfrm>
          <a:prstGeom prst="rect">
            <a:avLst/>
          </a:prstGeom>
          <a:effectLst>
            <a:outerShdw blurRad="203200" dist="38100" dir="5400000" algn="t" rotWithShape="0">
              <a:prstClr val="black">
                <a:alpha val="18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96" y="5219698"/>
            <a:ext cx="3870968" cy="1371603"/>
          </a:xfrm>
          <a:prstGeom prst="rect">
            <a:avLst/>
          </a:prstGeom>
          <a:effectLst>
            <a:outerShdw blurRad="203200" dist="38100" dir="5400000" algn="t" rotWithShape="0">
              <a:prstClr val="black">
                <a:alpha val="18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33" y="3667174"/>
            <a:ext cx="3870968" cy="1371603"/>
          </a:xfrm>
          <a:prstGeom prst="rect">
            <a:avLst/>
          </a:prstGeom>
          <a:effectLst>
            <a:outerShdw blurRad="203200" dist="38100" dir="5400000" algn="t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offee shop photography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/>
        </p:blipFill>
        <p:spPr bwMode="auto">
          <a:xfrm>
            <a:off x="138652" y="3501354"/>
            <a:ext cx="13123069" cy="5129213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1320800" cy="6858001"/>
          </a:xfrm>
          <a:prstGeom prst="rect">
            <a:avLst/>
          </a:prstGeom>
          <a:solidFill>
            <a:srgbClr val="0A7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tarbucks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2" y="5540622"/>
            <a:ext cx="1043496" cy="10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3946" y="53192"/>
            <a:ext cx="8818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0" dirty="0" smtClean="0">
                <a:solidFill>
                  <a:srgbClr val="0A7143"/>
                </a:solidFill>
                <a:latin typeface="Freight" panose="02000803050000020004" pitchFamily="50" charset="0"/>
              </a:rPr>
              <a:t>CLASS HEIRARCHY</a:t>
            </a:r>
            <a:endParaRPr lang="en-US" sz="8000" baseline="30000" dirty="0">
              <a:solidFill>
                <a:srgbClr val="0A7143"/>
              </a:solidFill>
              <a:latin typeface="Freight" panose="02000803050000020004" pitchFamily="50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03" y="1614807"/>
            <a:ext cx="3870965" cy="1371602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19000"/>
              </a:prstClr>
            </a:outerShdw>
          </a:effectLst>
        </p:spPr>
      </p:pic>
      <p:cxnSp>
        <p:nvCxnSpPr>
          <p:cNvPr id="6" name="Elbow Connector 5"/>
          <p:cNvCxnSpPr>
            <a:stCxn id="3" idx="2"/>
            <a:endCxn id="12" idx="0"/>
          </p:cNvCxnSpPr>
          <p:nvPr/>
        </p:nvCxnSpPr>
        <p:spPr>
          <a:xfrm rot="5400000">
            <a:off x="4825420" y="1792407"/>
            <a:ext cx="680765" cy="3068769"/>
          </a:xfrm>
          <a:prstGeom prst="bentConnector3">
            <a:avLst>
              <a:gd name="adj1" fmla="val 50000"/>
            </a:avLst>
          </a:prstGeom>
          <a:ln w="76200">
            <a:solidFill>
              <a:srgbClr val="0A7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9" idx="0"/>
          </p:cNvCxnSpPr>
          <p:nvPr/>
        </p:nvCxnSpPr>
        <p:spPr>
          <a:xfrm rot="16200000" flipH="1">
            <a:off x="7888495" y="1798099"/>
            <a:ext cx="692151" cy="3068769"/>
          </a:xfrm>
          <a:prstGeom prst="bentConnector3">
            <a:avLst>
              <a:gd name="adj1" fmla="val 50000"/>
            </a:avLst>
          </a:prstGeom>
          <a:ln w="76200">
            <a:solidFill>
              <a:srgbClr val="0A7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2"/>
            <a:endCxn id="11" idx="0"/>
          </p:cNvCxnSpPr>
          <p:nvPr/>
        </p:nvCxnSpPr>
        <p:spPr>
          <a:xfrm rot="5400000">
            <a:off x="5565789" y="4085300"/>
            <a:ext cx="2233289" cy="35506"/>
          </a:xfrm>
          <a:prstGeom prst="bentConnector3">
            <a:avLst>
              <a:gd name="adj1" fmla="val 50000"/>
            </a:avLst>
          </a:prstGeom>
          <a:ln w="76200">
            <a:solidFill>
              <a:srgbClr val="0A7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471" y="3678560"/>
            <a:ext cx="3870968" cy="1371603"/>
          </a:xfrm>
          <a:prstGeom prst="rect">
            <a:avLst/>
          </a:prstGeom>
          <a:effectLst>
            <a:outerShdw blurRad="203200" dist="38100" dir="5400000" algn="t" rotWithShape="0">
              <a:prstClr val="black">
                <a:alpha val="18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96" y="5219698"/>
            <a:ext cx="3870968" cy="1371603"/>
          </a:xfrm>
          <a:prstGeom prst="rect">
            <a:avLst/>
          </a:prstGeom>
          <a:effectLst>
            <a:outerShdw blurRad="203200" dist="38100" dir="5400000" algn="t" rotWithShape="0">
              <a:prstClr val="black">
                <a:alpha val="18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33" y="3667174"/>
            <a:ext cx="3870968" cy="1371603"/>
          </a:xfrm>
          <a:prstGeom prst="rect">
            <a:avLst/>
          </a:prstGeom>
          <a:effectLst>
            <a:outerShdw blurRad="203200" dist="38100" dir="5400000" algn="t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8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798EAF718A244802EE297E890BBAD" ma:contentTypeVersion="12" ma:contentTypeDescription="Create a new document." ma:contentTypeScope="" ma:versionID="099945230c4964e6569d3d25e12fcaea">
  <xsd:schema xmlns:xsd="http://www.w3.org/2001/XMLSchema" xmlns:xs="http://www.w3.org/2001/XMLSchema" xmlns:p="http://schemas.microsoft.com/office/2006/metadata/properties" xmlns:ns2="23839a78-380e-48c3-ad25-4a3c150e2c3f" xmlns:ns3="5e66f385-7cb1-44a0-8c9a-fe1b2b05d031" targetNamespace="http://schemas.microsoft.com/office/2006/metadata/properties" ma:root="true" ma:fieldsID="f4128620bc5d02537bb9488515d8e4a7" ns2:_="" ns3:_="">
    <xsd:import namespace="23839a78-380e-48c3-ad25-4a3c150e2c3f"/>
    <xsd:import namespace="5e66f385-7cb1-44a0-8c9a-fe1b2b05d0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39a78-380e-48c3-ad25-4a3c150e2c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3a399bb7-caaa-416c-8e0a-d49434cb0927}" ma:internalName="TaxCatchAll" ma:showField="CatchAllData" ma:web="23839a78-380e-48c3-ad25-4a3c150e2c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6f385-7cb1-44a0-8c9a-fe1b2b05d0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4d84e1d-f8ff-421e-8a09-73ff8d2f74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839a78-380e-48c3-ad25-4a3c150e2c3f" xsi:nil="true"/>
    <lcf76f155ced4ddcb4097134ff3c332f xmlns="5e66f385-7cb1-44a0-8c9a-fe1b2b05d03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BB7C8BE-48F1-4CE2-9C09-935091EC17DB}"/>
</file>

<file path=customXml/itemProps2.xml><?xml version="1.0" encoding="utf-8"?>
<ds:datastoreItem xmlns:ds="http://schemas.openxmlformats.org/officeDocument/2006/customXml" ds:itemID="{CA78F4E1-2272-4A21-B6E9-446AB6F430D0}"/>
</file>

<file path=customXml/itemProps3.xml><?xml version="1.0" encoding="utf-8"?>
<ds:datastoreItem xmlns:ds="http://schemas.openxmlformats.org/officeDocument/2006/customXml" ds:itemID="{881870D6-5F24-4D8F-8678-58D05B8C986F}"/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184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Freight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San Jose - Recoletos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Executive Webmaster</dc:creator>
  <cp:lastModifiedBy>Microsoft account</cp:lastModifiedBy>
  <cp:revision>17</cp:revision>
  <dcterms:created xsi:type="dcterms:W3CDTF">2017-03-07T06:27:17Z</dcterms:created>
  <dcterms:modified xsi:type="dcterms:W3CDTF">2022-06-09T01:33:24Z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0x010100D15798EAF718A244802EE297E890BBAD</vt:lpwstr>
  </property>
</Properties>
</file>