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97" r:id="rId3"/>
    <p:sldId id="487" r:id="rId4"/>
    <p:sldId id="488" r:id="rId5"/>
    <p:sldId id="489" r:id="rId6"/>
    <p:sldId id="490" r:id="rId7"/>
    <p:sldId id="491" r:id="rId8"/>
    <p:sldId id="498" r:id="rId9"/>
    <p:sldId id="492" r:id="rId10"/>
    <p:sldId id="493" r:id="rId11"/>
    <p:sldId id="494" r:id="rId12"/>
    <p:sldId id="496" r:id="rId13"/>
    <p:sldId id="486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 autoAdjust="0"/>
    <p:restoredTop sz="81635"/>
  </p:normalViewPr>
  <p:slideViewPr>
    <p:cSldViewPr>
      <p:cViewPr varScale="1">
        <p:scale>
          <a:sx n="150" d="100"/>
          <a:sy n="150" d="100"/>
        </p:scale>
        <p:origin x="1008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Fundamental Concepts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714750"/>
            <a:ext cx="559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Specifying the resampling grid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an existing image.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origin, size, spacing, and direction cosine.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044" y="4603501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Unexpected </a:t>
            </a:r>
            <a:r>
              <a:rPr lang="en-US" dirty="0"/>
              <a:t>results: errors in resampling grid specification or transformation.  </a:t>
            </a:r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– Coordinate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1" y="1063229"/>
            <a:ext cx="6660378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401474"/>
            <a:ext cx="5245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coordinate systems: Fixed, Virtual, Moving.</a:t>
            </a:r>
          </a:p>
          <a:p>
            <a:r>
              <a:rPr lang="en-US" dirty="0"/>
              <a:t>Three transformations: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f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T</a:t>
            </a:r>
            <a:r>
              <a:rPr lang="en-US" baseline="-25000" dirty="0"/>
              <a:t>m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opt</a:t>
            </a:r>
            <a:r>
              <a:rPr lang="en-US" dirty="0"/>
              <a:t>(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621782"/>
            <a:ext cx="686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often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=I, the fixed and virtual coordinate systems coincide.</a:t>
            </a:r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-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3229"/>
            <a:ext cx="4756708" cy="2575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895350"/>
            <a:ext cx="335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Arial" charset="0"/>
              <a:buChar char="•"/>
            </a:pPr>
            <a:r>
              <a:rPr lang="en-US" sz="1500" dirty="0"/>
              <a:t>Optimizers:</a:t>
            </a:r>
          </a:p>
          <a:p>
            <a:pPr lvl="1"/>
            <a:r>
              <a:rPr lang="en-US" sz="1400" dirty="0"/>
              <a:t>Exhaustive</a:t>
            </a:r>
          </a:p>
          <a:p>
            <a:pPr lvl="1"/>
            <a:r>
              <a:rPr lang="en-US" sz="1400" dirty="0" err="1"/>
              <a:t>Nelder</a:t>
            </a:r>
            <a:r>
              <a:rPr lang="en-US" sz="1400" dirty="0"/>
              <a:t>-Mead Simplex/Amoeba</a:t>
            </a:r>
          </a:p>
          <a:p>
            <a:pPr lvl="1"/>
            <a:r>
              <a:rPr lang="en-US" sz="1400" dirty="0"/>
              <a:t>Powell </a:t>
            </a:r>
          </a:p>
          <a:p>
            <a:pPr lvl="1"/>
            <a:r>
              <a:rPr lang="en-US" sz="1400" dirty="0"/>
              <a:t>1+1 evolutionary </a:t>
            </a:r>
          </a:p>
          <a:p>
            <a:pPr lvl="1"/>
            <a:r>
              <a:rPr lang="en-US" sz="1400" dirty="0" err="1"/>
              <a:t>GradientDescent</a:t>
            </a:r>
            <a:r>
              <a:rPr lang="en-US" sz="1400" dirty="0"/>
              <a:t>    </a:t>
            </a:r>
            <a:r>
              <a:rPr lang="en-US" sz="1400" dirty="0" err="1"/>
              <a:t>GradientDescentLineSearch</a:t>
            </a:r>
            <a:r>
              <a:rPr lang="en-US" sz="1400" dirty="0"/>
              <a:t>    </a:t>
            </a:r>
            <a:r>
              <a:rPr lang="en-US" sz="1400" dirty="0" err="1"/>
              <a:t>RegularStepGradientDescent</a:t>
            </a:r>
            <a:endParaRPr lang="en-US" sz="1400" dirty="0"/>
          </a:p>
          <a:p>
            <a:pPr lvl="1"/>
            <a:r>
              <a:rPr lang="en-US" sz="1400" dirty="0" err="1"/>
              <a:t>ConjugateGradientLineSearch</a:t>
            </a:r>
            <a:endParaRPr lang="en-US" sz="1400" dirty="0"/>
          </a:p>
          <a:p>
            <a:pPr lvl="1"/>
            <a:r>
              <a:rPr lang="en-US" sz="1400" dirty="0"/>
              <a:t>L-BFGS-B</a:t>
            </a:r>
          </a:p>
          <a:p>
            <a:pPr lvl="1"/>
            <a:r>
              <a:rPr lang="en-US" sz="1400" dirty="0"/>
              <a:t>L-BFGS-2</a:t>
            </a:r>
          </a:p>
          <a:p>
            <a:endParaRPr lang="en-US" u="sng" dirty="0"/>
          </a:p>
          <a:p>
            <a:pPr marL="257168" indent="-257168">
              <a:buFont typeface="Arial" charset="0"/>
              <a:buChar char="•"/>
            </a:pPr>
            <a:r>
              <a:rPr lang="en-US" sz="1500" dirty="0"/>
              <a:t>Similarity metrics:</a:t>
            </a:r>
          </a:p>
          <a:p>
            <a:pPr lvl="1"/>
            <a:r>
              <a:rPr lang="en-US" sz="1400" dirty="0" err="1"/>
              <a:t>MeanSquares</a:t>
            </a:r>
            <a:br>
              <a:rPr lang="en-US" sz="1400" dirty="0"/>
            </a:br>
            <a:r>
              <a:rPr lang="en-US" sz="1400" dirty="0"/>
              <a:t>Demons</a:t>
            </a:r>
            <a:br>
              <a:rPr lang="en-US" sz="1400" dirty="0"/>
            </a:br>
            <a:r>
              <a:rPr lang="en-US" sz="1400" dirty="0"/>
              <a:t>Correlation    </a:t>
            </a:r>
            <a:r>
              <a:rPr lang="en-US" sz="1400" dirty="0" err="1"/>
              <a:t>ANTSNeighborhoodCorrelation</a:t>
            </a:r>
            <a:r>
              <a:rPr lang="en-US" sz="1400" dirty="0"/>
              <a:t>    </a:t>
            </a:r>
            <a:r>
              <a:rPr lang="en-US" sz="1400" dirty="0" err="1"/>
              <a:t>JointHistogramMutualInformation</a:t>
            </a:r>
            <a:r>
              <a:rPr lang="en-US" sz="1400" dirty="0"/>
              <a:t>    </a:t>
            </a:r>
            <a:r>
              <a:rPr lang="en-US" sz="1400" dirty="0" err="1"/>
              <a:t>MattesMutualInformation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994801"/>
            <a:ext cx="27138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8" indent="-214308">
              <a:buFont typeface="Arial" charset="0"/>
              <a:buChar char="•"/>
            </a:pPr>
            <a:r>
              <a:rPr lang="en-US" sz="1500" dirty="0"/>
              <a:t>Multi-resolution framework.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Masks.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Sampling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Fundamental Concepts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782"/>
            <a:ext cx="6172200" cy="51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global transformation are of the form*: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1314450" y="1733550"/>
            <a:ext cx="6457950" cy="2695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1733550"/>
            <a:ext cx="27432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10" y="47932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*Except translation.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61722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Free-Form Deformation: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983419"/>
            <a:ext cx="7143750" cy="20267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Spline order (default is cubic)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Number of grid points per axis (mesh size)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</a:t>
            </a:r>
            <a:br>
              <a:rPr lang="en-US" sz="1600" dirty="0"/>
            </a:br>
            <a:r>
              <a:rPr lang="en-US" sz="1600" dirty="0"/>
              <a:t>manually: origin; physical dimension; direction cosine matrix </a:t>
            </a:r>
            <a:br>
              <a:rPr lang="en-US" sz="1600" dirty="0"/>
            </a:br>
            <a:r>
              <a:rPr lang="en-US" sz="1600" dirty="0"/>
              <a:t>image based: </a:t>
            </a:r>
            <a:r>
              <a:rPr lang="en-US" sz="1600" dirty="0" err="1"/>
              <a:t>BSplineTransformInitializerFilter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55617"/>
              </p:ext>
            </p:extLst>
          </p:nvPr>
        </p:nvGraphicFramePr>
        <p:xfrm>
          <a:off x="2857500" y="1581150"/>
          <a:ext cx="461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581150"/>
                        <a:ext cx="4610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65548"/>
              </p:ext>
            </p:extLst>
          </p:nvPr>
        </p:nvGraphicFramePr>
        <p:xfrm>
          <a:off x="2832259" y="2338480"/>
          <a:ext cx="202104" cy="16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259" y="2338480"/>
                        <a:ext cx="202104" cy="167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3031575" y="2272076"/>
            <a:ext cx="44133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sparse grid of control points with uniform spacing,</a:t>
            </a:r>
            <a:endParaRPr lang="en-US" altLang="en-US" sz="18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0351" y="2572160"/>
            <a:ext cx="52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B</a:t>
            </a:r>
            <a:r>
              <a:rPr lang="en-US" sz="1500" i="1" baseline="-25000" dirty="0"/>
              <a:t>0..3</a:t>
            </a:r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3200400" y="2600136"/>
            <a:ext cx="2765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cubic B-spline basis functions.</a:t>
            </a:r>
            <a:endParaRPr lang="en-US" altLang="en-US" sz="18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728"/>
            <a:ext cx="82296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Displacement Field:</a:t>
            </a:r>
          </a:p>
          <a:p>
            <a:pPr marL="300031" lvl="1" indent="0">
              <a:buNone/>
            </a:pPr>
            <a:r>
              <a:rPr lang="en-US" sz="2000" dirty="0"/>
              <a:t>Dense set of vectors representing the displacement in a given spatial domain.</a:t>
            </a:r>
          </a:p>
          <a:p>
            <a:pPr lvl="1"/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8680" y="2705100"/>
            <a:ext cx="7589520" cy="15430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and deformation:</a:t>
            </a:r>
            <a:br>
              <a:rPr lang="en-US" sz="1600" dirty="0"/>
            </a:br>
            <a:r>
              <a:rPr lang="en-US" sz="1600" dirty="0"/>
              <a:t>manually: origin; physical dimension; direction cosine matrix; vector values. </a:t>
            </a:r>
            <a:br>
              <a:rPr lang="en-US" sz="1600" dirty="0"/>
            </a:br>
            <a:r>
              <a:rPr lang="en-US" sz="1600" dirty="0"/>
              <a:t>image based: vector image which is </a:t>
            </a:r>
            <a:r>
              <a:rPr lang="en-US" sz="1600" u="sng" dirty="0"/>
              <a:t>emptied of its contents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1534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Composite transformation:</a:t>
            </a:r>
          </a:p>
          <a:p>
            <a:pPr marL="300031" lvl="1" indent="0">
              <a:buNone/>
            </a:pPr>
            <a:r>
              <a:rPr lang="en-US" sz="2000" dirty="0"/>
              <a:t>Represents multiple transformations applied one after the other.</a:t>
            </a:r>
            <a:br>
              <a:rPr lang="en-US" sz="2000" dirty="0"/>
            </a:br>
            <a:r>
              <a:rPr lang="en-US" sz="2000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(T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is-IS" sz="2000" dirty="0"/>
              <a:t>…T</a:t>
            </a:r>
            <a:r>
              <a:rPr lang="is-IS" sz="2000" baseline="-25000" dirty="0"/>
              <a:t>n</a:t>
            </a:r>
            <a:r>
              <a:rPr lang="is-IS" sz="2000" dirty="0"/>
              <a:t>(p)...)))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2800350"/>
            <a:ext cx="6743700" cy="1828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/>
              <a:t>Stack based semantics – first in last applied.</a:t>
            </a:r>
            <a:br>
              <a:rPr lang="en-US" sz="1600" dirty="0"/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composite_transform.AddTransform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When used as the optimized transformation in registration 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), only the parameters of the last transformation,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600" baseline="-250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4876800" cy="2042681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An image is defined by: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Pixel type + spatial dimensionality.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27511"/>
            <a:ext cx="5105400" cy="28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305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SimpleITK2Numpy: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dirty="0"/>
              <a:t> </a:t>
            </a:r>
            <a:r>
              <a:rPr lang="en-US" sz="1500" dirty="0"/>
              <a:t>– Data copied into </a:t>
            </a:r>
            <a:r>
              <a:rPr lang="en-US" sz="1500" dirty="0" err="1"/>
              <a:t>numpy</a:t>
            </a:r>
            <a:r>
              <a:rPr lang="en-US" sz="1500" dirty="0"/>
              <a:t> array (mutable).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dirty="0"/>
              <a:t> </a:t>
            </a:r>
            <a:r>
              <a:rPr lang="en-US" sz="1500" dirty="0"/>
              <a:t>– </a:t>
            </a:r>
            <a:r>
              <a:rPr lang="en-US" sz="1500" dirty="0" err="1"/>
              <a:t>numpy</a:t>
            </a:r>
            <a:r>
              <a:rPr lang="en-US" sz="1500" dirty="0"/>
              <a:t> array view of image data (immutable).</a:t>
            </a:r>
          </a:p>
          <a:p>
            <a:pPr lvl="1"/>
            <a:endParaRPr lang="en-US" sz="1500" dirty="0"/>
          </a:p>
          <a:p>
            <a:endParaRPr lang="en-US" sz="1500" dirty="0"/>
          </a:p>
          <a:p>
            <a:endParaRPr lang="en-US" sz="2000" dirty="0"/>
          </a:p>
          <a:p>
            <a:r>
              <a:rPr lang="en-US" sz="2000" dirty="0"/>
              <a:t>Numpy2SimpleITK: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Copy bulk pixel data into </a:t>
            </a:r>
            <a:r>
              <a:rPr lang="en-US" dirty="0" err="1">
                <a:ea typeface="Arial" charset="0"/>
                <a:cs typeface="Arial" charset="0"/>
              </a:rPr>
              <a:t>SimpleITK</a:t>
            </a:r>
            <a:r>
              <a:rPr lang="en-US" dirty="0">
                <a:ea typeface="Arial" charset="0"/>
                <a:cs typeface="Arial" charset="0"/>
              </a:rPr>
              <a:t> image:</a:t>
            </a:r>
            <a:r>
              <a:rPr lang="en-US" sz="1200" dirty="0">
                <a:ea typeface="Arial" charset="0"/>
                <a:cs typeface="Arial" charset="0"/>
              </a:rPr>
              <a:t>  </a:t>
            </a:r>
            <a:br>
              <a:rPr lang="en-US" sz="1200" dirty="0">
                <a:ea typeface="Arial" charset="0"/>
                <a:cs typeface="Arial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endParaRPr lang="en-US" sz="1400" dirty="0">
              <a:latin typeface="Courier New" charset="0"/>
              <a:ea typeface="Courier New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u="sng" dirty="0">
              <a:latin typeface="Courier New" charset="0"/>
              <a:ea typeface="Arial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Set all of the parameters defining the physical region in space: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3D18A-2545-6146-BCE9-7787AD34770F}"/>
              </a:ext>
            </a:extLst>
          </p:cNvPr>
          <p:cNvSpPr txBox="1"/>
          <p:nvPr/>
        </p:nvSpPr>
        <p:spPr>
          <a:xfrm>
            <a:off x="1295400" y="2156996"/>
            <a:ext cx="75438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Caution: If </a:t>
            </a:r>
            <a:r>
              <a:rPr lang="en-US" sz="1600" dirty="0" err="1"/>
              <a:t>SimpleITK</a:t>
            </a:r>
            <a:r>
              <a:rPr lang="en-US" sz="1600" dirty="0"/>
              <a:t> image is released the array view memory is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10998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803724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Resampling, three elements (assuming arbitrary interpolation method):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Image – the image we resample in coordinate system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transformation – T(</a:t>
            </a:r>
            <a:r>
              <a:rPr lang="en-US" sz="1600" baseline="30000" dirty="0" err="1"/>
              <a:t>f</a:t>
            </a:r>
            <a:r>
              <a:rPr lang="en-US" sz="1600" dirty="0" err="1"/>
              <a:t>p</a:t>
            </a:r>
            <a:r>
              <a:rPr lang="en-US" sz="1600" dirty="0"/>
              <a:t>) = </a:t>
            </a:r>
            <a:r>
              <a:rPr lang="en-US" sz="1600" baseline="30000" dirty="0" err="1"/>
              <a:t>m</a:t>
            </a:r>
            <a:r>
              <a:rPr lang="en-US" sz="1600" dirty="0" err="1"/>
              <a:t>p</a:t>
            </a:r>
            <a:r>
              <a:rPr lang="en-US" sz="1600" dirty="0"/>
              <a:t> maps points from coordinate system f to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resampling grid – uniform set of points which will be mapped by the </a:t>
            </a:r>
            <a:br>
              <a:rPr lang="en-US" sz="1600" dirty="0"/>
            </a:br>
            <a:r>
              <a:rPr lang="en-US" sz="1600" dirty="0"/>
              <a:t>                             transformation.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9233</TotalTime>
  <Words>422</Words>
  <Application>Microsoft Macintosh PowerPoint</Application>
  <PresentationFormat>On-screen Show (16:9)</PresentationFormat>
  <Paragraphs>88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Palatino Linotype</vt:lpstr>
      <vt:lpstr>Custom Design</vt:lpstr>
      <vt:lpstr>משוואה</vt:lpstr>
      <vt:lpstr>Please attribute as  SimpleITK Fundamental Concepts (SPIE Medical Imaging 2019)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823</cp:revision>
  <dcterms:created xsi:type="dcterms:W3CDTF">2010-11-26T16:59:37Z</dcterms:created>
  <dcterms:modified xsi:type="dcterms:W3CDTF">2019-01-08T16:23:55Z</dcterms:modified>
</cp:coreProperties>
</file>