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64" r:id="rId3"/>
    <p:sldId id="257" r:id="rId4"/>
    <p:sldId id="258" r:id="rId5"/>
    <p:sldId id="266" r:id="rId6"/>
    <p:sldId id="267" r:id="rId7"/>
    <p:sldId id="269" r:id="rId8"/>
    <p:sldId id="265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2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sadei, Enrico" initials="CE" lastIdx="1" clrIdx="0">
    <p:extLst>
      <p:ext uri="{19B8F6BF-5375-455C-9EA6-DF929625EA0E}">
        <p15:presenceInfo xmlns:p15="http://schemas.microsoft.com/office/powerpoint/2012/main" userId="S::enrico.casadei@accenture.com::b1b3e7f2-c4c3-4a21-bb4e-00731910a4c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108"/>
      </p:cViewPr>
      <p:guideLst>
        <p:guide pos="52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8T20:15:31.770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8F5A7-EF50-4F00-A2B5-B56D0EFCC56F}" type="datetimeFigureOut">
              <a:rPr lang="it-IT" smtClean="0"/>
              <a:t>28/07/2019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FA107-6F26-4AEA-BD22-8AF9C68FB7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0716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0C88E-5AC4-4E30-99F1-BC8ED82F3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54F84-756A-416E-8A5D-AC98DB2E8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5331E-767F-4D28-839A-57CF5145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9C73-8A11-4EB3-BB65-A2C1B72ABEA6}" type="datetime1">
              <a:rPr lang="it-IT" smtClean="0"/>
              <a:t>28/07/2019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7CAE0-3219-43A1-A28A-583F4A000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BE8D-DAF4-4DF7-93C6-48A8C66E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25C2-CA73-40D9-8A07-EEDCC80027A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75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FB42-07CF-4DBE-A8D8-AE214E61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2541C-F17F-491B-9FE4-D5CBD9F01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0C433-EAE1-46EF-A021-3762DB4E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AF8A-F968-4F91-9809-71A4433889FE}" type="datetime1">
              <a:rPr lang="it-IT" smtClean="0"/>
              <a:t>28/07/2019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E4C86-2B34-4480-B298-3E62C26E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B312D-4643-4DF2-9EB2-A05CA53D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25C2-CA73-40D9-8A07-EEDCC80027A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308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775F60-DA6E-4CDB-BBB6-FDA6929BA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1D894-7EB6-4B18-A9C7-35BB682CF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F5818-7D87-40C2-93F6-DC8AFEA3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2C12-9D5B-4B12-9B32-D2F098268526}" type="datetime1">
              <a:rPr lang="it-IT" smtClean="0"/>
              <a:t>28/07/2019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682B5-8CCC-4776-8F41-E0AE28EE4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160D3-C261-415F-AF60-E6489CFA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25C2-CA73-40D9-8A07-EEDCC80027A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198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97C9-61A6-41BC-BF7A-36285109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7743E-855D-4B0B-B71A-6A74847E6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6D785-8CE8-49B1-AA95-9D6ACF3B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2360-AF66-4CA3-BDCB-7C3705B931E0}" type="datetime1">
              <a:rPr lang="it-IT" smtClean="0"/>
              <a:t>28/07/2019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EDAD6-7F5E-4265-B3E8-DCC880B9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6BF74-2442-44F4-B20D-CC3ECB62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25C2-CA73-40D9-8A07-EEDCC80027A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285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54B9-EF52-418E-8F66-75FF17A2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3674C-F4C9-4D27-99F0-68916FA22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49C3E-5351-4851-A22E-559FDF19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B97A-19BD-4F33-BA3C-55A952065E25}" type="datetime1">
              <a:rPr lang="it-IT" smtClean="0"/>
              <a:t>28/07/2019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B83C2-C72D-46A3-99D6-42319DED0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97058-C479-494C-B6B6-E4C7EDB4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25C2-CA73-40D9-8A07-EEDCC80027A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403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FCC5-41D0-4F70-B568-A3BDB823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E1770-41BD-4A64-9F24-A30C56992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04334-2BEF-4ECE-9910-20CA97F07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7CA7A-A433-482C-BC94-C317B86F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CD66-4CC2-4F04-9185-0FEDC84E48F4}" type="datetime1">
              <a:rPr lang="it-IT" smtClean="0"/>
              <a:t>28/07/2019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9848B-E6B7-47B6-BBD1-28A48692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B187E-E13D-48C7-AA75-2AB6F434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25C2-CA73-40D9-8A07-EEDCC80027A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391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1B05-DDBF-426D-978F-394C0A2B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FBFAF-CA54-418F-A7CB-C82B9FA31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43E57-B883-461A-8326-82F7E4209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19318-6F24-4B26-B87B-5E80A64C9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2A738-1CF1-49DA-8681-1AF82DBAB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CAE1A6-164B-42FC-9745-6C27DBC8E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54FB-3475-4000-BFA5-530D8F5F2111}" type="datetime1">
              <a:rPr lang="it-IT" smtClean="0"/>
              <a:t>28/07/2019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B4559-3FA9-4BAC-8A62-D0D73E78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277CC-383B-449B-AF06-C35F04F3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25C2-CA73-40D9-8A07-EEDCC80027A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87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1956-5253-4CF7-985A-67506DD8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00D8D-27D5-41A3-B145-32B61D7D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C03C-BF5D-4CFF-89BA-12A4EF59138F}" type="datetime1">
              <a:rPr lang="it-IT" smtClean="0"/>
              <a:t>28/07/2019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1DCFE-F479-4F1D-BABB-BFC99179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7D2DB-DDDF-4B24-B337-DD72B22A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25C2-CA73-40D9-8A07-EEDCC80027A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42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691C3-60E7-449C-8073-71459565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70B8-D3A5-40D9-BA2B-610C727B818A}" type="datetime1">
              <a:rPr lang="it-IT" smtClean="0"/>
              <a:t>28/07/2019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69933D-0843-4FC9-B458-4F95D3708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AEB41-2AB1-4767-B8DF-98CF9C2C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25C2-CA73-40D9-8A07-EEDCC80027A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487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24297-CE64-41C4-8F6F-5CD8818E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CDD79-1D96-4FE8-BB64-875DA1054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4787E-5586-42EA-96D4-2B6341515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1AEF0-7441-441C-9943-86C109A9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B46D-7AAC-4192-861B-FD3BDB24BFE3}" type="datetime1">
              <a:rPr lang="it-IT" smtClean="0"/>
              <a:t>28/07/2019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C04EB-957F-4BB8-AEAD-8CB69A0D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22BC1-B87C-45B5-9DBF-53552697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25C2-CA73-40D9-8A07-EEDCC80027A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453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367A-DEE4-44E1-A69B-DB1000483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7F07CA-59C4-4CC2-BD63-E02904B66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CD862-44C1-410F-9B45-4767DDB60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925DA-2DF4-4702-B34B-E07247DE1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386B-2220-439B-85B3-8A206118E8AA}" type="datetime1">
              <a:rPr lang="it-IT" smtClean="0"/>
              <a:t>28/07/2019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464A0-2465-4609-BEA8-6CAE13EC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0A678-C4D9-4C4E-A101-74B1B19C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25C2-CA73-40D9-8A07-EEDCC80027A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85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E5C9F-5045-412E-A2E9-8F155B26E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C0015-2E72-4653-9B50-14107B269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A9D0F-A369-4DFA-9127-67BB4FCD5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CE439-8B53-442A-9AA7-5E8D3D45940D}" type="datetime1">
              <a:rPr lang="it-IT" smtClean="0"/>
              <a:t>28/07/2019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65CDB-EA83-4693-8909-3CDFD4B7B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D69E4-9C85-4179-96C1-5273AF4BA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625C2-CA73-40D9-8A07-EEDCC80027A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952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dux.js.org/" TargetMode="External"/><Relationship Id="rId2" Type="http://schemas.openxmlformats.org/officeDocument/2006/relationships/hyperlink" Target="https://www.dofactory.com/javascript/command-design-patter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muhammad_hamada/simple-event-dispatcher-implementation-using-javascript-36d0eadf5a11" TargetMode="External"/><Relationship Id="rId5" Type="http://schemas.openxmlformats.org/officeDocument/2006/relationships/hyperlink" Target="https://levelup.gitconnected.com/learn-redux-by-building-redux-from-scratch-dcbcbd31b0d0" TargetMode="External"/><Relationship Id="rId4" Type="http://schemas.openxmlformats.org/officeDocument/2006/relationships/hyperlink" Target="https://medium.com/@abhiaiyer/the-command-pattern-c51292e22ea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6347-9B14-4D23-AC81-BAD274C5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Indice</a:t>
            </a: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4DF120DF-2FF3-415A-BC9D-0C2A87768CAE}"/>
              </a:ext>
            </a:extLst>
          </p:cNvPr>
          <p:cNvSpPr/>
          <p:nvPr/>
        </p:nvSpPr>
        <p:spPr>
          <a:xfrm>
            <a:off x="5223854" y="2734158"/>
            <a:ext cx="1013984" cy="832916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3B82C1-8A67-4C28-AC2A-9D6332D991E9}"/>
              </a:ext>
            </a:extLst>
          </p:cNvPr>
          <p:cNvSpPr/>
          <p:nvPr/>
        </p:nvSpPr>
        <p:spPr>
          <a:xfrm>
            <a:off x="1131683" y="1792587"/>
            <a:ext cx="4019739" cy="445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>
                <a:solidFill>
                  <a:schemeClr val="tx1"/>
                </a:solidFill>
              </a:rPr>
              <a:t>Design pattern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45FB33-DD9B-4D1A-97E4-10735FFF6C3E}"/>
              </a:ext>
            </a:extLst>
          </p:cNvPr>
          <p:cNvSpPr/>
          <p:nvPr/>
        </p:nvSpPr>
        <p:spPr>
          <a:xfrm>
            <a:off x="1131683" y="2550973"/>
            <a:ext cx="4019739" cy="445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>
                <a:solidFill>
                  <a:schemeClr val="tx1"/>
                </a:solidFill>
              </a:rPr>
              <a:t>Command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E52BB6-64DD-4918-8527-17DC377A8299}"/>
              </a:ext>
            </a:extLst>
          </p:cNvPr>
          <p:cNvSpPr/>
          <p:nvPr/>
        </p:nvSpPr>
        <p:spPr>
          <a:xfrm>
            <a:off x="1131683" y="3309359"/>
            <a:ext cx="4019739" cy="445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</a:rPr>
              <a:t>Observer Sub/Pub (</a:t>
            </a:r>
            <a:r>
              <a:rPr lang="it-IT" dirty="0" err="1">
                <a:solidFill>
                  <a:schemeClr val="tx1"/>
                </a:solidFill>
              </a:rPr>
              <a:t>Dispatcher</a:t>
            </a:r>
            <a:r>
              <a:rPr lang="it-IT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F8075F-4A78-47DA-9DA3-0BAC302095EB}"/>
              </a:ext>
            </a:extLst>
          </p:cNvPr>
          <p:cNvSpPr/>
          <p:nvPr/>
        </p:nvSpPr>
        <p:spPr>
          <a:xfrm>
            <a:off x="1131683" y="4067745"/>
            <a:ext cx="4019739" cy="445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>
                <a:solidFill>
                  <a:schemeClr val="tx1"/>
                </a:solidFill>
              </a:rPr>
              <a:t>Redux 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C1765AB1-7841-459D-984B-55D2687078BD}"/>
              </a:ext>
            </a:extLst>
          </p:cNvPr>
          <p:cNvSpPr/>
          <p:nvPr/>
        </p:nvSpPr>
        <p:spPr>
          <a:xfrm>
            <a:off x="5223854" y="3612351"/>
            <a:ext cx="1013984" cy="832916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5273BDCE-942C-4316-9770-EA421B06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25C2-CA73-40D9-8A07-EEDCC80027A6}" type="slidenum">
              <a:rPr lang="it-IT" smtClean="0"/>
              <a:t>1</a:t>
            </a:fld>
            <a:endParaRPr lang="it-IT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7DE404-D1CE-4DF6-B631-9C29AA45B0CD}"/>
              </a:ext>
            </a:extLst>
          </p:cNvPr>
          <p:cNvSpPr/>
          <p:nvPr/>
        </p:nvSpPr>
        <p:spPr>
          <a:xfrm>
            <a:off x="1131682" y="4826131"/>
            <a:ext cx="4019739" cy="445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0276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5A5EEB-C685-448D-858B-2FD273CA3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722" y="679114"/>
            <a:ext cx="9124556" cy="5164499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24EA9-9189-4FA6-B94F-1F6F6D49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25C2-CA73-40D9-8A07-EEDCC80027A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283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563B-3A15-429A-89AC-7294B69D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7EFBFE-1C20-4D95-8841-7CE80BA31F6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1208"/>
            <a:ext cx="3033332" cy="3780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17DD48-A2E7-4EC6-B90E-089439BF7BA5}"/>
              </a:ext>
            </a:extLst>
          </p:cNvPr>
          <p:cNvSpPr txBox="1">
            <a:spLocks/>
          </p:cNvSpPr>
          <p:nvPr/>
        </p:nvSpPr>
        <p:spPr>
          <a:xfrm>
            <a:off x="838200" y="1423448"/>
            <a:ext cx="10515599" cy="559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/>
              <a:t>I Design Pattern sono una soluzione progettuale generale ad un problema ricorrente.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E555CF-8DB1-4D82-8E83-213661270958}"/>
              </a:ext>
            </a:extLst>
          </p:cNvPr>
          <p:cNvSpPr txBox="1">
            <a:spLocks/>
          </p:cNvSpPr>
          <p:nvPr/>
        </p:nvSpPr>
        <p:spPr>
          <a:xfrm>
            <a:off x="4266292" y="2396999"/>
            <a:ext cx="1838909" cy="787761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2000" dirty="0">
                <a:solidFill>
                  <a:schemeClr val="bg1"/>
                </a:solidFill>
              </a:rPr>
              <a:t>Scopo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F2CB59-4CD9-4DE0-A253-2B14E48FAA2A}"/>
              </a:ext>
            </a:extLst>
          </p:cNvPr>
          <p:cNvSpPr txBox="1">
            <a:spLocks/>
          </p:cNvSpPr>
          <p:nvPr/>
        </p:nvSpPr>
        <p:spPr>
          <a:xfrm>
            <a:off x="6395945" y="2396999"/>
            <a:ext cx="4553893" cy="78776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8" indent="0">
              <a:buFont typeface="Arial" panose="020B0604020202020204" pitchFamily="34" charset="0"/>
              <a:buNone/>
              <a:tabLst>
                <a:tab pos="180975" algn="l"/>
              </a:tabLst>
            </a:pPr>
            <a:r>
              <a:rPr lang="it-IT" sz="2000" dirty="0"/>
              <a:t>Riusabilità		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3CDE65D-C48D-4B6D-A3CB-994EDD0E5940}"/>
              </a:ext>
            </a:extLst>
          </p:cNvPr>
          <p:cNvSpPr txBox="1">
            <a:spLocks/>
          </p:cNvSpPr>
          <p:nvPr/>
        </p:nvSpPr>
        <p:spPr>
          <a:xfrm>
            <a:off x="4266292" y="5203447"/>
            <a:ext cx="1838909" cy="787761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2000" dirty="0">
                <a:solidFill>
                  <a:schemeClr val="bg1"/>
                </a:solidFill>
              </a:rPr>
              <a:t>Obiettivo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011ECA0-C2BE-4641-9E01-4029101BBB27}"/>
              </a:ext>
            </a:extLst>
          </p:cNvPr>
          <p:cNvSpPr/>
          <p:nvPr/>
        </p:nvSpPr>
        <p:spPr>
          <a:xfrm rot="5400000">
            <a:off x="5920257" y="2622435"/>
            <a:ext cx="788400" cy="33624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158D3D6-3B14-4E43-A118-59B7E00EB133}"/>
              </a:ext>
            </a:extLst>
          </p:cNvPr>
          <p:cNvSpPr txBox="1">
            <a:spLocks/>
          </p:cNvSpPr>
          <p:nvPr/>
        </p:nvSpPr>
        <p:spPr>
          <a:xfrm>
            <a:off x="6395945" y="5203447"/>
            <a:ext cx="4553893" cy="78776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8" indent="0">
              <a:buNone/>
              <a:tabLst>
                <a:tab pos="180975" algn="l"/>
              </a:tabLst>
            </a:pPr>
            <a:r>
              <a:rPr lang="it-IT" sz="2000" dirty="0"/>
              <a:t>Svincolare </a:t>
            </a:r>
            <a:r>
              <a:rPr lang="it-IT" sz="2000" i="1" dirty="0" err="1"/>
              <a:t>logic</a:t>
            </a:r>
            <a:r>
              <a:rPr lang="it-IT" sz="2000" dirty="0"/>
              <a:t> e </a:t>
            </a:r>
            <a:r>
              <a:rPr lang="it-IT" sz="2000" i="1" dirty="0" err="1"/>
              <a:t>view</a:t>
            </a:r>
            <a:r>
              <a:rPr lang="it-IT" sz="2000" dirty="0"/>
              <a:t> 	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3B012B3-329C-415C-A609-FFEE6C67B1C4}"/>
              </a:ext>
            </a:extLst>
          </p:cNvPr>
          <p:cNvSpPr/>
          <p:nvPr/>
        </p:nvSpPr>
        <p:spPr>
          <a:xfrm rot="5400000">
            <a:off x="5920257" y="5428883"/>
            <a:ext cx="788400" cy="33624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44E909C-EA68-44DA-B81A-C85064AADD85}"/>
              </a:ext>
            </a:extLst>
          </p:cNvPr>
          <p:cNvSpPr txBox="1">
            <a:spLocks/>
          </p:cNvSpPr>
          <p:nvPr/>
        </p:nvSpPr>
        <p:spPr>
          <a:xfrm>
            <a:off x="4266292" y="3440782"/>
            <a:ext cx="1838909" cy="1451728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2000" dirty="0">
                <a:solidFill>
                  <a:schemeClr val="bg1"/>
                </a:solidFill>
              </a:rPr>
              <a:t>Strumenti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766A39D-B3D3-4766-9447-D609A73B3AD8}"/>
              </a:ext>
            </a:extLst>
          </p:cNvPr>
          <p:cNvSpPr txBox="1">
            <a:spLocks/>
          </p:cNvSpPr>
          <p:nvPr/>
        </p:nvSpPr>
        <p:spPr>
          <a:xfrm>
            <a:off x="6395945" y="3440782"/>
            <a:ext cx="4553893" cy="1451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268288">
              <a:buFont typeface="Wingdings" panose="05000000000000000000" pitchFamily="2" charset="2"/>
              <a:buChar char="q"/>
              <a:tabLst>
                <a:tab pos="180975" algn="l"/>
              </a:tabLst>
            </a:pPr>
            <a:r>
              <a:rPr lang="it-IT" sz="2000" dirty="0" err="1"/>
              <a:t>Command</a:t>
            </a:r>
            <a:r>
              <a:rPr lang="it-IT" sz="2000" dirty="0"/>
              <a:t> pattern</a:t>
            </a:r>
          </a:p>
          <a:p>
            <a:pPr marL="358775" indent="-268288">
              <a:buFont typeface="Wingdings" panose="05000000000000000000" pitchFamily="2" charset="2"/>
              <a:buChar char="q"/>
              <a:tabLst>
                <a:tab pos="180975" algn="l"/>
              </a:tabLst>
            </a:pPr>
            <a:r>
              <a:rPr lang="it-IT" sz="2000" dirty="0"/>
              <a:t>Observer</a:t>
            </a:r>
          </a:p>
          <a:p>
            <a:pPr marL="358775" indent="-268288">
              <a:buFont typeface="Wingdings" panose="05000000000000000000" pitchFamily="2" charset="2"/>
              <a:buChar char="q"/>
              <a:tabLst>
                <a:tab pos="180975" algn="l"/>
              </a:tabLst>
            </a:pPr>
            <a:r>
              <a:rPr lang="it-IT" sz="2000" dirty="0" err="1"/>
              <a:t>Redux</a:t>
            </a:r>
            <a:r>
              <a:rPr lang="it-IT" sz="2000" dirty="0"/>
              <a:t>	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C1FF3DD-97FE-4271-88B8-B370CE199A11}"/>
              </a:ext>
            </a:extLst>
          </p:cNvPr>
          <p:cNvSpPr/>
          <p:nvPr/>
        </p:nvSpPr>
        <p:spPr>
          <a:xfrm rot="5400000">
            <a:off x="5588002" y="3998281"/>
            <a:ext cx="1452908" cy="33624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1359987-EA73-4351-BEFA-E16C5C9B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25C2-CA73-40D9-8A07-EEDCC80027A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074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F571-B246-4D85-BDB1-2F114C354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885" y="1825625"/>
            <a:ext cx="9213914" cy="2567266"/>
          </a:xfr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44000" bIns="144000">
            <a:normAutofit lnSpcReduction="10000"/>
          </a:bodyPr>
          <a:lstStyle/>
          <a:p>
            <a:pPr marL="0" indent="0">
              <a:buNone/>
            </a:pPr>
            <a:r>
              <a:rPr lang="it-IT" sz="2000" dirty="0"/>
              <a:t>Il pattern del </a:t>
            </a:r>
            <a:r>
              <a:rPr lang="it-IT" sz="2000" dirty="0" err="1"/>
              <a:t>Command</a:t>
            </a:r>
            <a:r>
              <a:rPr lang="it-IT" sz="2000" dirty="0"/>
              <a:t> ("comando") permette di separare il codice che effettua un’azione dal codice che ne richiede l’esecuzione. Quindi ci sono tre soggetti: </a:t>
            </a:r>
          </a:p>
          <a:p>
            <a:pPr marL="358775" indent="-358775">
              <a:buFont typeface="Wingdings" panose="05000000000000000000" pitchFamily="2" charset="2"/>
              <a:buChar char="q"/>
            </a:pPr>
            <a:r>
              <a:rPr lang="en-US" sz="2000" b="1" dirty="0"/>
              <a:t>Receiver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business logic </a:t>
            </a:r>
          </a:p>
          <a:p>
            <a:pPr marL="358775" indent="-358775">
              <a:buFont typeface="Wingdings" panose="05000000000000000000" pitchFamily="2" charset="2"/>
              <a:buChar char="q"/>
            </a:pPr>
            <a:r>
              <a:rPr lang="en-US" sz="2000" b="1" dirty="0"/>
              <a:t>Command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/>
              <a:t>definisce</a:t>
            </a:r>
            <a:r>
              <a:rPr lang="en-US" sz="2000" dirty="0"/>
              <a:t> </a:t>
            </a:r>
            <a:r>
              <a:rPr lang="en-US" sz="2000" dirty="0" err="1"/>
              <a:t>l’azione</a:t>
            </a:r>
            <a:r>
              <a:rPr lang="en-US" sz="2000" dirty="0"/>
              <a:t> e </a:t>
            </a:r>
            <a:r>
              <a:rPr lang="en-US" sz="2000" dirty="0" err="1"/>
              <a:t>contiene</a:t>
            </a:r>
            <a:r>
              <a:rPr lang="en-US" sz="2000" dirty="0"/>
              <a:t> non solo le info </a:t>
            </a:r>
            <a:r>
              <a:rPr lang="en-US" sz="2000" dirty="0" err="1"/>
              <a:t>dell’azione</a:t>
            </a:r>
            <a:r>
              <a:rPr lang="en-US" sz="2000" dirty="0"/>
              <a:t> ma </a:t>
            </a:r>
            <a:r>
              <a:rPr lang="en-US" sz="2000" dirty="0" err="1"/>
              <a:t>anche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parametri</a:t>
            </a:r>
            <a:r>
              <a:rPr lang="en-US" sz="2000" dirty="0"/>
              <a:t> </a:t>
            </a:r>
          </a:p>
          <a:p>
            <a:pPr marL="358775" indent="-358775">
              <a:buFont typeface="Wingdings" panose="05000000000000000000" pitchFamily="2" charset="2"/>
              <a:buChar char="q"/>
            </a:pPr>
            <a:r>
              <a:rPr lang="en-US" sz="2000" b="1" dirty="0"/>
              <a:t>Executor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/>
              <a:t>l’interfaccia</a:t>
            </a:r>
            <a:r>
              <a:rPr lang="en-US" sz="2000" dirty="0"/>
              <a:t> per </a:t>
            </a:r>
            <a:r>
              <a:rPr lang="en-US" sz="2000" dirty="0" err="1"/>
              <a:t>eseguire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comandi</a:t>
            </a:r>
            <a:r>
              <a:rPr lang="en-US" sz="2000" dirty="0"/>
              <a:t> </a:t>
            </a:r>
            <a:r>
              <a:rPr lang="en-US" sz="2000" dirty="0" err="1"/>
              <a:t>perchè</a:t>
            </a:r>
            <a:r>
              <a:rPr lang="en-US" sz="2000" dirty="0"/>
              <a:t> </a:t>
            </a:r>
            <a:r>
              <a:rPr lang="en-US" sz="2000" dirty="0" err="1"/>
              <a:t>passa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comando</a:t>
            </a:r>
            <a:r>
              <a:rPr lang="en-US" sz="2000" dirty="0"/>
              <a:t> al </a:t>
            </a:r>
            <a:r>
              <a:rPr lang="it-IT" sz="2000" dirty="0" err="1"/>
              <a:t>receiver</a:t>
            </a:r>
            <a:r>
              <a:rPr lang="it-IT" sz="2000" dirty="0"/>
              <a:t> che chiama la logica</a:t>
            </a:r>
          </a:p>
          <a:p>
            <a:pPr marL="0" indent="0">
              <a:buNone/>
            </a:pPr>
            <a:endParaRPr lang="it-IT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14BAF0-F789-42A2-BC79-1A9CE74BCDE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Command</a:t>
            </a:r>
            <a:r>
              <a:rPr lang="it-IT" dirty="0"/>
              <a:t> pattern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CFC5CC-B941-425B-A0B1-4FE069F8A86C}"/>
              </a:ext>
            </a:extLst>
          </p:cNvPr>
          <p:cNvSpPr txBox="1">
            <a:spLocks/>
          </p:cNvSpPr>
          <p:nvPr/>
        </p:nvSpPr>
        <p:spPr>
          <a:xfrm>
            <a:off x="2139884" y="4760388"/>
            <a:ext cx="9213914" cy="9711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144000" rIns="91440" bIns="14400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0">
              <a:buFont typeface="Arial" panose="020B0604020202020204" pitchFamily="34" charset="0"/>
              <a:buNone/>
            </a:pPr>
            <a:r>
              <a:rPr lang="it-IT" sz="2000" dirty="0"/>
              <a:t>Nessuna gestione dello state </a:t>
            </a:r>
          </a:p>
          <a:p>
            <a:pPr marL="358775" indent="0">
              <a:buFont typeface="Arial" panose="020B0604020202020204" pitchFamily="34" charset="0"/>
              <a:buNone/>
            </a:pPr>
            <a:r>
              <a:rPr lang="it-IT" sz="2000" dirty="0"/>
              <a:t>Nessun pattern di pub/sub tra gli oggetti che quindi non sono collegati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968F51-A9D2-49BB-96B9-F357206EAD36}"/>
              </a:ext>
            </a:extLst>
          </p:cNvPr>
          <p:cNvSpPr/>
          <p:nvPr/>
        </p:nvSpPr>
        <p:spPr>
          <a:xfrm>
            <a:off x="838199" y="1843088"/>
            <a:ext cx="1216843" cy="254037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503671-C133-42EC-92D1-9C7ADC686477}"/>
              </a:ext>
            </a:extLst>
          </p:cNvPr>
          <p:cNvSpPr/>
          <p:nvPr/>
        </p:nvSpPr>
        <p:spPr>
          <a:xfrm>
            <a:off x="838198" y="4760388"/>
            <a:ext cx="1216843" cy="97110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Criticità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0A644-9094-48DC-A100-D01333CA2F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2" t="7557" r="23989" b="16569"/>
          <a:stretch/>
        </p:blipFill>
        <p:spPr>
          <a:xfrm>
            <a:off x="2265260" y="4875100"/>
            <a:ext cx="232844" cy="3708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A76306-956C-4AD6-A7CA-2C814005E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2" t="7557" r="23989" b="16569"/>
          <a:stretch/>
        </p:blipFill>
        <p:spPr>
          <a:xfrm>
            <a:off x="2265260" y="5303298"/>
            <a:ext cx="232844" cy="370842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BA1BB24-970B-4D7E-AE56-DB15D36C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25C2-CA73-40D9-8A07-EEDCC80027A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228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F571-B246-4D85-BDB1-2F114C354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885" y="1825625"/>
            <a:ext cx="9213914" cy="1325563"/>
          </a:xfr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44000" bIns="144000"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L'Observer ("osservatore") definisce una dipendenza uno a molti fra oggetti diversi, in maniera tale che se un oggetto cambia il suo stato, tutti gli oggetti dipendenti vengono notificati del cambiamento avvenuto e possono aggiornarsi.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14BAF0-F789-42A2-BC79-1A9CE74BCDE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Observer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CFC5CC-B941-425B-A0B1-4FE069F8A86C}"/>
              </a:ext>
            </a:extLst>
          </p:cNvPr>
          <p:cNvSpPr txBox="1">
            <a:spLocks/>
          </p:cNvSpPr>
          <p:nvPr/>
        </p:nvSpPr>
        <p:spPr>
          <a:xfrm>
            <a:off x="2139884" y="3808280"/>
            <a:ext cx="9213914" cy="9711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144000" rIns="91440" bIns="14400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0">
              <a:buFont typeface="Arial" panose="020B0604020202020204" pitchFamily="34" charset="0"/>
              <a:buNone/>
            </a:pPr>
            <a:r>
              <a:rPr lang="it-IT" sz="2000" dirty="0"/>
              <a:t>Nessuna gestione dello state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968F51-A9D2-49BB-96B9-F357206EAD36}"/>
              </a:ext>
            </a:extLst>
          </p:cNvPr>
          <p:cNvSpPr/>
          <p:nvPr/>
        </p:nvSpPr>
        <p:spPr>
          <a:xfrm>
            <a:off x="838199" y="1843088"/>
            <a:ext cx="1216843" cy="131167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503671-C133-42EC-92D1-9C7ADC686477}"/>
              </a:ext>
            </a:extLst>
          </p:cNvPr>
          <p:cNvSpPr/>
          <p:nvPr/>
        </p:nvSpPr>
        <p:spPr>
          <a:xfrm>
            <a:off x="838198" y="3808280"/>
            <a:ext cx="1216843" cy="97110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Criticità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0A644-9094-48DC-A100-D01333CA2F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2" t="7557" r="23989" b="16569"/>
          <a:stretch/>
        </p:blipFill>
        <p:spPr>
          <a:xfrm>
            <a:off x="2265260" y="4158663"/>
            <a:ext cx="232844" cy="37084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14F607-32FB-4BE0-AB95-D4554F92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25C2-CA73-40D9-8A07-EEDCC80027A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373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F571-B246-4D85-BDB1-2F114C354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885" y="1825625"/>
            <a:ext cx="9213914" cy="2567266"/>
          </a:xfr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44000" bIns="144000">
            <a:normAutofit/>
          </a:bodyPr>
          <a:lstStyle/>
          <a:p>
            <a:pPr marL="0" indent="0">
              <a:buNone/>
            </a:pPr>
            <a:r>
              <a:rPr lang="it-IT" sz="2000" dirty="0"/>
              <a:t>Lo scopo di questo pattern è rendere deterministiche l’insieme delle condizioni interne in uno specifico istante che determinano il risultato delle interazioni con l’esterno. Si caratterizza per:</a:t>
            </a:r>
          </a:p>
          <a:p>
            <a:r>
              <a:rPr lang="it-IT" sz="2000" dirty="0"/>
              <a:t>determinismo, grazie all’immutabilità;</a:t>
            </a:r>
          </a:p>
          <a:p>
            <a:r>
              <a:rPr lang="it-IT" sz="2000" dirty="0"/>
              <a:t>centralizzazione (un altro pattern? Singleton Pattern) </a:t>
            </a:r>
          </a:p>
          <a:p>
            <a:r>
              <a:rPr lang="it-IT" sz="2000" dirty="0"/>
              <a:t>Flessibilità, i </a:t>
            </a:r>
            <a:r>
              <a:rPr lang="it-IT" sz="2000" dirty="0" err="1"/>
              <a:t>reducer</a:t>
            </a:r>
            <a:r>
              <a:rPr lang="it-IT" sz="2000" dirty="0"/>
              <a:t> sono </a:t>
            </a:r>
            <a:r>
              <a:rPr lang="it-IT" sz="2000" i="1" dirty="0"/>
              <a:t>pure </a:t>
            </a:r>
            <a:r>
              <a:rPr lang="it-IT" sz="2000" i="1" dirty="0" err="1"/>
              <a:t>functions</a:t>
            </a:r>
            <a:endParaRPr lang="it-IT" sz="2000" i="1" dirty="0"/>
          </a:p>
          <a:p>
            <a:pPr marL="0" indent="0">
              <a:buNone/>
            </a:pPr>
            <a:endParaRPr lang="it-IT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14BAF0-F789-42A2-BC79-1A9CE74BCDE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Redux</a:t>
            </a:r>
            <a:r>
              <a:rPr lang="it-IT" dirty="0"/>
              <a:t> – Principali caratteristiche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968F51-A9D2-49BB-96B9-F357206EAD36}"/>
              </a:ext>
            </a:extLst>
          </p:cNvPr>
          <p:cNvSpPr/>
          <p:nvPr/>
        </p:nvSpPr>
        <p:spPr>
          <a:xfrm>
            <a:off x="838199" y="1843088"/>
            <a:ext cx="1216843" cy="254037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Design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2872257-5DBA-4308-90E4-3D5C10BAA155}"/>
              </a:ext>
            </a:extLst>
          </p:cNvPr>
          <p:cNvSpPr txBox="1">
            <a:spLocks/>
          </p:cNvSpPr>
          <p:nvPr/>
        </p:nvSpPr>
        <p:spPr>
          <a:xfrm>
            <a:off x="2139884" y="4760388"/>
            <a:ext cx="9213914" cy="9711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144000" rIns="91440" bIns="14400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/>
              <a:t>Nessuna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5ECA818-5268-474B-BBC8-DDC954006BBD}"/>
              </a:ext>
            </a:extLst>
          </p:cNvPr>
          <p:cNvSpPr/>
          <p:nvPr/>
        </p:nvSpPr>
        <p:spPr>
          <a:xfrm>
            <a:off x="838198" y="4760388"/>
            <a:ext cx="1216843" cy="97110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Criticità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43CE2E-DA6D-4821-88D6-F648E0EF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25C2-CA73-40D9-8A07-EEDCC80027A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87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D904E1-6A2E-4988-805F-01D3C621547F}"/>
              </a:ext>
            </a:extLst>
          </p:cNvPr>
          <p:cNvSpPr/>
          <p:nvPr/>
        </p:nvSpPr>
        <p:spPr>
          <a:xfrm>
            <a:off x="4713839" y="2469332"/>
            <a:ext cx="2996698" cy="959668"/>
          </a:xfrm>
          <a:prstGeom prst="round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Componente </a:t>
            </a:r>
            <a:r>
              <a:rPr lang="it-IT" sz="2000" b="1" dirty="0" err="1">
                <a:solidFill>
                  <a:schemeClr val="tx1"/>
                </a:solidFill>
              </a:rPr>
              <a:t>View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7F91E2-2D34-4A35-8D3F-B90195BD6D80}"/>
              </a:ext>
            </a:extLst>
          </p:cNvPr>
          <p:cNvSpPr/>
          <p:nvPr/>
        </p:nvSpPr>
        <p:spPr>
          <a:xfrm>
            <a:off x="1484768" y="4463359"/>
            <a:ext cx="2996697" cy="914400"/>
          </a:xfrm>
          <a:prstGeom prst="round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Azioni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1D85B8-8F17-45FA-9C1C-98C22D00AED4}"/>
              </a:ext>
            </a:extLst>
          </p:cNvPr>
          <p:cNvSpPr/>
          <p:nvPr/>
        </p:nvSpPr>
        <p:spPr>
          <a:xfrm>
            <a:off x="4713840" y="4463359"/>
            <a:ext cx="2996697" cy="914400"/>
          </a:xfrm>
          <a:prstGeom prst="round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D27C7A-FB90-4AB6-911A-FAB31280AA16}"/>
              </a:ext>
            </a:extLst>
          </p:cNvPr>
          <p:cNvSpPr/>
          <p:nvPr/>
        </p:nvSpPr>
        <p:spPr>
          <a:xfrm>
            <a:off x="7942912" y="4463359"/>
            <a:ext cx="2996697" cy="914400"/>
          </a:xfrm>
          <a:prstGeom prst="round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Reducers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F009484-1A3D-4FE4-988B-E5D2CA446B5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Redux</a:t>
            </a:r>
            <a:r>
              <a:rPr lang="it-IT" dirty="0"/>
              <a:t> – Flow</a:t>
            </a:r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A1AD5CCB-54D4-464B-A327-641564A45FFE}"/>
              </a:ext>
            </a:extLst>
          </p:cNvPr>
          <p:cNvSpPr/>
          <p:nvPr/>
        </p:nvSpPr>
        <p:spPr>
          <a:xfrm rot="2002083" flipH="1">
            <a:off x="3296445" y="2289041"/>
            <a:ext cx="792498" cy="2223477"/>
          </a:xfrm>
          <a:prstGeom prst="curved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0EF3B779-5BFF-4DC3-A7CA-79E0C1EFE08B}"/>
              </a:ext>
            </a:extLst>
          </p:cNvPr>
          <p:cNvSpPr/>
          <p:nvPr/>
        </p:nvSpPr>
        <p:spPr>
          <a:xfrm rot="16200000" flipH="1">
            <a:off x="5803580" y="3537958"/>
            <a:ext cx="889639" cy="4715394"/>
          </a:xfrm>
          <a:prstGeom prst="curved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35B68AFC-5E7B-4BAF-A511-1DCDA9BA0989}"/>
              </a:ext>
            </a:extLst>
          </p:cNvPr>
          <p:cNvSpPr/>
          <p:nvPr/>
        </p:nvSpPr>
        <p:spPr>
          <a:xfrm rot="5400000" flipH="1">
            <a:off x="7933272" y="2834440"/>
            <a:ext cx="792498" cy="2223477"/>
          </a:xfrm>
          <a:prstGeom prst="curved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B0496D8-A9BA-47CA-ADCD-87471EA0683A}"/>
              </a:ext>
            </a:extLst>
          </p:cNvPr>
          <p:cNvSpPr/>
          <p:nvPr/>
        </p:nvSpPr>
        <p:spPr>
          <a:xfrm rot="16200000">
            <a:off x="5704404" y="3718423"/>
            <a:ext cx="876892" cy="44563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980ED45-5E56-4565-9061-E2957F3F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25C2-CA73-40D9-8A07-EEDCC80027A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726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CF54-2D29-4B9F-B45B-0AD1DBFE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19180-FF7E-4839-829D-B9DDE7494C1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58775" indent="-358775">
              <a:buFont typeface="Wingdings" panose="05000000000000000000" pitchFamily="2" charset="2"/>
              <a:buChar char="q"/>
            </a:pPr>
            <a:r>
              <a:rPr lang="it-IT" sz="2000" dirty="0">
                <a:hlinkClick r:id="rId2"/>
              </a:rPr>
              <a:t>https://www.dofactory.com/javascript/command-design-pattern</a:t>
            </a:r>
            <a:endParaRPr lang="it-IT" sz="2000" dirty="0">
              <a:hlinkClick r:id="rId3"/>
            </a:endParaRPr>
          </a:p>
          <a:p>
            <a:pPr marL="358775" indent="-358775">
              <a:buFont typeface="Wingdings" panose="05000000000000000000" pitchFamily="2" charset="2"/>
              <a:buChar char="q"/>
            </a:pPr>
            <a:r>
              <a:rPr lang="it-IT" sz="2000" dirty="0">
                <a:hlinkClick r:id="rId3"/>
              </a:rPr>
              <a:t>https://redux.js.org/</a:t>
            </a:r>
            <a:endParaRPr lang="it-IT" sz="2000" dirty="0">
              <a:hlinkClick r:id="rId4"/>
            </a:endParaRPr>
          </a:p>
          <a:p>
            <a:pPr marL="358775" indent="-358775">
              <a:buFont typeface="Wingdings" panose="05000000000000000000" pitchFamily="2" charset="2"/>
              <a:buChar char="q"/>
            </a:pPr>
            <a:r>
              <a:rPr lang="it-IT" sz="2000" dirty="0">
                <a:hlinkClick r:id="rId4"/>
              </a:rPr>
              <a:t>https://medium.com/@abhiaiyer/the-command-pattern-c51292e22ea7</a:t>
            </a:r>
            <a:endParaRPr lang="it-IT" sz="2000" dirty="0"/>
          </a:p>
          <a:p>
            <a:pPr marL="358775" indent="-358775">
              <a:buFont typeface="Wingdings" panose="05000000000000000000" pitchFamily="2" charset="2"/>
              <a:buChar char="q"/>
            </a:pPr>
            <a:r>
              <a:rPr lang="it-IT" sz="2000" dirty="0">
                <a:hlinkClick r:id="rId5"/>
              </a:rPr>
              <a:t>https://levelup.gitconnected.com/learn-redux-by-building-redux-from-scratch-dcbcbd31b0d0</a:t>
            </a:r>
            <a:endParaRPr lang="it-IT" sz="2000" dirty="0"/>
          </a:p>
          <a:p>
            <a:pPr marL="358775" indent="-358775">
              <a:buFont typeface="Wingdings" panose="05000000000000000000" pitchFamily="2" charset="2"/>
              <a:buChar char="q"/>
            </a:pPr>
            <a:r>
              <a:rPr lang="it-IT" sz="2000" dirty="0">
                <a:hlinkClick r:id="rId6"/>
              </a:rPr>
              <a:t>https://medium.com/@muhammad_hamada/simple-event-dispatcher-implementation-using-javascript-36d0eadf5a11</a:t>
            </a:r>
            <a:endParaRPr lang="it-IT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18275-1214-4223-B7F1-9BA6F7F8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25C2-CA73-40D9-8A07-EEDCC80027A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82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294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Indice</vt:lpstr>
      <vt:lpstr>PowerPoint Presentation</vt:lpstr>
      <vt:lpstr>Design pattern 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 sono</dc:title>
  <dc:creator>Casadei, Enrico</dc:creator>
  <cp:lastModifiedBy>Casadei, Enrico</cp:lastModifiedBy>
  <cp:revision>25</cp:revision>
  <dcterms:created xsi:type="dcterms:W3CDTF">2019-07-28T18:06:52Z</dcterms:created>
  <dcterms:modified xsi:type="dcterms:W3CDTF">2019-07-28T21:25:18Z</dcterms:modified>
</cp:coreProperties>
</file>