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3"/>
  </p:notesMasterIdLst>
  <p:sldIdLst>
    <p:sldId id="257" r:id="rId5"/>
    <p:sldId id="258" r:id="rId6"/>
    <p:sldId id="269" r:id="rId7"/>
    <p:sldId id="263" r:id="rId8"/>
    <p:sldId id="259" r:id="rId9"/>
    <p:sldId id="270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908" autoAdjust="0"/>
  </p:normalViewPr>
  <p:slideViewPr>
    <p:cSldViewPr snapToGrid="0">
      <p:cViewPr>
        <p:scale>
          <a:sx n="75" d="100"/>
          <a:sy n="75" d="100"/>
        </p:scale>
        <p:origin x="974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4906B-6B2A-4758-B59B-DB1D78E842B8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D4D2-2C4F-48DC-AA5A-476CD80BF8E1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8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9D4D2-2C4F-48DC-AA5A-476CD80BF8E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4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812910"/>
            <a:ext cx="6559346" cy="368601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 Machine Learning for Predicting GDP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822037"/>
            <a:ext cx="3616122" cy="48979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Enrico Fiori </a:t>
            </a:r>
            <a:r>
              <a:rPr lang="en-US" sz="2400" dirty="0" err="1">
                <a:solidFill>
                  <a:schemeClr val="bg1"/>
                </a:solidFill>
              </a:rPr>
              <a:t>ferraz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10354602" cy="537385"/>
          </a:xfrm>
        </p:spPr>
        <p:txBody>
          <a:bodyPr>
            <a:normAutofit/>
          </a:bodyPr>
          <a:lstStyle/>
          <a:p>
            <a:r>
              <a:rPr lang="en-US" b="1" dirty="0"/>
              <a:t>IMPORTANCE OF predicting </a:t>
            </a:r>
            <a:r>
              <a:rPr lang="en-US" b="1" dirty="0" err="1"/>
              <a:t>gdp</a:t>
            </a:r>
            <a:r>
              <a:rPr lang="en-US" b="1" dirty="0"/>
              <a:t> growth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1B10EB-FEC6-F40B-0E32-7C9ADBE1605D}"/>
              </a:ext>
            </a:extLst>
          </p:cNvPr>
          <p:cNvSpPr txBox="1"/>
          <p:nvPr/>
        </p:nvSpPr>
        <p:spPr>
          <a:xfrm>
            <a:off x="463237" y="1108535"/>
            <a:ext cx="8741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In economic planning and policy-making, GDP growth is one of the most important aspects for a country development;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Predicting GDP growth is challenging, considering its dependence on a lot of factors, which can be difficult to accurately define;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scope of this project is to investigate how government debt and others factors can be used to predict GDP growth.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3424324" cy="43261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About the dataset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BFBC44-6FF1-8DB5-F1BB-48A2B945452C}"/>
              </a:ext>
            </a:extLst>
          </p:cNvPr>
          <p:cNvSpPr txBox="1"/>
          <p:nvPr/>
        </p:nvSpPr>
        <p:spPr>
          <a:xfrm>
            <a:off x="528551" y="1120676"/>
            <a:ext cx="3640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Source: World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Time Frame: From 1980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countries: 196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Features: 17 (all numerical)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GDP Growth is the target!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097A28-262C-F733-1DB0-4FF85B5C0F2D}"/>
              </a:ext>
            </a:extLst>
          </p:cNvPr>
          <p:cNvSpPr txBox="1"/>
          <p:nvPr/>
        </p:nvSpPr>
        <p:spPr>
          <a:xfrm>
            <a:off x="7002487" y="751344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Problems in Dataset: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75612E-AF16-BFC2-7EC8-6F830C735592}"/>
              </a:ext>
            </a:extLst>
          </p:cNvPr>
          <p:cNvSpPr txBox="1"/>
          <p:nvPr/>
        </p:nvSpPr>
        <p:spPr>
          <a:xfrm>
            <a:off x="7347926" y="1213008"/>
            <a:ext cx="274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half of the columns have </a:t>
            </a:r>
            <a:r>
              <a:rPr lang="en-US" b="1" dirty="0"/>
              <a:t>more than 20%</a:t>
            </a:r>
            <a:r>
              <a:rPr lang="en-US" dirty="0"/>
              <a:t> null or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4191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0" y="234140"/>
            <a:ext cx="5567449" cy="432610"/>
          </a:xfrm>
        </p:spPr>
        <p:txBody>
          <a:bodyPr>
            <a:noAutofit/>
          </a:bodyPr>
          <a:lstStyle/>
          <a:p>
            <a:r>
              <a:rPr lang="en-CA" sz="2200" b="1" dirty="0"/>
              <a:t>Preprocessing</a:t>
            </a:r>
            <a:r>
              <a:rPr lang="en-CA" sz="2000" b="1" dirty="0"/>
              <a:t> and Data Cleaning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4FB9C7-97E0-2126-90A5-26FD097A42CA}"/>
              </a:ext>
            </a:extLst>
          </p:cNvPr>
          <p:cNvSpPr txBox="1"/>
          <p:nvPr/>
        </p:nvSpPr>
        <p:spPr>
          <a:xfrm>
            <a:off x="2131692" y="880607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Raw data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2576727-2B7A-B0BA-891B-81A02F88DD7B}"/>
              </a:ext>
            </a:extLst>
          </p:cNvPr>
          <p:cNvCxnSpPr>
            <a:cxnSpLocks/>
          </p:cNvCxnSpPr>
          <p:nvPr/>
        </p:nvCxnSpPr>
        <p:spPr>
          <a:xfrm>
            <a:off x="4652324" y="2882561"/>
            <a:ext cx="592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1E3000-194D-BBC7-48A9-CAFB7FA3FD8D}"/>
              </a:ext>
            </a:extLst>
          </p:cNvPr>
          <p:cNvSpPr txBox="1"/>
          <p:nvPr/>
        </p:nvSpPr>
        <p:spPr>
          <a:xfrm>
            <a:off x="8855262" y="880607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Processed data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E54D2B-6858-B3B5-CE4B-B848704A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76" y="1417305"/>
            <a:ext cx="3947502" cy="2889762"/>
          </a:xfrm>
          <a:prstGeom prst="rect">
            <a:avLst/>
          </a:prstGeom>
        </p:spPr>
      </p:pic>
      <p:sp>
        <p:nvSpPr>
          <p:cNvPr id="15" name="Fluxograma: Processo Predefinido 14">
            <a:extLst>
              <a:ext uri="{FF2B5EF4-FFF2-40B4-BE49-F238E27FC236}">
                <a16:creationId xmlns:a16="http://schemas.microsoft.com/office/drawing/2014/main" id="{32AADF42-9858-8FC1-24D9-13C21026F42F}"/>
              </a:ext>
            </a:extLst>
          </p:cNvPr>
          <p:cNvSpPr/>
          <p:nvPr/>
        </p:nvSpPr>
        <p:spPr>
          <a:xfrm>
            <a:off x="5244353" y="2449809"/>
            <a:ext cx="1604682" cy="8247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Imputer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11D355-BAEE-46AE-0D51-DD07A9897D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849035" y="2862186"/>
            <a:ext cx="878541" cy="7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E2674-7EC2-341E-1C0B-22A6EADC168D}"/>
              </a:ext>
            </a:extLst>
          </p:cNvPr>
          <p:cNvSpPr txBox="1"/>
          <p:nvPr/>
        </p:nvSpPr>
        <p:spPr>
          <a:xfrm>
            <a:off x="5685858" y="324522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mean()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4DA866-9050-CBC0-7143-30AF42EF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" y="1424479"/>
            <a:ext cx="4483374" cy="28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2742969" cy="44213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Models trained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4FFE20-4B0D-C8EA-B951-5B1F5BE78B5F}"/>
              </a:ext>
            </a:extLst>
          </p:cNvPr>
          <p:cNvSpPr txBox="1"/>
          <p:nvPr/>
        </p:nvSpPr>
        <p:spPr>
          <a:xfrm>
            <a:off x="675981" y="910415"/>
            <a:ext cx="228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Extra Trees Regressor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4EC817-FEBA-FF5E-317E-588FAC971CBD}"/>
              </a:ext>
            </a:extLst>
          </p:cNvPr>
          <p:cNvSpPr txBox="1"/>
          <p:nvPr/>
        </p:nvSpPr>
        <p:spPr>
          <a:xfrm>
            <a:off x="4488377" y="910415"/>
            <a:ext cx="27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Random Forest Regressor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F9384C-F99B-0709-637E-89801F1DD883}"/>
              </a:ext>
            </a:extLst>
          </p:cNvPr>
          <p:cNvSpPr txBox="1"/>
          <p:nvPr/>
        </p:nvSpPr>
        <p:spPr>
          <a:xfrm>
            <a:off x="8890106" y="910415"/>
            <a:ext cx="24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K Neighbors Regressor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3634B7F-2374-4F99-D7C5-65143E55D39F}"/>
              </a:ext>
            </a:extLst>
          </p:cNvPr>
          <p:cNvCxnSpPr/>
          <p:nvPr/>
        </p:nvCxnSpPr>
        <p:spPr>
          <a:xfrm>
            <a:off x="3639671" y="806824"/>
            <a:ext cx="0" cy="414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66B4D71-D544-D9B3-D031-B7BEA48DC064}"/>
              </a:ext>
            </a:extLst>
          </p:cNvPr>
          <p:cNvCxnSpPr/>
          <p:nvPr/>
        </p:nvCxnSpPr>
        <p:spPr>
          <a:xfrm>
            <a:off x="8041342" y="806824"/>
            <a:ext cx="0" cy="414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49F07-7659-1101-C1AC-1DEB0CCCD30D}"/>
              </a:ext>
            </a:extLst>
          </p:cNvPr>
          <p:cNvSpPr txBox="1"/>
          <p:nvPr/>
        </p:nvSpPr>
        <p:spPr>
          <a:xfrm>
            <a:off x="391266" y="1503774"/>
            <a:ext cx="3168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 Good for GDP growth forecasts as it balances between randomness and precision in economic predictions</a:t>
            </a:r>
            <a:endParaRPr lang="en-CA" dirty="0">
              <a:latin typeface="Franklin Gothic Book (Corpo)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141350-FB2D-AFB4-CA09-D4E1D70EDBDA}"/>
              </a:ext>
            </a:extLst>
          </p:cNvPr>
          <p:cNvSpPr txBox="1"/>
          <p:nvPr/>
        </p:nvSpPr>
        <p:spPr>
          <a:xfrm>
            <a:off x="4256224" y="1503774"/>
            <a:ext cx="316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 Suitable for GDP growth prediction as it handles complex relationships and interactions among the data.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AB83A2-C179-F49C-50B0-6E75CDFC63EA}"/>
              </a:ext>
            </a:extLst>
          </p:cNvPr>
          <p:cNvSpPr txBox="1"/>
          <p:nvPr/>
        </p:nvSpPr>
        <p:spPr>
          <a:xfrm>
            <a:off x="8531618" y="1503774"/>
            <a:ext cx="316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ctr">
              <a:buFont typeface="Arial" panose="020B0604020202020204" pitchFamily="34" charset="0"/>
              <a:buChar char="•"/>
            </a:pPr>
            <a:r>
              <a:rPr lang="en-US">
                <a:latin typeface="Franklin Gothic Book (Corpo)"/>
              </a:rPr>
              <a:t>Effective </a:t>
            </a:r>
            <a:r>
              <a:rPr lang="en-US" dirty="0">
                <a:latin typeface="Franklin Gothic Book (Corpo)"/>
              </a:rPr>
              <a:t>for GDP growth prediction due to its reliance on nearby observations for forecasting.</a:t>
            </a:r>
          </a:p>
        </p:txBody>
      </p:sp>
    </p:spTree>
    <p:extLst>
      <p:ext uri="{BB962C8B-B14F-4D97-AF65-F5344CB8AC3E}">
        <p14:creationId xmlns:p14="http://schemas.microsoft.com/office/powerpoint/2010/main" val="40472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4375143" cy="44213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Performance metrics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32F882-CF18-BC5A-C21F-8D5F6C743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65110"/>
              </p:ext>
            </p:extLst>
          </p:nvPr>
        </p:nvGraphicFramePr>
        <p:xfrm>
          <a:off x="980439" y="1750731"/>
          <a:ext cx="10231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87">
                  <a:extLst>
                    <a:ext uri="{9D8B030D-6E8A-4147-A177-3AD203B41FA5}">
                      <a16:colId xmlns:a16="http://schemas.microsoft.com/office/drawing/2014/main" val="2155615476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318588716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878817220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709721917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2246662977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508467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 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19.1982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2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2.5740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20.4767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K-Neighbors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218187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6176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B977F72-76C9-3B21-3C3E-2B382888F6AC}"/>
              </a:ext>
            </a:extLst>
          </p:cNvPr>
          <p:cNvSpPr txBox="1"/>
          <p:nvPr/>
        </p:nvSpPr>
        <p:spPr>
          <a:xfrm>
            <a:off x="2405416" y="3759736"/>
            <a:ext cx="738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 (Corpo)"/>
              </a:rPr>
              <a:t>MAE</a:t>
            </a:r>
            <a:r>
              <a:rPr lang="en-US" dirty="0">
                <a:latin typeface="Franklin Gothic Book (Corpo)"/>
              </a:rPr>
              <a:t> is the best metric for this problem because the idea is to know how much the predictions on average deviate from real values of GDP Growth</a:t>
            </a:r>
          </a:p>
          <a:p>
            <a:endParaRPr lang="en-CA" dirty="0">
              <a:latin typeface="Franklin Gothic Book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1395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4742696" cy="44213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Conclusion and next steps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9B5F45-0608-238F-A441-B49554D3608B}"/>
              </a:ext>
            </a:extLst>
          </p:cNvPr>
          <p:cNvSpPr txBox="1"/>
          <p:nvPr/>
        </p:nvSpPr>
        <p:spPr>
          <a:xfrm>
            <a:off x="528551" y="910415"/>
            <a:ext cx="5011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 Find more data to accurately fulfill the gaps in the original dataset;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Even the best model (Extra Trees) trained could not properly predict the GDP growth with the features provided;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For the problem the model is tackling, ~2.5% of error is a lot;</a:t>
            </a:r>
            <a:endParaRPr lang="en-US" b="0" i="0" dirty="0">
              <a:effectLst/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Get more data of different indicators, not only government and trade data.</a:t>
            </a:r>
          </a:p>
        </p:txBody>
      </p:sp>
    </p:spTree>
    <p:extLst>
      <p:ext uri="{BB962C8B-B14F-4D97-AF65-F5344CB8AC3E}">
        <p14:creationId xmlns:p14="http://schemas.microsoft.com/office/powerpoint/2010/main" val="10945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042BCC5-B758-CDC2-5D4A-06F7E4FDC4F9}"/>
              </a:ext>
            </a:extLst>
          </p:cNvPr>
          <p:cNvSpPr/>
          <p:nvPr/>
        </p:nvSpPr>
        <p:spPr>
          <a:xfrm>
            <a:off x="4975412" y="4114800"/>
            <a:ext cx="6517341" cy="995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64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{1E1D6FF0-2CCC-424B-A1BB-53A08319EB67}tf56160789_win32</Template>
  <TotalTime>1500</TotalTime>
  <Words>332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Franklin Gothic Book (Corpo)</vt:lpstr>
      <vt:lpstr>Custom</vt:lpstr>
      <vt:lpstr> Machine Learning for Predicting GDP Growth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Understanding Gov. Impact on GDP Growth</dc:title>
  <dc:creator>Enrico</dc:creator>
  <cp:lastModifiedBy>Enrico Ferraz</cp:lastModifiedBy>
  <cp:revision>10</cp:revision>
  <dcterms:created xsi:type="dcterms:W3CDTF">2023-12-14T20:18:27Z</dcterms:created>
  <dcterms:modified xsi:type="dcterms:W3CDTF">2023-12-15T23:00:26Z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