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67995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178222"/>
            <a:ext cx="3977958" cy="250642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3781306"/>
            <a:ext cx="3509963" cy="1738167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1263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5324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383297"/>
            <a:ext cx="1009114" cy="610108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383297"/>
            <a:ext cx="2968843" cy="610108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2913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340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794831"/>
            <a:ext cx="4036457" cy="2994714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4817876"/>
            <a:ext cx="4036457" cy="1574849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4604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916484"/>
            <a:ext cx="1988979" cy="45678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916484"/>
            <a:ext cx="1988979" cy="45678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63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83299"/>
            <a:ext cx="4036457" cy="139153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764832"/>
            <a:ext cx="1979838" cy="86491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2629749"/>
            <a:ext cx="1979838" cy="386796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764832"/>
            <a:ext cx="1989588" cy="86491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2629749"/>
            <a:ext cx="1989588" cy="386796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6108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4046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451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479954"/>
            <a:ext cx="1509406" cy="1679840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1036570"/>
            <a:ext cx="2369225" cy="5116178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2159794"/>
            <a:ext cx="1509406" cy="4001285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33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479954"/>
            <a:ext cx="1509406" cy="1679840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1036570"/>
            <a:ext cx="2369225" cy="5116178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2159794"/>
            <a:ext cx="1509406" cy="4001285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933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383299"/>
            <a:ext cx="403645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916484"/>
            <a:ext cx="403645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6672698"/>
            <a:ext cx="105298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D5C8-0A94-4B3A-BBDC-0CB61B12D3B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6672698"/>
            <a:ext cx="157948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6672698"/>
            <a:ext cx="105298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E0E5-10B1-43C3-9644-DC173995D55E}" type="slidenum">
              <a:rPr lang="en-AE" smtClean="0"/>
              <a:t>‹N›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451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con angoli arrotondati 13">
            <a:extLst>
              <a:ext uri="{FF2B5EF4-FFF2-40B4-BE49-F238E27FC236}">
                <a16:creationId xmlns:a16="http://schemas.microsoft.com/office/drawing/2014/main" id="{F236BFCE-25C7-D239-73FD-B87A0D901606}"/>
              </a:ext>
            </a:extLst>
          </p:cNvPr>
          <p:cNvSpPr/>
          <p:nvPr/>
        </p:nvSpPr>
        <p:spPr>
          <a:xfrm>
            <a:off x="3441803" y="1585871"/>
            <a:ext cx="1073019" cy="23207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AF9322-6C20-3FBE-40D3-9E6FCF3A3158}"/>
              </a:ext>
            </a:extLst>
          </p:cNvPr>
          <p:cNvSpPr txBox="1"/>
          <p:nvPr/>
        </p:nvSpPr>
        <p:spPr>
          <a:xfrm>
            <a:off x="221554" y="6428137"/>
            <a:ext cx="135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Hardware</a:t>
            </a:r>
            <a:endParaRPr lang="en-A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976409-0091-B6F4-8094-C7A3CF332301}"/>
              </a:ext>
            </a:extLst>
          </p:cNvPr>
          <p:cNvSpPr txBox="1"/>
          <p:nvPr/>
        </p:nvSpPr>
        <p:spPr>
          <a:xfrm>
            <a:off x="202574" y="3710073"/>
            <a:ext cx="1353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b="1" dirty="0">
                <a:solidFill>
                  <a:srgbClr val="C00000"/>
                </a:solidFill>
              </a:rPr>
              <a:t>Sistema</a:t>
            </a:r>
            <a:br>
              <a:rPr lang="it-IT" sz="2000" b="1" dirty="0">
                <a:solidFill>
                  <a:srgbClr val="C00000"/>
                </a:solidFill>
              </a:rPr>
            </a:br>
            <a:r>
              <a:rPr lang="it-IT" sz="2000" b="1" dirty="0">
                <a:solidFill>
                  <a:srgbClr val="C00000"/>
                </a:solidFill>
              </a:rPr>
              <a:t>Operativo</a:t>
            </a:r>
            <a:endParaRPr lang="en-AE" sz="2000" b="1" dirty="0">
              <a:solidFill>
                <a:srgbClr val="C0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3C68A6-F98F-53AC-62AB-444F981C4561}"/>
              </a:ext>
            </a:extLst>
          </p:cNvPr>
          <p:cNvSpPr txBox="1"/>
          <p:nvPr/>
        </p:nvSpPr>
        <p:spPr>
          <a:xfrm>
            <a:off x="158753" y="1657701"/>
            <a:ext cx="152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C00000"/>
                </a:solidFill>
              </a:rPr>
              <a:t>Applicazioni</a:t>
            </a:r>
            <a:endParaRPr lang="en-AE" sz="2000" b="1" dirty="0">
              <a:solidFill>
                <a:srgbClr val="C0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FDA66D-D131-BD17-F8C8-5C73FCA0E132}"/>
              </a:ext>
            </a:extLst>
          </p:cNvPr>
          <p:cNvSpPr txBox="1"/>
          <p:nvPr/>
        </p:nvSpPr>
        <p:spPr>
          <a:xfrm>
            <a:off x="158754" y="199297"/>
            <a:ext cx="102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Utenti</a:t>
            </a:r>
            <a:endParaRPr lang="en-A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3F2C5A8-D7D2-2977-3748-73D42E35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52" y="49328"/>
            <a:ext cx="608564" cy="669420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208CCF08-E95F-0414-FBB9-9CBB9DF85A96}"/>
              </a:ext>
            </a:extLst>
          </p:cNvPr>
          <p:cNvSpPr/>
          <p:nvPr/>
        </p:nvSpPr>
        <p:spPr>
          <a:xfrm>
            <a:off x="1805799" y="175529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A01C5BB-1787-E549-AEF8-ED18D6378467}"/>
              </a:ext>
            </a:extLst>
          </p:cNvPr>
          <p:cNvSpPr/>
          <p:nvPr/>
        </p:nvSpPr>
        <p:spPr>
          <a:xfrm>
            <a:off x="2282756" y="1757796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B7445A4-D00F-4EF5-A058-296A362A4AA6}"/>
              </a:ext>
            </a:extLst>
          </p:cNvPr>
          <p:cNvSpPr/>
          <p:nvPr/>
        </p:nvSpPr>
        <p:spPr>
          <a:xfrm>
            <a:off x="2854895" y="1752300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09C99D46-FF8C-127B-8D6F-FB21BC2D2AC1}"/>
              </a:ext>
            </a:extLst>
          </p:cNvPr>
          <p:cNvSpPr/>
          <p:nvPr/>
        </p:nvSpPr>
        <p:spPr>
          <a:xfrm>
            <a:off x="1556357" y="3039379"/>
            <a:ext cx="2967269" cy="22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3C37A81F-A75C-B398-B780-6561BF61A616}"/>
              </a:ext>
            </a:extLst>
          </p:cNvPr>
          <p:cNvSpPr/>
          <p:nvPr/>
        </p:nvSpPr>
        <p:spPr>
          <a:xfrm>
            <a:off x="1767724" y="3139868"/>
            <a:ext cx="860518" cy="688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accent6">
                    <a:lumMod val="75000"/>
                  </a:schemeClr>
                </a:solidFill>
              </a:rPr>
              <a:t>Gestore dei processi</a:t>
            </a:r>
            <a:endParaRPr lang="en-AE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393FB900-BA14-E249-E3A9-0FCC8E61BE64}"/>
              </a:ext>
            </a:extLst>
          </p:cNvPr>
          <p:cNvSpPr/>
          <p:nvPr/>
        </p:nvSpPr>
        <p:spPr>
          <a:xfrm>
            <a:off x="1767724" y="3911956"/>
            <a:ext cx="1112692" cy="7076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accent6">
                    <a:lumMod val="75000"/>
                  </a:schemeClr>
                </a:solidFill>
              </a:rPr>
              <a:t>Gestore della memoria</a:t>
            </a:r>
            <a:endParaRPr lang="en-AE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583B603-6EEE-0896-6188-BAF487F11128}"/>
              </a:ext>
            </a:extLst>
          </p:cNvPr>
          <p:cNvSpPr/>
          <p:nvPr/>
        </p:nvSpPr>
        <p:spPr>
          <a:xfrm>
            <a:off x="3452778" y="3119674"/>
            <a:ext cx="860518" cy="720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accent6">
                    <a:lumMod val="75000"/>
                  </a:schemeClr>
                </a:solidFill>
              </a:rPr>
              <a:t>Gestore dei dischi</a:t>
            </a:r>
            <a:endParaRPr lang="en-AE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38C3D38D-593D-8764-7464-84905B4B9ED8}"/>
              </a:ext>
            </a:extLst>
          </p:cNvPr>
          <p:cNvSpPr/>
          <p:nvPr/>
        </p:nvSpPr>
        <p:spPr>
          <a:xfrm>
            <a:off x="3200604" y="3911955"/>
            <a:ext cx="1112692" cy="7076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>
                <a:solidFill>
                  <a:schemeClr val="accent6">
                    <a:lumMod val="75000"/>
                  </a:schemeClr>
                </a:solidFill>
              </a:rPr>
              <a:t>Gestore di I/O</a:t>
            </a:r>
            <a:endParaRPr lang="en-AE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97736C18-A440-254B-4559-39E4F6317D33}"/>
              </a:ext>
            </a:extLst>
          </p:cNvPr>
          <p:cNvSpPr/>
          <p:nvPr/>
        </p:nvSpPr>
        <p:spPr>
          <a:xfrm>
            <a:off x="3655278" y="4268374"/>
            <a:ext cx="583390" cy="2749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>
                <a:solidFill>
                  <a:schemeClr val="accent6">
                    <a:lumMod val="75000"/>
                  </a:schemeClr>
                </a:solidFill>
              </a:rPr>
              <a:t>Rete</a:t>
            </a:r>
            <a:endParaRPr lang="en-AE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F6926A76-508A-CBF1-B881-B7E88587AC14}"/>
              </a:ext>
            </a:extLst>
          </p:cNvPr>
          <p:cNvSpPr/>
          <p:nvPr/>
        </p:nvSpPr>
        <p:spPr>
          <a:xfrm>
            <a:off x="1806243" y="4703561"/>
            <a:ext cx="2423523" cy="2768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accent6">
                    <a:lumMod val="75000"/>
                  </a:schemeClr>
                </a:solidFill>
              </a:rPr>
              <a:t>Meccanismi di protezione</a:t>
            </a:r>
            <a:endParaRPr lang="en-AE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Freccia bidirezionale verticale 20">
            <a:extLst>
              <a:ext uri="{FF2B5EF4-FFF2-40B4-BE49-F238E27FC236}">
                <a16:creationId xmlns:a16="http://schemas.microsoft.com/office/drawing/2014/main" id="{B53413F6-B4AD-DD37-4721-4564D308670B}"/>
              </a:ext>
            </a:extLst>
          </p:cNvPr>
          <p:cNvSpPr/>
          <p:nvPr/>
        </p:nvSpPr>
        <p:spPr>
          <a:xfrm>
            <a:off x="2965712" y="5400931"/>
            <a:ext cx="234892" cy="57951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A0E0336-D946-373C-43A3-4975B2CA4010}"/>
              </a:ext>
            </a:extLst>
          </p:cNvPr>
          <p:cNvSpPr txBox="1"/>
          <p:nvPr/>
        </p:nvSpPr>
        <p:spPr>
          <a:xfrm>
            <a:off x="2700615" y="4984602"/>
            <a:ext cx="860875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Driver</a:t>
            </a:r>
            <a:endParaRPr lang="en-AE" b="1" dirty="0">
              <a:solidFill>
                <a:srgbClr val="0070C0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C4880EA-EB7D-9837-6CE7-B4C94BB73399}"/>
              </a:ext>
            </a:extLst>
          </p:cNvPr>
          <p:cNvSpPr txBox="1"/>
          <p:nvPr/>
        </p:nvSpPr>
        <p:spPr>
          <a:xfrm>
            <a:off x="2589659" y="2984536"/>
            <a:ext cx="89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System Call</a:t>
            </a:r>
            <a:endParaRPr lang="en-AE" b="1" dirty="0">
              <a:solidFill>
                <a:srgbClr val="0070C0"/>
              </a:solidFill>
            </a:endParaRPr>
          </a:p>
        </p:txBody>
      </p:sp>
      <p:sp>
        <p:nvSpPr>
          <p:cNvPr id="24" name="Freccia bidirezionale verticale 23">
            <a:extLst>
              <a:ext uri="{FF2B5EF4-FFF2-40B4-BE49-F238E27FC236}">
                <a16:creationId xmlns:a16="http://schemas.microsoft.com/office/drawing/2014/main" id="{C32B7896-8F78-8E6B-9325-ECB0B3D82B80}"/>
              </a:ext>
            </a:extLst>
          </p:cNvPr>
          <p:cNvSpPr/>
          <p:nvPr/>
        </p:nvSpPr>
        <p:spPr>
          <a:xfrm>
            <a:off x="2886723" y="2373839"/>
            <a:ext cx="234892" cy="60628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23BE21C-8575-3623-0536-3F73878E12ED}"/>
              </a:ext>
            </a:extLst>
          </p:cNvPr>
          <p:cNvSpPr txBox="1"/>
          <p:nvPr/>
        </p:nvSpPr>
        <p:spPr>
          <a:xfrm>
            <a:off x="3246685" y="928332"/>
            <a:ext cx="1268136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Shell/GUI</a:t>
            </a:r>
            <a:endParaRPr lang="en-AE" b="1" dirty="0">
              <a:solidFill>
                <a:srgbClr val="0070C0"/>
              </a:solidFill>
            </a:endParaRPr>
          </a:p>
        </p:txBody>
      </p:sp>
      <p:sp>
        <p:nvSpPr>
          <p:cNvPr id="26" name="Freccia bidirezionale verticale 25">
            <a:extLst>
              <a:ext uri="{FF2B5EF4-FFF2-40B4-BE49-F238E27FC236}">
                <a16:creationId xmlns:a16="http://schemas.microsoft.com/office/drawing/2014/main" id="{0B8F890E-8603-B317-9393-5CE932BD4BCB}"/>
              </a:ext>
            </a:extLst>
          </p:cNvPr>
          <p:cNvSpPr/>
          <p:nvPr/>
        </p:nvSpPr>
        <p:spPr>
          <a:xfrm>
            <a:off x="2833140" y="810455"/>
            <a:ext cx="234892" cy="67625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6F17FA06-F392-8C91-D348-21DFEEC2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04" y="40177"/>
            <a:ext cx="608564" cy="66942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C7085959-3BD0-B4C9-9BFC-B3DA4DFF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25" y="6123832"/>
            <a:ext cx="1462288" cy="1028745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6BF5AB84-E1EC-7B6F-3FA7-58E792063BF5}"/>
              </a:ext>
            </a:extLst>
          </p:cNvPr>
          <p:cNvSpPr/>
          <p:nvPr/>
        </p:nvSpPr>
        <p:spPr>
          <a:xfrm>
            <a:off x="3482923" y="1746087"/>
            <a:ext cx="260059" cy="268448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14A6B2-723A-1985-D15C-D0C2AC336B47}"/>
              </a:ext>
            </a:extLst>
          </p:cNvPr>
          <p:cNvSpPr txBox="1"/>
          <p:nvPr/>
        </p:nvSpPr>
        <p:spPr>
          <a:xfrm>
            <a:off x="3681989" y="1606557"/>
            <a:ext cx="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C00000"/>
                </a:solidFill>
              </a:rPr>
              <a:t>Funzioni di libreria</a:t>
            </a:r>
            <a:endParaRPr lang="en-AE" sz="1400" b="1" dirty="0">
              <a:solidFill>
                <a:srgbClr val="C00000"/>
              </a:solidFill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861393B-75FA-A8B7-5CAD-77B3832C5193}"/>
              </a:ext>
            </a:extLst>
          </p:cNvPr>
          <p:cNvCxnSpPr/>
          <p:nvPr/>
        </p:nvCxnSpPr>
        <p:spPr>
          <a:xfrm>
            <a:off x="295275" y="2676983"/>
            <a:ext cx="24626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130C724-33F6-5279-9568-B92DA1858C6E}"/>
              </a:ext>
            </a:extLst>
          </p:cNvPr>
          <p:cNvSpPr txBox="1"/>
          <p:nvPr/>
        </p:nvSpPr>
        <p:spPr>
          <a:xfrm>
            <a:off x="196576" y="2227285"/>
            <a:ext cx="15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User Mode</a:t>
            </a:r>
            <a:endParaRPr lang="en-A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95B2E6D-2EAE-C5D6-AF28-AEB92C1652B5}"/>
              </a:ext>
            </a:extLst>
          </p:cNvPr>
          <p:cNvSpPr txBox="1"/>
          <p:nvPr/>
        </p:nvSpPr>
        <p:spPr>
          <a:xfrm>
            <a:off x="196576" y="2694030"/>
            <a:ext cx="15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Kernel Mode</a:t>
            </a:r>
            <a:endParaRPr lang="en-AE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114DB66E-0E22-D297-0119-8453EAB17312}"/>
              </a:ext>
            </a:extLst>
          </p:cNvPr>
          <p:cNvCxnSpPr/>
          <p:nvPr/>
        </p:nvCxnSpPr>
        <p:spPr>
          <a:xfrm>
            <a:off x="295275" y="5608353"/>
            <a:ext cx="24626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DD7B2141-4E59-4D29-05F7-6F5E20003C6E}"/>
              </a:ext>
            </a:extLst>
          </p:cNvPr>
          <p:cNvCxnSpPr/>
          <p:nvPr/>
        </p:nvCxnSpPr>
        <p:spPr>
          <a:xfrm>
            <a:off x="325021" y="1113828"/>
            <a:ext cx="24626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ccia bidirezionale verticale 34">
            <a:extLst>
              <a:ext uri="{FF2B5EF4-FFF2-40B4-BE49-F238E27FC236}">
                <a16:creationId xmlns:a16="http://schemas.microsoft.com/office/drawing/2014/main" id="{5648FD86-14BE-C4DC-85A8-EF72E7509F2E}"/>
              </a:ext>
            </a:extLst>
          </p:cNvPr>
          <p:cNvSpPr/>
          <p:nvPr/>
        </p:nvSpPr>
        <p:spPr>
          <a:xfrm rot="18321194">
            <a:off x="2602460" y="2026918"/>
            <a:ext cx="152651" cy="465351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6" name="Freccia bidirezionale verticale 35">
            <a:extLst>
              <a:ext uri="{FF2B5EF4-FFF2-40B4-BE49-F238E27FC236}">
                <a16:creationId xmlns:a16="http://schemas.microsoft.com/office/drawing/2014/main" id="{93481E0D-A9F1-7869-41EA-E5FF80A7038A}"/>
              </a:ext>
            </a:extLst>
          </p:cNvPr>
          <p:cNvSpPr/>
          <p:nvPr/>
        </p:nvSpPr>
        <p:spPr>
          <a:xfrm rot="2916014">
            <a:off x="3262152" y="2009562"/>
            <a:ext cx="152651" cy="465351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8" name="Freccia bidirezionale verticale 7">
            <a:extLst>
              <a:ext uri="{FF2B5EF4-FFF2-40B4-BE49-F238E27FC236}">
                <a16:creationId xmlns:a16="http://schemas.microsoft.com/office/drawing/2014/main" id="{7AA9F8DB-6DBF-B41D-E485-EBE609AA3D3E}"/>
              </a:ext>
            </a:extLst>
          </p:cNvPr>
          <p:cNvSpPr/>
          <p:nvPr/>
        </p:nvSpPr>
        <p:spPr>
          <a:xfrm rot="16200000">
            <a:off x="3250610" y="1728280"/>
            <a:ext cx="85453" cy="318883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2" name="Ovale 12">
            <a:extLst>
              <a:ext uri="{FF2B5EF4-FFF2-40B4-BE49-F238E27FC236}">
                <a16:creationId xmlns:a16="http://schemas.microsoft.com/office/drawing/2014/main" id="{3B580038-59C1-33D1-7E05-4FE3A51B97B1}"/>
              </a:ext>
            </a:extLst>
          </p:cNvPr>
          <p:cNvSpPr/>
          <p:nvPr/>
        </p:nvSpPr>
        <p:spPr>
          <a:xfrm>
            <a:off x="3601981" y="2206126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4" name="CasellaDiTesto 2">
            <a:extLst>
              <a:ext uri="{FF2B5EF4-FFF2-40B4-BE49-F238E27FC236}">
                <a16:creationId xmlns:a16="http://schemas.microsoft.com/office/drawing/2014/main" id="{38305EA7-C6B6-2161-A842-72D4A2FF9E9E}"/>
              </a:ext>
            </a:extLst>
          </p:cNvPr>
          <p:cNvSpPr txBox="1"/>
          <p:nvPr/>
        </p:nvSpPr>
        <p:spPr>
          <a:xfrm>
            <a:off x="3693719" y="2068165"/>
            <a:ext cx="78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dirty="0">
                <a:solidFill>
                  <a:srgbClr val="C00000"/>
                </a:solidFill>
              </a:rPr>
              <a:t>App di base</a:t>
            </a:r>
            <a:endParaRPr lang="en-AE" sz="1400" b="1" dirty="0">
              <a:solidFill>
                <a:srgbClr val="C00000"/>
              </a:solidFill>
            </a:endParaRPr>
          </a:p>
        </p:txBody>
      </p:sp>
      <p:cxnSp>
        <p:nvCxnSpPr>
          <p:cNvPr id="45" name="Connettore diritto 29">
            <a:extLst>
              <a:ext uri="{FF2B5EF4-FFF2-40B4-BE49-F238E27FC236}">
                <a16:creationId xmlns:a16="http://schemas.microsoft.com/office/drawing/2014/main" id="{A9B922B0-F839-573A-475D-9BEC04A9C762}"/>
              </a:ext>
            </a:extLst>
          </p:cNvPr>
          <p:cNvCxnSpPr>
            <a:cxnSpLocks/>
          </p:cNvCxnSpPr>
          <p:nvPr/>
        </p:nvCxnSpPr>
        <p:spPr>
          <a:xfrm>
            <a:off x="3275680" y="2671571"/>
            <a:ext cx="133253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531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40</Words>
  <Application>Microsoft Office PowerPoint</Application>
  <PresentationFormat>Personalizzato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Trevisan  Martino</dc:creator>
  <cp:lastModifiedBy>Martino  Trevisan</cp:lastModifiedBy>
  <cp:revision>7</cp:revision>
  <dcterms:created xsi:type="dcterms:W3CDTF">2022-09-30T21:53:28Z</dcterms:created>
  <dcterms:modified xsi:type="dcterms:W3CDTF">2022-12-02T00:27:39Z</dcterms:modified>
</cp:coreProperties>
</file>