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" charset="1" panose="00000500000000000000"/>
      <p:regular r:id="rId10"/>
    </p:embeddedFont>
    <p:embeddedFont>
      <p:font typeface="HK Grotesk Bold" charset="1" panose="00000800000000000000"/>
      <p:regular r:id="rId11"/>
    </p:embeddedFont>
    <p:embeddedFont>
      <p:font typeface="HK Grotesk Italics" charset="1" panose="00000500000000000000"/>
      <p:regular r:id="rId12"/>
    </p:embeddedFont>
    <p:embeddedFont>
      <p:font typeface="HK Grotesk Bold Italics" charset="1" panose="00000800000000000000"/>
      <p:regular r:id="rId13"/>
    </p:embeddedFont>
    <p:embeddedFont>
      <p:font typeface="HK Grotesk Light" charset="1" panose="00000400000000000000"/>
      <p:regular r:id="rId14"/>
    </p:embeddedFont>
    <p:embeddedFont>
      <p:font typeface="HK Grotesk Light Italics" charset="1" panose="00000400000000000000"/>
      <p:regular r:id="rId15"/>
    </p:embeddedFont>
    <p:embeddedFont>
      <p:font typeface="HK Grotesk Medium" charset="1" panose="00000600000000000000"/>
      <p:regular r:id="rId16"/>
    </p:embeddedFont>
    <p:embeddedFont>
      <p:font typeface="HK Grotesk Medium Italics" charset="1" panose="00000600000000000000"/>
      <p:regular r:id="rId17"/>
    </p:embeddedFont>
    <p:embeddedFont>
      <p:font typeface="HK Grotesk Semi-Bold" charset="1" panose="00000700000000000000"/>
      <p:regular r:id="rId18"/>
    </p:embeddedFont>
    <p:embeddedFont>
      <p:font typeface="HK Grotesk Semi-Bold Italics" charset="1" panose="000007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33" Target="slides/slide14.xml" Type="http://schemas.openxmlformats.org/officeDocument/2006/relationships/slide"/><Relationship Id="rId34" Target="slides/slide15.xml" Type="http://schemas.openxmlformats.org/officeDocument/2006/relationships/slide"/><Relationship Id="rId35" Target="slides/slide16.xml" Type="http://schemas.openxmlformats.org/officeDocument/2006/relationships/slide"/><Relationship Id="rId36" Target="slides/slide17.xml" Type="http://schemas.openxmlformats.org/officeDocument/2006/relationships/slide"/><Relationship Id="rId37" Target="slides/slide18.xml" Type="http://schemas.openxmlformats.org/officeDocument/2006/relationships/slide"/><Relationship Id="rId38" Target="slides/slide19.xml" Type="http://schemas.openxmlformats.org/officeDocument/2006/relationships/slide"/><Relationship Id="rId39" Target="slides/slide20.xml" Type="http://schemas.openxmlformats.org/officeDocument/2006/relationships/slide"/><Relationship Id="rId4" Target="theme/theme1.xml" Type="http://schemas.openxmlformats.org/officeDocument/2006/relationships/theme"/><Relationship Id="rId40" Target="slides/slide21.xml" Type="http://schemas.openxmlformats.org/officeDocument/2006/relationships/slide"/><Relationship Id="rId41" Target="slides/slide22.xml" Type="http://schemas.openxmlformats.org/officeDocument/2006/relationships/slide"/><Relationship Id="rId42" Target="slides/slide23.xml" Type="http://schemas.openxmlformats.org/officeDocument/2006/relationships/slide"/><Relationship Id="rId43" Target="slides/slide24.xml" Type="http://schemas.openxmlformats.org/officeDocument/2006/relationships/slide"/><Relationship Id="rId44" Target="slides/slide25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kaggle.com/datasets/uwrfkaggler/ravdess-emotional-speech-audio" TargetMode="External" Type="http://schemas.openxmlformats.org/officeDocument/2006/relationships/hyperlink"/><Relationship Id="rId3" Target="../media/image25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https://www.kaggle.com/datasets/timilsinabimal/newsarticlecategories" TargetMode="External" Type="http://schemas.openxmlformats.org/officeDocument/2006/relationships/hyperlink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8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6618" y="4310561"/>
            <a:ext cx="8129959" cy="5853571"/>
          </a:xfrm>
          <a:custGeom>
            <a:avLst/>
            <a:gdLst/>
            <a:ahLst/>
            <a:cxnLst/>
            <a:rect r="r" b="b" t="t" l="l"/>
            <a:pathLst>
              <a:path h="5853571" w="8129959">
                <a:moveTo>
                  <a:pt x="0" y="0"/>
                </a:moveTo>
                <a:lnTo>
                  <a:pt x="8129959" y="0"/>
                </a:lnTo>
                <a:lnTo>
                  <a:pt x="8129959" y="5853571"/>
                </a:lnTo>
                <a:lnTo>
                  <a:pt x="0" y="58535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89585" y="1028700"/>
            <a:ext cx="4532862" cy="2408083"/>
          </a:xfrm>
          <a:custGeom>
            <a:avLst/>
            <a:gdLst/>
            <a:ahLst/>
            <a:cxnLst/>
            <a:rect r="r" b="b" t="t" l="l"/>
            <a:pathLst>
              <a:path h="2408083" w="4532862">
                <a:moveTo>
                  <a:pt x="0" y="0"/>
                </a:moveTo>
                <a:lnTo>
                  <a:pt x="4532862" y="0"/>
                </a:lnTo>
                <a:lnTo>
                  <a:pt x="4532862" y="2408083"/>
                </a:lnTo>
                <a:lnTo>
                  <a:pt x="0" y="2408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15450" y="287790"/>
            <a:ext cx="6239814" cy="4855710"/>
          </a:xfrm>
          <a:custGeom>
            <a:avLst/>
            <a:gdLst/>
            <a:ahLst/>
            <a:cxnLst/>
            <a:rect r="r" b="b" t="t" l="l"/>
            <a:pathLst>
              <a:path h="4855710" w="6239814">
                <a:moveTo>
                  <a:pt x="0" y="0"/>
                </a:moveTo>
                <a:lnTo>
                  <a:pt x="6239814" y="0"/>
                </a:lnTo>
                <a:lnTo>
                  <a:pt x="6239814" y="4855710"/>
                </a:lnTo>
                <a:lnTo>
                  <a:pt x="0" y="48557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35478" y="6833777"/>
            <a:ext cx="3773938" cy="3801586"/>
          </a:xfrm>
          <a:custGeom>
            <a:avLst/>
            <a:gdLst/>
            <a:ahLst/>
            <a:cxnLst/>
            <a:rect r="r" b="b" t="t" l="l"/>
            <a:pathLst>
              <a:path h="3801586" w="3773938">
                <a:moveTo>
                  <a:pt x="0" y="0"/>
                </a:moveTo>
                <a:lnTo>
                  <a:pt x="3773938" y="0"/>
                </a:lnTo>
                <a:lnTo>
                  <a:pt x="3773938" y="3801586"/>
                </a:lnTo>
                <a:lnTo>
                  <a:pt x="0" y="38015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104499" y="7606694"/>
            <a:ext cx="3035897" cy="1953094"/>
          </a:xfrm>
          <a:custGeom>
            <a:avLst/>
            <a:gdLst/>
            <a:ahLst/>
            <a:cxnLst/>
            <a:rect r="r" b="b" t="t" l="l"/>
            <a:pathLst>
              <a:path h="1953094" w="3035897">
                <a:moveTo>
                  <a:pt x="0" y="0"/>
                </a:moveTo>
                <a:lnTo>
                  <a:pt x="3035897" y="0"/>
                </a:lnTo>
                <a:lnTo>
                  <a:pt x="3035897" y="1953094"/>
                </a:lnTo>
                <a:lnTo>
                  <a:pt x="0" y="195309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37472" y="5885837"/>
            <a:ext cx="8504227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19"/>
              </a:lnSpc>
            </a:pPr>
            <a:r>
              <a:rPr lang="en-US" sz="3599">
                <a:solidFill>
                  <a:srgbClr val="FFFFFF"/>
                </a:solidFill>
                <a:latin typeface="HK Grotesk Medium"/>
              </a:rPr>
              <a:t>Enhance your journey, one story at a time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087487" y="4229485"/>
            <a:ext cx="10200513" cy="1665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199"/>
              </a:lnSpc>
            </a:pPr>
            <a:r>
              <a:rPr lang="en-US" sz="10999">
                <a:solidFill>
                  <a:srgbClr val="FFFFFF"/>
                </a:solidFill>
                <a:latin typeface="HK Grotesk Bold"/>
              </a:rPr>
              <a:t>Travel Tales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85595" y="1019175"/>
            <a:ext cx="1273705" cy="39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FFFFFF"/>
                </a:solidFill>
                <a:latin typeface="HK Grotesk Medium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23744" y="4026372"/>
            <a:ext cx="9314064" cy="5997876"/>
          </a:xfrm>
          <a:custGeom>
            <a:avLst/>
            <a:gdLst/>
            <a:ahLst/>
            <a:cxnLst/>
            <a:rect r="r" b="b" t="t" l="l"/>
            <a:pathLst>
              <a:path h="5997876" w="9314064">
                <a:moveTo>
                  <a:pt x="0" y="0"/>
                </a:moveTo>
                <a:lnTo>
                  <a:pt x="9314063" y="0"/>
                </a:lnTo>
                <a:lnTo>
                  <a:pt x="9314063" y="5997876"/>
                </a:lnTo>
                <a:lnTo>
                  <a:pt x="0" y="59978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05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51124" y="285750"/>
            <a:ext cx="15708176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0"/>
              </a:lnSpc>
            </a:pPr>
            <a:r>
              <a:rPr lang="en-US" sz="4900">
                <a:solidFill>
                  <a:srgbClr val="191824"/>
                </a:solidFill>
                <a:latin typeface="HK Grotesk Bold"/>
              </a:rPr>
              <a:t>Indexer - Audio news generation with Coqui TTS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985595" y="1019175"/>
            <a:ext cx="1273705" cy="39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10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72173" y="1147100"/>
            <a:ext cx="14464866" cy="4180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4703"/>
              </a:lnSpc>
              <a:buFont typeface="Arial"/>
              <a:buChar char="•"/>
            </a:pPr>
            <a:r>
              <a:rPr lang="en-US" sz="2799">
                <a:solidFill>
                  <a:srgbClr val="191824"/>
                </a:solidFill>
                <a:latin typeface="HK Grotesk Bold"/>
              </a:rPr>
              <a:t>Coqui TTS</a:t>
            </a:r>
            <a:r>
              <a:rPr lang="en-US" sz="2799">
                <a:solidFill>
                  <a:srgbClr val="191824"/>
                </a:solidFill>
                <a:latin typeface="HK Grotesk Medium"/>
              </a:rPr>
              <a:t> utilizes advanced neural network technology natural-sounding TTS</a:t>
            </a:r>
          </a:p>
          <a:p>
            <a:pPr marL="604519" indent="-302260" lvl="1">
              <a:lnSpc>
                <a:spcPts val="4703"/>
              </a:lnSpc>
              <a:buFont typeface="Arial"/>
              <a:buChar char="•"/>
            </a:pPr>
            <a:r>
              <a:rPr lang="en-US" sz="2799">
                <a:solidFill>
                  <a:srgbClr val="191824"/>
                </a:solidFill>
                <a:latin typeface="HK Grotesk Medium"/>
              </a:rPr>
              <a:t>Th</a:t>
            </a:r>
            <a:r>
              <a:rPr lang="en-US" sz="2799">
                <a:solidFill>
                  <a:srgbClr val="191824"/>
                </a:solidFill>
                <a:latin typeface="HK Grotesk Medium"/>
              </a:rPr>
              <a:t>e workflow involves:</a:t>
            </a:r>
          </a:p>
          <a:p>
            <a:pPr marL="1209039" indent="-403013" lvl="2">
              <a:lnSpc>
                <a:spcPts val="4703"/>
              </a:lnSpc>
              <a:buFont typeface="Arial"/>
              <a:buChar char="⚬"/>
            </a:pPr>
            <a:r>
              <a:rPr lang="en-US" sz="2799">
                <a:solidFill>
                  <a:srgbClr val="191824"/>
                </a:solidFill>
                <a:latin typeface="HK Grotesk Medium"/>
              </a:rPr>
              <a:t> downloading a sample voice as an </a:t>
            </a:r>
            <a:r>
              <a:rPr lang="en-US" sz="2799">
                <a:solidFill>
                  <a:srgbClr val="191824"/>
                </a:solidFill>
                <a:latin typeface="HK Grotesk Bold"/>
              </a:rPr>
              <a:t>.mp3</a:t>
            </a:r>
            <a:r>
              <a:rPr lang="en-US" sz="2799">
                <a:solidFill>
                  <a:srgbClr val="191824"/>
                </a:solidFill>
                <a:latin typeface="HK Grotesk Medium"/>
              </a:rPr>
              <a:t> file</a:t>
            </a:r>
          </a:p>
          <a:p>
            <a:pPr marL="1209039" indent="-403013" lvl="2">
              <a:lnSpc>
                <a:spcPts val="4703"/>
              </a:lnSpc>
              <a:buFont typeface="Arial"/>
              <a:buChar char="⚬"/>
            </a:pPr>
            <a:r>
              <a:rPr lang="en-US" sz="2799">
                <a:solidFill>
                  <a:srgbClr val="191824"/>
                </a:solidFill>
                <a:latin typeface="HK Grotesk Medium"/>
              </a:rPr>
              <a:t>creating a TTS voice model based on the provided sample</a:t>
            </a:r>
          </a:p>
          <a:p>
            <a:pPr marL="1209039" indent="-403013" lvl="2">
              <a:lnSpc>
                <a:spcPts val="4703"/>
              </a:lnSpc>
              <a:buFont typeface="Arial"/>
              <a:buChar char="⚬"/>
            </a:pPr>
            <a:r>
              <a:rPr lang="en-US" sz="2799">
                <a:solidFill>
                  <a:srgbClr val="191824"/>
                </a:solidFill>
                <a:latin typeface="HK Grotesk Medium"/>
              </a:rPr>
              <a:t> using this model to generate audio news from textual input</a:t>
            </a:r>
          </a:p>
          <a:p>
            <a:pPr>
              <a:lnSpc>
                <a:spcPts val="4804"/>
              </a:lnSpc>
            </a:pPr>
          </a:p>
          <a:p>
            <a:pPr>
              <a:lnSpc>
                <a:spcPts val="5307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47247" y="4315523"/>
            <a:ext cx="7385622" cy="3739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1" indent="-280670" lvl="1">
              <a:lnSpc>
                <a:spcPts val="4810"/>
              </a:lnSpc>
              <a:buFont typeface="Arial"/>
              <a:buChar char="•"/>
            </a:pPr>
            <a:r>
              <a:rPr lang="en-US" sz="2600">
                <a:solidFill>
                  <a:srgbClr val="191824"/>
                </a:solidFill>
                <a:latin typeface="HK Grotesk Medium"/>
              </a:rPr>
              <a:t>The architecture of Coqui TTS requires:</a:t>
            </a:r>
          </a:p>
          <a:p>
            <a:pPr marL="1122681" indent="-374227" lvl="2">
              <a:lnSpc>
                <a:spcPts val="4810"/>
              </a:lnSpc>
              <a:buFont typeface="Arial"/>
              <a:buChar char="⚬"/>
            </a:pPr>
            <a:r>
              <a:rPr lang="en-US" sz="2600">
                <a:solidFill>
                  <a:srgbClr val="191824"/>
                </a:solidFill>
                <a:latin typeface="HK Grotesk Bold"/>
              </a:rPr>
              <a:t>Reference waveform</a:t>
            </a:r>
            <a:r>
              <a:rPr lang="en-US" sz="2600">
                <a:solidFill>
                  <a:srgbClr val="191824"/>
                </a:solidFill>
                <a:latin typeface="HK Grotesk Medium"/>
              </a:rPr>
              <a:t> (sample audio signal)</a:t>
            </a:r>
          </a:p>
          <a:p>
            <a:pPr marL="1122681" indent="-374227" lvl="2">
              <a:lnSpc>
                <a:spcPts val="4810"/>
              </a:lnSpc>
              <a:buFont typeface="Arial"/>
              <a:buChar char="⚬"/>
            </a:pPr>
            <a:r>
              <a:rPr lang="en-US" sz="2600">
                <a:solidFill>
                  <a:srgbClr val="191824"/>
                </a:solidFill>
                <a:latin typeface="HK Grotesk Bold"/>
              </a:rPr>
              <a:t>Language ID</a:t>
            </a:r>
            <a:r>
              <a:rPr lang="en-US" sz="2600">
                <a:solidFill>
                  <a:srgbClr val="191824"/>
                </a:solidFill>
                <a:latin typeface="HK Grotesk Medium"/>
              </a:rPr>
              <a:t> (language chosen for audio generation)</a:t>
            </a:r>
          </a:p>
          <a:p>
            <a:pPr marL="1122681" indent="-374227" lvl="2">
              <a:lnSpc>
                <a:spcPts val="4810"/>
              </a:lnSpc>
              <a:buFont typeface="Arial"/>
              <a:buChar char="⚬"/>
            </a:pPr>
            <a:r>
              <a:rPr lang="en-US" sz="2600">
                <a:solidFill>
                  <a:srgbClr val="191824"/>
                </a:solidFill>
                <a:latin typeface="HK Grotesk"/>
              </a:rPr>
              <a:t>Input Text</a:t>
            </a:r>
            <a:r>
              <a:rPr lang="en-US" sz="2600">
                <a:solidFill>
                  <a:srgbClr val="191824"/>
                </a:solidFill>
                <a:latin typeface="HK Grotesk Medium"/>
              </a:rPr>
              <a:t> (the text used to create audio)</a:t>
            </a:r>
          </a:p>
          <a:p>
            <a:pPr>
              <a:lnSpc>
                <a:spcPts val="603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1124" y="3091212"/>
            <a:ext cx="15255051" cy="6685481"/>
          </a:xfrm>
          <a:custGeom>
            <a:avLst/>
            <a:gdLst/>
            <a:ahLst/>
            <a:cxnLst/>
            <a:rect r="r" b="b" t="t" l="l"/>
            <a:pathLst>
              <a:path h="6685481" w="15255051">
                <a:moveTo>
                  <a:pt x="0" y="0"/>
                </a:moveTo>
                <a:lnTo>
                  <a:pt x="15255052" y="0"/>
                </a:lnTo>
                <a:lnTo>
                  <a:pt x="15255052" y="6685480"/>
                </a:lnTo>
                <a:lnTo>
                  <a:pt x="0" y="668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51124" y="285750"/>
            <a:ext cx="15708176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0"/>
              </a:lnSpc>
            </a:pPr>
            <a:r>
              <a:rPr lang="en-US" sz="4900">
                <a:solidFill>
                  <a:srgbClr val="191824"/>
                </a:solidFill>
                <a:latin typeface="HK Grotesk Bold"/>
              </a:rPr>
              <a:t>Indexer - Articles and audio collection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985595" y="1019175"/>
            <a:ext cx="1273705" cy="39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"/>
              </a:rPr>
              <a:t>11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62010" y="1095261"/>
            <a:ext cx="12363980" cy="2354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32"/>
              </a:lnSpc>
            </a:pPr>
            <a:r>
              <a:rPr lang="en-US" sz="2859">
                <a:solidFill>
                  <a:srgbClr val="191824"/>
                </a:solidFill>
                <a:latin typeface="HK Grotesk Medium"/>
              </a:rPr>
              <a:t>The Outputs of the Indexing stage are two:</a:t>
            </a:r>
          </a:p>
          <a:p>
            <a:pPr marL="617371" indent="-308686" lvl="1">
              <a:lnSpc>
                <a:spcPts val="4632"/>
              </a:lnSpc>
              <a:buFont typeface="Arial"/>
              <a:buChar char="•"/>
            </a:pPr>
            <a:r>
              <a:rPr lang="en-US" sz="2859">
                <a:solidFill>
                  <a:srgbClr val="191824"/>
                </a:solidFill>
                <a:latin typeface="HK Grotesk Medium"/>
              </a:rPr>
              <a:t>A collection of </a:t>
            </a:r>
            <a:r>
              <a:rPr lang="en-US" sz="2859">
                <a:solidFill>
                  <a:srgbClr val="191824"/>
                </a:solidFill>
                <a:latin typeface="HK Grotesk Bold"/>
              </a:rPr>
              <a:t>News samples</a:t>
            </a:r>
          </a:p>
          <a:p>
            <a:pPr marL="617371" indent="-308686" lvl="1">
              <a:lnSpc>
                <a:spcPts val="4632"/>
              </a:lnSpc>
              <a:buFont typeface="Arial"/>
              <a:buChar char="•"/>
            </a:pPr>
            <a:r>
              <a:rPr lang="en-US" sz="2859">
                <a:solidFill>
                  <a:srgbClr val="191824"/>
                </a:solidFill>
                <a:latin typeface="HK Grotesk Medium"/>
              </a:rPr>
              <a:t>A collection of </a:t>
            </a:r>
            <a:r>
              <a:rPr lang="en-US" sz="2859">
                <a:solidFill>
                  <a:srgbClr val="191824"/>
                </a:solidFill>
                <a:latin typeface="HK Grotesk Bold"/>
              </a:rPr>
              <a:t>Audio tracks</a:t>
            </a:r>
            <a:r>
              <a:rPr lang="en-US" sz="2859">
                <a:solidFill>
                  <a:srgbClr val="191824"/>
                </a:solidFill>
                <a:latin typeface="HK Grotesk Medium"/>
              </a:rPr>
              <a:t>, one for each news article summary</a:t>
            </a:r>
          </a:p>
          <a:p>
            <a:pPr>
              <a:lnSpc>
                <a:spcPts val="5118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327" y="3266458"/>
            <a:ext cx="9525595" cy="6073812"/>
          </a:xfrm>
          <a:custGeom>
            <a:avLst/>
            <a:gdLst/>
            <a:ahLst/>
            <a:cxnLst/>
            <a:rect r="r" b="b" t="t" l="l"/>
            <a:pathLst>
              <a:path h="6073812" w="9525595">
                <a:moveTo>
                  <a:pt x="0" y="0"/>
                </a:moveTo>
                <a:lnTo>
                  <a:pt x="9525596" y="0"/>
                </a:lnTo>
                <a:lnTo>
                  <a:pt x="9525596" y="6073812"/>
                </a:lnTo>
                <a:lnTo>
                  <a:pt x="0" y="60738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46383" y="3066488"/>
            <a:ext cx="6324587" cy="6473752"/>
          </a:xfrm>
          <a:custGeom>
            <a:avLst/>
            <a:gdLst/>
            <a:ahLst/>
            <a:cxnLst/>
            <a:rect r="r" b="b" t="t" l="l"/>
            <a:pathLst>
              <a:path h="6473752" w="6324587">
                <a:moveTo>
                  <a:pt x="0" y="0"/>
                </a:moveTo>
                <a:lnTo>
                  <a:pt x="6324588" y="0"/>
                </a:lnTo>
                <a:lnTo>
                  <a:pt x="6324588" y="6473752"/>
                </a:lnTo>
                <a:lnTo>
                  <a:pt x="0" y="64737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51124" y="285750"/>
            <a:ext cx="15708176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0"/>
              </a:lnSpc>
            </a:pPr>
            <a:r>
              <a:rPr lang="en-US" sz="4900">
                <a:solidFill>
                  <a:srgbClr val="191824"/>
                </a:solidFill>
                <a:latin typeface="HK Grotesk Bold"/>
              </a:rPr>
              <a:t>Indexer - PCA of articles collection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985595" y="1019175"/>
            <a:ext cx="1273705" cy="39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12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65052" y="1099158"/>
            <a:ext cx="12363980" cy="1773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17371" indent="-308686" lvl="1">
              <a:lnSpc>
                <a:spcPts val="4632"/>
              </a:lnSpc>
              <a:buFont typeface="Arial"/>
              <a:buChar char="•"/>
            </a:pPr>
            <a:r>
              <a:rPr lang="en-US" sz="2859">
                <a:solidFill>
                  <a:srgbClr val="191824"/>
                </a:solidFill>
                <a:latin typeface="HK Grotesk Medium"/>
              </a:rPr>
              <a:t>Below are displayed two Principal Component Analysis (PCA) plots of the news collection, both with 2 and 3 Principal Components</a:t>
            </a:r>
          </a:p>
          <a:p>
            <a:pPr>
              <a:lnSpc>
                <a:spcPts val="5118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6471557" y="2081828"/>
          <a:ext cx="11432925" cy="7522139"/>
        </p:xfrm>
        <a:graphic>
          <a:graphicData uri="http://schemas.openxmlformats.org/drawingml/2006/table">
            <a:tbl>
              <a:tblPr/>
              <a:tblGrid>
                <a:gridCol w="1122001"/>
                <a:gridCol w="4368757"/>
                <a:gridCol w="5942167"/>
              </a:tblGrid>
              <a:tr h="85507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 Bold"/>
                        </a:rPr>
                        <a:t>Method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 Bold"/>
                        </a:rPr>
                        <a:t>Endpoint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 Bold"/>
                        </a:rPr>
                        <a:t>Description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07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GET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/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Renders the HTML page for user registration.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941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POST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/register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Registers a new user to the system along with audio and interests.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93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GET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/users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Returns the list of registered users.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941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GET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/speaker_profiles/&lt;path:path&gt;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Retrieves speaker profiles with the specified filename (username.pv).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941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GET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/audio-news/&lt;path:path&gt;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Retrieves audio news files with the specified filename.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941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POST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/feedback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Receives users' feedback regarding proposed news.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941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GET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/news_suggestion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Retrieves news suggestions based on given passengers' usernames.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323736"/>
            <a:ext cx="3250058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0"/>
              </a:lnSpc>
            </a:pPr>
            <a:r>
              <a:rPr lang="en-US" sz="5900">
                <a:solidFill>
                  <a:srgbClr val="191824"/>
                </a:solidFill>
                <a:latin typeface="HK Grotesk Bold"/>
              </a:rPr>
              <a:t>Server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485583" y="381114"/>
            <a:ext cx="1273705" cy="39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13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64154" y="2936955"/>
            <a:ext cx="5544395" cy="431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08"/>
              </a:lnSpc>
            </a:pPr>
            <a:r>
              <a:rPr lang="en-US" sz="2797">
                <a:solidFill>
                  <a:srgbClr val="191824"/>
                </a:solidFill>
                <a:latin typeface="HK Grotesk Medium"/>
              </a:rPr>
              <a:t>The server is implemented through a Flask web server and exposes REST API for:</a:t>
            </a:r>
          </a:p>
          <a:p>
            <a:pPr>
              <a:lnSpc>
                <a:spcPts val="4308"/>
              </a:lnSpc>
            </a:pPr>
          </a:p>
          <a:p>
            <a:pPr marL="604050" indent="-302025" lvl="1">
              <a:lnSpc>
                <a:spcPts val="4308"/>
              </a:lnSpc>
              <a:buFont typeface="Arial"/>
              <a:buChar char="•"/>
            </a:pPr>
            <a:r>
              <a:rPr lang="en-US" sz="2797">
                <a:solidFill>
                  <a:srgbClr val="191824"/>
                </a:solidFill>
                <a:latin typeface="HK Grotesk Medium"/>
              </a:rPr>
              <a:t>user registration</a:t>
            </a:r>
          </a:p>
          <a:p>
            <a:pPr marL="604050" indent="-302025" lvl="1">
              <a:lnSpc>
                <a:spcPts val="4308"/>
              </a:lnSpc>
              <a:buFont typeface="Arial"/>
              <a:buChar char="•"/>
            </a:pPr>
            <a:r>
              <a:rPr lang="en-US" sz="2797">
                <a:solidFill>
                  <a:srgbClr val="191824"/>
                </a:solidFill>
                <a:latin typeface="HK Grotesk Medium"/>
              </a:rPr>
              <a:t>audio processing</a:t>
            </a:r>
          </a:p>
          <a:p>
            <a:pPr marL="604050" indent="-302025" lvl="1">
              <a:lnSpc>
                <a:spcPts val="4308"/>
              </a:lnSpc>
              <a:buFont typeface="Arial"/>
              <a:buChar char="•"/>
            </a:pPr>
            <a:r>
              <a:rPr lang="en-US" sz="2797">
                <a:solidFill>
                  <a:srgbClr val="191824"/>
                </a:solidFill>
                <a:latin typeface="HK Grotesk Medium"/>
              </a:rPr>
              <a:t>speaker profiling</a:t>
            </a:r>
          </a:p>
          <a:p>
            <a:pPr marL="604050" indent="-302025" lvl="1">
              <a:lnSpc>
                <a:spcPts val="4308"/>
              </a:lnSpc>
              <a:buFont typeface="Arial"/>
              <a:buChar char="•"/>
            </a:pPr>
            <a:r>
              <a:rPr lang="en-US" sz="2797">
                <a:solidFill>
                  <a:srgbClr val="191824"/>
                </a:solidFill>
                <a:latin typeface="HK Grotesk Medium"/>
              </a:rPr>
              <a:t>news suggestion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83099" y="1028700"/>
            <a:ext cx="8789434" cy="8526706"/>
          </a:xfrm>
          <a:custGeom>
            <a:avLst/>
            <a:gdLst/>
            <a:ahLst/>
            <a:cxnLst/>
            <a:rect r="r" b="b" t="t" l="l"/>
            <a:pathLst>
              <a:path h="8526706" w="8789434">
                <a:moveTo>
                  <a:pt x="0" y="0"/>
                </a:moveTo>
                <a:lnTo>
                  <a:pt x="8789434" y="0"/>
                </a:lnTo>
                <a:lnTo>
                  <a:pt x="8789434" y="8526706"/>
                </a:lnTo>
                <a:lnTo>
                  <a:pt x="0" y="85267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0385" y="581025"/>
            <a:ext cx="7149180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0"/>
              </a:lnSpc>
            </a:pPr>
            <a:r>
              <a:rPr lang="en-US" sz="5900">
                <a:solidFill>
                  <a:srgbClr val="191824"/>
                </a:solidFill>
                <a:latin typeface="HK Grotesk Bold"/>
              </a:rPr>
              <a:t>Server - Registration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485583" y="381114"/>
            <a:ext cx="1273705" cy="39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14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08447" y="2657598"/>
            <a:ext cx="6231225" cy="5261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4683" indent="-332341" lvl="1">
              <a:lnSpc>
                <a:spcPts val="6064"/>
              </a:lnSpc>
              <a:buFont typeface="Arial"/>
              <a:buChar char="•"/>
            </a:pPr>
            <a:r>
              <a:rPr lang="en-US" sz="3078">
                <a:solidFill>
                  <a:srgbClr val="191824"/>
                </a:solidFill>
                <a:latin typeface="HK Grotesk Medium"/>
              </a:rPr>
              <a:t>Ent</a:t>
            </a:r>
            <a:r>
              <a:rPr lang="en-US" sz="3078">
                <a:solidFill>
                  <a:srgbClr val="191824"/>
                </a:solidFill>
                <a:latin typeface="HK Grotesk Medium"/>
              </a:rPr>
              <a:t>er Username</a:t>
            </a:r>
          </a:p>
          <a:p>
            <a:pPr marL="664683" indent="-332341" lvl="1">
              <a:lnSpc>
                <a:spcPts val="6064"/>
              </a:lnSpc>
              <a:buFont typeface="Arial"/>
              <a:buChar char="•"/>
            </a:pPr>
            <a:r>
              <a:rPr lang="en-US" sz="3078">
                <a:solidFill>
                  <a:srgbClr val="191824"/>
                </a:solidFill>
                <a:latin typeface="HK Grotesk Medium"/>
              </a:rPr>
              <a:t>Specify Interests</a:t>
            </a:r>
          </a:p>
          <a:p>
            <a:pPr marL="664683" indent="-332341" lvl="1">
              <a:lnSpc>
                <a:spcPts val="6064"/>
              </a:lnSpc>
              <a:buFont typeface="Arial"/>
              <a:buChar char="•"/>
            </a:pPr>
            <a:r>
              <a:rPr lang="en-US" sz="3078">
                <a:solidFill>
                  <a:srgbClr val="191824"/>
                </a:solidFill>
                <a:latin typeface="HK Grotesk Medium"/>
              </a:rPr>
              <a:t>Start Recording</a:t>
            </a:r>
          </a:p>
          <a:p>
            <a:pPr marL="664683" indent="-332341" lvl="1">
              <a:lnSpc>
                <a:spcPts val="6064"/>
              </a:lnSpc>
              <a:buFont typeface="Arial"/>
              <a:buChar char="•"/>
            </a:pPr>
            <a:r>
              <a:rPr lang="en-US" sz="3078">
                <a:solidFill>
                  <a:srgbClr val="191824"/>
                </a:solidFill>
                <a:latin typeface="HK Grotesk Medium"/>
              </a:rPr>
              <a:t>Stop Recording</a:t>
            </a:r>
          </a:p>
          <a:p>
            <a:pPr marL="664683" indent="-332341" lvl="1">
              <a:lnSpc>
                <a:spcPts val="6064"/>
              </a:lnSpc>
              <a:buFont typeface="Arial"/>
              <a:buChar char="•"/>
            </a:pPr>
            <a:r>
              <a:rPr lang="en-US" sz="3078">
                <a:solidFill>
                  <a:srgbClr val="191824"/>
                </a:solidFill>
                <a:latin typeface="HK Grotesk Medium"/>
              </a:rPr>
              <a:t>Review and Playback (optional)</a:t>
            </a:r>
          </a:p>
          <a:p>
            <a:pPr marL="664683" indent="-332341" lvl="1">
              <a:lnSpc>
                <a:spcPts val="6064"/>
              </a:lnSpc>
              <a:buFont typeface="Arial"/>
              <a:buChar char="•"/>
            </a:pPr>
            <a:r>
              <a:rPr lang="en-US" sz="3078">
                <a:solidFill>
                  <a:srgbClr val="191824"/>
                </a:solidFill>
                <a:latin typeface="HK Grotesk Medium"/>
              </a:rPr>
              <a:t>Submit Registration</a:t>
            </a:r>
          </a:p>
          <a:p>
            <a:pPr marL="664683" indent="-332341" lvl="1">
              <a:lnSpc>
                <a:spcPts val="6064"/>
              </a:lnSpc>
              <a:buFont typeface="Arial"/>
              <a:buChar char="•"/>
            </a:pPr>
            <a:r>
              <a:rPr lang="en-US" sz="3078">
                <a:solidFill>
                  <a:srgbClr val="191824"/>
                </a:solidFill>
                <a:latin typeface="HK Grotesk Medium"/>
              </a:rPr>
              <a:t>Wait for Confirmation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60471" y="4179044"/>
            <a:ext cx="5967057" cy="6107956"/>
          </a:xfrm>
          <a:custGeom>
            <a:avLst/>
            <a:gdLst/>
            <a:ahLst/>
            <a:cxnLst/>
            <a:rect r="r" b="b" t="t" l="l"/>
            <a:pathLst>
              <a:path h="6107956" w="5967057">
                <a:moveTo>
                  <a:pt x="0" y="0"/>
                </a:moveTo>
                <a:lnTo>
                  <a:pt x="5967058" y="0"/>
                </a:lnTo>
                <a:lnTo>
                  <a:pt x="5967058" y="6107956"/>
                </a:lnTo>
                <a:lnTo>
                  <a:pt x="0" y="61079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4154" y="133350"/>
            <a:ext cx="9209355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0"/>
              </a:lnSpc>
            </a:pPr>
            <a:r>
              <a:rPr lang="en-US" sz="5900">
                <a:solidFill>
                  <a:srgbClr val="191824"/>
                </a:solidFill>
                <a:latin typeface="HK Grotesk Bold"/>
              </a:rPr>
              <a:t>Server - Retrieval System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485583" y="381114"/>
            <a:ext cx="1273705" cy="39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15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210987"/>
            <a:ext cx="13053679" cy="3264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80782" indent="-290391" lvl="1">
              <a:lnSpc>
                <a:spcPts val="5299"/>
              </a:lnSpc>
              <a:buFont typeface="Arial"/>
              <a:buChar char="•"/>
            </a:pPr>
            <a:r>
              <a:rPr lang="en-US" sz="2690">
                <a:solidFill>
                  <a:srgbClr val="191824"/>
                </a:solidFill>
                <a:latin typeface="HK Grotesk Medium"/>
              </a:rPr>
              <a:t>Objective: </a:t>
            </a:r>
            <a:r>
              <a:rPr lang="en-US" sz="2690">
                <a:solidFill>
                  <a:srgbClr val="191824"/>
                </a:solidFill>
                <a:latin typeface="HK Grotesk"/>
              </a:rPr>
              <a:t>Determine collective interests of a user group and suggest personalized news recommendations.</a:t>
            </a:r>
          </a:p>
          <a:p>
            <a:pPr marL="580782" indent="-290391" lvl="1">
              <a:lnSpc>
                <a:spcPts val="5299"/>
              </a:lnSpc>
              <a:buFont typeface="Arial"/>
              <a:buChar char="•"/>
            </a:pPr>
            <a:r>
              <a:rPr lang="en-US" sz="2690">
                <a:solidFill>
                  <a:srgbClr val="191824"/>
                </a:solidFill>
                <a:latin typeface="HK Grotesk Medium"/>
              </a:rPr>
              <a:t>Input:</a:t>
            </a:r>
            <a:r>
              <a:rPr lang="en-US" sz="2690">
                <a:solidFill>
                  <a:srgbClr val="191824"/>
                </a:solidFill>
                <a:latin typeface="HK Grotesk"/>
              </a:rPr>
              <a:t> Passenger representations (user profiles).</a:t>
            </a:r>
          </a:p>
          <a:p>
            <a:pPr marL="580782" indent="-290391" lvl="1">
              <a:lnSpc>
                <a:spcPts val="5299"/>
              </a:lnSpc>
              <a:buFont typeface="Arial"/>
              <a:buChar char="•"/>
            </a:pPr>
            <a:r>
              <a:rPr lang="en-US" sz="2690">
                <a:solidFill>
                  <a:srgbClr val="191824"/>
                </a:solidFill>
                <a:latin typeface="HK Grotesk Medium"/>
              </a:rPr>
              <a:t>Output: </a:t>
            </a:r>
            <a:r>
              <a:rPr lang="en-US" sz="2690">
                <a:solidFill>
                  <a:srgbClr val="191824"/>
                </a:solidFill>
                <a:latin typeface="HK Grotesk"/>
              </a:rPr>
              <a:t>List of news articles with maximum cosine similarity to the centroid of user representations.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4154" y="133350"/>
            <a:ext cx="3250058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0"/>
              </a:lnSpc>
            </a:pPr>
            <a:r>
              <a:rPr lang="en-US" sz="5900">
                <a:solidFill>
                  <a:srgbClr val="191824"/>
                </a:solidFill>
                <a:latin typeface="HK Grotesk Bold"/>
              </a:rPr>
              <a:t>Client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985595" y="1019175"/>
            <a:ext cx="1273705" cy="39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16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1005" y="1593956"/>
            <a:ext cx="17325990" cy="7429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51"/>
              </a:lnSpc>
            </a:pPr>
            <a:r>
              <a:rPr lang="en-US" sz="2682">
                <a:solidFill>
                  <a:srgbClr val="191824"/>
                </a:solidFill>
                <a:latin typeface="HK Grotesk Medium"/>
              </a:rPr>
              <a:t>The client is implemented with PySimpleGUI library and consists in several modules:</a:t>
            </a:r>
          </a:p>
          <a:p>
            <a:pPr marL="579088" indent="-289544" lvl="1">
              <a:lnSpc>
                <a:spcPts val="6651"/>
              </a:lnSpc>
              <a:buFont typeface="Arial"/>
              <a:buChar char="•"/>
            </a:pPr>
            <a:r>
              <a:rPr lang="en-US" sz="2682" u="sng">
                <a:solidFill>
                  <a:srgbClr val="191824"/>
                </a:solidFill>
                <a:latin typeface="HK Grotesk Bold"/>
              </a:rPr>
              <a:t>News Retrieval &amp; Player Module</a:t>
            </a:r>
            <a:r>
              <a:rPr lang="en-US" sz="2682">
                <a:solidFill>
                  <a:srgbClr val="191824"/>
                </a:solidFill>
                <a:latin typeface="HK Grotesk Medium"/>
              </a:rPr>
              <a:t>: </a:t>
            </a:r>
            <a:r>
              <a:rPr lang="en-US" sz="2682">
                <a:solidFill>
                  <a:srgbClr val="191824"/>
                </a:solidFill>
                <a:latin typeface="HK Grotesk"/>
              </a:rPr>
              <a:t>in charge of managing the selection and playback of news articles in a system.</a:t>
            </a:r>
          </a:p>
          <a:p>
            <a:pPr marL="579088" indent="-289544" lvl="1">
              <a:lnSpc>
                <a:spcPts val="6651"/>
              </a:lnSpc>
              <a:buFont typeface="Arial"/>
              <a:buChar char="•"/>
            </a:pPr>
            <a:r>
              <a:rPr lang="en-US" sz="2682" u="sng">
                <a:solidFill>
                  <a:srgbClr val="191824"/>
                </a:solidFill>
                <a:latin typeface="HK Grotesk Bold"/>
              </a:rPr>
              <a:t>Data Visualization Module</a:t>
            </a:r>
            <a:r>
              <a:rPr lang="en-US" sz="2682">
                <a:solidFill>
                  <a:srgbClr val="191824"/>
                </a:solidFill>
                <a:latin typeface="HK Grotesk Bold"/>
              </a:rPr>
              <a:t>:</a:t>
            </a:r>
            <a:r>
              <a:rPr lang="en-US" sz="2682">
                <a:solidFill>
                  <a:srgbClr val="191824"/>
                </a:solidFill>
                <a:latin typeface="HK Grotesk"/>
              </a:rPr>
              <a:t> this Module is in charge of defining a GUI window for data visualization after a news has been proposed to a group of passengers.</a:t>
            </a:r>
          </a:p>
          <a:p>
            <a:pPr marL="579088" indent="-289544" lvl="1">
              <a:lnSpc>
                <a:spcPts val="6651"/>
              </a:lnSpc>
              <a:buFont typeface="Arial"/>
              <a:buChar char="•"/>
            </a:pPr>
            <a:r>
              <a:rPr lang="en-US" sz="2682" u="sng">
                <a:solidFill>
                  <a:srgbClr val="191824"/>
                </a:solidFill>
                <a:latin typeface="HK Grotesk Bold"/>
              </a:rPr>
              <a:t>Feedback Estimation Module</a:t>
            </a:r>
            <a:r>
              <a:rPr lang="en-US" sz="2682">
                <a:solidFill>
                  <a:srgbClr val="191824"/>
                </a:solidFill>
                <a:latin typeface="HK Grotesk Medium"/>
              </a:rPr>
              <a:t>: </a:t>
            </a:r>
            <a:r>
              <a:rPr lang="en-US" sz="2682">
                <a:solidFill>
                  <a:srgbClr val="191824"/>
                </a:solidFill>
                <a:latin typeface="HK Grotesk"/>
              </a:rPr>
              <a:t>in charge of assessing user sentiment and thus engagement feedback for a given news article.</a:t>
            </a:r>
            <a:r>
              <a:rPr lang="en-US" sz="2682">
                <a:solidFill>
                  <a:srgbClr val="191824"/>
                </a:solidFill>
                <a:latin typeface="HK Grotesk Medium"/>
              </a:rPr>
              <a:t> I</a:t>
            </a:r>
            <a:r>
              <a:rPr lang="en-US" sz="2682">
                <a:solidFill>
                  <a:srgbClr val="191824"/>
                </a:solidFill>
                <a:latin typeface="HK Grotesk"/>
              </a:rPr>
              <a:t>ncludes:</a:t>
            </a:r>
          </a:p>
          <a:p>
            <a:pPr marL="1158176" indent="-386059" lvl="2">
              <a:lnSpc>
                <a:spcPts val="6651"/>
              </a:lnSpc>
              <a:buFont typeface="Arial"/>
              <a:buChar char="•"/>
            </a:pPr>
            <a:r>
              <a:rPr lang="en-US" sz="2682" u="sng">
                <a:solidFill>
                  <a:srgbClr val="191824"/>
                </a:solidFill>
                <a:latin typeface="HK Grotesk Bold"/>
              </a:rPr>
              <a:t>Speaker Recognition Module</a:t>
            </a:r>
            <a:r>
              <a:rPr lang="en-US" sz="2682">
                <a:solidFill>
                  <a:srgbClr val="191824"/>
                </a:solidFill>
                <a:latin typeface="HK Grotesk Medium"/>
              </a:rPr>
              <a:t>: </a:t>
            </a:r>
            <a:r>
              <a:rPr lang="en-US" sz="2682">
                <a:solidFill>
                  <a:srgbClr val="191824"/>
                </a:solidFill>
                <a:latin typeface="HK Grotesk"/>
              </a:rPr>
              <a:t>in charge of implementing the real-time speaker recognition</a:t>
            </a:r>
            <a:r>
              <a:rPr lang="en-US" sz="2682">
                <a:solidFill>
                  <a:srgbClr val="191824"/>
                </a:solidFill>
                <a:latin typeface="HK Grotesk Medium"/>
              </a:rPr>
              <a:t>  </a:t>
            </a:r>
          </a:p>
          <a:p>
            <a:pPr marL="1158176" indent="-386059" lvl="2">
              <a:lnSpc>
                <a:spcPts val="6651"/>
              </a:lnSpc>
              <a:buFont typeface="Arial"/>
              <a:buChar char="•"/>
            </a:pPr>
            <a:r>
              <a:rPr lang="en-US" sz="2682" u="sng">
                <a:solidFill>
                  <a:srgbClr val="191824"/>
                </a:solidFill>
                <a:latin typeface="HK Grotesk Bold"/>
              </a:rPr>
              <a:t>Audio Sentiment Classification</a:t>
            </a:r>
            <a:r>
              <a:rPr lang="en-US" sz="2682">
                <a:solidFill>
                  <a:srgbClr val="191824"/>
                </a:solidFill>
                <a:latin typeface="HK Grotesk Medium"/>
              </a:rPr>
              <a:t>: </a:t>
            </a:r>
            <a:r>
              <a:rPr lang="en-US" sz="2682">
                <a:solidFill>
                  <a:srgbClr val="191824"/>
                </a:solidFill>
                <a:latin typeface="HK Grotesk"/>
              </a:rPr>
              <a:t>in charge of predicting sentiment from audio files, and estimating user engagement based on sentiment, speech rate, and audio duration.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98800" y="2287084"/>
            <a:ext cx="6651250" cy="5712831"/>
          </a:xfrm>
          <a:custGeom>
            <a:avLst/>
            <a:gdLst/>
            <a:ahLst/>
            <a:cxnLst/>
            <a:rect r="r" b="b" t="t" l="l"/>
            <a:pathLst>
              <a:path h="5712831" w="6651250">
                <a:moveTo>
                  <a:pt x="0" y="0"/>
                </a:moveTo>
                <a:lnTo>
                  <a:pt x="6651250" y="0"/>
                </a:lnTo>
                <a:lnTo>
                  <a:pt x="6651250" y="5712832"/>
                </a:lnTo>
                <a:lnTo>
                  <a:pt x="0" y="57128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4154" y="133350"/>
            <a:ext cx="13860271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0"/>
              </a:lnSpc>
            </a:pPr>
            <a:r>
              <a:rPr lang="en-US" sz="5900">
                <a:solidFill>
                  <a:srgbClr val="191824"/>
                </a:solidFill>
                <a:latin typeface="HK Grotesk Bold"/>
              </a:rPr>
              <a:t>Client - News Retrieval &amp; Player Module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985595" y="1019175"/>
            <a:ext cx="1273705" cy="39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17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863594"/>
            <a:ext cx="8921658" cy="4652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6107" indent="-313054" lvl="1">
              <a:lnSpc>
                <a:spcPts val="6292"/>
              </a:lnSpc>
              <a:buFont typeface="Arial"/>
              <a:buChar char="•"/>
            </a:pPr>
            <a:r>
              <a:rPr lang="en-US" sz="2899">
                <a:solidFill>
                  <a:srgbClr val="191824"/>
                </a:solidFill>
                <a:latin typeface="HK Grotesk Medium"/>
              </a:rPr>
              <a:t>Handles selection and playback of news articles in the system.</a:t>
            </a:r>
          </a:p>
          <a:p>
            <a:pPr marL="626107" indent="-313054" lvl="1">
              <a:lnSpc>
                <a:spcPts val="6292"/>
              </a:lnSpc>
              <a:buFont typeface="Arial"/>
              <a:buChar char="•"/>
            </a:pPr>
            <a:r>
              <a:rPr lang="en-US" sz="2899">
                <a:solidFill>
                  <a:srgbClr val="191824"/>
                </a:solidFill>
                <a:latin typeface="HK Grotesk Medium"/>
              </a:rPr>
              <a:t>Communicates with the server to fetch news suggestions tailored to passengers' profiles.</a:t>
            </a:r>
          </a:p>
          <a:p>
            <a:pPr marL="626107" indent="-313054" lvl="1">
              <a:lnSpc>
                <a:spcPts val="6292"/>
              </a:lnSpc>
              <a:buFont typeface="Arial"/>
              <a:buChar char="•"/>
            </a:pPr>
            <a:r>
              <a:rPr lang="en-US" sz="2899">
                <a:solidFill>
                  <a:srgbClr val="191824"/>
                </a:solidFill>
                <a:latin typeface="HK Grotesk Medium"/>
              </a:rPr>
              <a:t>Ensures a seamless and continuous stream of relevant news articles for user consumption.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67695" y="2508133"/>
            <a:ext cx="6553559" cy="5270735"/>
          </a:xfrm>
          <a:custGeom>
            <a:avLst/>
            <a:gdLst/>
            <a:ahLst/>
            <a:cxnLst/>
            <a:rect r="r" b="b" t="t" l="l"/>
            <a:pathLst>
              <a:path h="5270735" w="6553559">
                <a:moveTo>
                  <a:pt x="0" y="0"/>
                </a:moveTo>
                <a:lnTo>
                  <a:pt x="6553558" y="0"/>
                </a:lnTo>
                <a:lnTo>
                  <a:pt x="6553558" y="5270734"/>
                </a:lnTo>
                <a:lnTo>
                  <a:pt x="0" y="52707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1648" y="2129638"/>
            <a:ext cx="10521551" cy="6932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6107" indent="-313054" lvl="1">
              <a:lnSpc>
                <a:spcPts val="6350"/>
              </a:lnSpc>
              <a:buFont typeface="Arial"/>
              <a:buChar char="•"/>
            </a:pPr>
            <a:r>
              <a:rPr lang="en-US" sz="2899">
                <a:solidFill>
                  <a:srgbClr val="191824"/>
                </a:solidFill>
                <a:latin typeface="HK Grotesk Medium"/>
              </a:rPr>
              <a:t>Exposes a GUI window for data visualization after a news has been proposed to a group of passengers.</a:t>
            </a:r>
          </a:p>
          <a:p>
            <a:pPr marL="626107" indent="-313054" lvl="1">
              <a:lnSpc>
                <a:spcPts val="6350"/>
              </a:lnSpc>
              <a:buFont typeface="Arial"/>
              <a:buChar char="•"/>
            </a:pPr>
            <a:r>
              <a:rPr lang="en-US" sz="2899">
                <a:solidFill>
                  <a:srgbClr val="191824"/>
                </a:solidFill>
                <a:latin typeface="HK Grotesk Medium"/>
              </a:rPr>
              <a:t>The window includes two plots:</a:t>
            </a:r>
          </a:p>
          <a:p>
            <a:pPr marL="1252215" indent="-417405" lvl="2">
              <a:lnSpc>
                <a:spcPts val="6350"/>
              </a:lnSpc>
              <a:buFont typeface="Arial"/>
              <a:buChar char="⚬"/>
            </a:pPr>
            <a:r>
              <a:rPr lang="en-US" sz="2899">
                <a:solidFill>
                  <a:srgbClr val="191824"/>
                </a:solidFill>
                <a:latin typeface="HK Grotesk Medium"/>
              </a:rPr>
              <a:t>Radar Diagram</a:t>
            </a:r>
          </a:p>
          <a:p>
            <a:pPr marL="1252215" indent="-417405" lvl="2">
              <a:lnSpc>
                <a:spcPts val="6350"/>
              </a:lnSpc>
              <a:buFont typeface="Arial"/>
              <a:buChar char="⚬"/>
            </a:pPr>
            <a:r>
              <a:rPr lang="en-US" sz="2899">
                <a:solidFill>
                  <a:srgbClr val="191824"/>
                </a:solidFill>
                <a:latin typeface="HK Grotesk Medium"/>
              </a:rPr>
              <a:t>PCA Plot</a:t>
            </a:r>
          </a:p>
          <a:p>
            <a:pPr marL="626107" indent="-313054" lvl="1">
              <a:lnSpc>
                <a:spcPts val="6350"/>
              </a:lnSpc>
              <a:buFont typeface="Arial"/>
              <a:buChar char="•"/>
            </a:pPr>
            <a:r>
              <a:rPr lang="en-US" sz="2899">
                <a:solidFill>
                  <a:srgbClr val="191824"/>
                </a:solidFill>
                <a:latin typeface="HK Grotesk Medium"/>
              </a:rPr>
              <a:t>highlight the correlation between the users’ interests (specified at registration time) and the categories within which the news is associated</a:t>
            </a:r>
          </a:p>
          <a:p>
            <a:pPr>
              <a:lnSpc>
                <a:spcPts val="347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64154" y="133350"/>
            <a:ext cx="13860271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0"/>
              </a:lnSpc>
            </a:pPr>
            <a:r>
              <a:rPr lang="en-US" sz="5900">
                <a:solidFill>
                  <a:srgbClr val="191824"/>
                </a:solidFill>
                <a:latin typeface="HK Grotesk Bold"/>
              </a:rPr>
              <a:t>Client - Data Visualization Module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896377" y="1019175"/>
            <a:ext cx="362923" cy="39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1254" y="2414906"/>
            <a:ext cx="11464083" cy="6283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6107" indent="-313054" lvl="1">
              <a:lnSpc>
                <a:spcPts val="7249"/>
              </a:lnSpc>
              <a:buFont typeface="Arial"/>
              <a:buChar char="•"/>
            </a:pPr>
            <a:r>
              <a:rPr lang="en-US" sz="2899">
                <a:solidFill>
                  <a:srgbClr val="191824"/>
                </a:solidFill>
                <a:latin typeface="HK Grotesk Medium"/>
              </a:rPr>
              <a:t>Uses Picovoice Eagle library for real-time speaker recognition</a:t>
            </a:r>
          </a:p>
          <a:p>
            <a:pPr marL="626107" indent="-313054" lvl="1">
              <a:lnSpc>
                <a:spcPts val="7249"/>
              </a:lnSpc>
              <a:buFont typeface="Arial"/>
              <a:buChar char="•"/>
            </a:pPr>
            <a:r>
              <a:rPr lang="en-US" sz="2899">
                <a:solidFill>
                  <a:srgbClr val="191824"/>
                </a:solidFill>
                <a:latin typeface="HK Grotesk Medium"/>
              </a:rPr>
              <a:t>Captures passenger speech during news discussions longer than 4.0 seconds that follow news proposal</a:t>
            </a:r>
          </a:p>
          <a:p>
            <a:pPr marL="626107" indent="-313054" lvl="1">
              <a:lnSpc>
                <a:spcPts val="7249"/>
              </a:lnSpc>
              <a:buFont typeface="Arial"/>
              <a:buChar char="•"/>
            </a:pPr>
            <a:r>
              <a:rPr lang="en-US" sz="2899">
                <a:solidFill>
                  <a:srgbClr val="191824"/>
                </a:solidFill>
                <a:latin typeface="HK Grotesk Medium"/>
              </a:rPr>
              <a:t>Saves speech segments on disk for individual speakers</a:t>
            </a:r>
          </a:p>
          <a:p>
            <a:pPr marL="626107" indent="-313054" lvl="1">
              <a:lnSpc>
                <a:spcPts val="7249"/>
              </a:lnSpc>
              <a:buFont typeface="Arial"/>
              <a:buChar char="•"/>
            </a:pPr>
            <a:r>
              <a:rPr lang="en-US" sz="2899">
                <a:solidFill>
                  <a:srgbClr val="191824"/>
                </a:solidFill>
                <a:latin typeface="HK Grotesk Medium"/>
              </a:rPr>
              <a:t>After 15.0 seconds of silence, merges multiple segments for the same person, create single long .wav files for each speaker</a:t>
            </a:r>
          </a:p>
          <a:p>
            <a:pPr>
              <a:lnSpc>
                <a:spcPts val="724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704361" y="2529027"/>
            <a:ext cx="6125551" cy="5228945"/>
          </a:xfrm>
          <a:custGeom>
            <a:avLst/>
            <a:gdLst/>
            <a:ahLst/>
            <a:cxnLst/>
            <a:rect r="r" b="b" t="t" l="l"/>
            <a:pathLst>
              <a:path h="5228945" w="6125551">
                <a:moveTo>
                  <a:pt x="0" y="0"/>
                </a:moveTo>
                <a:lnTo>
                  <a:pt x="6125551" y="0"/>
                </a:lnTo>
                <a:lnTo>
                  <a:pt x="6125551" y="5228946"/>
                </a:lnTo>
                <a:lnTo>
                  <a:pt x="0" y="52289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64154" y="323736"/>
            <a:ext cx="14202983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0"/>
              </a:lnSpc>
            </a:pPr>
            <a:r>
              <a:rPr lang="en-US" sz="5900">
                <a:solidFill>
                  <a:srgbClr val="191824"/>
                </a:solidFill>
                <a:latin typeface="HK Grotesk Bold"/>
              </a:rPr>
              <a:t>Client - Speaker Recognition Module (1/2)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985595" y="1019175"/>
            <a:ext cx="1273705" cy="39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4154" y="133350"/>
            <a:ext cx="11265678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0"/>
              </a:lnSpc>
            </a:pPr>
            <a:r>
              <a:rPr lang="en-US" sz="5900">
                <a:solidFill>
                  <a:srgbClr val="191824"/>
                </a:solidFill>
                <a:latin typeface="HK Grotesk Bold"/>
              </a:rPr>
              <a:t>Aim &amp; Scope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985595" y="1019175"/>
            <a:ext cx="1273705" cy="39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58579" y="1595697"/>
            <a:ext cx="14927015" cy="812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06472" indent="-403236" lvl="1">
              <a:lnSpc>
                <a:spcPts val="8105"/>
              </a:lnSpc>
              <a:buFont typeface="Arial"/>
              <a:buChar char="•"/>
            </a:pPr>
            <a:r>
              <a:rPr lang="en-US" sz="3735">
                <a:solidFill>
                  <a:srgbClr val="191824"/>
                </a:solidFill>
                <a:latin typeface="HK Grotesk Medium"/>
              </a:rPr>
              <a:t>Enhance car experience: encourage meaningful dialogues among passengers to create a more enjoyable and socially connected travel experience.</a:t>
            </a:r>
          </a:p>
          <a:p>
            <a:pPr marL="806472" indent="-403236" lvl="1">
              <a:lnSpc>
                <a:spcPts val="8105"/>
              </a:lnSpc>
              <a:buFont typeface="Arial"/>
              <a:buChar char="•"/>
            </a:pPr>
            <a:r>
              <a:rPr lang="en-US" sz="3735">
                <a:solidFill>
                  <a:srgbClr val="191824"/>
                </a:solidFill>
                <a:latin typeface="HK Grotesk Medium"/>
              </a:rPr>
              <a:t>Customized Interest: leverage individual interest profiles to spark conversations aligned with each occupant's preferences.</a:t>
            </a:r>
          </a:p>
          <a:p>
            <a:pPr marL="806472" indent="-403236" lvl="1">
              <a:lnSpc>
                <a:spcPts val="8105"/>
              </a:lnSpc>
              <a:buFont typeface="Arial"/>
              <a:buChar char="•"/>
            </a:pPr>
            <a:r>
              <a:rPr lang="en-US" sz="3735">
                <a:solidFill>
                  <a:srgbClr val="191824"/>
                </a:solidFill>
                <a:latin typeface="HK Grotesk Medium"/>
              </a:rPr>
              <a:t>Adapting to Evolving Interests:</a:t>
            </a:r>
            <a:r>
              <a:rPr lang="en-US" sz="3735">
                <a:solidFill>
                  <a:srgbClr val="191824"/>
                </a:solidFill>
                <a:latin typeface="HK Grotesk Medium"/>
              </a:rPr>
              <a:t> dynamically adjust and update individual interest profiles over time.</a:t>
            </a:r>
          </a:p>
          <a:p>
            <a:pPr>
              <a:lnSpc>
                <a:spcPts val="8105"/>
              </a:lnSpc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7929" y="2288379"/>
            <a:ext cx="13609058" cy="6538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57712" indent="-328856" lvl="1">
              <a:lnSpc>
                <a:spcPts val="6549"/>
              </a:lnSpc>
              <a:buFont typeface="Arial"/>
              <a:buChar char="•"/>
            </a:pPr>
            <a:r>
              <a:rPr lang="en-US" sz="3046">
                <a:solidFill>
                  <a:srgbClr val="191824"/>
                </a:solidFill>
                <a:latin typeface="HK Grotesk Medium"/>
              </a:rPr>
              <a:t>Implements sentiment prediction files using a pre-trained Convolutional Neural Network (CNN)</a:t>
            </a:r>
          </a:p>
          <a:p>
            <a:pPr marL="657712" indent="-328856" lvl="1">
              <a:lnSpc>
                <a:spcPts val="6549"/>
              </a:lnSpc>
              <a:buFont typeface="Arial"/>
              <a:buChar char="•"/>
            </a:pPr>
            <a:r>
              <a:rPr lang="en-US" sz="3046">
                <a:solidFill>
                  <a:srgbClr val="191824"/>
                </a:solidFill>
                <a:latin typeface="HK Grotesk Medium"/>
              </a:rPr>
              <a:t>Extracts essential audio-related features, specifically Mel-frequency cepstral coefficients (MFCC)</a:t>
            </a:r>
          </a:p>
          <a:p>
            <a:pPr marL="657712" indent="-328856" lvl="1">
              <a:lnSpc>
                <a:spcPts val="6549"/>
              </a:lnSpc>
              <a:buFont typeface="Arial"/>
              <a:buChar char="•"/>
            </a:pPr>
            <a:r>
              <a:rPr lang="en-US" sz="3046">
                <a:solidFill>
                  <a:srgbClr val="191824"/>
                </a:solidFill>
                <a:latin typeface="HK Grotesk Medium"/>
              </a:rPr>
              <a:t>Enables efficient and accurate sentiment analysis directly from the audio content</a:t>
            </a:r>
          </a:p>
          <a:p>
            <a:pPr marL="657712" indent="-328856" lvl="1">
              <a:lnSpc>
                <a:spcPts val="6549"/>
              </a:lnSpc>
              <a:buFont typeface="Arial"/>
              <a:buChar char="•"/>
            </a:pPr>
            <a:r>
              <a:rPr lang="en-US" sz="3046">
                <a:solidFill>
                  <a:srgbClr val="191824"/>
                </a:solidFill>
                <a:latin typeface="HK Grotesk Medium"/>
              </a:rPr>
              <a:t>Pretrained on english native speaker audio sentiment dataset (</a:t>
            </a:r>
            <a:r>
              <a:rPr lang="en-US" sz="3046" u="sng">
                <a:solidFill>
                  <a:srgbClr val="191824"/>
                </a:solidFill>
                <a:latin typeface="HK Grotesk Medium"/>
                <a:hlinkClick r:id="rId2" tooltip="https://www.kaggle.com/datasets/uwrfkaggler/ravdess-emotional-speech-audio"/>
              </a:rPr>
              <a:t>Dataset Link</a:t>
            </a:r>
            <a:r>
              <a:rPr lang="en-US" sz="3046">
                <a:solidFill>
                  <a:srgbClr val="191824"/>
                </a:solidFill>
                <a:latin typeface="HK Grotesk Medium"/>
              </a:rPr>
              <a:t>)</a:t>
            </a:r>
          </a:p>
          <a:p>
            <a:pPr>
              <a:lnSpc>
                <a:spcPts val="654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082190" y="2132763"/>
            <a:ext cx="2711289" cy="7125537"/>
          </a:xfrm>
          <a:custGeom>
            <a:avLst/>
            <a:gdLst/>
            <a:ahLst/>
            <a:cxnLst/>
            <a:rect r="r" b="b" t="t" l="l"/>
            <a:pathLst>
              <a:path h="7125537" w="2711289">
                <a:moveTo>
                  <a:pt x="0" y="0"/>
                </a:moveTo>
                <a:lnTo>
                  <a:pt x="2711289" y="0"/>
                </a:lnTo>
                <a:lnTo>
                  <a:pt x="2711289" y="7125537"/>
                </a:lnTo>
                <a:lnTo>
                  <a:pt x="0" y="71255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51691" y="323736"/>
            <a:ext cx="14341724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0"/>
              </a:lnSpc>
            </a:pPr>
            <a:r>
              <a:rPr lang="en-US" sz="5900">
                <a:solidFill>
                  <a:srgbClr val="191824"/>
                </a:solidFill>
                <a:latin typeface="HK Grotesk Bold"/>
              </a:rPr>
              <a:t>Client - Speaker Recognition Module (2/2)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985595" y="1019175"/>
            <a:ext cx="1273705" cy="39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05856" y="1085736"/>
            <a:ext cx="13609058" cy="5865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57712" indent="-328856" lvl="1">
              <a:lnSpc>
                <a:spcPts val="5026"/>
              </a:lnSpc>
              <a:buFont typeface="Arial"/>
              <a:buChar char="•"/>
            </a:pPr>
            <a:r>
              <a:rPr lang="en-US" sz="3046">
                <a:solidFill>
                  <a:srgbClr val="191824"/>
                </a:solidFill>
                <a:latin typeface="HK Grotesk Bold"/>
              </a:rPr>
              <a:t>DeepFace</a:t>
            </a:r>
            <a:r>
              <a:rPr lang="en-US" sz="3046">
                <a:solidFill>
                  <a:srgbClr val="191824"/>
                </a:solidFill>
                <a:latin typeface="HK Grotesk Medium"/>
              </a:rPr>
              <a:t>:</a:t>
            </a:r>
          </a:p>
          <a:p>
            <a:pPr marL="1315424" indent="-438475" lvl="2">
              <a:lnSpc>
                <a:spcPts val="5026"/>
              </a:lnSpc>
              <a:buFont typeface="Arial"/>
              <a:buChar char="⚬"/>
            </a:pPr>
            <a:r>
              <a:rPr lang="en-US" sz="3046">
                <a:solidFill>
                  <a:srgbClr val="191824"/>
                </a:solidFill>
                <a:latin typeface="HK Grotesk Medium"/>
              </a:rPr>
              <a:t>Python library for face recognition and analysis</a:t>
            </a:r>
          </a:p>
          <a:p>
            <a:pPr marL="1315424" indent="-438475" lvl="2">
              <a:lnSpc>
                <a:spcPts val="5026"/>
              </a:lnSpc>
              <a:buFont typeface="Arial"/>
              <a:buChar char="⚬"/>
            </a:pPr>
            <a:r>
              <a:rPr lang="en-US" sz="3046">
                <a:solidFill>
                  <a:srgbClr val="191824"/>
                </a:solidFill>
                <a:latin typeface="HK Grotesk Medium"/>
              </a:rPr>
              <a:t>Default configuration uses the </a:t>
            </a:r>
            <a:r>
              <a:rPr lang="en-US" sz="3046">
                <a:solidFill>
                  <a:srgbClr val="191824"/>
                </a:solidFill>
                <a:latin typeface="HK Grotesk Bold"/>
              </a:rPr>
              <a:t>VGG-Face</a:t>
            </a:r>
            <a:r>
              <a:rPr lang="en-US" sz="3046">
                <a:solidFill>
                  <a:srgbClr val="191824"/>
                </a:solidFill>
                <a:latin typeface="HK Grotesk Medium"/>
              </a:rPr>
              <a:t> model</a:t>
            </a:r>
          </a:p>
          <a:p>
            <a:pPr marL="657712" indent="-328856" lvl="1">
              <a:lnSpc>
                <a:spcPts val="5026"/>
              </a:lnSpc>
              <a:buFont typeface="Arial"/>
              <a:buChar char="•"/>
            </a:pPr>
            <a:r>
              <a:rPr lang="en-US" sz="3046">
                <a:solidFill>
                  <a:srgbClr val="191824"/>
                </a:solidFill>
                <a:latin typeface="HK Grotesk Medium"/>
              </a:rPr>
              <a:t>Applications in Video Sentiment Classification:</a:t>
            </a:r>
          </a:p>
          <a:p>
            <a:pPr marL="1315424" indent="-438475" lvl="2">
              <a:lnSpc>
                <a:spcPts val="5026"/>
              </a:lnSpc>
              <a:buFont typeface="Arial"/>
              <a:buChar char="⚬"/>
            </a:pPr>
            <a:r>
              <a:rPr lang="en-US" sz="3046">
                <a:solidFill>
                  <a:srgbClr val="191824"/>
                </a:solidFill>
                <a:latin typeface="HK Grotesk Medium"/>
              </a:rPr>
              <a:t>Detects </a:t>
            </a:r>
            <a:r>
              <a:rPr lang="en-US" sz="3046">
                <a:solidFill>
                  <a:srgbClr val="191824"/>
                </a:solidFill>
                <a:latin typeface="HK Grotesk Bold"/>
              </a:rPr>
              <a:t>multiple passengers</a:t>
            </a:r>
            <a:r>
              <a:rPr lang="en-US" sz="3046">
                <a:solidFill>
                  <a:srgbClr val="191824"/>
                </a:solidFill>
                <a:latin typeface="HK Grotesk Medium"/>
              </a:rPr>
              <a:t> and </a:t>
            </a:r>
            <a:r>
              <a:rPr lang="en-US" sz="3046">
                <a:solidFill>
                  <a:srgbClr val="191824"/>
                </a:solidFill>
                <a:latin typeface="HK Grotesk Bold"/>
              </a:rPr>
              <a:t>associates faces with voice profiles</a:t>
            </a:r>
          </a:p>
          <a:p>
            <a:pPr marL="1315424" indent="-438475" lvl="2">
              <a:lnSpc>
                <a:spcPts val="5026"/>
              </a:lnSpc>
              <a:buFont typeface="Arial"/>
              <a:buChar char="⚬"/>
            </a:pPr>
            <a:r>
              <a:rPr lang="en-US" sz="3046">
                <a:solidFill>
                  <a:srgbClr val="191824"/>
                </a:solidFill>
                <a:latin typeface="HK Grotesk Medium"/>
              </a:rPr>
              <a:t>Extracts </a:t>
            </a:r>
            <a:r>
              <a:rPr lang="en-US" sz="3046">
                <a:solidFill>
                  <a:srgbClr val="191824"/>
                </a:solidFill>
                <a:latin typeface="HK Grotesk Bold"/>
              </a:rPr>
              <a:t>emotional states</a:t>
            </a:r>
            <a:r>
              <a:rPr lang="en-US" sz="3046">
                <a:solidFill>
                  <a:srgbClr val="191824"/>
                </a:solidFill>
                <a:latin typeface="HK Grotesk Medium"/>
              </a:rPr>
              <a:t> in passengers</a:t>
            </a:r>
          </a:p>
          <a:p>
            <a:pPr marL="1315424" indent="-438475" lvl="2">
              <a:lnSpc>
                <a:spcPts val="5026"/>
              </a:lnSpc>
              <a:buFont typeface="Arial"/>
              <a:buChar char="⚬"/>
            </a:pPr>
            <a:r>
              <a:rPr lang="en-US" sz="3046">
                <a:solidFill>
                  <a:srgbClr val="191824"/>
                </a:solidFill>
                <a:latin typeface="HK Grotesk Bold"/>
              </a:rPr>
              <a:t>Validates </a:t>
            </a:r>
            <a:r>
              <a:rPr lang="en-US" sz="3046">
                <a:solidFill>
                  <a:srgbClr val="191824"/>
                </a:solidFill>
                <a:latin typeface="HK Grotesk Medium"/>
              </a:rPr>
              <a:t>sentiment predictions from Audio Sentiment Classifier</a:t>
            </a:r>
          </a:p>
          <a:p>
            <a:pPr>
              <a:lnSpc>
                <a:spcPts val="6549"/>
              </a:lnSpc>
            </a:pPr>
          </a:p>
          <a:p>
            <a:pPr>
              <a:lnSpc>
                <a:spcPts val="4721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145573" y="5915474"/>
            <a:ext cx="12929624" cy="4030191"/>
          </a:xfrm>
          <a:custGeom>
            <a:avLst/>
            <a:gdLst/>
            <a:ahLst/>
            <a:cxnLst/>
            <a:rect r="r" b="b" t="t" l="l"/>
            <a:pathLst>
              <a:path h="4030191" w="12929624">
                <a:moveTo>
                  <a:pt x="0" y="0"/>
                </a:moveTo>
                <a:lnTo>
                  <a:pt x="12929624" y="0"/>
                </a:lnTo>
                <a:lnTo>
                  <a:pt x="12929624" y="4030192"/>
                </a:lnTo>
                <a:lnTo>
                  <a:pt x="0" y="40301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64154" y="133350"/>
            <a:ext cx="14122882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0"/>
              </a:lnSpc>
            </a:pPr>
            <a:r>
              <a:rPr lang="en-US" sz="5900">
                <a:solidFill>
                  <a:srgbClr val="191824"/>
                </a:solidFill>
                <a:latin typeface="HK Grotesk Bold"/>
              </a:rPr>
              <a:t>Client - Video sentiment analysis (1/2)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985595" y="1019175"/>
            <a:ext cx="1273705" cy="39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67816" y="2755397"/>
            <a:ext cx="11352368" cy="7002596"/>
          </a:xfrm>
          <a:custGeom>
            <a:avLst/>
            <a:gdLst/>
            <a:ahLst/>
            <a:cxnLst/>
            <a:rect r="r" b="b" t="t" l="l"/>
            <a:pathLst>
              <a:path h="7002596" w="11352368">
                <a:moveTo>
                  <a:pt x="0" y="0"/>
                </a:moveTo>
                <a:lnTo>
                  <a:pt x="11352368" y="0"/>
                </a:lnTo>
                <a:lnTo>
                  <a:pt x="11352368" y="7002596"/>
                </a:lnTo>
                <a:lnTo>
                  <a:pt x="0" y="700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4154" y="133350"/>
            <a:ext cx="15112492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0"/>
              </a:lnSpc>
            </a:pPr>
            <a:r>
              <a:rPr lang="en-US" sz="5900">
                <a:solidFill>
                  <a:srgbClr val="191824"/>
                </a:solidFill>
                <a:latin typeface="HK Grotesk Bold"/>
              </a:rPr>
              <a:t>Client - Video Sentiment Analysis (2/2)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140319" y="1721506"/>
            <a:ext cx="12007362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191824"/>
                </a:solidFill>
                <a:latin typeface="HK Grotesk Medium"/>
              </a:rPr>
              <a:t>To better validate the audio sentiment classification, also a video sentiment classification is carried out, the following image shows a use case example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985595" y="1019175"/>
            <a:ext cx="1273705" cy="39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31921" y="7625797"/>
            <a:ext cx="9878873" cy="1747377"/>
          </a:xfrm>
          <a:custGeom>
            <a:avLst/>
            <a:gdLst/>
            <a:ahLst/>
            <a:cxnLst/>
            <a:rect r="r" b="b" t="t" l="l"/>
            <a:pathLst>
              <a:path h="1747377" w="9878873">
                <a:moveTo>
                  <a:pt x="0" y="0"/>
                </a:moveTo>
                <a:lnTo>
                  <a:pt x="9878873" y="0"/>
                </a:lnTo>
                <a:lnTo>
                  <a:pt x="9878873" y="1747377"/>
                </a:lnTo>
                <a:lnTo>
                  <a:pt x="0" y="17473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26518" y="1802759"/>
            <a:ext cx="11728435" cy="6696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0545" indent="-320272" lvl="1">
              <a:lnSpc>
                <a:spcPts val="6705"/>
              </a:lnSpc>
              <a:buFont typeface="Arial"/>
              <a:buChar char="•"/>
            </a:pPr>
            <a:r>
              <a:rPr lang="en-US" sz="2966">
                <a:solidFill>
                  <a:srgbClr val="191824"/>
                </a:solidFill>
                <a:latin typeface="HK Grotesk Medium"/>
              </a:rPr>
              <a:t>Computes engagement feedback for proposed news</a:t>
            </a:r>
          </a:p>
          <a:p>
            <a:pPr marL="640545" indent="-320272" lvl="1">
              <a:lnSpc>
                <a:spcPts val="6705"/>
              </a:lnSpc>
              <a:buFont typeface="Arial"/>
              <a:buChar char="•"/>
            </a:pPr>
            <a:r>
              <a:rPr lang="en-US" sz="2966">
                <a:solidFill>
                  <a:srgbClr val="191824"/>
                </a:solidFill>
                <a:latin typeface="HK Grotesk Medium"/>
              </a:rPr>
              <a:t>Utilizes heuristics based on:</a:t>
            </a:r>
          </a:p>
          <a:p>
            <a:pPr marL="1281089" indent="-427030" lvl="2">
              <a:lnSpc>
                <a:spcPts val="6705"/>
              </a:lnSpc>
              <a:buFont typeface="Arial"/>
              <a:buChar char="•"/>
            </a:pPr>
            <a:r>
              <a:rPr lang="en-US" sz="2966" u="sng">
                <a:solidFill>
                  <a:srgbClr val="191824"/>
                </a:solidFill>
                <a:latin typeface="HK Grotesk Medium"/>
              </a:rPr>
              <a:t>Speech rate:</a:t>
            </a:r>
            <a:r>
              <a:rPr lang="en-US" sz="2966">
                <a:solidFill>
                  <a:srgbClr val="191824"/>
                </a:solidFill>
                <a:latin typeface="HK Grotesk Medium"/>
              </a:rPr>
              <a:t> ratio of non-silent frames to total frames</a:t>
            </a:r>
          </a:p>
          <a:p>
            <a:pPr marL="1281089" indent="-427030" lvl="2">
              <a:lnSpc>
                <a:spcPts val="6705"/>
              </a:lnSpc>
              <a:buFont typeface="Arial"/>
              <a:buChar char="•"/>
            </a:pPr>
            <a:r>
              <a:rPr lang="en-US" sz="2966" u="sng">
                <a:solidFill>
                  <a:srgbClr val="191824"/>
                </a:solidFill>
                <a:latin typeface="HK Grotesk Medium"/>
              </a:rPr>
              <a:t>Audio </a:t>
            </a:r>
            <a:r>
              <a:rPr lang="en-US" sz="2966" u="sng">
                <a:solidFill>
                  <a:srgbClr val="191824"/>
                </a:solidFill>
                <a:latin typeface="HK Grotesk Medium"/>
              </a:rPr>
              <a:t>S</a:t>
            </a:r>
            <a:r>
              <a:rPr lang="en-US" sz="2966" u="sng">
                <a:solidFill>
                  <a:srgbClr val="191824"/>
                </a:solidFill>
                <a:latin typeface="HK Grotesk Medium"/>
              </a:rPr>
              <a:t>entiment</a:t>
            </a:r>
            <a:r>
              <a:rPr lang="en-US" sz="2966">
                <a:solidFill>
                  <a:srgbClr val="191824"/>
                </a:solidFill>
                <a:latin typeface="HK Grotesk Medium"/>
              </a:rPr>
              <a:t>: sentiment analysis carried out on the speeches about the proposed news</a:t>
            </a:r>
          </a:p>
          <a:p>
            <a:pPr marL="1281089" indent="-427030" lvl="2">
              <a:lnSpc>
                <a:spcPts val="6705"/>
              </a:lnSpc>
              <a:buFont typeface="Arial"/>
              <a:buChar char="•"/>
            </a:pPr>
            <a:r>
              <a:rPr lang="en-US" sz="2966" u="sng">
                <a:solidFill>
                  <a:srgbClr val="191824"/>
                </a:solidFill>
                <a:latin typeface="HK Grotesk Medium"/>
              </a:rPr>
              <a:t>A</a:t>
            </a:r>
            <a:r>
              <a:rPr lang="en-US" sz="2966" u="sng">
                <a:solidFill>
                  <a:srgbClr val="191824"/>
                </a:solidFill>
                <a:latin typeface="HK Grotesk Medium"/>
              </a:rPr>
              <a:t>udio duration</a:t>
            </a:r>
            <a:r>
              <a:rPr lang="en-US" sz="2966">
                <a:solidFill>
                  <a:srgbClr val="191824"/>
                </a:solidFill>
                <a:latin typeface="HK Grotesk Medium"/>
              </a:rPr>
              <a:t>: total duration of audio in seconds</a:t>
            </a:r>
          </a:p>
          <a:p>
            <a:pPr>
              <a:lnSpc>
                <a:spcPts val="6705"/>
              </a:lnSpc>
            </a:pPr>
          </a:p>
          <a:p>
            <a:pPr>
              <a:lnSpc>
                <a:spcPts val="670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64154" y="133350"/>
            <a:ext cx="14950915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0"/>
              </a:lnSpc>
            </a:pPr>
            <a:r>
              <a:rPr lang="en-US" sz="5900">
                <a:solidFill>
                  <a:srgbClr val="191824"/>
                </a:solidFill>
                <a:latin typeface="HK Grotesk Bold"/>
              </a:rPr>
              <a:t>Client - Feedback Estimation Module (1/2)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985595" y="1019175"/>
            <a:ext cx="1273705" cy="39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64154" y="3045120"/>
          <a:ext cx="4339493" cy="7096125"/>
        </p:xfrm>
        <a:graphic>
          <a:graphicData uri="http://schemas.openxmlformats.org/drawingml/2006/table">
            <a:tbl>
              <a:tblPr/>
              <a:tblGrid>
                <a:gridCol w="1420649"/>
                <a:gridCol w="2918844"/>
              </a:tblGrid>
              <a:tr h="10519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 Bold"/>
                        </a:rPr>
                        <a:t>Sentiment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 Bold"/>
                        </a:rPr>
                        <a:t>Starting Engagement 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5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neutral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5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disgust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5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calm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5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angry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5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fearful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5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sad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5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happy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5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surprised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HK Grotesk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6994451" y="3354809"/>
          <a:ext cx="4109270" cy="6286500"/>
        </p:xfrm>
        <a:graphic>
          <a:graphicData uri="http://schemas.openxmlformats.org/drawingml/2006/table">
            <a:tbl>
              <a:tblPr/>
              <a:tblGrid>
                <a:gridCol w="2054635"/>
                <a:gridCol w="2054635"/>
              </a:tblGrid>
              <a:tr h="153904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HK Grotesk"/>
                        </a:rPr>
                        <a:t>Audio Duration Range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HK Grotesk"/>
                        </a:rPr>
                        <a:t>Engagement Score Adjustment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686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HK Grotesk"/>
                        </a:rPr>
                        <a:t>&lt; 5 seconds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HK Grotesk"/>
                        </a:rPr>
                        <a:t>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686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HK Grotesk"/>
                        </a:rPr>
                        <a:t>10 - 15 seconds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HK Grotesk"/>
                        </a:rPr>
                        <a:t>+1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686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HK Grotesk"/>
                        </a:rPr>
                        <a:t>15 - 20 seconds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HK Grotesk"/>
                        </a:rPr>
                        <a:t>+2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686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HK Grotesk"/>
                        </a:rPr>
                        <a:t>&gt;= 20 seconds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HK Grotesk"/>
                        </a:rPr>
                        <a:t>+3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14924988" y="8683596"/>
            <a:ext cx="1149407" cy="1149407"/>
          </a:xfrm>
          <a:custGeom>
            <a:avLst/>
            <a:gdLst/>
            <a:ahLst/>
            <a:cxnLst/>
            <a:rect r="r" b="b" t="t" l="l"/>
            <a:pathLst>
              <a:path h="1149407" w="1149407">
                <a:moveTo>
                  <a:pt x="0" y="0"/>
                </a:moveTo>
                <a:lnTo>
                  <a:pt x="1149408" y="0"/>
                </a:lnTo>
                <a:lnTo>
                  <a:pt x="1149408" y="1149408"/>
                </a:lnTo>
                <a:lnTo>
                  <a:pt x="0" y="11494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64154" y="133350"/>
            <a:ext cx="15112492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0"/>
              </a:lnSpc>
            </a:pPr>
            <a:r>
              <a:rPr lang="en-US" sz="5900">
                <a:solidFill>
                  <a:srgbClr val="191824"/>
                </a:solidFill>
                <a:latin typeface="HK Grotesk Bold"/>
              </a:rPr>
              <a:t>Client - Feedback Estimation Module (2/2)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456860" y="571500"/>
            <a:ext cx="1273705" cy="39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8534" y="1812353"/>
            <a:ext cx="4650732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49" indent="-269875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191824"/>
                </a:solidFill>
                <a:latin typeface="HK Grotesk Medium"/>
              </a:rPr>
              <a:t>A mapping is then defined to map sentiment labels to engagement score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18169" y="2016942"/>
            <a:ext cx="6010262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191824"/>
                </a:solidFill>
                <a:latin typeface="HK Grotesk Medium"/>
              </a:rPr>
              <a:t>2. Score a</a:t>
            </a:r>
            <a:r>
              <a:rPr lang="en-US" sz="2499">
                <a:solidFill>
                  <a:srgbClr val="191824"/>
                </a:solidFill>
                <a:latin typeface="HK Grotesk Medium"/>
              </a:rPr>
              <a:t>djustment based on different ranges of audio duration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47664" y="3192813"/>
            <a:ext cx="5304055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191824"/>
                </a:solidFill>
                <a:latin typeface="HK Grotesk Medium"/>
              </a:rPr>
              <a:t>3. Score a</a:t>
            </a:r>
            <a:r>
              <a:rPr lang="en-US" sz="2499">
                <a:solidFill>
                  <a:srgbClr val="191824"/>
                </a:solidFill>
                <a:latin typeface="HK Grotesk Medium"/>
              </a:rPr>
              <a:t>djustment by</a:t>
            </a:r>
            <a:r>
              <a:rPr lang="en-US" sz="2499">
                <a:solidFill>
                  <a:srgbClr val="191824"/>
                </a:solidFill>
                <a:latin typeface="HK Grotesk"/>
              </a:rPr>
              <a:t> </a:t>
            </a:r>
            <a:r>
              <a:rPr lang="en-US" sz="2499">
                <a:solidFill>
                  <a:srgbClr val="191824"/>
                </a:solidFill>
                <a:latin typeface="HK Grotesk"/>
              </a:rPr>
              <a:t>multiplying by the </a:t>
            </a:r>
            <a:r>
              <a:rPr lang="en-US" sz="2499">
                <a:solidFill>
                  <a:srgbClr val="191824"/>
                </a:solidFill>
                <a:latin typeface="HK Grotesk Bold"/>
              </a:rPr>
              <a:t>speech rate</a:t>
            </a:r>
          </a:p>
          <a:p>
            <a:pPr algn="ctr">
              <a:lnSpc>
                <a:spcPts val="2999"/>
              </a:lnSpc>
              <a:spcBef>
                <a:spcPct val="0"/>
              </a:spcBef>
            </a:pPr>
          </a:p>
          <a:p>
            <a:pPr algn="ctr">
              <a:lnSpc>
                <a:spcPts val="299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2711384" y="6842826"/>
            <a:ext cx="5576616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191824"/>
                </a:solidFill>
                <a:latin typeface="HK Grotesk Medium"/>
              </a:rPr>
              <a:t>4. </a:t>
            </a:r>
            <a:r>
              <a:rPr lang="en-US" sz="2499">
                <a:solidFill>
                  <a:srgbClr val="191824"/>
                </a:solidFill>
                <a:latin typeface="HK Grotesk Medium"/>
              </a:rPr>
              <a:t>The final engagement score is constrained within the range </a:t>
            </a:r>
            <a:r>
              <a:rPr lang="en-US" sz="2499">
                <a:solidFill>
                  <a:srgbClr val="191824"/>
                </a:solidFill>
                <a:latin typeface="HK Grotesk Bold"/>
              </a:rPr>
              <a:t>[1, 10]</a:t>
            </a:r>
          </a:p>
        </p:txBody>
      </p:sp>
      <p:sp>
        <p:nvSpPr>
          <p:cNvPr name="AutoShape 11" id="11"/>
          <p:cNvSpPr/>
          <p:nvPr/>
        </p:nvSpPr>
        <p:spPr>
          <a:xfrm>
            <a:off x="5059266" y="2369565"/>
            <a:ext cx="1158903" cy="1885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>
            <a:off x="12228431" y="2388417"/>
            <a:ext cx="3271261" cy="804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>
            <a:off x="15499692" y="4678713"/>
            <a:ext cx="0" cy="216411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4" id="14"/>
          <p:cNvSpPr/>
          <p:nvPr/>
        </p:nvSpPr>
        <p:spPr>
          <a:xfrm>
            <a:off x="15499692" y="7585776"/>
            <a:ext cx="0" cy="109782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4154" y="133350"/>
            <a:ext cx="15112492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0"/>
              </a:lnSpc>
            </a:pPr>
            <a:r>
              <a:rPr lang="en-US" sz="5900">
                <a:solidFill>
                  <a:srgbClr val="191824"/>
                </a:solidFill>
                <a:latin typeface="HK Grotesk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456860" y="571500"/>
            <a:ext cx="1273705" cy="39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25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05677" y="2409825"/>
            <a:ext cx="15676646" cy="622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85181" indent="-442590" lvl="1">
              <a:lnSpc>
                <a:spcPts val="4919"/>
              </a:lnSpc>
              <a:spcBef>
                <a:spcPct val="0"/>
              </a:spcBef>
              <a:buFont typeface="Arial"/>
              <a:buChar char="•"/>
            </a:pPr>
            <a:r>
              <a:rPr lang="en-US" sz="4099">
                <a:solidFill>
                  <a:srgbClr val="191824"/>
                </a:solidFill>
                <a:latin typeface="HK Grotesk Medium"/>
              </a:rPr>
              <a:t>Dynamic User Preferences: Future enhancement involves exploiting passenger feedback to refine personalized news suggestions</a:t>
            </a:r>
          </a:p>
          <a:p>
            <a:pPr algn="ctr" marL="885181" indent="-442590" lvl="1">
              <a:lnSpc>
                <a:spcPts val="4919"/>
              </a:lnSpc>
              <a:spcBef>
                <a:spcPct val="0"/>
              </a:spcBef>
              <a:buFont typeface="Arial"/>
              <a:buChar char="•"/>
            </a:pPr>
            <a:r>
              <a:rPr lang="en-US" sz="4099">
                <a:solidFill>
                  <a:srgbClr val="191824"/>
                </a:solidFill>
                <a:latin typeface="HK Grotesk Medium"/>
              </a:rPr>
              <a:t>Continual Adaptability: This approach ensures constant optimization, aligning with evolving user preferences.</a:t>
            </a:r>
          </a:p>
          <a:p>
            <a:pPr algn="ctr">
              <a:lnSpc>
                <a:spcPts val="4919"/>
              </a:lnSpc>
              <a:spcBef>
                <a:spcPct val="0"/>
              </a:spcBef>
            </a:pPr>
          </a:p>
          <a:p>
            <a:pPr algn="ctr" marL="885181" indent="-442590" lvl="1">
              <a:lnSpc>
                <a:spcPts val="4919"/>
              </a:lnSpc>
              <a:spcBef>
                <a:spcPct val="0"/>
              </a:spcBef>
              <a:buFont typeface="Arial"/>
              <a:buChar char="•"/>
            </a:pPr>
            <a:r>
              <a:rPr lang="en-US" sz="4099">
                <a:solidFill>
                  <a:srgbClr val="191824"/>
                </a:solidFill>
                <a:latin typeface="HK Grotesk Medium"/>
              </a:rPr>
              <a:t>Challenges of system adaptation: the corret step size of user embeding adaptation can be set with a parameter tuning on unavailable dataset</a:t>
            </a:r>
          </a:p>
          <a:p>
            <a:pPr algn="ctr">
              <a:lnSpc>
                <a:spcPts val="51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4202" y="1357121"/>
            <a:ext cx="17939595" cy="8312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91494" indent="-395747" lvl="1">
              <a:lnSpc>
                <a:spcPts val="6672"/>
              </a:lnSpc>
              <a:buFont typeface="Arial"/>
              <a:buChar char="•"/>
            </a:pPr>
            <a:r>
              <a:rPr lang="en-US" sz="3666">
                <a:solidFill>
                  <a:srgbClr val="000000"/>
                </a:solidFill>
                <a:latin typeface="HK Grotesk Medium"/>
              </a:rPr>
              <a:t> Existing Work: </a:t>
            </a:r>
            <a:r>
              <a:rPr lang="en-US" sz="3666">
                <a:solidFill>
                  <a:srgbClr val="000000"/>
                </a:solidFill>
                <a:latin typeface="HK Grotesk"/>
              </a:rPr>
              <a:t>"A multimodal approach for modeling engagement in conversation" by Morreale et al. [1] in Frontiers in Computational Neuroscience (2023).</a:t>
            </a:r>
          </a:p>
          <a:p>
            <a:pPr algn="ctr" marL="791494" indent="-395747" lvl="1">
              <a:lnSpc>
                <a:spcPts val="6672"/>
              </a:lnSpc>
              <a:buFont typeface="Arial"/>
              <a:buChar char="•"/>
            </a:pPr>
            <a:r>
              <a:rPr lang="en-US" sz="3666">
                <a:solidFill>
                  <a:srgbClr val="000000"/>
                </a:solidFill>
                <a:latin typeface="HK Grotesk Medium"/>
              </a:rPr>
              <a:t>Engagement Definition: </a:t>
            </a:r>
            <a:r>
              <a:rPr lang="en-US" sz="3666">
                <a:solidFill>
                  <a:srgbClr val="000000"/>
                </a:solidFill>
                <a:latin typeface="HK Grotesk"/>
              </a:rPr>
              <a:t>The approach defines engagement for conversations using varied indicators like facial expressions and gestures</a:t>
            </a:r>
            <a:r>
              <a:rPr lang="en-US" sz="3666">
                <a:solidFill>
                  <a:srgbClr val="000000"/>
                </a:solidFill>
                <a:latin typeface="HK Grotesk Medium"/>
              </a:rPr>
              <a:t>.</a:t>
            </a:r>
          </a:p>
          <a:p>
            <a:pPr algn="ctr" marL="791494" indent="-395747" lvl="1">
              <a:lnSpc>
                <a:spcPts val="6672"/>
              </a:lnSpc>
              <a:buFont typeface="Arial"/>
              <a:buChar char="•"/>
            </a:pPr>
            <a:r>
              <a:rPr lang="en-US" sz="3666">
                <a:solidFill>
                  <a:srgbClr val="000000"/>
                </a:solidFill>
                <a:latin typeface="HK Grotesk Medium"/>
              </a:rPr>
              <a:t>Engagement Assessment: </a:t>
            </a:r>
            <a:r>
              <a:rPr lang="en-US" sz="3666">
                <a:solidFill>
                  <a:srgbClr val="000000"/>
                </a:solidFill>
                <a:latin typeface="HK Grotesk"/>
              </a:rPr>
              <a:t>their method combines prosodic, mimo-gestural and features for better engagement prediction, outperforming previous models.</a:t>
            </a:r>
          </a:p>
          <a:p>
            <a:pPr algn="ctr" marL="791494" indent="-395747" lvl="1">
              <a:lnSpc>
                <a:spcPts val="6672"/>
              </a:lnSpc>
              <a:buFont typeface="Arial"/>
              <a:buChar char="•"/>
            </a:pPr>
            <a:r>
              <a:rPr lang="en-US" sz="3666">
                <a:solidFill>
                  <a:srgbClr val="000000"/>
                </a:solidFill>
                <a:latin typeface="HK Grotesk Medium"/>
              </a:rPr>
              <a:t>Foundation for Our Project: </a:t>
            </a:r>
            <a:r>
              <a:rPr lang="en-US" sz="3666">
                <a:solidFill>
                  <a:srgbClr val="000000"/>
                </a:solidFill>
                <a:latin typeface="HK Grotesk"/>
              </a:rPr>
              <a:t>Our project adopts a similar multimodal approach, integrating audio signal sentiment, speech rate, duration, and user video sentiment for estimating engagement levels.</a:t>
            </a:r>
          </a:p>
          <a:p>
            <a:pPr algn="ctr">
              <a:lnSpc>
                <a:spcPts val="6672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64154" y="133350"/>
            <a:ext cx="11265678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0"/>
              </a:lnSpc>
            </a:pPr>
            <a:r>
              <a:rPr lang="en-US" sz="5900">
                <a:solidFill>
                  <a:srgbClr val="191824"/>
                </a:solidFill>
                <a:latin typeface="HK Grotesk Bold"/>
              </a:rPr>
              <a:t>State of the Art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985595" y="1019175"/>
            <a:ext cx="1273705" cy="39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21931" y="1173268"/>
            <a:ext cx="9907010" cy="5705936"/>
          </a:xfrm>
          <a:custGeom>
            <a:avLst/>
            <a:gdLst/>
            <a:ahLst/>
            <a:cxnLst/>
            <a:rect r="r" b="b" t="t" l="l"/>
            <a:pathLst>
              <a:path h="5705936" w="9907010">
                <a:moveTo>
                  <a:pt x="0" y="0"/>
                </a:moveTo>
                <a:lnTo>
                  <a:pt x="9907010" y="0"/>
                </a:lnTo>
                <a:lnTo>
                  <a:pt x="9907010" y="5705936"/>
                </a:lnTo>
                <a:lnTo>
                  <a:pt x="0" y="57059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8267" y="110863"/>
            <a:ext cx="8167328" cy="917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84"/>
              </a:lnSpc>
            </a:pPr>
            <a:r>
              <a:rPr lang="en-US" sz="6070">
                <a:solidFill>
                  <a:srgbClr val="191824"/>
                </a:solidFill>
                <a:latin typeface="HK Grotesk Bold"/>
              </a:rPr>
              <a:t>Architecture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985595" y="1019175"/>
            <a:ext cx="1273705" cy="39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04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815891" y="6938047"/>
            <a:ext cx="5777634" cy="3172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55"/>
              </a:lnSpc>
            </a:pPr>
            <a:r>
              <a:rPr lang="en-US" sz="2799">
                <a:solidFill>
                  <a:srgbClr val="191824"/>
                </a:solidFill>
                <a:latin typeface="HK Grotesk Medium"/>
              </a:rPr>
              <a:t>Client:</a:t>
            </a:r>
          </a:p>
          <a:p>
            <a:pPr marL="604518" indent="-302259" lvl="1">
              <a:lnSpc>
                <a:spcPts val="4255"/>
              </a:lnSpc>
              <a:buFont typeface="Arial"/>
              <a:buChar char="•"/>
            </a:pPr>
            <a:r>
              <a:rPr lang="en-US" sz="2799">
                <a:solidFill>
                  <a:srgbClr val="191824"/>
                </a:solidFill>
                <a:latin typeface="HK Grotesk Medium"/>
              </a:rPr>
              <a:t>REST client module</a:t>
            </a:r>
          </a:p>
          <a:p>
            <a:pPr marL="604518" indent="-302259" lvl="1">
              <a:lnSpc>
                <a:spcPts val="4255"/>
              </a:lnSpc>
              <a:buFont typeface="Arial"/>
              <a:buChar char="•"/>
            </a:pPr>
            <a:r>
              <a:rPr lang="en-US" sz="2799">
                <a:solidFill>
                  <a:srgbClr val="191824"/>
                </a:solidFill>
                <a:latin typeface="HK Grotesk Medium"/>
              </a:rPr>
              <a:t>Engagement Level Estimator module</a:t>
            </a:r>
          </a:p>
          <a:p>
            <a:pPr marL="604518" indent="-302259" lvl="1">
              <a:lnSpc>
                <a:spcPts val="4255"/>
              </a:lnSpc>
              <a:buFont typeface="Arial"/>
              <a:buChar char="•"/>
            </a:pPr>
            <a:r>
              <a:rPr lang="en-US" sz="2799">
                <a:solidFill>
                  <a:srgbClr val="191824"/>
                </a:solidFill>
                <a:latin typeface="HK Grotesk Medium"/>
              </a:rPr>
              <a:t>User Interface module  </a:t>
            </a:r>
          </a:p>
          <a:p>
            <a:pPr marL="604518" indent="-302259" lvl="1">
              <a:lnSpc>
                <a:spcPts val="4255"/>
              </a:lnSpc>
              <a:buFont typeface="Arial"/>
              <a:buChar char="•"/>
            </a:pPr>
            <a:r>
              <a:rPr lang="en-US" sz="2799">
                <a:solidFill>
                  <a:srgbClr val="191824"/>
                </a:solidFill>
                <a:latin typeface="HK Grotesk Medium"/>
              </a:rPr>
              <a:t>News and music player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89065" y="7156487"/>
            <a:ext cx="4284353" cy="2725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5"/>
              </a:lnSpc>
            </a:pPr>
            <a:r>
              <a:rPr lang="en-US" sz="2799">
                <a:solidFill>
                  <a:srgbClr val="191824"/>
                </a:solidFill>
                <a:latin typeface="HK Grotesk Medium"/>
              </a:rPr>
              <a:t>Server</a:t>
            </a:r>
            <a:r>
              <a:rPr lang="en-US" sz="2799">
                <a:solidFill>
                  <a:srgbClr val="191824"/>
                </a:solidFill>
                <a:latin typeface="HK Grotesk Medium"/>
              </a:rPr>
              <a:t>:</a:t>
            </a:r>
          </a:p>
          <a:p>
            <a:pPr marL="604518" indent="-302259" lvl="1">
              <a:lnSpc>
                <a:spcPts val="4395"/>
              </a:lnSpc>
              <a:buFont typeface="Arial"/>
              <a:buChar char="•"/>
            </a:pPr>
            <a:r>
              <a:rPr lang="en-US" sz="2799">
                <a:solidFill>
                  <a:srgbClr val="191824"/>
                </a:solidFill>
                <a:latin typeface="HK Grotesk Medium"/>
              </a:rPr>
              <a:t>REST API endpoints</a:t>
            </a:r>
          </a:p>
          <a:p>
            <a:pPr marL="604518" indent="-302259" lvl="1">
              <a:lnSpc>
                <a:spcPts val="4395"/>
              </a:lnSpc>
              <a:buFont typeface="Arial"/>
              <a:buChar char="•"/>
            </a:pPr>
            <a:r>
              <a:rPr lang="en-US" sz="2799">
                <a:solidFill>
                  <a:srgbClr val="191824"/>
                </a:solidFill>
                <a:latin typeface="HK Grotesk Medium"/>
              </a:rPr>
              <a:t>User registration Module</a:t>
            </a:r>
          </a:p>
          <a:p>
            <a:pPr marL="604518" indent="-302259" lvl="1">
              <a:lnSpc>
                <a:spcPts val="4395"/>
              </a:lnSpc>
              <a:buFont typeface="Arial"/>
              <a:buChar char="•"/>
            </a:pPr>
            <a:r>
              <a:rPr lang="en-US" sz="2799">
                <a:solidFill>
                  <a:srgbClr val="191824"/>
                </a:solidFill>
                <a:latin typeface="HK Grotesk Medium"/>
              </a:rPr>
              <a:t>Retrieval Module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47254" y="7279867"/>
            <a:ext cx="4284353" cy="2731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23"/>
              </a:lnSpc>
            </a:pPr>
            <a:r>
              <a:rPr lang="en-US" sz="2799">
                <a:solidFill>
                  <a:srgbClr val="191824"/>
                </a:solidFill>
                <a:latin typeface="HK Grotesk Medium"/>
              </a:rPr>
              <a:t>Indexer</a:t>
            </a:r>
            <a:r>
              <a:rPr lang="en-US" sz="2799">
                <a:solidFill>
                  <a:srgbClr val="191824"/>
                </a:solidFill>
                <a:latin typeface="HK Grotesk Medium"/>
              </a:rPr>
              <a:t>:</a:t>
            </a:r>
          </a:p>
          <a:p>
            <a:pPr marL="604518" indent="-302259" lvl="1">
              <a:lnSpc>
                <a:spcPts val="4423"/>
              </a:lnSpc>
              <a:buFont typeface="Arial"/>
              <a:buChar char="•"/>
            </a:pPr>
            <a:r>
              <a:rPr lang="en-US" sz="2799">
                <a:solidFill>
                  <a:srgbClr val="191824"/>
                </a:solidFill>
                <a:latin typeface="HK Grotesk Medium"/>
              </a:rPr>
              <a:t>News Crawling</a:t>
            </a:r>
          </a:p>
          <a:p>
            <a:pPr marL="604518" indent="-302259" lvl="1">
              <a:lnSpc>
                <a:spcPts val="4423"/>
              </a:lnSpc>
              <a:buFont typeface="Arial"/>
              <a:buChar char="•"/>
            </a:pPr>
            <a:r>
              <a:rPr lang="en-US" sz="2799">
                <a:solidFill>
                  <a:srgbClr val="191824"/>
                </a:solidFill>
                <a:latin typeface="HK Grotesk Medium"/>
              </a:rPr>
              <a:t>News summarization</a:t>
            </a:r>
          </a:p>
          <a:p>
            <a:pPr marL="604518" indent="-302259" lvl="1">
              <a:lnSpc>
                <a:spcPts val="4423"/>
              </a:lnSpc>
              <a:buFont typeface="Arial"/>
              <a:buChar char="•"/>
            </a:pPr>
            <a:r>
              <a:rPr lang="en-US" sz="2799">
                <a:solidFill>
                  <a:srgbClr val="191824"/>
                </a:solidFill>
                <a:latin typeface="HK Grotesk Medium"/>
              </a:rPr>
              <a:t>News embedding</a:t>
            </a:r>
          </a:p>
          <a:p>
            <a:pPr marL="604518" indent="-302259" lvl="1">
              <a:lnSpc>
                <a:spcPts val="4423"/>
              </a:lnSpc>
              <a:buFont typeface="Arial"/>
              <a:buChar char="•"/>
            </a:pPr>
            <a:r>
              <a:rPr lang="en-US" sz="2799">
                <a:solidFill>
                  <a:srgbClr val="191824"/>
                </a:solidFill>
                <a:latin typeface="HK Grotesk Medium"/>
              </a:rPr>
              <a:t>News audio generation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79772" y="1619264"/>
            <a:ext cx="6679528" cy="7048472"/>
          </a:xfrm>
          <a:custGeom>
            <a:avLst/>
            <a:gdLst/>
            <a:ahLst/>
            <a:cxnLst/>
            <a:rect r="r" b="b" t="t" l="l"/>
            <a:pathLst>
              <a:path h="7048472" w="6679528">
                <a:moveTo>
                  <a:pt x="0" y="0"/>
                </a:moveTo>
                <a:lnTo>
                  <a:pt x="6679528" y="0"/>
                </a:lnTo>
                <a:lnTo>
                  <a:pt x="6679528" y="7048472"/>
                </a:lnTo>
                <a:lnTo>
                  <a:pt x="0" y="7048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8267" y="110863"/>
            <a:ext cx="8167328" cy="917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84"/>
              </a:lnSpc>
            </a:pPr>
            <a:r>
              <a:rPr lang="en-US" sz="6070">
                <a:solidFill>
                  <a:srgbClr val="191824"/>
                </a:solidFill>
                <a:latin typeface="HK Grotesk Bold"/>
              </a:rPr>
              <a:t>Hardware setup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7164" y="1209689"/>
            <a:ext cx="9221248" cy="451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221"/>
              </a:lnSpc>
            </a:pPr>
            <a:r>
              <a:rPr lang="en-US" sz="4135">
                <a:solidFill>
                  <a:srgbClr val="191824"/>
                </a:solidFill>
                <a:latin typeface="HK Grotesk Bold"/>
              </a:rPr>
              <a:t>Client</a:t>
            </a:r>
            <a:r>
              <a:rPr lang="en-US" sz="4135">
                <a:solidFill>
                  <a:srgbClr val="191824"/>
                </a:solidFill>
                <a:latin typeface="HK Grotesk"/>
              </a:rPr>
              <a:t>:</a:t>
            </a:r>
          </a:p>
          <a:p>
            <a:pPr marL="892830" indent="-446415" lvl="1">
              <a:lnSpc>
                <a:spcPts val="9221"/>
              </a:lnSpc>
              <a:buFont typeface="Arial"/>
              <a:buChar char="•"/>
            </a:pPr>
            <a:r>
              <a:rPr lang="en-US" sz="4135">
                <a:solidFill>
                  <a:srgbClr val="191824"/>
                </a:solidFill>
                <a:latin typeface="HK Grotesk"/>
              </a:rPr>
              <a:t>Raspberry Pi 4 Model B 4 GB RAM</a:t>
            </a:r>
          </a:p>
          <a:p>
            <a:pPr marL="892830" indent="-446415" lvl="1">
              <a:lnSpc>
                <a:spcPts val="9221"/>
              </a:lnSpc>
              <a:buFont typeface="Arial"/>
              <a:buChar char="•"/>
            </a:pPr>
            <a:r>
              <a:rPr lang="en-US" sz="4135">
                <a:solidFill>
                  <a:srgbClr val="191824"/>
                </a:solidFill>
                <a:latin typeface="HK Grotesk"/>
              </a:rPr>
              <a:t>USB 2.0 Microphone</a:t>
            </a:r>
          </a:p>
          <a:p>
            <a:pPr marL="892830" indent="-446415" lvl="1">
              <a:lnSpc>
                <a:spcPts val="9221"/>
              </a:lnSpc>
              <a:buFont typeface="Arial"/>
              <a:buChar char="•"/>
            </a:pPr>
            <a:r>
              <a:rPr lang="en-US" sz="4135">
                <a:solidFill>
                  <a:srgbClr val="191824"/>
                </a:solidFill>
                <a:latin typeface="HK Grotesk"/>
              </a:rPr>
              <a:t>USB 2.0 Webcam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7164" y="6782096"/>
            <a:ext cx="9221248" cy="219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221"/>
              </a:lnSpc>
            </a:pPr>
            <a:r>
              <a:rPr lang="en-US" sz="4135">
                <a:solidFill>
                  <a:srgbClr val="191824"/>
                </a:solidFill>
                <a:latin typeface="HK Grotesk Bold"/>
              </a:rPr>
              <a:t>Server</a:t>
            </a:r>
            <a:r>
              <a:rPr lang="en-US" sz="4135">
                <a:solidFill>
                  <a:srgbClr val="191824"/>
                </a:solidFill>
                <a:latin typeface="HK Grotesk"/>
              </a:rPr>
              <a:t>:</a:t>
            </a:r>
          </a:p>
          <a:p>
            <a:pPr marL="892830" indent="-446415" lvl="1">
              <a:lnSpc>
                <a:spcPts val="9221"/>
              </a:lnSpc>
              <a:buFont typeface="Arial"/>
              <a:buChar char="•"/>
            </a:pPr>
            <a:r>
              <a:rPr lang="en-US" sz="4135">
                <a:solidFill>
                  <a:srgbClr val="191824"/>
                </a:solidFill>
                <a:latin typeface="HK Grotesk"/>
              </a:rPr>
              <a:t>Remote pc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985595" y="1019175"/>
            <a:ext cx="1273705" cy="39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4154" y="133350"/>
            <a:ext cx="11265678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0"/>
              </a:lnSpc>
            </a:pPr>
            <a:r>
              <a:rPr lang="en-US" sz="5900">
                <a:solidFill>
                  <a:srgbClr val="191824"/>
                </a:solidFill>
                <a:latin typeface="HK Grotesk Bold"/>
              </a:rPr>
              <a:t>Indexer - RSS Feed and MORSS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985595" y="1019175"/>
            <a:ext cx="1273705" cy="39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06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27102" y="1951077"/>
            <a:ext cx="14558493" cy="2294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5639" indent="-312820" lvl="1">
              <a:lnSpc>
                <a:spcPts val="4607"/>
              </a:lnSpc>
              <a:buFont typeface="Arial"/>
              <a:buChar char="•"/>
            </a:pPr>
            <a:r>
              <a:rPr lang="en-US" sz="2897">
                <a:solidFill>
                  <a:srgbClr val="191824"/>
                </a:solidFill>
                <a:latin typeface="HK Grotesk Medium"/>
              </a:rPr>
              <a:t>News articles are obtained through RSS Feed</a:t>
            </a:r>
          </a:p>
          <a:p>
            <a:pPr marL="625639" indent="-312820" lvl="1">
              <a:lnSpc>
                <a:spcPts val="4607"/>
              </a:lnSpc>
              <a:buFont typeface="Arial"/>
              <a:buChar char="•"/>
            </a:pPr>
            <a:r>
              <a:rPr lang="en-US" sz="2897">
                <a:solidFill>
                  <a:srgbClr val="191824"/>
                </a:solidFill>
                <a:latin typeface="HK Grotesk Medium"/>
              </a:rPr>
              <a:t>In order to obtain full articles </a:t>
            </a:r>
            <a:r>
              <a:rPr lang="en-US" sz="2897">
                <a:solidFill>
                  <a:srgbClr val="191824"/>
                </a:solidFill>
                <a:latin typeface="HK Grotesk Bold"/>
              </a:rPr>
              <a:t>morss.it</a:t>
            </a:r>
            <a:r>
              <a:rPr lang="en-US" sz="2897">
                <a:solidFill>
                  <a:srgbClr val="191824"/>
                </a:solidFill>
                <a:latin typeface="HK Grotesk Medium"/>
              </a:rPr>
              <a:t> service is used</a:t>
            </a:r>
          </a:p>
          <a:p>
            <a:pPr marL="625639" indent="-312820" lvl="1">
              <a:lnSpc>
                <a:spcPts val="4607"/>
              </a:lnSpc>
              <a:buFont typeface="Arial"/>
              <a:buChar char="•"/>
            </a:pPr>
            <a:r>
              <a:rPr lang="en-US" sz="2897">
                <a:solidFill>
                  <a:srgbClr val="191824"/>
                </a:solidFill>
                <a:latin typeface="HK Grotesk Medium"/>
              </a:rPr>
              <a:t>Url of used RSS Feed:</a:t>
            </a:r>
          </a:p>
          <a:p>
            <a:pPr>
              <a:lnSpc>
                <a:spcPts val="4607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301328" y="4236423"/>
            <a:ext cx="12547365" cy="4286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5"/>
              </a:lnSpc>
              <a:spcBef>
                <a:spcPct val="0"/>
              </a:spcBef>
            </a:pPr>
            <a:r>
              <a:rPr lang="en-US" sz="2187">
                <a:solidFill>
                  <a:srgbClr val="191824"/>
                </a:solidFill>
                <a:latin typeface="HK Grotesk Medium"/>
              </a:rPr>
              <a:t>rss_url_list =[</a:t>
            </a:r>
          </a:p>
          <a:p>
            <a:pPr>
              <a:lnSpc>
                <a:spcPts val="2625"/>
              </a:lnSpc>
              <a:spcBef>
                <a:spcPct val="0"/>
              </a:spcBef>
            </a:pPr>
            <a:r>
              <a:rPr lang="en-US" sz="2187">
                <a:solidFill>
                  <a:srgbClr val="191824"/>
                </a:solidFill>
                <a:latin typeface="HK Grotesk Medium"/>
              </a:rPr>
              <a:t>    "https://morss.it/:clip/https://www.huffpost.com/section/us-news/feed",</a:t>
            </a:r>
          </a:p>
          <a:p>
            <a:pPr>
              <a:lnSpc>
                <a:spcPts val="2625"/>
              </a:lnSpc>
              <a:spcBef>
                <a:spcPct val="0"/>
              </a:spcBef>
            </a:pPr>
            <a:r>
              <a:rPr lang="en-US" sz="2187">
                <a:solidFill>
                  <a:srgbClr val="191824"/>
                </a:solidFill>
                <a:latin typeface="HK Grotesk Medium"/>
              </a:rPr>
              <a:t>    "https://morss.it/:clip/feeds.bbci.co.uk/news/rss.xml",</a:t>
            </a:r>
          </a:p>
          <a:p>
            <a:pPr>
              <a:lnSpc>
                <a:spcPts val="2625"/>
              </a:lnSpc>
              <a:spcBef>
                <a:spcPct val="0"/>
              </a:spcBef>
            </a:pPr>
            <a:r>
              <a:rPr lang="en-US" sz="2187">
                <a:solidFill>
                  <a:srgbClr val="191824"/>
                </a:solidFill>
                <a:latin typeface="HK Grotesk Medium"/>
              </a:rPr>
              <a:t>    "https://morss.it/:clip/https://www.huffpost.com/section/business/feed",</a:t>
            </a:r>
          </a:p>
          <a:p>
            <a:pPr>
              <a:lnSpc>
                <a:spcPts val="2625"/>
              </a:lnSpc>
              <a:spcBef>
                <a:spcPct val="0"/>
              </a:spcBef>
            </a:pPr>
            <a:r>
              <a:rPr lang="en-US" sz="2187">
                <a:solidFill>
                  <a:srgbClr val="191824"/>
                </a:solidFill>
                <a:latin typeface="HK Grotesk Medium"/>
              </a:rPr>
              <a:t>    "https://morss.it/:clip/https://www.huffpost.com/section/celebrity/feed",</a:t>
            </a:r>
          </a:p>
          <a:p>
            <a:pPr>
              <a:lnSpc>
                <a:spcPts val="2625"/>
              </a:lnSpc>
              <a:spcBef>
                <a:spcPct val="0"/>
              </a:spcBef>
            </a:pPr>
            <a:r>
              <a:rPr lang="en-US" sz="2187">
                <a:solidFill>
                  <a:srgbClr val="191824"/>
                </a:solidFill>
                <a:latin typeface="HK Grotesk Medium"/>
              </a:rPr>
              <a:t>    ....</a:t>
            </a:r>
          </a:p>
          <a:p>
            <a:pPr>
              <a:lnSpc>
                <a:spcPts val="2625"/>
              </a:lnSpc>
              <a:spcBef>
                <a:spcPct val="0"/>
              </a:spcBef>
            </a:pPr>
            <a:r>
              <a:rPr lang="en-US" sz="2187">
                <a:solidFill>
                  <a:srgbClr val="191824"/>
                </a:solidFill>
                <a:latin typeface="HK Grotesk Medium"/>
              </a:rPr>
              <a:t>    "https://morss.it/:clip/https://therevealer.org/feed/",</a:t>
            </a:r>
          </a:p>
          <a:p>
            <a:pPr>
              <a:lnSpc>
                <a:spcPts val="2625"/>
              </a:lnSpc>
              <a:spcBef>
                <a:spcPct val="0"/>
              </a:spcBef>
            </a:pPr>
            <a:r>
              <a:rPr lang="en-US" sz="2187">
                <a:solidFill>
                  <a:srgbClr val="191824"/>
                </a:solidFill>
                <a:latin typeface="HK Grotesk Medium"/>
              </a:rPr>
              <a:t>    "https://morss.it/:clip/https://thepoliticalinsider.com/feed/",</a:t>
            </a:r>
          </a:p>
          <a:p>
            <a:pPr>
              <a:lnSpc>
                <a:spcPts val="2625"/>
              </a:lnSpc>
              <a:spcBef>
                <a:spcPct val="0"/>
              </a:spcBef>
            </a:pPr>
            <a:r>
              <a:rPr lang="en-US" sz="2187">
                <a:solidFill>
                  <a:srgbClr val="191824"/>
                </a:solidFill>
                <a:latin typeface="HK Grotesk Medium"/>
              </a:rPr>
              <a:t>    "https://morss.it/:clip/https://www.teachertoolkit.co.uk/category/podcasts/feed/",</a:t>
            </a:r>
          </a:p>
          <a:p>
            <a:pPr>
              <a:lnSpc>
                <a:spcPts val="2625"/>
              </a:lnSpc>
              <a:spcBef>
                <a:spcPct val="0"/>
              </a:spcBef>
            </a:pPr>
            <a:r>
              <a:rPr lang="en-US" sz="2187">
                <a:solidFill>
                  <a:srgbClr val="191824"/>
                </a:solidFill>
                <a:latin typeface="HK Grotesk Medium"/>
              </a:rPr>
              <a:t>    "https://morss.it/:clip/https://humornama.com/feed/",</a:t>
            </a:r>
          </a:p>
          <a:p>
            <a:pPr>
              <a:lnSpc>
                <a:spcPts val="2625"/>
              </a:lnSpc>
              <a:spcBef>
                <a:spcPct val="0"/>
              </a:spcBef>
            </a:pPr>
            <a:r>
              <a:rPr lang="en-US" sz="2187">
                <a:solidFill>
                  <a:srgbClr val="191824"/>
                </a:solidFill>
                <a:latin typeface="HK Grotesk Medium"/>
              </a:rPr>
              <a:t>    "https://morss.it/:clip/https://www.sciencedaily.com/rss/top/science.xml",</a:t>
            </a:r>
          </a:p>
          <a:p>
            <a:pPr>
              <a:lnSpc>
                <a:spcPts val="2625"/>
              </a:lnSpc>
              <a:spcBef>
                <a:spcPct val="0"/>
              </a:spcBef>
            </a:pPr>
            <a:r>
              <a:rPr lang="en-US" sz="2187">
                <a:solidFill>
                  <a:srgbClr val="191824"/>
                </a:solidFill>
                <a:latin typeface="HK Grotesk Medium"/>
              </a:rPr>
              <a:t>    "https://morss.it/:clip/https://www.newscientist.com/subject/space/feed/"</a:t>
            </a:r>
          </a:p>
          <a:p>
            <a:pPr>
              <a:lnSpc>
                <a:spcPts val="2625"/>
              </a:lnSpc>
              <a:spcBef>
                <a:spcPct val="0"/>
              </a:spcBef>
            </a:pPr>
            <a:r>
              <a:rPr lang="en-US" sz="2187">
                <a:solidFill>
                  <a:srgbClr val="191824"/>
                </a:solidFill>
                <a:latin typeface="HK Grotesk Medium"/>
              </a:rPr>
              <a:t>]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94538" y="3029404"/>
            <a:ext cx="12644549" cy="6965965"/>
          </a:xfrm>
          <a:custGeom>
            <a:avLst/>
            <a:gdLst/>
            <a:ahLst/>
            <a:cxnLst/>
            <a:rect r="r" b="b" t="t" l="l"/>
            <a:pathLst>
              <a:path h="6965965" w="12644549">
                <a:moveTo>
                  <a:pt x="0" y="0"/>
                </a:moveTo>
                <a:lnTo>
                  <a:pt x="12644549" y="0"/>
                </a:lnTo>
                <a:lnTo>
                  <a:pt x="12644549" y="6965965"/>
                </a:lnTo>
                <a:lnTo>
                  <a:pt x="0" y="69659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4154" y="133350"/>
            <a:ext cx="11265678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0"/>
              </a:lnSpc>
            </a:pPr>
            <a:r>
              <a:rPr lang="en-US" sz="5900">
                <a:solidFill>
                  <a:srgbClr val="191824"/>
                </a:solidFill>
                <a:latin typeface="HK Grotesk Bold"/>
              </a:rPr>
              <a:t>Indexer - News Embedding Model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985595" y="1019175"/>
            <a:ext cx="1273705" cy="39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07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22801" y="1104786"/>
            <a:ext cx="13442397" cy="2254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050" indent="-302025" lvl="1">
              <a:lnSpc>
                <a:spcPts val="4504"/>
              </a:lnSpc>
              <a:buFont typeface="Arial"/>
              <a:buChar char="•"/>
            </a:pPr>
            <a:r>
              <a:rPr lang="en-US" sz="2797">
                <a:solidFill>
                  <a:srgbClr val="191824"/>
                </a:solidFill>
                <a:latin typeface="HK Grotesk Medium"/>
              </a:rPr>
              <a:t>A Distil-BERT model is trained on a dataset with 14 categories (</a:t>
            </a:r>
            <a:r>
              <a:rPr lang="en-US" sz="2797" u="sng">
                <a:solidFill>
                  <a:srgbClr val="191824"/>
                </a:solidFill>
                <a:latin typeface="HK Grotesk Medium"/>
                <a:hlinkClick r:id="rId3" tooltip="https://www.kaggle.com/datasets/timilsinabimal/newsarticlecategories"/>
              </a:rPr>
              <a:t>Dataset Link</a:t>
            </a:r>
            <a:r>
              <a:rPr lang="en-US" sz="2797">
                <a:solidFill>
                  <a:srgbClr val="191824"/>
                </a:solidFill>
                <a:latin typeface="HK Grotesk Medium"/>
              </a:rPr>
              <a:t>)</a:t>
            </a:r>
          </a:p>
          <a:p>
            <a:pPr marL="604050" indent="-302025" lvl="1">
              <a:lnSpc>
                <a:spcPts val="4504"/>
              </a:lnSpc>
              <a:buFont typeface="Arial"/>
              <a:buChar char="•"/>
            </a:pPr>
            <a:r>
              <a:rPr lang="en-US" sz="2797">
                <a:solidFill>
                  <a:srgbClr val="191824"/>
                </a:solidFill>
                <a:latin typeface="HK Grotesk Medium"/>
              </a:rPr>
              <a:t>Probability distribution vector is used as news embedding</a:t>
            </a:r>
          </a:p>
          <a:p>
            <a:pPr marL="604050" indent="-302025" lvl="1">
              <a:lnSpc>
                <a:spcPts val="4504"/>
              </a:lnSpc>
              <a:buFont typeface="Arial"/>
              <a:buChar char="•"/>
            </a:pPr>
            <a:r>
              <a:rPr lang="en-US" sz="2797">
                <a:solidFill>
                  <a:srgbClr val="191824"/>
                </a:solidFill>
                <a:latin typeface="HK Grotesk"/>
              </a:rPr>
              <a:t>News are placed into a 14-dimensional space</a:t>
            </a:r>
          </a:p>
          <a:p>
            <a:pPr>
              <a:lnSpc>
                <a:spcPts val="4504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2441" y="5346842"/>
            <a:ext cx="7530955" cy="3262820"/>
          </a:xfrm>
          <a:custGeom>
            <a:avLst/>
            <a:gdLst/>
            <a:ahLst/>
            <a:cxnLst/>
            <a:rect r="r" b="b" t="t" l="l"/>
            <a:pathLst>
              <a:path h="3262820" w="7530955">
                <a:moveTo>
                  <a:pt x="0" y="0"/>
                </a:moveTo>
                <a:lnTo>
                  <a:pt x="7530955" y="0"/>
                </a:lnTo>
                <a:lnTo>
                  <a:pt x="7530955" y="3262820"/>
                </a:lnTo>
                <a:lnTo>
                  <a:pt x="0" y="32628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84" r="0" b="-17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73369" y="4457353"/>
            <a:ext cx="7731305" cy="5041798"/>
          </a:xfrm>
          <a:custGeom>
            <a:avLst/>
            <a:gdLst/>
            <a:ahLst/>
            <a:cxnLst/>
            <a:rect r="r" b="b" t="t" l="l"/>
            <a:pathLst>
              <a:path h="5041798" w="7731305">
                <a:moveTo>
                  <a:pt x="0" y="0"/>
                </a:moveTo>
                <a:lnTo>
                  <a:pt x="7731304" y="0"/>
                </a:lnTo>
                <a:lnTo>
                  <a:pt x="7731304" y="5041798"/>
                </a:lnTo>
                <a:lnTo>
                  <a:pt x="0" y="50417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28600"/>
            <a:ext cx="15708176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40"/>
              </a:lnSpc>
            </a:pPr>
            <a:r>
              <a:rPr lang="en-US" sz="5200">
                <a:solidFill>
                  <a:srgbClr val="191824"/>
                </a:solidFill>
                <a:latin typeface="HK Grotesk Bold"/>
              </a:rPr>
              <a:t>Indexer - LSA and Transformer summarization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985595" y="1019175"/>
            <a:ext cx="1273705" cy="39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08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79963" y="2684619"/>
            <a:ext cx="7409742" cy="1339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51"/>
              </a:lnSpc>
            </a:pPr>
          </a:p>
          <a:p>
            <a:pPr marL="638960" indent="-319480" lvl="1">
              <a:lnSpc>
                <a:spcPts val="3551"/>
              </a:lnSpc>
              <a:buFont typeface="Arial"/>
              <a:buChar char="•"/>
            </a:pPr>
            <a:r>
              <a:rPr lang="en-US" sz="2959">
                <a:solidFill>
                  <a:srgbClr val="191824"/>
                </a:solidFill>
                <a:latin typeface="HK Grotesk Bold"/>
              </a:rPr>
              <a:t>LSA Summarize</a:t>
            </a:r>
            <a:r>
              <a:rPr lang="en-US" sz="2959">
                <a:solidFill>
                  <a:srgbClr val="191824"/>
                </a:solidFill>
                <a:latin typeface="HK Grotesk Medium"/>
              </a:rPr>
              <a:t> extracts key sentences for a concise version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34683" y="2462958"/>
            <a:ext cx="8269990" cy="178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51"/>
              </a:lnSpc>
            </a:pPr>
          </a:p>
          <a:p>
            <a:pPr marL="638960" indent="-319480" lvl="1">
              <a:lnSpc>
                <a:spcPts val="3551"/>
              </a:lnSpc>
              <a:buFont typeface="Arial"/>
              <a:buChar char="•"/>
            </a:pPr>
            <a:r>
              <a:rPr lang="en-US" sz="2959">
                <a:solidFill>
                  <a:srgbClr val="191824"/>
                </a:solidFill>
                <a:latin typeface="HK Grotesk Bold"/>
              </a:rPr>
              <a:t>Transformer-based summarization</a:t>
            </a:r>
            <a:r>
              <a:rPr lang="en-US" sz="2959">
                <a:solidFill>
                  <a:srgbClr val="191824"/>
                </a:solidFill>
                <a:latin typeface="HK Grotesk Medium"/>
              </a:rPr>
              <a:t>, using the BART architecture, generates short summaries from key phrases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68575" y="1808052"/>
            <a:ext cx="10442259" cy="452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51"/>
              </a:lnSpc>
            </a:pPr>
            <a:r>
              <a:rPr lang="en-US" sz="2959">
                <a:solidFill>
                  <a:srgbClr val="191824"/>
                </a:solidFill>
                <a:latin typeface="HK Grotesk Medium"/>
              </a:rPr>
              <a:t>The summarization model consists of two components: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6773" y="3047965"/>
            <a:ext cx="16774455" cy="5977461"/>
          </a:xfrm>
          <a:custGeom>
            <a:avLst/>
            <a:gdLst/>
            <a:ahLst/>
            <a:cxnLst/>
            <a:rect r="r" b="b" t="t" l="l"/>
            <a:pathLst>
              <a:path h="5977461" w="16774455">
                <a:moveTo>
                  <a:pt x="0" y="0"/>
                </a:moveTo>
                <a:lnTo>
                  <a:pt x="16774454" y="0"/>
                </a:lnTo>
                <a:lnTo>
                  <a:pt x="16774454" y="5977461"/>
                </a:lnTo>
                <a:lnTo>
                  <a:pt x="0" y="59774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28600"/>
            <a:ext cx="15708176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40"/>
              </a:lnSpc>
            </a:pPr>
            <a:r>
              <a:rPr lang="en-US" sz="5200">
                <a:solidFill>
                  <a:srgbClr val="191824"/>
                </a:solidFill>
                <a:latin typeface="HK Grotesk Bold"/>
              </a:rPr>
              <a:t>Indexer - Summarization example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985595" y="1019175"/>
            <a:ext cx="1273705" cy="39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09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59842" y="1781140"/>
            <a:ext cx="11645891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1"/>
              </a:lnSpc>
            </a:pPr>
            <a:r>
              <a:rPr lang="en-US" sz="3259">
                <a:solidFill>
                  <a:srgbClr val="191824"/>
                </a:solidFill>
                <a:latin typeface="HK Grotesk Medium"/>
              </a:rPr>
              <a:t>Below a summarization example on a sport article is shown: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DAF5bQy4IoU</dc:identifier>
  <dcterms:modified xsi:type="dcterms:W3CDTF">2011-08-01T06:04:30Z</dcterms:modified>
  <cp:revision>1</cp:revision>
  <dc:title>Travel Tales prof Foglia exam presentation</dc:title>
</cp:coreProperties>
</file>